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7" r:id="rId3"/>
    <p:sldId id="275" r:id="rId4"/>
    <p:sldId id="259" r:id="rId5"/>
    <p:sldId id="260" r:id="rId6"/>
    <p:sldId id="270" r:id="rId7"/>
    <p:sldId id="261" r:id="rId8"/>
    <p:sldId id="267" r:id="rId9"/>
    <p:sldId id="274" r:id="rId10"/>
    <p:sldId id="272" r:id="rId11"/>
    <p:sldId id="262" r:id="rId12"/>
    <p:sldId id="265" r:id="rId13"/>
    <p:sldId id="266" r:id="rId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D294"/>
    <a:srgbClr val="FF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8" autoAdjust="0"/>
    <p:restoredTop sz="94660"/>
  </p:normalViewPr>
  <p:slideViewPr>
    <p:cSldViewPr snapToGrid="0">
      <p:cViewPr varScale="1">
        <p:scale>
          <a:sx n="116" d="100"/>
          <a:sy n="116" d="100"/>
        </p:scale>
        <p:origin x="16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1A3F14AD-E6AB-4CE7-8C62-B9E59854C82B}" type="datetimeFigureOut">
              <a:rPr lang="fr-FR" smtClean="0"/>
              <a:t>04/12/2020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893E92E-DB7B-4462-97F5-609CB6F8DC28}" type="slidenum">
              <a:rPr lang="fr-FR" smtClean="0"/>
              <a:t>‹N°›</a:t>
            </a:fld>
            <a:endParaRPr lang="fr-FR"/>
          </a:p>
        </p:txBody>
      </p:sp>
    </p:spTree>
    <p:extLst>
      <p:ext uri="{BB962C8B-B14F-4D97-AF65-F5344CB8AC3E}">
        <p14:creationId xmlns:p14="http://schemas.microsoft.com/office/powerpoint/2010/main" val="3610831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A3F14AD-E6AB-4CE7-8C62-B9E59854C82B}" type="datetimeFigureOut">
              <a:rPr lang="fr-FR" smtClean="0"/>
              <a:t>04/12/2020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893E92E-DB7B-4462-97F5-609CB6F8DC28}" type="slidenum">
              <a:rPr lang="fr-FR" smtClean="0"/>
              <a:t>‹N°›</a:t>
            </a:fld>
            <a:endParaRPr lang="fr-FR"/>
          </a:p>
        </p:txBody>
      </p:sp>
    </p:spTree>
    <p:extLst>
      <p:ext uri="{BB962C8B-B14F-4D97-AF65-F5344CB8AC3E}">
        <p14:creationId xmlns:p14="http://schemas.microsoft.com/office/powerpoint/2010/main" val="3247401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A3F14AD-E6AB-4CE7-8C62-B9E59854C82B}" type="datetimeFigureOut">
              <a:rPr lang="fr-FR" smtClean="0"/>
              <a:t>04/12/2020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893E92E-DB7B-4462-97F5-609CB6F8DC28}" type="slidenum">
              <a:rPr lang="fr-FR" smtClean="0"/>
              <a:t>‹N°›</a:t>
            </a:fld>
            <a:endParaRPr lang="fr-FR"/>
          </a:p>
        </p:txBody>
      </p:sp>
    </p:spTree>
    <p:extLst>
      <p:ext uri="{BB962C8B-B14F-4D97-AF65-F5344CB8AC3E}">
        <p14:creationId xmlns:p14="http://schemas.microsoft.com/office/powerpoint/2010/main" val="1261373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Arial"/>
            </a:endParaRPr>
          </a:p>
        </p:txBody>
      </p:sp>
      <p:sp>
        <p:nvSpPr>
          <p:cNvPr id="120"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2800" b="0" strike="noStrike" spc="-1">
              <a:solidFill>
                <a:srgbClr val="000000"/>
              </a:solidFill>
              <a:latin typeface="Arial"/>
            </a:endParaRPr>
          </a:p>
        </p:txBody>
      </p:sp>
    </p:spTree>
    <p:extLst>
      <p:ext uri="{BB962C8B-B14F-4D97-AF65-F5344CB8AC3E}">
        <p14:creationId xmlns:p14="http://schemas.microsoft.com/office/powerpoint/2010/main" val="2272573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Arial"/>
            </a:endParaRPr>
          </a:p>
        </p:txBody>
      </p:sp>
      <p:sp>
        <p:nvSpPr>
          <p:cNvPr id="16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6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Tree>
    <p:extLst>
      <p:ext uri="{BB962C8B-B14F-4D97-AF65-F5344CB8AC3E}">
        <p14:creationId xmlns:p14="http://schemas.microsoft.com/office/powerpoint/2010/main" val="955095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A3F14AD-E6AB-4CE7-8C62-B9E59854C82B}" type="datetimeFigureOut">
              <a:rPr lang="fr-FR" smtClean="0"/>
              <a:t>04/12/2020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893E92E-DB7B-4462-97F5-609CB6F8DC28}" type="slidenum">
              <a:rPr lang="fr-FR" smtClean="0"/>
              <a:t>‹N°›</a:t>
            </a:fld>
            <a:endParaRPr lang="fr-FR"/>
          </a:p>
        </p:txBody>
      </p:sp>
    </p:spTree>
    <p:extLst>
      <p:ext uri="{BB962C8B-B14F-4D97-AF65-F5344CB8AC3E}">
        <p14:creationId xmlns:p14="http://schemas.microsoft.com/office/powerpoint/2010/main" val="3572247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1A3F14AD-E6AB-4CE7-8C62-B9E59854C82B}" type="datetimeFigureOut">
              <a:rPr lang="fr-FR" smtClean="0"/>
              <a:t>04/12/2020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893E92E-DB7B-4462-97F5-609CB6F8DC28}" type="slidenum">
              <a:rPr lang="fr-FR" smtClean="0"/>
              <a:t>‹N°›</a:t>
            </a:fld>
            <a:endParaRPr lang="fr-FR"/>
          </a:p>
        </p:txBody>
      </p:sp>
    </p:spTree>
    <p:extLst>
      <p:ext uri="{BB962C8B-B14F-4D97-AF65-F5344CB8AC3E}">
        <p14:creationId xmlns:p14="http://schemas.microsoft.com/office/powerpoint/2010/main" val="3981696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A3F14AD-E6AB-4CE7-8C62-B9E59854C82B}" type="datetimeFigureOut">
              <a:rPr lang="fr-FR" smtClean="0"/>
              <a:t>04/12/2020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893E92E-DB7B-4462-97F5-609CB6F8DC28}" type="slidenum">
              <a:rPr lang="fr-FR" smtClean="0"/>
              <a:t>‹N°›</a:t>
            </a:fld>
            <a:endParaRPr lang="fr-FR"/>
          </a:p>
        </p:txBody>
      </p:sp>
    </p:spTree>
    <p:extLst>
      <p:ext uri="{BB962C8B-B14F-4D97-AF65-F5344CB8AC3E}">
        <p14:creationId xmlns:p14="http://schemas.microsoft.com/office/powerpoint/2010/main" val="3860585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A3F14AD-E6AB-4CE7-8C62-B9E59854C82B}" type="datetimeFigureOut">
              <a:rPr lang="fr-FR" smtClean="0"/>
              <a:t>04/12/2020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893E92E-DB7B-4462-97F5-609CB6F8DC28}" type="slidenum">
              <a:rPr lang="fr-FR" smtClean="0"/>
              <a:t>‹N°›</a:t>
            </a:fld>
            <a:endParaRPr lang="fr-FR"/>
          </a:p>
        </p:txBody>
      </p:sp>
    </p:spTree>
    <p:extLst>
      <p:ext uri="{BB962C8B-B14F-4D97-AF65-F5344CB8AC3E}">
        <p14:creationId xmlns:p14="http://schemas.microsoft.com/office/powerpoint/2010/main" val="600568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1A3F14AD-E6AB-4CE7-8C62-B9E59854C82B}" type="datetimeFigureOut">
              <a:rPr lang="fr-FR" smtClean="0"/>
              <a:t>04/12/2020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893E92E-DB7B-4462-97F5-609CB6F8DC28}" type="slidenum">
              <a:rPr lang="fr-FR" smtClean="0"/>
              <a:t>‹N°›</a:t>
            </a:fld>
            <a:endParaRPr lang="fr-FR"/>
          </a:p>
        </p:txBody>
      </p:sp>
    </p:spTree>
    <p:extLst>
      <p:ext uri="{BB962C8B-B14F-4D97-AF65-F5344CB8AC3E}">
        <p14:creationId xmlns:p14="http://schemas.microsoft.com/office/powerpoint/2010/main" val="2492909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A3F14AD-E6AB-4CE7-8C62-B9E59854C82B}" type="datetimeFigureOut">
              <a:rPr lang="fr-FR" smtClean="0"/>
              <a:t>04/12/2020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893E92E-DB7B-4462-97F5-609CB6F8DC28}" type="slidenum">
              <a:rPr lang="fr-FR" smtClean="0"/>
              <a:t>‹N°›</a:t>
            </a:fld>
            <a:endParaRPr lang="fr-FR"/>
          </a:p>
        </p:txBody>
      </p:sp>
    </p:spTree>
    <p:extLst>
      <p:ext uri="{BB962C8B-B14F-4D97-AF65-F5344CB8AC3E}">
        <p14:creationId xmlns:p14="http://schemas.microsoft.com/office/powerpoint/2010/main" val="1048242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A3F14AD-E6AB-4CE7-8C62-B9E59854C82B}" type="datetimeFigureOut">
              <a:rPr lang="fr-FR" smtClean="0"/>
              <a:t>04/12/2020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893E92E-DB7B-4462-97F5-609CB6F8DC28}" type="slidenum">
              <a:rPr lang="fr-FR" smtClean="0"/>
              <a:t>‹N°›</a:t>
            </a:fld>
            <a:endParaRPr lang="fr-FR"/>
          </a:p>
        </p:txBody>
      </p:sp>
    </p:spTree>
    <p:extLst>
      <p:ext uri="{BB962C8B-B14F-4D97-AF65-F5344CB8AC3E}">
        <p14:creationId xmlns:p14="http://schemas.microsoft.com/office/powerpoint/2010/main" val="1173133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A3F14AD-E6AB-4CE7-8C62-B9E59854C82B}" type="datetimeFigureOut">
              <a:rPr lang="fr-FR" smtClean="0"/>
              <a:t>04/12/2020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893E92E-DB7B-4462-97F5-609CB6F8DC28}" type="slidenum">
              <a:rPr lang="fr-FR" smtClean="0"/>
              <a:t>‹N°›</a:t>
            </a:fld>
            <a:endParaRPr lang="fr-FR"/>
          </a:p>
        </p:txBody>
      </p:sp>
    </p:spTree>
    <p:extLst>
      <p:ext uri="{BB962C8B-B14F-4D97-AF65-F5344CB8AC3E}">
        <p14:creationId xmlns:p14="http://schemas.microsoft.com/office/powerpoint/2010/main" val="2691441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F14AD-E6AB-4CE7-8C62-B9E59854C82B}" type="datetimeFigureOut">
              <a:rPr lang="fr-FR" smtClean="0"/>
              <a:t>04/12/2020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93E92E-DB7B-4462-97F5-609CB6F8DC28}" type="slidenum">
              <a:rPr lang="fr-FR" smtClean="0"/>
              <a:t>‹N°›</a:t>
            </a:fld>
            <a:endParaRPr lang="fr-FR"/>
          </a:p>
        </p:txBody>
      </p:sp>
    </p:spTree>
    <p:extLst>
      <p:ext uri="{BB962C8B-B14F-4D97-AF65-F5344CB8AC3E}">
        <p14:creationId xmlns:p14="http://schemas.microsoft.com/office/powerpoint/2010/main" val="827659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8.jpeg"/><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8.jpeg"/><Relationship Id="rId4" Type="http://schemas.openxmlformats.org/officeDocument/2006/relationships/image" Target="../media/image5.png"/><Relationship Id="rId9"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 xmlns:a16="http://schemas.microsoft.com/office/drawing/2014/main" id="{5FA999D7-1D80-404A-8CB3-3F1917577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5317"/>
            <a:ext cx="12260581" cy="7933317"/>
          </a:xfrm>
          <a:prstGeom prst="rect">
            <a:avLst/>
          </a:prstGeom>
        </p:spPr>
      </p:pic>
      <p:sp>
        <p:nvSpPr>
          <p:cNvPr id="2" name="Titre 1"/>
          <p:cNvSpPr>
            <a:spLocks noGrp="1"/>
          </p:cNvSpPr>
          <p:nvPr>
            <p:ph type="ctrTitle"/>
          </p:nvPr>
        </p:nvSpPr>
        <p:spPr>
          <a:xfrm>
            <a:off x="928253" y="0"/>
            <a:ext cx="9907385" cy="1559560"/>
          </a:xfrm>
          <a:solidFill>
            <a:srgbClr val="0070C0"/>
          </a:solidFill>
        </p:spPr>
        <p:txBody>
          <a:bodyPr>
            <a:normAutofit fontScale="90000"/>
          </a:bodyPr>
          <a:lstStyle/>
          <a:p>
            <a:r>
              <a:rPr lang="fr-FR" sz="5400" b="1" dirty="0">
                <a:solidFill>
                  <a:schemeClr val="accent4">
                    <a:lumMod val="75000"/>
                  </a:schemeClr>
                </a:solidFill>
                <a:latin typeface="Arial Black" panose="020B0A04020102020204" pitchFamily="34" charset="0"/>
              </a:rPr>
              <a:t>L’insurrection du sud de la Martinique en 1870</a:t>
            </a:r>
          </a:p>
        </p:txBody>
      </p:sp>
      <p:sp>
        <p:nvSpPr>
          <p:cNvPr id="3" name="Sous-titre 2"/>
          <p:cNvSpPr>
            <a:spLocks noGrp="1"/>
          </p:cNvSpPr>
          <p:nvPr>
            <p:ph type="subTitle" idx="1"/>
          </p:nvPr>
        </p:nvSpPr>
        <p:spPr>
          <a:xfrm>
            <a:off x="-165563" y="6451601"/>
            <a:ext cx="12260581" cy="406400"/>
          </a:xfrm>
          <a:solidFill>
            <a:srgbClr val="0070C0"/>
          </a:solidFill>
        </p:spPr>
        <p:txBody>
          <a:bodyPr>
            <a:noAutofit/>
          </a:bodyPr>
          <a:lstStyle/>
          <a:p>
            <a:r>
              <a:rPr lang="fr-FR" sz="2600" b="1" dirty="0">
                <a:solidFill>
                  <a:srgbClr val="FFC000"/>
                </a:solidFill>
                <a:latin typeface="Bradley Hand ITC" panose="03070402050302030203" pitchFamily="66" charset="0"/>
              </a:rPr>
              <a:t>Classe de 3°3 option arts et Patrimoine – Collège Suzanne Roussi-Césaire – 2020-2021</a:t>
            </a:r>
          </a:p>
        </p:txBody>
      </p:sp>
      <p:sp>
        <p:nvSpPr>
          <p:cNvPr id="6" name="ZoneTexte 5">
            <a:extLst>
              <a:ext uri="{FF2B5EF4-FFF2-40B4-BE49-F238E27FC236}">
                <a16:creationId xmlns="" xmlns:a16="http://schemas.microsoft.com/office/drawing/2014/main" id="{BE4B02E7-76E2-42A3-9EA1-CE134CEAD82D}"/>
              </a:ext>
            </a:extLst>
          </p:cNvPr>
          <p:cNvSpPr txBox="1"/>
          <p:nvPr/>
        </p:nvSpPr>
        <p:spPr>
          <a:xfrm>
            <a:off x="228599" y="5626804"/>
            <a:ext cx="9907385" cy="600164"/>
          </a:xfrm>
          <a:prstGeom prst="rect">
            <a:avLst/>
          </a:prstGeom>
          <a:noFill/>
        </p:spPr>
        <p:txBody>
          <a:bodyPr wrap="square">
            <a:spAutoFit/>
          </a:bodyPr>
          <a:lstStyle/>
          <a:p>
            <a:r>
              <a:rPr lang="fr-FR" sz="1100" dirty="0">
                <a:effectLst/>
                <a:latin typeface="Arial" panose="020B0604020202020204" pitchFamily="34" charset="0"/>
                <a:ea typeface="Times New Roman" panose="02020603050405020304" pitchFamily="18" charset="0"/>
                <a:cs typeface="Arial" panose="020B0604020202020204" pitchFamily="34" charset="0"/>
              </a:rPr>
              <a:t>Sources : https://pixers.fr/papiers-peints/fond-flamme-feu​</a:t>
            </a:r>
            <a:endParaRPr lang="fr-FR" sz="1100" dirty="0">
              <a:effectLst/>
              <a:latin typeface="Arial" panose="020B0604020202020204" pitchFamily="34" charset="0"/>
              <a:ea typeface="Calibri" panose="020F0502020204030204" pitchFamily="34" charset="0"/>
              <a:cs typeface="Arial" panose="020B0604020202020204" pitchFamily="34" charset="0"/>
            </a:endParaRPr>
          </a:p>
          <a:p>
            <a:r>
              <a:rPr lang="fr-FR" sz="1100" dirty="0">
                <a:effectLst/>
                <a:latin typeface="Arial" panose="020B0604020202020204" pitchFamily="34" charset="0"/>
                <a:ea typeface="Times New Roman" panose="02020603050405020304" pitchFamily="18" charset="0"/>
                <a:cs typeface="Arial" panose="020B0604020202020204" pitchFamily="34" charset="0"/>
              </a:rPr>
              <a:t>​https://la1ere.francetvinfo.fr/martinique/insurrection-septembre-1870-sequence-politique-meconnue​​</a:t>
            </a:r>
            <a:endParaRPr lang="fr-FR" sz="1100" dirty="0">
              <a:effectLst/>
              <a:latin typeface="Arial" panose="020B0604020202020204" pitchFamily="34" charset="0"/>
              <a:ea typeface="Calibri" panose="020F0502020204030204" pitchFamily="34" charset="0"/>
              <a:cs typeface="Arial" panose="020B0604020202020204" pitchFamily="34" charset="0"/>
            </a:endParaRPr>
          </a:p>
          <a:p>
            <a:r>
              <a:rPr lang="fr-FR" sz="1100" dirty="0">
                <a:effectLst/>
                <a:latin typeface="Arial" panose="020B0604020202020204" pitchFamily="34" charset="0"/>
                <a:ea typeface="Times New Roman" panose="02020603050405020304" pitchFamily="18" charset="0"/>
                <a:cs typeface="Arial" panose="020B0604020202020204" pitchFamily="34" charset="0"/>
              </a:rPr>
              <a:t>​https://www.tripadvisor.fr</a:t>
            </a:r>
            <a:endParaRPr lang="fr-FR" sz="1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991675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7">
            <a:extLst>
              <a:ext uri="{FF2B5EF4-FFF2-40B4-BE49-F238E27FC236}">
                <a16:creationId xmlns="" xmlns:a16="http://schemas.microsoft.com/office/drawing/2014/main" id="{BA5AFFD8-DCB1-4CB7-8D38-CF48E8303AE2}"/>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183104"/>
            <a:ext cx="12192000" cy="8041104"/>
          </a:xfrm>
          <a:prstGeom prst="rect">
            <a:avLst/>
          </a:prstGeom>
        </p:spPr>
      </p:pic>
      <p:sp>
        <p:nvSpPr>
          <p:cNvPr id="2" name="Titre 1">
            <a:extLst>
              <a:ext uri="{FF2B5EF4-FFF2-40B4-BE49-F238E27FC236}">
                <a16:creationId xmlns="" xmlns:a16="http://schemas.microsoft.com/office/drawing/2014/main" id="{12D10762-CB31-49D3-A975-D2E968625321}"/>
              </a:ext>
            </a:extLst>
          </p:cNvPr>
          <p:cNvSpPr>
            <a:spLocks noGrp="1"/>
          </p:cNvSpPr>
          <p:nvPr>
            <p:ph type="title"/>
          </p:nvPr>
        </p:nvSpPr>
        <p:spPr>
          <a:xfrm>
            <a:off x="839788" y="0"/>
            <a:ext cx="10515600" cy="1325563"/>
          </a:xfrm>
          <a:noFill/>
        </p:spPr>
        <p:txBody>
          <a:bodyPr/>
          <a:lstStyle/>
          <a:p>
            <a:pPr algn="ctr"/>
            <a:r>
              <a:rPr lang="fr-FR" u="sng" dirty="0">
                <a:solidFill>
                  <a:srgbClr val="FF0000"/>
                </a:solidFill>
                <a:latin typeface="Bernard MT Condensed" panose="02050806060905020404" pitchFamily="18" charset="0"/>
              </a:rPr>
              <a:t>5-Les femmes dans l’insurrection </a:t>
            </a:r>
            <a:r>
              <a:rPr lang="fr-FR" sz="1400" dirty="0">
                <a:latin typeface="Bernard MT Condensed" panose="02050806060905020404" pitchFamily="18" charset="0"/>
              </a:rPr>
              <a:t>(</a:t>
            </a:r>
            <a:r>
              <a:rPr lang="fr-FR" sz="1400" dirty="0" err="1">
                <a:solidFill>
                  <a:schemeClr val="bg1"/>
                </a:solidFill>
                <a:latin typeface="Bernard MT Condensed" panose="02050806060905020404" pitchFamily="18" charset="0"/>
              </a:rPr>
              <a:t>Tyana</a:t>
            </a:r>
            <a:r>
              <a:rPr lang="fr-FR" sz="1400" dirty="0">
                <a:solidFill>
                  <a:schemeClr val="bg1"/>
                </a:solidFill>
                <a:latin typeface="Bernard MT Condensed" panose="02050806060905020404" pitchFamily="18" charset="0"/>
              </a:rPr>
              <a:t> CHIAPPE et Enola SALOMON)</a:t>
            </a:r>
          </a:p>
        </p:txBody>
      </p:sp>
      <p:sp>
        <p:nvSpPr>
          <p:cNvPr id="4" name="Espace réservé du contenu 3">
            <a:extLst>
              <a:ext uri="{FF2B5EF4-FFF2-40B4-BE49-F238E27FC236}">
                <a16:creationId xmlns="" xmlns:a16="http://schemas.microsoft.com/office/drawing/2014/main" id="{CF07B120-C2C0-41B3-B2B9-620ED28C2291}"/>
              </a:ext>
            </a:extLst>
          </p:cNvPr>
          <p:cNvSpPr>
            <a:spLocks noGrp="1"/>
          </p:cNvSpPr>
          <p:nvPr>
            <p:ph sz="half" idx="2"/>
          </p:nvPr>
        </p:nvSpPr>
        <p:spPr>
          <a:xfrm>
            <a:off x="309061" y="2406852"/>
            <a:ext cx="11573878" cy="4048443"/>
          </a:xfrm>
          <a:solidFill>
            <a:schemeClr val="tx1"/>
          </a:solidFill>
        </p:spPr>
        <p:txBody>
          <a:bodyPr>
            <a:noAutofit/>
          </a:bodyPr>
          <a:lstStyle/>
          <a:p>
            <a:pPr marL="0" indent="0" algn="just">
              <a:buNone/>
            </a:pPr>
            <a:endParaRPr lang="fr-FR" sz="2000" dirty="0">
              <a:solidFill>
                <a:schemeClr val="bg1"/>
              </a:solidFill>
              <a:latin typeface="Arial" panose="020B0604020202020204" pitchFamily="34" charset="0"/>
              <a:cs typeface="Arial" panose="020B0604020202020204" pitchFamily="34" charset="0"/>
            </a:endParaRPr>
          </a:p>
          <a:p>
            <a:pPr marL="0" indent="0" algn="just">
              <a:lnSpc>
                <a:spcPct val="150000"/>
              </a:lnSpc>
              <a:spcBef>
                <a:spcPts val="0"/>
              </a:spcBef>
              <a:buNone/>
            </a:pPr>
            <a:r>
              <a:rPr lang="fr-FR" sz="2000" b="1" dirty="0">
                <a:solidFill>
                  <a:schemeClr val="bg1"/>
                </a:solidFill>
                <a:latin typeface="Arial" panose="020B0604020202020204" pitchFamily="34" charset="0"/>
                <a:cs typeface="Arial" panose="020B0604020202020204" pitchFamily="34" charset="0"/>
              </a:rPr>
              <a:t>Les femmes sont très présentes dans l’Insurrection de 1870 en Martinique.</a:t>
            </a:r>
          </a:p>
          <a:p>
            <a:pPr marL="0" indent="0" algn="just">
              <a:lnSpc>
                <a:spcPct val="150000"/>
              </a:lnSpc>
              <a:spcBef>
                <a:spcPts val="0"/>
              </a:spcBef>
              <a:buFont typeface="Arial" panose="020B0604020202020204" pitchFamily="34" charset="0"/>
              <a:buNone/>
            </a:pPr>
            <a:r>
              <a:rPr lang="fr-FR" sz="2000" b="1" dirty="0">
                <a:solidFill>
                  <a:schemeClr val="bg1"/>
                </a:solidFill>
                <a:latin typeface="Arial" panose="020B0604020202020204" pitchFamily="34" charset="0"/>
                <a:cs typeface="Arial" panose="020B0604020202020204" pitchFamily="34" charset="0"/>
              </a:rPr>
              <a:t>Dans le camp des insurgés qui se trouve à Morne-Honoré à Rivière Pilote sur l’habitation d’Eugène LACAILLE, les femmes sont très actives. Elles pratiquent leurs tâches « genrées » habituelles (les corvées ménagères, la cuisine, les soins aux malades, aux blessés et l’éducation des enfants). </a:t>
            </a:r>
          </a:p>
          <a:p>
            <a:pPr marL="0" indent="0" algn="just">
              <a:lnSpc>
                <a:spcPct val="150000"/>
              </a:lnSpc>
              <a:spcBef>
                <a:spcPts val="0"/>
              </a:spcBef>
              <a:buFont typeface="Arial" panose="020B0604020202020204" pitchFamily="34" charset="0"/>
              <a:buNone/>
            </a:pPr>
            <a:r>
              <a:rPr lang="fr-FR" sz="2000" b="1" dirty="0">
                <a:solidFill>
                  <a:schemeClr val="bg1"/>
                </a:solidFill>
                <a:latin typeface="Arial" panose="020B0604020202020204" pitchFamily="34" charset="0"/>
                <a:cs typeface="Arial" panose="020B0604020202020204" pitchFamily="34" charset="0"/>
              </a:rPr>
              <a:t>Mais elles préparent aussi des armes et des bouteilles d’eau pimentée qui serviront à aveugler l’ennemi. A côté de ça, elles participent au combat en incendiant et pillant les habitations. Elles lancent également des pierres sur les soldats.</a:t>
            </a:r>
          </a:p>
          <a:p>
            <a:pPr marL="0" indent="0" algn="just">
              <a:lnSpc>
                <a:spcPct val="100000"/>
              </a:lnSpc>
              <a:spcBef>
                <a:spcPts val="0"/>
              </a:spcBef>
              <a:buFont typeface="Arial" panose="020B0604020202020204" pitchFamily="34" charset="0"/>
              <a:buNone/>
            </a:pPr>
            <a:endParaRPr lang="fr-FR" sz="2400" dirty="0"/>
          </a:p>
        </p:txBody>
      </p:sp>
      <p:sp>
        <p:nvSpPr>
          <p:cNvPr id="11" name="Espace réservé du contenu 3">
            <a:extLst>
              <a:ext uri="{FF2B5EF4-FFF2-40B4-BE49-F238E27FC236}">
                <a16:creationId xmlns="" xmlns:a16="http://schemas.microsoft.com/office/drawing/2014/main" id="{C059605E-CE48-4BF1-A70A-E31B7DB06389}"/>
              </a:ext>
            </a:extLst>
          </p:cNvPr>
          <p:cNvSpPr txBox="1">
            <a:spLocks/>
          </p:cNvSpPr>
          <p:nvPr/>
        </p:nvSpPr>
        <p:spPr>
          <a:xfrm>
            <a:off x="409575" y="4568596"/>
            <a:ext cx="5588000" cy="2198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5626105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animEffect transition="in" filter="fade">
                                      <p:cBhvr>
                                        <p:cTn id="11" dur="500"/>
                                        <p:tgtEl>
                                          <p:spTgt spid="4">
                                            <p:bg/>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7">
            <a:extLst>
              <a:ext uri="{FF2B5EF4-FFF2-40B4-BE49-F238E27FC236}">
                <a16:creationId xmlns="" xmlns:a16="http://schemas.microsoft.com/office/drawing/2014/main" id="{19CB18C8-68D4-46DA-B8A7-416C8BC96CE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40" y="-1521677"/>
            <a:ext cx="12705348" cy="8379677"/>
          </a:xfrm>
          <a:prstGeom prst="rect">
            <a:avLst/>
          </a:prstGeom>
        </p:spPr>
      </p:pic>
      <p:sp>
        <p:nvSpPr>
          <p:cNvPr id="3" name="Espace réservé du contenu 2"/>
          <p:cNvSpPr>
            <a:spLocks noGrp="1"/>
          </p:cNvSpPr>
          <p:nvPr>
            <p:ph idx="1"/>
          </p:nvPr>
        </p:nvSpPr>
        <p:spPr>
          <a:xfrm>
            <a:off x="119657" y="566057"/>
            <a:ext cx="5402943" cy="6001657"/>
          </a:xfrm>
          <a:solidFill>
            <a:schemeClr val="tx1"/>
          </a:solidFill>
        </p:spPr>
        <p:txBody>
          <a:bodyPr>
            <a:normAutofit/>
          </a:bodyPr>
          <a:lstStyle/>
          <a:p>
            <a:pPr marL="0" indent="0" algn="just">
              <a:buNone/>
            </a:pPr>
            <a:endParaRPr lang="fr-FR" sz="2400" dirty="0">
              <a:solidFill>
                <a:schemeClr val="bg1"/>
              </a:solidFill>
              <a:latin typeface="Arial" panose="020B0604020202020204" pitchFamily="34" charset="0"/>
              <a:cs typeface="Arial" panose="020B0604020202020204" pitchFamily="34" charset="0"/>
            </a:endParaRPr>
          </a:p>
          <a:p>
            <a:pPr marL="0" indent="0" algn="just">
              <a:buNone/>
            </a:pPr>
            <a:r>
              <a:rPr lang="fr-FR" sz="2400" dirty="0">
                <a:solidFill>
                  <a:schemeClr val="bg1"/>
                </a:solidFill>
                <a:latin typeface="Arial" panose="020B0604020202020204" pitchFamily="34" charset="0"/>
                <a:cs typeface="Arial" panose="020B0604020202020204" pitchFamily="34" charset="0"/>
              </a:rPr>
              <a:t>Parmi ces femmes, LUMINA Sophie (dite Surprise) est une figure féminine qui est devenue un symbole de l’Insurrection du Sud de 1870. Bien qu’enceinte au moment des évènements, elle était une meneuse et se plaçait au premier rang des combats. </a:t>
            </a:r>
          </a:p>
          <a:p>
            <a:pPr marL="0" indent="0" algn="just">
              <a:spcBef>
                <a:spcPts val="0"/>
              </a:spcBef>
              <a:buNone/>
            </a:pPr>
            <a:r>
              <a:rPr lang="fr-FR" sz="2400" dirty="0">
                <a:solidFill>
                  <a:schemeClr val="bg1"/>
                </a:solidFill>
                <a:latin typeface="Arial" panose="020B0604020202020204" pitchFamily="34" charset="0"/>
                <a:cs typeface="Arial" panose="020B0604020202020204" pitchFamily="34" charset="0"/>
              </a:rPr>
              <a:t>A la fin de l’Insurrection, elle est jugée pour avoir combattu en première ligne et condamnée au bagne à perpétuité. Le lendemain de son accouchement, elle est déportée en Guyane et séparée de son fils. Elle y meurt en 1879 de maladies et de mauvais traitements.  </a:t>
            </a:r>
          </a:p>
          <a:p>
            <a:pPr marL="0" indent="0" algn="just">
              <a:spcBef>
                <a:spcPts val="0"/>
              </a:spcBef>
              <a:buNone/>
            </a:pPr>
            <a:endParaRPr lang="fr-FR" dirty="0"/>
          </a:p>
        </p:txBody>
      </p:sp>
      <p:pic>
        <p:nvPicPr>
          <p:cNvPr id="5" name="Espace réservé du contenu 7">
            <a:extLst>
              <a:ext uri="{FF2B5EF4-FFF2-40B4-BE49-F238E27FC236}">
                <a16:creationId xmlns="" xmlns:a16="http://schemas.microsoft.com/office/drawing/2014/main" id="{5CFDB539-AA62-45CF-A5A3-E1093E52CB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2601" y="1254208"/>
            <a:ext cx="6876696" cy="4978741"/>
          </a:xfrm>
          <a:prstGeom prst="rect">
            <a:avLst/>
          </a:prstGeom>
        </p:spPr>
      </p:pic>
    </p:spTree>
    <p:extLst>
      <p:ext uri="{BB962C8B-B14F-4D97-AF65-F5344CB8AC3E}">
        <p14:creationId xmlns:p14="http://schemas.microsoft.com/office/powerpoint/2010/main" val="4037204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randombar(horizontal)">
                                      <p:cBhvr>
                                        <p:cTn id="16" dur="500"/>
                                        <p:tgtEl>
                                          <p:spTgt spid="3">
                                            <p:bg/>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 xmlns:a16="http://schemas.microsoft.com/office/drawing/2014/main" id="{8E02E053-E1D1-416E-A4A8-4B3D67949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707" y="-7739"/>
            <a:ext cx="13355707" cy="7408664"/>
          </a:xfrm>
          <a:prstGeom prst="rect">
            <a:avLst/>
          </a:prstGeom>
        </p:spPr>
      </p:pic>
      <p:sp>
        <p:nvSpPr>
          <p:cNvPr id="2" name="Titre 1"/>
          <p:cNvSpPr>
            <a:spLocks noGrp="1"/>
          </p:cNvSpPr>
          <p:nvPr>
            <p:ph type="title"/>
          </p:nvPr>
        </p:nvSpPr>
        <p:spPr>
          <a:xfrm>
            <a:off x="0" y="207818"/>
            <a:ext cx="12192000" cy="471055"/>
          </a:xfrm>
        </p:spPr>
        <p:txBody>
          <a:bodyPr>
            <a:normAutofit fontScale="90000"/>
          </a:bodyPr>
          <a:lstStyle/>
          <a:p>
            <a:r>
              <a:rPr lang="fr-FR" dirty="0">
                <a:solidFill>
                  <a:schemeClr val="tx1">
                    <a:lumMod val="95000"/>
                  </a:schemeClr>
                </a:solidFill>
              </a:rPr>
              <a:t/>
            </a:r>
            <a:br>
              <a:rPr lang="fr-FR" dirty="0">
                <a:solidFill>
                  <a:schemeClr val="tx1">
                    <a:lumMod val="95000"/>
                  </a:schemeClr>
                </a:solidFill>
              </a:rPr>
            </a:br>
            <a:r>
              <a:rPr lang="fr-FR" dirty="0"/>
              <a:t/>
            </a:r>
            <a:br>
              <a:rPr lang="fr-FR" dirty="0"/>
            </a:br>
            <a:endParaRPr lang="fr-FR" dirty="0"/>
          </a:p>
        </p:txBody>
      </p:sp>
      <p:sp>
        <p:nvSpPr>
          <p:cNvPr id="3" name="Espace réservé du contenu 2"/>
          <p:cNvSpPr>
            <a:spLocks noGrp="1"/>
          </p:cNvSpPr>
          <p:nvPr>
            <p:ph idx="1"/>
          </p:nvPr>
        </p:nvSpPr>
        <p:spPr>
          <a:xfrm>
            <a:off x="6673516" y="4853610"/>
            <a:ext cx="2261938" cy="2554545"/>
          </a:xfrm>
        </p:spPr>
        <p:txBody>
          <a:bodyPr>
            <a:normAutofit/>
          </a:bodyPr>
          <a:lstStyle/>
          <a:p>
            <a:pPr marL="0" indent="0">
              <a:buNone/>
            </a:pPr>
            <a:r>
              <a:rPr lang="fr-FR" sz="2000" b="1" dirty="0">
                <a:solidFill>
                  <a:schemeClr val="bg1"/>
                </a:solidFill>
                <a:latin typeface="Arial" panose="020B0604020202020204" pitchFamily="34" charset="0"/>
                <a:cs typeface="Arial" panose="020B0604020202020204" pitchFamily="34" charset="0"/>
              </a:rPr>
              <a:t>Cinq sont condamnés à mort et exécutés au polygone dont Eugène </a:t>
            </a:r>
            <a:r>
              <a:rPr lang="fr-FR" sz="2000" b="1" dirty="0" err="1">
                <a:solidFill>
                  <a:schemeClr val="bg1"/>
                </a:solidFill>
                <a:latin typeface="Arial" panose="020B0604020202020204" pitchFamily="34" charset="0"/>
                <a:cs typeface="Arial" panose="020B0604020202020204" pitchFamily="34" charset="0"/>
              </a:rPr>
              <a:t>Lacaille</a:t>
            </a:r>
            <a:r>
              <a:rPr lang="fr-FR" sz="2000" b="1" dirty="0">
                <a:solidFill>
                  <a:schemeClr val="bg1"/>
                </a:solidFill>
                <a:latin typeface="Arial" panose="020B0604020202020204" pitchFamily="34" charset="0"/>
                <a:cs typeface="Arial" panose="020B0604020202020204" pitchFamily="34" charset="0"/>
              </a:rPr>
              <a:t>.</a:t>
            </a:r>
            <a:endParaRPr lang="fr-FR" sz="2000"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 xmlns:a16="http://schemas.microsoft.com/office/drawing/2014/main" id="{4E6ADDC9-D75F-4987-8131-24F61B6DCAEF}"/>
              </a:ext>
            </a:extLst>
          </p:cNvPr>
          <p:cNvSpPr txBox="1"/>
          <p:nvPr/>
        </p:nvSpPr>
        <p:spPr>
          <a:xfrm>
            <a:off x="0" y="207818"/>
            <a:ext cx="12192000" cy="769441"/>
          </a:xfrm>
          <a:prstGeom prst="rect">
            <a:avLst/>
          </a:prstGeom>
          <a:noFill/>
        </p:spPr>
        <p:txBody>
          <a:bodyPr wrap="square">
            <a:spAutoFit/>
          </a:bodyPr>
          <a:lstStyle/>
          <a:p>
            <a:pPr algn="ctr"/>
            <a:r>
              <a:rPr lang="fr-FR" sz="4400" dirty="0">
                <a:solidFill>
                  <a:srgbClr val="FFFF00"/>
                </a:solidFill>
                <a:latin typeface="Bernard MT Condensed" panose="02050806060905020404" pitchFamily="18" charset="0"/>
              </a:rPr>
              <a:t>6-les conséquences de l’insurrection du sud </a:t>
            </a:r>
            <a:r>
              <a:rPr lang="fr-FR" sz="1400" dirty="0">
                <a:solidFill>
                  <a:srgbClr val="FFFF00"/>
                </a:solidFill>
                <a:latin typeface="Bernard MT Condensed" panose="02050806060905020404" pitchFamily="18" charset="0"/>
              </a:rPr>
              <a:t>(Hugo JUSSEAUME) </a:t>
            </a:r>
            <a:endParaRPr lang="fr-FR" sz="1400" dirty="0">
              <a:solidFill>
                <a:srgbClr val="FFFF00"/>
              </a:solidFill>
            </a:endParaRPr>
          </a:p>
        </p:txBody>
      </p:sp>
      <p:sp>
        <p:nvSpPr>
          <p:cNvPr id="7" name="ZoneTexte 6">
            <a:extLst>
              <a:ext uri="{FF2B5EF4-FFF2-40B4-BE49-F238E27FC236}">
                <a16:creationId xmlns="" xmlns:a16="http://schemas.microsoft.com/office/drawing/2014/main" id="{8BA6D0D0-08A2-4CE2-8094-CFFD3D82440A}"/>
              </a:ext>
            </a:extLst>
          </p:cNvPr>
          <p:cNvSpPr txBox="1"/>
          <p:nvPr/>
        </p:nvSpPr>
        <p:spPr>
          <a:xfrm>
            <a:off x="352925" y="1028384"/>
            <a:ext cx="2165685" cy="2862322"/>
          </a:xfrm>
          <a:prstGeom prst="rect">
            <a:avLst/>
          </a:prstGeom>
          <a:noFill/>
        </p:spPr>
        <p:txBody>
          <a:bodyPr wrap="square">
            <a:spAutoFit/>
          </a:bodyPr>
          <a:lstStyle/>
          <a:p>
            <a:r>
              <a:rPr lang="fr-FR" sz="2000" b="1" dirty="0">
                <a:solidFill>
                  <a:schemeClr val="bg1"/>
                </a:solidFill>
                <a:latin typeface="Arial" panose="020B0604020202020204" pitchFamily="34" charset="0"/>
                <a:cs typeface="Arial" panose="020B0604020202020204" pitchFamily="34" charset="0"/>
              </a:rPr>
              <a:t>Les insurgés sont jugés par un conseil de guerre à Fort de France. Il sont accusés de vouloir prendre le pouvoir en Martinique. </a:t>
            </a:r>
          </a:p>
        </p:txBody>
      </p:sp>
      <p:sp>
        <p:nvSpPr>
          <p:cNvPr id="11" name="ZoneTexte 10">
            <a:extLst>
              <a:ext uri="{FF2B5EF4-FFF2-40B4-BE49-F238E27FC236}">
                <a16:creationId xmlns="" xmlns:a16="http://schemas.microsoft.com/office/drawing/2014/main" id="{46A08EA2-4FB9-477F-8130-25187F2C6FBC}"/>
              </a:ext>
            </a:extLst>
          </p:cNvPr>
          <p:cNvSpPr txBox="1"/>
          <p:nvPr/>
        </p:nvSpPr>
        <p:spPr>
          <a:xfrm>
            <a:off x="2233430" y="3849237"/>
            <a:ext cx="2550693" cy="2862322"/>
          </a:xfrm>
          <a:prstGeom prst="rect">
            <a:avLst/>
          </a:prstGeom>
          <a:noFill/>
        </p:spPr>
        <p:txBody>
          <a:bodyPr wrap="square">
            <a:spAutoFit/>
          </a:bodyPr>
          <a:lstStyle/>
          <a:p>
            <a:r>
              <a:rPr lang="fr-FR" sz="2000" b="1" dirty="0">
                <a:solidFill>
                  <a:schemeClr val="bg1"/>
                </a:solidFill>
                <a:latin typeface="Arial" panose="020B0604020202020204" pitchFamily="34" charset="0"/>
                <a:cs typeface="Arial" panose="020B0604020202020204" pitchFamily="34" charset="0"/>
              </a:rPr>
              <a:t>Le gouvernement a peur car il a gardé en mémoire l’insurrection haïtienne qui avait abouti à l’indépendance de l’ancienne colonie, St Domingue. </a:t>
            </a:r>
            <a:endParaRPr lang="fr-FR" sz="2000"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 xmlns:a16="http://schemas.microsoft.com/office/drawing/2014/main" id="{7487949C-FFA8-4321-8783-40823C80E22C}"/>
              </a:ext>
            </a:extLst>
          </p:cNvPr>
          <p:cNvSpPr txBox="1"/>
          <p:nvPr/>
        </p:nvSpPr>
        <p:spPr>
          <a:xfrm>
            <a:off x="4606565" y="808638"/>
            <a:ext cx="2550694" cy="3170099"/>
          </a:xfrm>
          <a:prstGeom prst="rect">
            <a:avLst/>
          </a:prstGeom>
          <a:noFill/>
        </p:spPr>
        <p:txBody>
          <a:bodyPr wrap="square">
            <a:spAutoFit/>
          </a:bodyPr>
          <a:lstStyle/>
          <a:p>
            <a:r>
              <a:rPr lang="fr-FR" sz="2000" b="1" dirty="0">
                <a:solidFill>
                  <a:schemeClr val="bg1"/>
                </a:solidFill>
                <a:latin typeface="Arial" panose="020B0604020202020204" pitchFamily="34" charset="0"/>
                <a:cs typeface="Arial" panose="020B0604020202020204" pitchFamily="34" charset="0"/>
              </a:rPr>
              <a:t>Les insurgés sont accusés d’avoir assassiné Codé et mutilé son cadavre, d’être des monstres. A aucun moment il n’est question des injustices sociales et raciales.</a:t>
            </a:r>
            <a:endParaRPr lang="fr-FR" sz="2000" dirty="0">
              <a:latin typeface="Arial" panose="020B0604020202020204" pitchFamily="34" charset="0"/>
              <a:cs typeface="Arial" panose="020B0604020202020204" pitchFamily="34" charset="0"/>
            </a:endParaRPr>
          </a:p>
        </p:txBody>
      </p:sp>
      <p:sp>
        <p:nvSpPr>
          <p:cNvPr id="15" name="ZoneTexte 14">
            <a:extLst>
              <a:ext uri="{FF2B5EF4-FFF2-40B4-BE49-F238E27FC236}">
                <a16:creationId xmlns="" xmlns:a16="http://schemas.microsoft.com/office/drawing/2014/main" id="{FD41C46D-33E1-4831-BDC9-8855986BA4DA}"/>
              </a:ext>
            </a:extLst>
          </p:cNvPr>
          <p:cNvSpPr txBox="1"/>
          <p:nvPr/>
        </p:nvSpPr>
        <p:spPr>
          <a:xfrm>
            <a:off x="8935454" y="1036524"/>
            <a:ext cx="2527434" cy="1631216"/>
          </a:xfrm>
          <a:prstGeom prst="rect">
            <a:avLst/>
          </a:prstGeom>
          <a:noFill/>
        </p:spPr>
        <p:txBody>
          <a:bodyPr wrap="square">
            <a:spAutoFit/>
          </a:bodyPr>
          <a:lstStyle/>
          <a:p>
            <a:r>
              <a:rPr lang="fr-FR" sz="2000" b="1" dirty="0">
                <a:solidFill>
                  <a:schemeClr val="bg1"/>
                </a:solidFill>
                <a:latin typeface="Arial" panose="020B0604020202020204" pitchFamily="34" charset="0"/>
                <a:cs typeface="Arial" panose="020B0604020202020204" pitchFamily="34" charset="0"/>
              </a:rPr>
              <a:t>D'autres sont déportés au bagne de Guyane ou sont condamnés à mort par contumace.</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1501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1000"/>
                                        <p:tgtEl>
                                          <p:spTgt spid="3">
                                            <p:txEl>
                                              <p:pRg st="0" end="0"/>
                                            </p:txEl>
                                          </p:spTgt>
                                        </p:tgtEl>
                                      </p:cBhvr>
                                    </p:animEffect>
                                    <p:anim calcmode="lin" valueType="num">
                                      <p:cBhvr>
                                        <p:cTn id="3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11"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8" name="Espace réservé du contenu 7">
            <a:extLst>
              <a:ext uri="{FF2B5EF4-FFF2-40B4-BE49-F238E27FC236}">
                <a16:creationId xmlns="" xmlns:a16="http://schemas.microsoft.com/office/drawing/2014/main" id="{49706489-8ACF-4B8C-B7BA-3428F768B4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50" y="3513074"/>
            <a:ext cx="2754696" cy="1957697"/>
          </a:xfrm>
          <a:prstGeom prst="rect">
            <a:avLst/>
          </a:prstGeom>
        </p:spPr>
      </p:pic>
      <p:pic>
        <p:nvPicPr>
          <p:cNvPr id="7" name="Image 6">
            <a:extLst>
              <a:ext uri="{FF2B5EF4-FFF2-40B4-BE49-F238E27FC236}">
                <a16:creationId xmlns="" xmlns:a16="http://schemas.microsoft.com/office/drawing/2014/main" id="{BBA3BA41-0488-462E-A377-02C3DF9CA7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50" y="1806632"/>
            <a:ext cx="2780046" cy="1729115"/>
          </a:xfrm>
          <a:prstGeom prst="rect">
            <a:avLst/>
          </a:prstGeom>
        </p:spPr>
      </p:pic>
      <p:pic>
        <p:nvPicPr>
          <p:cNvPr id="5" name="Espace réservé du contenu 4">
            <a:extLst>
              <a:ext uri="{FF2B5EF4-FFF2-40B4-BE49-F238E27FC236}">
                <a16:creationId xmlns="" xmlns:a16="http://schemas.microsoft.com/office/drawing/2014/main" id="{70DDAEDA-298C-44CD-B675-839DA6808C2D}"/>
              </a:ext>
            </a:extLst>
          </p:cNvPr>
          <p:cNvPicPr>
            <a:picLocks noChangeAspect="1"/>
          </p:cNvPicPr>
          <p:nvPr/>
        </p:nvPicPr>
        <p:blipFill>
          <a:blip r:embed="rId4"/>
          <a:stretch>
            <a:fillRect/>
          </a:stretch>
        </p:blipFill>
        <p:spPr>
          <a:xfrm>
            <a:off x="-40382" y="5397451"/>
            <a:ext cx="2757052" cy="1597009"/>
          </a:xfrm>
          <a:prstGeom prst="rect">
            <a:avLst/>
          </a:prstGeom>
        </p:spPr>
      </p:pic>
      <p:sp>
        <p:nvSpPr>
          <p:cNvPr id="3" name="Espace réservé du contenu 2"/>
          <p:cNvSpPr>
            <a:spLocks noGrp="1"/>
          </p:cNvSpPr>
          <p:nvPr>
            <p:ph idx="1"/>
          </p:nvPr>
        </p:nvSpPr>
        <p:spPr>
          <a:xfrm>
            <a:off x="2759412" y="2008909"/>
            <a:ext cx="6273756" cy="2994883"/>
          </a:xfrm>
        </p:spPr>
        <p:txBody>
          <a:bodyPr>
            <a:normAutofit lnSpcReduction="10000"/>
          </a:bodyPr>
          <a:lstStyle/>
          <a:p>
            <a:pPr marL="0" indent="0" algn="just">
              <a:buNone/>
            </a:pPr>
            <a:r>
              <a:rPr lang="fr-FR" sz="2200" dirty="0">
                <a:solidFill>
                  <a:srgbClr val="0070C0"/>
                </a:solidFill>
              </a:rPr>
              <a:t>Au final rien n’a changé. Les journaliers agricoles sont toujours aussi peu payés, le partage des terres est toujours aussi inégal. La fin du XIXème siècle est marqué par une augmentation de leur misère.</a:t>
            </a:r>
          </a:p>
          <a:p>
            <a:pPr marL="0" indent="0" algn="just">
              <a:buNone/>
            </a:pPr>
            <a:r>
              <a:rPr lang="fr-FR" sz="2200" dirty="0">
                <a:solidFill>
                  <a:srgbClr val="0070C0"/>
                </a:solidFill>
              </a:rPr>
              <a:t>Ce n’est que depuis les années 1970 que les historiens ont porté cette histoire à la connaissance de la population (Gilbert Pago, Armand Nicolas,….)</a:t>
            </a:r>
          </a:p>
          <a:p>
            <a:pPr marL="0" indent="0" algn="ctr">
              <a:buNone/>
            </a:pPr>
            <a:r>
              <a:rPr lang="fr-FR" sz="2200" b="1" dirty="0">
                <a:solidFill>
                  <a:srgbClr val="FF0000"/>
                </a:solidFill>
              </a:rPr>
              <a:t>3°3 : Maël, Albin, </a:t>
            </a:r>
            <a:r>
              <a:rPr lang="fr-FR" sz="2200" b="1" dirty="0" err="1">
                <a:solidFill>
                  <a:srgbClr val="FF0000"/>
                </a:solidFill>
              </a:rPr>
              <a:t>Tyana</a:t>
            </a:r>
            <a:r>
              <a:rPr lang="fr-FR" sz="2200" b="1" dirty="0">
                <a:solidFill>
                  <a:srgbClr val="FF0000"/>
                </a:solidFill>
              </a:rPr>
              <a:t>, Enola, Alexandre, Rémi, </a:t>
            </a:r>
            <a:r>
              <a:rPr lang="fr-FR" sz="2200" b="1" dirty="0" err="1">
                <a:solidFill>
                  <a:srgbClr val="FF0000"/>
                </a:solidFill>
              </a:rPr>
              <a:t>Tahina</a:t>
            </a:r>
            <a:r>
              <a:rPr lang="fr-FR" sz="2200" b="1" dirty="0">
                <a:solidFill>
                  <a:srgbClr val="FF0000"/>
                </a:solidFill>
              </a:rPr>
              <a:t>, </a:t>
            </a:r>
            <a:r>
              <a:rPr lang="fr-FR" sz="2200" b="1" dirty="0" err="1">
                <a:solidFill>
                  <a:srgbClr val="FF0000"/>
                </a:solidFill>
              </a:rPr>
              <a:t>Sohane</a:t>
            </a:r>
            <a:r>
              <a:rPr lang="fr-FR" sz="2200" b="1" dirty="0">
                <a:solidFill>
                  <a:srgbClr val="FF0000"/>
                </a:solidFill>
              </a:rPr>
              <a:t>, Hugo, </a:t>
            </a:r>
            <a:r>
              <a:rPr lang="fr-FR" sz="2200" b="1" dirty="0" err="1">
                <a:solidFill>
                  <a:srgbClr val="FF0000"/>
                </a:solidFill>
              </a:rPr>
              <a:t>Ashly</a:t>
            </a:r>
            <a:r>
              <a:rPr lang="fr-FR" sz="2200" b="1" dirty="0">
                <a:solidFill>
                  <a:srgbClr val="FF0000"/>
                </a:solidFill>
              </a:rPr>
              <a:t> et Siloé</a:t>
            </a:r>
          </a:p>
        </p:txBody>
      </p:sp>
      <p:pic>
        <p:nvPicPr>
          <p:cNvPr id="6" name="Image 5" descr="Une image contenant photo, alimentation, très coloré&#10;&#10;Description générée automatiquement">
            <a:extLst>
              <a:ext uri="{FF2B5EF4-FFF2-40B4-BE49-F238E27FC236}">
                <a16:creationId xmlns="" xmlns:a16="http://schemas.microsoft.com/office/drawing/2014/main" id="{7A1E2F3D-0503-4D6F-B378-7F2A5AF4C8AD}"/>
              </a:ext>
            </a:extLst>
          </p:cNvPr>
          <p:cNvPicPr/>
          <p:nvPr/>
        </p:nvPicPr>
        <p:blipFill>
          <a:blip r:embed="rId5"/>
          <a:stretch/>
        </p:blipFill>
        <p:spPr>
          <a:xfrm>
            <a:off x="2716670" y="3553"/>
            <a:ext cx="3058704" cy="1985832"/>
          </a:xfrm>
          <a:prstGeom prst="rect">
            <a:avLst/>
          </a:prstGeom>
          <a:ln>
            <a:noFill/>
          </a:ln>
        </p:spPr>
      </p:pic>
      <p:pic>
        <p:nvPicPr>
          <p:cNvPr id="15" name="Espace réservé du contenu 7">
            <a:extLst>
              <a:ext uri="{FF2B5EF4-FFF2-40B4-BE49-F238E27FC236}">
                <a16:creationId xmlns="" xmlns:a16="http://schemas.microsoft.com/office/drawing/2014/main" id="{764BCC2A-F20B-48B1-BE08-641A56CE93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7817" y="-23333"/>
            <a:ext cx="3214250" cy="2032242"/>
          </a:xfrm>
          <a:prstGeom prst="rect">
            <a:avLst/>
          </a:prstGeom>
        </p:spPr>
      </p:pic>
      <p:pic>
        <p:nvPicPr>
          <p:cNvPr id="16" name="Espace réservé du contenu 3">
            <a:extLst>
              <a:ext uri="{FF2B5EF4-FFF2-40B4-BE49-F238E27FC236}">
                <a16:creationId xmlns="" xmlns:a16="http://schemas.microsoft.com/office/drawing/2014/main" id="{D423792A-08C3-42EF-8854-42AC0430169F}"/>
              </a:ext>
            </a:extLst>
          </p:cNvPr>
          <p:cNvPicPr>
            <a:picLocks noChangeAspect="1"/>
          </p:cNvPicPr>
          <p:nvPr/>
        </p:nvPicPr>
        <p:blipFill>
          <a:blip r:embed="rId7"/>
          <a:stretch>
            <a:fillRect/>
          </a:stretch>
        </p:blipFill>
        <p:spPr>
          <a:xfrm>
            <a:off x="9063235" y="2008909"/>
            <a:ext cx="3128765" cy="1854208"/>
          </a:xfrm>
          <a:prstGeom prst="rect">
            <a:avLst/>
          </a:prstGeom>
        </p:spPr>
      </p:pic>
      <p:pic>
        <p:nvPicPr>
          <p:cNvPr id="18" name="Image 17" descr="Une image contenant photo, alimentation, très coloré&#10;&#10;Description générée automatiquement">
            <a:extLst>
              <a:ext uri="{FF2B5EF4-FFF2-40B4-BE49-F238E27FC236}">
                <a16:creationId xmlns="" xmlns:a16="http://schemas.microsoft.com/office/drawing/2014/main" id="{9EB2CB76-BD3C-49E6-9071-D8C1936F549D}"/>
              </a:ext>
            </a:extLst>
          </p:cNvPr>
          <p:cNvPicPr/>
          <p:nvPr/>
        </p:nvPicPr>
        <p:blipFill>
          <a:blip r:embed="rId5"/>
          <a:stretch/>
        </p:blipFill>
        <p:spPr>
          <a:xfrm>
            <a:off x="6096001" y="4910193"/>
            <a:ext cx="3119630" cy="1957697"/>
          </a:xfrm>
          <a:prstGeom prst="rect">
            <a:avLst/>
          </a:prstGeom>
          <a:ln>
            <a:noFill/>
          </a:ln>
        </p:spPr>
      </p:pic>
      <p:pic>
        <p:nvPicPr>
          <p:cNvPr id="19" name="Image 18">
            <a:extLst>
              <a:ext uri="{FF2B5EF4-FFF2-40B4-BE49-F238E27FC236}">
                <a16:creationId xmlns="" xmlns:a16="http://schemas.microsoft.com/office/drawing/2014/main" id="{259A31EF-8EB3-4C9A-BCC0-9FCA653C0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2438" y="5245520"/>
            <a:ext cx="3119630" cy="1659389"/>
          </a:xfrm>
          <a:prstGeom prst="rect">
            <a:avLst/>
          </a:prstGeom>
        </p:spPr>
      </p:pic>
      <p:pic>
        <p:nvPicPr>
          <p:cNvPr id="20" name="Espace réservé du contenu 4">
            <a:extLst>
              <a:ext uri="{FF2B5EF4-FFF2-40B4-BE49-F238E27FC236}">
                <a16:creationId xmlns="" xmlns:a16="http://schemas.microsoft.com/office/drawing/2014/main" id="{EDD24AED-7AA3-460E-A96C-3A0EBA02A3FC}"/>
              </a:ext>
            </a:extLst>
          </p:cNvPr>
          <p:cNvPicPr>
            <a:picLocks noChangeAspect="1"/>
          </p:cNvPicPr>
          <p:nvPr/>
        </p:nvPicPr>
        <p:blipFill>
          <a:blip r:embed="rId4"/>
          <a:stretch>
            <a:fillRect/>
          </a:stretch>
        </p:blipFill>
        <p:spPr>
          <a:xfrm>
            <a:off x="5775374" y="-23333"/>
            <a:ext cx="3287862" cy="1941847"/>
          </a:xfrm>
          <a:prstGeom prst="rect">
            <a:avLst/>
          </a:prstGeom>
        </p:spPr>
      </p:pic>
      <p:pic>
        <p:nvPicPr>
          <p:cNvPr id="21" name="Image 20">
            <a:extLst>
              <a:ext uri="{FF2B5EF4-FFF2-40B4-BE49-F238E27FC236}">
                <a16:creationId xmlns="" xmlns:a16="http://schemas.microsoft.com/office/drawing/2014/main" id="{292CD5CE-15C0-40E2-B122-58429106EC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183"/>
            <a:ext cx="2754696" cy="1957697"/>
          </a:xfrm>
          <a:prstGeom prst="rect">
            <a:avLst/>
          </a:prstGeom>
        </p:spPr>
      </p:pic>
      <p:pic>
        <p:nvPicPr>
          <p:cNvPr id="13" name="Image 12">
            <a:extLst>
              <a:ext uri="{FF2B5EF4-FFF2-40B4-BE49-F238E27FC236}">
                <a16:creationId xmlns="" xmlns:a16="http://schemas.microsoft.com/office/drawing/2014/main" id="{919BB9EE-C186-476A-A673-ED0D301C0E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93301" y="3615549"/>
            <a:ext cx="3128766" cy="1877540"/>
          </a:xfrm>
          <a:prstGeom prst="rect">
            <a:avLst/>
          </a:prstGeom>
        </p:spPr>
      </p:pic>
      <p:pic>
        <p:nvPicPr>
          <p:cNvPr id="17" name="Espace réservé du contenu 3">
            <a:extLst>
              <a:ext uri="{FF2B5EF4-FFF2-40B4-BE49-F238E27FC236}">
                <a16:creationId xmlns="" xmlns:a16="http://schemas.microsoft.com/office/drawing/2014/main" id="{7D80DA2D-84D1-45E7-B8A1-809419945BE3}"/>
              </a:ext>
            </a:extLst>
          </p:cNvPr>
          <p:cNvPicPr>
            <a:picLocks noChangeAspect="1"/>
          </p:cNvPicPr>
          <p:nvPr/>
        </p:nvPicPr>
        <p:blipFill>
          <a:blip r:embed="rId7"/>
          <a:stretch>
            <a:fillRect/>
          </a:stretch>
        </p:blipFill>
        <p:spPr>
          <a:xfrm>
            <a:off x="2699279" y="4923636"/>
            <a:ext cx="3562976" cy="1944254"/>
          </a:xfrm>
          <a:prstGeom prst="rect">
            <a:avLst/>
          </a:prstGeom>
        </p:spPr>
      </p:pic>
    </p:spTree>
    <p:extLst>
      <p:ext uri="{BB962C8B-B14F-4D97-AF65-F5344CB8AC3E}">
        <p14:creationId xmlns:p14="http://schemas.microsoft.com/office/powerpoint/2010/main" val="1221782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4CFA5CA5-F572-4B06-94D3-70C8690F10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2" y="-1447173"/>
            <a:ext cx="12192001" cy="8858626"/>
          </a:xfrm>
          <a:prstGeom prst="rect">
            <a:avLst/>
          </a:prstGeom>
        </p:spPr>
      </p:pic>
      <p:sp>
        <p:nvSpPr>
          <p:cNvPr id="3" name="Espace réservé du contenu 2"/>
          <p:cNvSpPr>
            <a:spLocks noGrp="1"/>
          </p:cNvSpPr>
          <p:nvPr>
            <p:ph idx="1"/>
          </p:nvPr>
        </p:nvSpPr>
        <p:spPr>
          <a:xfrm>
            <a:off x="142875" y="2213503"/>
            <a:ext cx="9001125" cy="3821643"/>
          </a:xfrm>
          <a:effectLst>
            <a:glow rad="12700">
              <a:schemeClr val="accent1">
                <a:alpha val="40000"/>
              </a:schemeClr>
            </a:glow>
            <a:outerShdw sx="1000" sy="1000" algn="ctr" rotWithShape="0">
              <a:srgbClr val="000000"/>
            </a:outerShdw>
            <a:reflection endPos="0" dir="5400000" sy="-100000" algn="bl" rotWithShape="0"/>
            <a:softEdge rad="38100"/>
          </a:effectLst>
        </p:spPr>
        <p:txBody>
          <a:bodyPr>
            <a:normAutofit lnSpcReduction="10000"/>
          </a:bodyPr>
          <a:lstStyle/>
          <a:p>
            <a:pPr marL="0" indent="0" algn="just">
              <a:buNone/>
            </a:pPr>
            <a:r>
              <a:rPr lang="fr-FR" b="1" dirty="0">
                <a:solidFill>
                  <a:schemeClr val="bg1"/>
                </a:solidFill>
                <a:latin typeface="Arial" panose="020B0604020202020204" pitchFamily="34" charset="0"/>
                <a:cs typeface="Arial" panose="020B0604020202020204" pitchFamily="34" charset="0"/>
              </a:rPr>
              <a:t>En 1870, la Martinique est une colonie. </a:t>
            </a:r>
          </a:p>
          <a:p>
            <a:pPr marL="0" indent="0" algn="just">
              <a:buNone/>
            </a:pPr>
            <a:r>
              <a:rPr lang="fr-FR" b="1" dirty="0">
                <a:solidFill>
                  <a:schemeClr val="bg1"/>
                </a:solidFill>
                <a:latin typeface="Arial" panose="020B0604020202020204" pitchFamily="34" charset="0"/>
                <a:cs typeface="Arial" panose="020B0604020202020204" pitchFamily="34" charset="0"/>
              </a:rPr>
              <a:t>La situation des nouveaux libres est alarmante. Certains droits qui avaient été octroyés après l’abolition de l’esclavage de 1848 ont été enlevés. Comme l’école qui n’est plus gratuite et le droit de vote qui a été retiré.</a:t>
            </a:r>
            <a:endParaRPr lang="fr-FR" b="1" strike="sngStrike" dirty="0">
              <a:solidFill>
                <a:schemeClr val="bg1"/>
              </a:solidFill>
              <a:latin typeface="Arial" panose="020B0604020202020204" pitchFamily="34" charset="0"/>
              <a:cs typeface="Arial" panose="020B0604020202020204" pitchFamily="34" charset="0"/>
            </a:endParaRPr>
          </a:p>
          <a:p>
            <a:pPr marL="0" indent="0" algn="just">
              <a:buNone/>
            </a:pPr>
            <a:r>
              <a:rPr lang="fr-FR" b="1" dirty="0">
                <a:solidFill>
                  <a:schemeClr val="bg1"/>
                </a:solidFill>
                <a:latin typeface="Arial" panose="020B0604020202020204" pitchFamily="34" charset="0"/>
                <a:cs typeface="Arial" panose="020B0604020202020204" pitchFamily="34" charset="0"/>
              </a:rPr>
              <a:t>Les revenus sont très faibles pour ceux qui travaillent dans les champs de canne. Les lots de terre donnés aux nouveaux libres ne permettent pas de subvenir à leurs besoins essentiels. </a:t>
            </a:r>
          </a:p>
        </p:txBody>
      </p:sp>
      <p:sp>
        <p:nvSpPr>
          <p:cNvPr id="2" name="ZoneTexte 1">
            <a:extLst>
              <a:ext uri="{FF2B5EF4-FFF2-40B4-BE49-F238E27FC236}">
                <a16:creationId xmlns="" xmlns:a16="http://schemas.microsoft.com/office/drawing/2014/main" id="{FBD73EA9-13BA-433C-AACA-9E7C1DD9D017}"/>
              </a:ext>
            </a:extLst>
          </p:cNvPr>
          <p:cNvSpPr txBox="1"/>
          <p:nvPr/>
        </p:nvSpPr>
        <p:spPr>
          <a:xfrm>
            <a:off x="315277" y="45425"/>
            <a:ext cx="11561445" cy="1046440"/>
          </a:xfrm>
          <a:prstGeom prst="rect">
            <a:avLst/>
          </a:prstGeom>
          <a:solidFill>
            <a:srgbClr val="FFFF00"/>
          </a:solidFill>
        </p:spPr>
        <p:txBody>
          <a:bodyPr wrap="square" rtlCol="0">
            <a:spAutoFit/>
          </a:bodyPr>
          <a:lstStyle/>
          <a:p>
            <a:pPr algn="ctr"/>
            <a:r>
              <a:rPr lang="fr-FR" sz="4400" u="sng" dirty="0">
                <a:solidFill>
                  <a:srgbClr val="FF0000"/>
                </a:solidFill>
                <a:effectLst>
                  <a:outerShdw blurRad="38100" dist="38100" dir="2700000" algn="tl">
                    <a:srgbClr val="000000">
                      <a:alpha val="43137"/>
                    </a:srgbClr>
                  </a:outerShdw>
                </a:effectLst>
                <a:latin typeface="Bernard MT Condensed" panose="02050806060905020404" pitchFamily="18" charset="0"/>
              </a:rPr>
              <a:t>1-Le </a:t>
            </a:r>
            <a:r>
              <a:rPr lang="fr-FR" sz="4400" u="sng" dirty="0">
                <a:solidFill>
                  <a:srgbClr val="FF0000"/>
                </a:solidFill>
                <a:effectLst>
                  <a:outerShdw blurRad="38100" dist="38100" dir="2700000" algn="tl">
                    <a:srgbClr val="000000">
                      <a:alpha val="43137"/>
                    </a:srgbClr>
                  </a:outerShdw>
                </a:effectLst>
                <a:latin typeface="Bernard MT Condensed" panose="02050806060905020404" pitchFamily="18" charset="0"/>
                <a:cs typeface="Arial" panose="020B0604020202020204" pitchFamily="34" charset="0"/>
              </a:rPr>
              <a:t>contexte</a:t>
            </a:r>
            <a:r>
              <a:rPr lang="fr-FR" sz="4400" u="sng" dirty="0">
                <a:solidFill>
                  <a:srgbClr val="FF0000"/>
                </a:solidFill>
                <a:effectLst>
                  <a:outerShdw blurRad="38100" dist="38100" dir="2700000" algn="tl">
                    <a:srgbClr val="000000">
                      <a:alpha val="43137"/>
                    </a:srgbClr>
                  </a:outerShdw>
                </a:effectLst>
                <a:latin typeface="Bernard MT Condensed" panose="02050806060905020404" pitchFamily="18" charset="0"/>
              </a:rPr>
              <a:t> en Martinique en 1870 </a:t>
            </a:r>
            <a:r>
              <a:rPr lang="fr-FR" sz="1400" dirty="0">
                <a:solidFill>
                  <a:srgbClr val="FF0000"/>
                </a:solidFill>
                <a:effectLst>
                  <a:outerShdw blurRad="38100" dist="38100" dir="2700000" algn="tl">
                    <a:srgbClr val="000000">
                      <a:alpha val="43137"/>
                    </a:srgbClr>
                  </a:outerShdw>
                </a:effectLst>
                <a:latin typeface="Bernard MT Condensed" panose="02050806060905020404" pitchFamily="18" charset="0"/>
                <a:cs typeface="Arial" panose="020B0604020202020204" pitchFamily="34" charset="0"/>
              </a:rPr>
              <a:t>(</a:t>
            </a:r>
            <a:r>
              <a:rPr lang="fr-FR" sz="1400" b="1" i="1" u="sng" dirty="0">
                <a:solidFill>
                  <a:srgbClr val="FF0000"/>
                </a:solidFill>
                <a:effectLst>
                  <a:outerShdw blurRad="38100" dist="38100" dir="2700000" algn="tl">
                    <a:srgbClr val="000000">
                      <a:alpha val="43137"/>
                    </a:srgbClr>
                  </a:outerShdw>
                </a:effectLst>
                <a:latin typeface="Bernard MT Condensed" panose="02050806060905020404" pitchFamily="18" charset="0"/>
                <a:cs typeface="Arial" panose="020B0604020202020204" pitchFamily="34" charset="0"/>
              </a:rPr>
              <a:t>Rémi Audran et Alexandre Alauzet)</a:t>
            </a:r>
          </a:p>
          <a:p>
            <a:pPr algn="ctr"/>
            <a:endParaRPr lang="fr-FR" dirty="0"/>
          </a:p>
        </p:txBody>
      </p:sp>
    </p:spTree>
    <p:extLst>
      <p:ext uri="{BB962C8B-B14F-4D97-AF65-F5344CB8AC3E}">
        <p14:creationId xmlns:p14="http://schemas.microsoft.com/office/powerpoint/2010/main" val="27180315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84931" cy="6796216"/>
          </a:xfrm>
        </p:spPr>
      </p:pic>
    </p:spTree>
    <p:extLst>
      <p:ext uri="{BB962C8B-B14F-4D97-AF65-F5344CB8AC3E}">
        <p14:creationId xmlns:p14="http://schemas.microsoft.com/office/powerpoint/2010/main" val="2158414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1" y="0"/>
            <a:ext cx="12192001" cy="6858000"/>
          </a:xfrm>
          <a:prstGeom prst="rect">
            <a:avLst/>
          </a:prstGeom>
        </p:spPr>
      </p:pic>
      <p:sp>
        <p:nvSpPr>
          <p:cNvPr id="2" name="Titre 1"/>
          <p:cNvSpPr>
            <a:spLocks noGrp="1"/>
          </p:cNvSpPr>
          <p:nvPr>
            <p:ph type="title"/>
          </p:nvPr>
        </p:nvSpPr>
        <p:spPr/>
        <p:txBody>
          <a:bodyPr/>
          <a:lstStyle/>
          <a:p>
            <a:r>
              <a:rPr lang="fr-FR" u="sng" dirty="0">
                <a:solidFill>
                  <a:srgbClr val="FF0000"/>
                </a:solidFill>
                <a:latin typeface="Bernard MT Condensed" panose="02050806060905020404" pitchFamily="18" charset="0"/>
              </a:rPr>
              <a:t>2- L’affaire Lubin : l’étincelle </a:t>
            </a:r>
            <a:r>
              <a:rPr lang="fr-FR" sz="1400" u="sng" dirty="0">
                <a:solidFill>
                  <a:srgbClr val="FF0000"/>
                </a:solidFill>
                <a:latin typeface="Bernard MT Condensed" panose="02050806060905020404" pitchFamily="18" charset="0"/>
              </a:rPr>
              <a:t>(Albin </a:t>
            </a:r>
            <a:r>
              <a:rPr lang="fr-FR" sz="1400" u="sng" dirty="0" err="1">
                <a:solidFill>
                  <a:srgbClr val="FF0000"/>
                </a:solidFill>
                <a:latin typeface="Bernard MT Condensed" panose="02050806060905020404" pitchFamily="18" charset="0"/>
              </a:rPr>
              <a:t>Lainè</a:t>
            </a:r>
            <a:r>
              <a:rPr lang="fr-FR" sz="1400" u="sng" dirty="0">
                <a:solidFill>
                  <a:srgbClr val="FF0000"/>
                </a:solidFill>
                <a:latin typeface="Bernard MT Condensed" panose="02050806060905020404" pitchFamily="18" charset="0"/>
              </a:rPr>
              <a:t> et Maël Bottin) </a:t>
            </a:r>
          </a:p>
        </p:txBody>
      </p:sp>
      <p:sp>
        <p:nvSpPr>
          <p:cNvPr id="3" name="Espace réservé du contenu 2"/>
          <p:cNvSpPr>
            <a:spLocks noGrp="1"/>
          </p:cNvSpPr>
          <p:nvPr>
            <p:ph sz="half" idx="1"/>
          </p:nvPr>
        </p:nvSpPr>
        <p:spPr>
          <a:xfrm>
            <a:off x="0" y="1825625"/>
            <a:ext cx="5215944" cy="5032375"/>
          </a:xfrm>
        </p:spPr>
        <p:txBody>
          <a:bodyPr>
            <a:normAutofit fontScale="92500" lnSpcReduction="10000"/>
          </a:bodyPr>
          <a:lstStyle/>
          <a:p>
            <a:pPr algn="just"/>
            <a:r>
              <a:rPr lang="fr-FR" sz="2200" b="1" dirty="0">
                <a:solidFill>
                  <a:srgbClr val="FF0000"/>
                </a:solidFill>
                <a:latin typeface="Arial" panose="020B0604020202020204" pitchFamily="34" charset="0"/>
                <a:cs typeface="Arial" panose="020B0604020202020204" pitchFamily="34" charset="0"/>
              </a:rPr>
              <a:t>En 1870, les nouveaux libres, déjà mécontents d’avoir vu leurs droits supprimer, se sentent bafoués lorsque survient un incident mémorable.</a:t>
            </a:r>
          </a:p>
          <a:p>
            <a:pPr algn="just"/>
            <a:r>
              <a:rPr lang="fr-FR" sz="2200" b="1" dirty="0">
                <a:solidFill>
                  <a:srgbClr val="FFC000"/>
                </a:solidFill>
                <a:latin typeface="Arial" panose="020B0604020202020204" pitchFamily="34" charset="0"/>
                <a:cs typeface="Arial" panose="020B0604020202020204" pitchFamily="34" charset="0"/>
              </a:rPr>
              <a:t>Léopold Lubin est un jeune noir originaire du Marin. Le 19 février 1870, sur le chemin qui relie le Marin à Rivière Pilote, il est sauvagement cravaché par un fonctionnaire métropolitain à cheval, Augier de Maintenon. Ce dernier a estimé que le « nègre » * ne lui a pas cédé le passage assez vite sur la route. Alors Lubin décide de porter plainte.</a:t>
            </a:r>
          </a:p>
          <a:p>
            <a:pPr algn="just"/>
            <a:endParaRPr lang="fr-FR" sz="2000" b="1" dirty="0">
              <a:solidFill>
                <a:srgbClr val="FFC000"/>
              </a:solidFill>
            </a:endParaRPr>
          </a:p>
          <a:p>
            <a:pPr marL="0" indent="0" algn="just">
              <a:buNone/>
            </a:pPr>
            <a:endParaRPr lang="fr-FR" sz="2000" b="1" dirty="0">
              <a:solidFill>
                <a:srgbClr val="FFC000"/>
              </a:solidFill>
            </a:endParaRPr>
          </a:p>
          <a:p>
            <a:pPr marL="0" indent="0">
              <a:buNone/>
            </a:pPr>
            <a:r>
              <a:rPr lang="fr-FR" sz="1600" b="1" dirty="0">
                <a:solidFill>
                  <a:srgbClr val="FFC000"/>
                </a:solidFill>
                <a:latin typeface="Arial" panose="020B0604020202020204" pitchFamily="34" charset="0"/>
                <a:ea typeface="Calibri" panose="020F0502020204030204" pitchFamily="34" charset="0"/>
                <a:cs typeface="Times New Roman" panose="02020603050405020304" pitchFamily="18" charset="0"/>
              </a:rPr>
              <a:t>*</a:t>
            </a:r>
            <a:r>
              <a:rPr lang="fr-FR" sz="1600" b="1" i="1" dirty="0">
                <a:solidFill>
                  <a:srgbClr val="FFC000"/>
                </a:solidFill>
                <a:latin typeface="Arial" panose="020B0604020202020204" pitchFamily="34" charset="0"/>
                <a:ea typeface="Calibri" panose="020F0502020204030204" pitchFamily="34" charset="0"/>
                <a:cs typeface="Times New Roman" panose="02020603050405020304" pitchFamily="18" charset="0"/>
              </a:rPr>
              <a:t>Terme utilisé pour nommer une personne de couleur aux XVIIIème et XIXème siècles</a:t>
            </a:r>
            <a:endParaRPr lang="fr-FR" sz="1600" b="1" i="1" dirty="0">
              <a:solidFill>
                <a:srgbClr val="FFC000"/>
              </a:solidFill>
              <a:latin typeface="Calibri" panose="020F0502020204030204" pitchFamily="34" charset="0"/>
              <a:ea typeface="Calibri" panose="020F0502020204030204" pitchFamily="34" charset="0"/>
              <a:cs typeface="Times New Roman" panose="02020603050405020304" pitchFamily="18" charset="0"/>
            </a:endParaRPr>
          </a:p>
          <a:p>
            <a:endParaRPr lang="fr-FR" dirty="0">
              <a:solidFill>
                <a:srgbClr val="FFFF00"/>
              </a:solidFill>
            </a:endParaRPr>
          </a:p>
        </p:txBody>
      </p:sp>
      <p:pic>
        <p:nvPicPr>
          <p:cNvPr id="5" name="Espace réservé du contenu 4"/>
          <p:cNvPicPr>
            <a:picLocks noGrp="1" noChangeAspect="1"/>
          </p:cNvPicPr>
          <p:nvPr>
            <p:ph sz="half" idx="2"/>
          </p:nvPr>
        </p:nvPicPr>
        <p:blipFill>
          <a:blip r:embed="rId3"/>
          <a:stretch>
            <a:fillRect/>
          </a:stretch>
        </p:blipFill>
        <p:spPr>
          <a:xfrm>
            <a:off x="5409025" y="1825625"/>
            <a:ext cx="6782976" cy="3784901"/>
          </a:xfrm>
          <a:prstGeom prst="rect">
            <a:avLst/>
          </a:prstGeom>
        </p:spPr>
      </p:pic>
      <p:sp>
        <p:nvSpPr>
          <p:cNvPr id="7" name="ZoneTexte 6">
            <a:extLst>
              <a:ext uri="{FF2B5EF4-FFF2-40B4-BE49-F238E27FC236}">
                <a16:creationId xmlns="" xmlns:a16="http://schemas.microsoft.com/office/drawing/2014/main" id="{19D77A48-0A14-43CE-A407-A205FC26BCDA}"/>
              </a:ext>
            </a:extLst>
          </p:cNvPr>
          <p:cNvSpPr txBox="1"/>
          <p:nvPr/>
        </p:nvSpPr>
        <p:spPr>
          <a:xfrm>
            <a:off x="6492240" y="5745463"/>
            <a:ext cx="7379970" cy="369332"/>
          </a:xfrm>
          <a:prstGeom prst="rect">
            <a:avLst/>
          </a:prstGeom>
          <a:noFill/>
        </p:spPr>
        <p:txBody>
          <a:bodyPr wrap="square">
            <a:spAutoFit/>
          </a:bodyPr>
          <a:lstStyle/>
          <a:p>
            <a:pPr algn="just"/>
            <a:r>
              <a:rPr lang="fr-FR" sz="1800" b="1" dirty="0">
                <a:solidFill>
                  <a:srgbClr val="FFFF00"/>
                </a:solidFill>
                <a:latin typeface="Arial Narrow" panose="020B0606020202030204" pitchFamily="34" charset="0"/>
                <a:ea typeface="Calibri" panose="020F0502020204030204" pitchFamily="34" charset="0"/>
                <a:cs typeface="Times New Roman" panose="02020603050405020304" pitchFamily="18" charset="0"/>
              </a:rPr>
              <a:t>Source : </a:t>
            </a:r>
            <a:r>
              <a:rPr lang="fr-FR" sz="1800" b="1" dirty="0" err="1">
                <a:solidFill>
                  <a:srgbClr val="FFFF00"/>
                </a:solidFill>
                <a:latin typeface="Arial Narrow" panose="020B0606020202030204" pitchFamily="34" charset="0"/>
                <a:ea typeface="Calibri" panose="020F0502020204030204" pitchFamily="34" charset="0"/>
                <a:cs typeface="Times New Roman" panose="02020603050405020304" pitchFamily="18" charset="0"/>
              </a:rPr>
              <a:t>Joz</a:t>
            </a:r>
            <a:r>
              <a:rPr lang="fr-FR" sz="1800" b="1" dirty="0">
                <a:solidFill>
                  <a:srgbClr val="FFFF00"/>
                </a:solidFill>
                <a:latin typeface="Arial Narrow" panose="020B0606020202030204" pitchFamily="34" charset="0"/>
                <a:ea typeface="Calibri" panose="020F0502020204030204" pitchFamily="34" charset="0"/>
                <a:cs typeface="Times New Roman" panose="02020603050405020304" pitchFamily="18" charset="0"/>
              </a:rPr>
              <a:t> « L’insurrection  du sud à la Martinique »</a:t>
            </a:r>
          </a:p>
        </p:txBody>
      </p:sp>
    </p:spTree>
    <p:extLst>
      <p:ext uri="{BB962C8B-B14F-4D97-AF65-F5344CB8AC3E}">
        <p14:creationId xmlns:p14="http://schemas.microsoft.com/office/powerpoint/2010/main" val="177266284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0988" y="204944"/>
            <a:ext cx="9404723" cy="1400530"/>
          </a:xfrm>
        </p:spPr>
        <p:txBody>
          <a:bodyPr/>
          <a:lstStyle/>
          <a:p>
            <a:endParaRPr lang="fr-FR" dirty="0"/>
          </a:p>
        </p:txBody>
      </p:sp>
      <p:pic>
        <p:nvPicPr>
          <p:cNvPr id="6" name="Espace réservé du contenu 5"/>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0" y="0"/>
            <a:ext cx="12202612" cy="6858000"/>
          </a:xfrm>
          <a:prstGeom prst="rect">
            <a:avLst/>
          </a:prstGeom>
        </p:spPr>
      </p:pic>
      <p:sp>
        <p:nvSpPr>
          <p:cNvPr id="7" name="Rectangle 6"/>
          <p:cNvSpPr/>
          <p:nvPr/>
        </p:nvSpPr>
        <p:spPr>
          <a:xfrm>
            <a:off x="3743459" y="3429000"/>
            <a:ext cx="8448541" cy="3237489"/>
          </a:xfrm>
          <a:prstGeom prst="rect">
            <a:avLst/>
          </a:prstGeom>
        </p:spPr>
        <p:txBody>
          <a:bodyPr wrap="square">
            <a:spAutoFit/>
          </a:bodyPr>
          <a:lstStyle/>
          <a:p>
            <a:pPr algn="just">
              <a:lnSpc>
                <a:spcPct val="107000"/>
              </a:lnSpc>
              <a:spcAft>
                <a:spcPts val="800"/>
              </a:spcAft>
            </a:pPr>
            <a:r>
              <a:rPr lang="fr-FR" sz="20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Les assesseurs </a:t>
            </a:r>
            <a:r>
              <a:rPr lang="fr-FR" sz="2000" b="1" dirty="0">
                <a:solidFill>
                  <a:srgbClr val="FFFF00"/>
                </a:solidFill>
                <a:latin typeface="Arial" panose="020B0604020202020204" pitchFamily="34" charset="0"/>
                <a:ea typeface="Calibri" panose="020F0502020204030204" pitchFamily="34" charset="0"/>
                <a:cs typeface="Arial" panose="020B0604020202020204" pitchFamily="34" charset="0"/>
              </a:rPr>
              <a:t>de couleur (</a:t>
            </a:r>
            <a:r>
              <a:rPr lang="fr-FR" sz="2000" b="1" i="1" dirty="0">
                <a:solidFill>
                  <a:srgbClr val="FFFF00"/>
                </a:solidFill>
                <a:latin typeface="Arial" panose="020B0604020202020204" pitchFamily="34" charset="0"/>
                <a:ea typeface="Calibri" panose="020F0502020204030204" pitchFamily="34" charset="0"/>
                <a:cs typeface="Arial" panose="020B0604020202020204" pitchFamily="34" charset="0"/>
              </a:rPr>
              <a:t>j</a:t>
            </a:r>
            <a:r>
              <a:rPr lang="fr-FR" sz="2000" b="1" i="1" dirty="0">
                <a:solidFill>
                  <a:srgbClr val="FFFF00"/>
                </a:solidFill>
                <a:effectLst/>
                <a:latin typeface="Arial" panose="020B0604020202020204" pitchFamily="34" charset="0"/>
                <a:ea typeface="Calibri" panose="020F0502020204030204" pitchFamily="34" charset="0"/>
                <a:cs typeface="Arial" panose="020B0604020202020204" pitchFamily="34" charset="0"/>
              </a:rPr>
              <a:t>uges qui assistent le président du tribunal et délibèrent avec lui</a:t>
            </a:r>
            <a:r>
              <a:rPr lang="fr-FR" sz="20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 sont remplacés par des blancs. L’un deux est Cloé Codé, monarchiste esclavagiste qui habite à Rivière-Pilote, qui veut faire un exempl</a:t>
            </a:r>
            <a:r>
              <a:rPr lang="fr-FR" sz="2000" b="1" dirty="0">
                <a:solidFill>
                  <a:srgbClr val="FFFF00"/>
                </a:solidFill>
                <a:latin typeface="Arial" panose="020B0604020202020204" pitchFamily="34" charset="0"/>
                <a:ea typeface="Calibri" panose="020F0502020204030204" pitchFamily="34" charset="0"/>
                <a:cs typeface="Arial" panose="020B0604020202020204" pitchFamily="34" charset="0"/>
              </a:rPr>
              <a:t>e</a:t>
            </a:r>
            <a:r>
              <a:rPr lang="fr-FR" sz="20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 d’un nègre qui a osé lever la main sur un </a:t>
            </a:r>
            <a:r>
              <a:rPr lang="fr-FR" sz="2000" b="1" dirty="0">
                <a:solidFill>
                  <a:srgbClr val="FFFF00"/>
                </a:solidFill>
                <a:latin typeface="Arial" panose="020B0604020202020204" pitchFamily="34" charset="0"/>
                <a:ea typeface="Calibri" panose="020F0502020204030204" pitchFamily="34" charset="0"/>
                <a:cs typeface="Arial" panose="020B0604020202020204" pitchFamily="34" charset="0"/>
              </a:rPr>
              <a:t>blanc. </a:t>
            </a:r>
            <a:r>
              <a:rPr lang="fr-FR" sz="20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En </a:t>
            </a:r>
            <a:r>
              <a:rPr lang="fr-FR" sz="2000" b="1" dirty="0">
                <a:solidFill>
                  <a:srgbClr val="FFFF00"/>
                </a:solidFill>
                <a:latin typeface="Arial" panose="020B0604020202020204" pitchFamily="34" charset="0"/>
                <a:ea typeface="Calibri" panose="020F0502020204030204" pitchFamily="34" charset="0"/>
                <a:cs typeface="Arial" panose="020B0604020202020204" pitchFamily="34" charset="0"/>
              </a:rPr>
              <a:t>plus, Augier de </a:t>
            </a:r>
            <a:r>
              <a:rPr lang="fr-FR" sz="20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Maintenon est le beau-frère de l’un des magistrats. </a:t>
            </a:r>
          </a:p>
          <a:p>
            <a:pPr algn="just">
              <a:lnSpc>
                <a:spcPct val="107000"/>
              </a:lnSpc>
              <a:spcAft>
                <a:spcPts val="800"/>
              </a:spcAft>
            </a:pPr>
            <a:r>
              <a:rPr lang="fr-FR" sz="2000" b="1" dirty="0">
                <a:solidFill>
                  <a:srgbClr val="FFFF00"/>
                </a:solidFill>
                <a:latin typeface="Arial" panose="020B0604020202020204" pitchFamily="34" charset="0"/>
                <a:ea typeface="Calibri" panose="020F0502020204030204" pitchFamily="34" charset="0"/>
                <a:cs typeface="Arial" panose="020B0604020202020204" pitchFamily="34" charset="0"/>
              </a:rPr>
              <a:t>La Cour d’Assises de Fort-de-France condamne Lubin à cinq ans de bagne et 1 500 francs de dommages.</a:t>
            </a:r>
          </a:p>
          <a:p>
            <a:pPr algn="just">
              <a:lnSpc>
                <a:spcPct val="107000"/>
              </a:lnSpc>
              <a:spcAft>
                <a:spcPts val="800"/>
              </a:spcAft>
            </a:pPr>
            <a:r>
              <a:rPr lang="fr-FR" sz="2000" b="1" dirty="0">
                <a:solidFill>
                  <a:srgbClr val="FFFF00"/>
                </a:solidFill>
                <a:latin typeface="Arial" panose="020B0604020202020204" pitchFamily="34" charset="0"/>
                <a:ea typeface="Calibri" panose="020F0502020204030204" pitchFamily="34" charset="0"/>
                <a:cs typeface="Arial" panose="020B0604020202020204" pitchFamily="34" charset="0"/>
              </a:rPr>
              <a:t>Cette injustice amplifie la colère de la population.</a:t>
            </a:r>
            <a:r>
              <a:rPr lang="fr-FR"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fr-FR" sz="2000" b="1"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3794760" y="35814"/>
            <a:ext cx="3962400" cy="3170099"/>
          </a:xfrm>
          <a:prstGeom prst="rect">
            <a:avLst/>
          </a:prstGeom>
        </p:spPr>
        <p:txBody>
          <a:bodyPr wrap="square">
            <a:spAutoFit/>
          </a:bodyPr>
          <a:lstStyle/>
          <a:p>
            <a:pPr algn="just"/>
            <a:r>
              <a:rPr lang="fr-FR" sz="20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La plainte de Lubin est restée sans suite, il décide donc de se venger. Le 25 avril, au bourg du Marin, il attend Augier de Maintenon. </a:t>
            </a:r>
            <a:r>
              <a:rPr lang="fr-FR" sz="2000" b="1" dirty="0">
                <a:solidFill>
                  <a:srgbClr val="FFFF00"/>
                </a:solidFill>
                <a:latin typeface="Arial" panose="020B0604020202020204" pitchFamily="34" charset="0"/>
                <a:ea typeface="Calibri" panose="020F0502020204030204" pitchFamily="34" charset="0"/>
                <a:cs typeface="Arial" panose="020B0604020202020204" pitchFamily="34" charset="0"/>
              </a:rPr>
              <a:t>I</a:t>
            </a:r>
            <a:r>
              <a:rPr lang="fr-FR" sz="20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l le renverse de son cheval et le frappe de plusieurs coups de cravache. Lubin est aussitôt arrêté</a:t>
            </a:r>
            <a:r>
              <a:rPr lang="fr-FR" sz="2000" b="1" dirty="0">
                <a:solidFill>
                  <a:srgbClr val="FFFF00"/>
                </a:solidFill>
                <a:latin typeface="Arial" panose="020B0604020202020204" pitchFamily="34" charset="0"/>
                <a:ea typeface="Calibri" panose="020F0502020204030204" pitchFamily="34" charset="0"/>
                <a:cs typeface="Arial" panose="020B0604020202020204" pitchFamily="34" charset="0"/>
              </a:rPr>
              <a:t> p</a:t>
            </a:r>
            <a:r>
              <a:rPr lang="fr-FR" sz="20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uis jugé à </a:t>
            </a:r>
            <a:r>
              <a:rPr lang="fr-FR" sz="2000" b="1" dirty="0">
                <a:solidFill>
                  <a:srgbClr val="FFFF00"/>
                </a:solidFill>
                <a:latin typeface="Arial" panose="020B0604020202020204" pitchFamily="34" charset="0"/>
                <a:ea typeface="Calibri" panose="020F0502020204030204" pitchFamily="34" charset="0"/>
                <a:cs typeface="Arial" panose="020B0604020202020204" pitchFamily="34" charset="0"/>
              </a:rPr>
              <a:t>Fort-De-France en août 1870.</a:t>
            </a:r>
            <a:endParaRPr lang="fr-FR" sz="2000" b="1" dirty="0">
              <a:solidFill>
                <a:srgbClr val="FFFF00"/>
              </a:solidFill>
              <a:latin typeface="Arial" panose="020B0604020202020204" pitchFamily="34" charset="0"/>
              <a:cs typeface="Arial" panose="020B0604020202020204" pitchFamily="34" charset="0"/>
            </a:endParaRPr>
          </a:p>
        </p:txBody>
      </p:sp>
      <p:sp>
        <p:nvSpPr>
          <p:cNvPr id="3" name="Rectangle 2"/>
          <p:cNvSpPr/>
          <p:nvPr/>
        </p:nvSpPr>
        <p:spPr>
          <a:xfrm>
            <a:off x="0" y="6158352"/>
            <a:ext cx="1925782" cy="461665"/>
          </a:xfrm>
          <a:prstGeom prst="rect">
            <a:avLst/>
          </a:prstGeom>
        </p:spPr>
        <p:txBody>
          <a:bodyPr wrap="square">
            <a:spAutoFit/>
          </a:bodyPr>
          <a:lstStyle/>
          <a:p>
            <a:pPr algn="just"/>
            <a:r>
              <a:rPr lang="fr-FR" sz="1200" b="1" dirty="0">
                <a:solidFill>
                  <a:srgbClr val="FFFF00"/>
                </a:solidFill>
                <a:latin typeface="Arial Narrow" panose="020B0606020202030204" pitchFamily="34" charset="0"/>
                <a:ea typeface="Calibri" panose="020F0502020204030204" pitchFamily="34" charset="0"/>
                <a:cs typeface="Times New Roman" panose="02020603050405020304" pitchFamily="18" charset="0"/>
              </a:rPr>
              <a:t>Source : </a:t>
            </a:r>
            <a:r>
              <a:rPr lang="fr-FR" sz="1200" b="1" dirty="0" err="1">
                <a:solidFill>
                  <a:srgbClr val="FFFF00"/>
                </a:solidFill>
                <a:latin typeface="Arial Narrow" panose="020B0606020202030204" pitchFamily="34" charset="0"/>
                <a:ea typeface="Calibri" panose="020F0502020204030204" pitchFamily="34" charset="0"/>
                <a:cs typeface="Times New Roman" panose="02020603050405020304" pitchFamily="18" charset="0"/>
              </a:rPr>
              <a:t>Joz</a:t>
            </a:r>
            <a:r>
              <a:rPr lang="fr-FR" sz="1200" b="1" dirty="0">
                <a:solidFill>
                  <a:srgbClr val="FFFF00"/>
                </a:solidFill>
                <a:latin typeface="Arial Narrow" panose="020B0606020202030204" pitchFamily="34" charset="0"/>
                <a:ea typeface="Calibri" panose="020F0502020204030204" pitchFamily="34" charset="0"/>
                <a:cs typeface="Times New Roman" panose="02020603050405020304" pitchFamily="18" charset="0"/>
              </a:rPr>
              <a:t> « L’insurrection</a:t>
            </a:r>
          </a:p>
          <a:p>
            <a:pPr algn="just"/>
            <a:r>
              <a:rPr lang="fr-FR" sz="1200" b="1" dirty="0">
                <a:solidFill>
                  <a:srgbClr val="FFFF00"/>
                </a:solidFill>
                <a:latin typeface="Arial Narrow" panose="020B0606020202030204" pitchFamily="34" charset="0"/>
                <a:ea typeface="Calibri" panose="020F0502020204030204" pitchFamily="34" charset="0"/>
                <a:cs typeface="Times New Roman" panose="02020603050405020304" pitchFamily="18" charset="0"/>
              </a:rPr>
              <a:t> du sud à la Martinique »</a:t>
            </a:r>
          </a:p>
        </p:txBody>
      </p:sp>
    </p:spTree>
    <p:extLst>
      <p:ext uri="{BB962C8B-B14F-4D97-AF65-F5344CB8AC3E}">
        <p14:creationId xmlns:p14="http://schemas.microsoft.com/office/powerpoint/2010/main" val="35127371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photo, alimentation, très coloré&#10;&#10;Description générée automatiquement">
            <a:extLst>
              <a:ext uri="{FF2B5EF4-FFF2-40B4-BE49-F238E27FC236}">
                <a16:creationId xmlns="" xmlns:a16="http://schemas.microsoft.com/office/drawing/2014/main" id="{48610720-81F4-49FC-8678-1BF8B486A19C}"/>
              </a:ext>
            </a:extLst>
          </p:cNvPr>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p:blipFill>
        <p:spPr>
          <a:xfrm>
            <a:off x="0" y="-6310626"/>
            <a:ext cx="14434457" cy="14279336"/>
          </a:xfrm>
          <a:prstGeom prst="rect">
            <a:avLst/>
          </a:prstGeom>
          <a:ln>
            <a:noFill/>
          </a:ln>
        </p:spPr>
      </p:pic>
      <p:sp>
        <p:nvSpPr>
          <p:cNvPr id="242" name="TextShape 1"/>
          <p:cNvSpPr txBox="1"/>
          <p:nvPr/>
        </p:nvSpPr>
        <p:spPr>
          <a:xfrm>
            <a:off x="304800" y="0"/>
            <a:ext cx="11658601" cy="1324800"/>
          </a:xfrm>
          <a:prstGeom prst="rect">
            <a:avLst/>
          </a:prstGeom>
          <a:noFill/>
          <a:ln>
            <a:noFill/>
          </a:ln>
        </p:spPr>
        <p:txBody>
          <a:bodyPr lIns="0" tIns="0" rIns="0" bIns="0" anchor="ctr">
            <a:noAutofit/>
          </a:bodyPr>
          <a:lstStyle/>
          <a:p>
            <a:pPr algn="ctr">
              <a:lnSpc>
                <a:spcPct val="100000"/>
              </a:lnSpc>
            </a:pPr>
            <a:r>
              <a:rPr lang="fr-FR" sz="4400" b="0" u="sng" strike="noStrike" spc="-1" dirty="0">
                <a:solidFill>
                  <a:srgbClr val="0070C0"/>
                </a:solidFill>
                <a:uFillTx/>
                <a:latin typeface="Bernard MT Condensed"/>
                <a:ea typeface="DejaVu Sans"/>
              </a:rPr>
              <a:t>3- Le déroulement de l’insurrection </a:t>
            </a:r>
          </a:p>
          <a:p>
            <a:pPr algn="ctr">
              <a:lnSpc>
                <a:spcPct val="100000"/>
              </a:lnSpc>
            </a:pPr>
            <a:r>
              <a:rPr lang="fr-FR" sz="1800" b="0" u="sng" strike="noStrike" spc="-1" dirty="0">
                <a:solidFill>
                  <a:srgbClr val="0070C0"/>
                </a:solidFill>
                <a:uFillTx/>
                <a:latin typeface="Arial"/>
                <a:ea typeface="Arial"/>
              </a:rPr>
              <a:t>(ERDUAL </a:t>
            </a:r>
            <a:r>
              <a:rPr lang="fr-FR" sz="1800" b="0" u="sng" strike="noStrike" spc="-1" dirty="0" err="1">
                <a:solidFill>
                  <a:srgbClr val="0070C0"/>
                </a:solidFill>
                <a:uFillTx/>
                <a:latin typeface="Arial"/>
                <a:ea typeface="Arial"/>
              </a:rPr>
              <a:t>Sohane</a:t>
            </a:r>
            <a:r>
              <a:rPr lang="fr-FR" sz="1800" b="0" u="sng" strike="noStrike" spc="-1" dirty="0">
                <a:solidFill>
                  <a:srgbClr val="0070C0"/>
                </a:solidFill>
                <a:uFillTx/>
                <a:latin typeface="Arial"/>
                <a:ea typeface="Arial"/>
              </a:rPr>
              <a:t> et MAIKOOUVA </a:t>
            </a:r>
            <a:r>
              <a:rPr lang="fr-FR" sz="1800" b="0" u="sng" strike="noStrike" spc="-1" dirty="0" err="1">
                <a:solidFill>
                  <a:srgbClr val="0070C0"/>
                </a:solidFill>
                <a:uFillTx/>
                <a:latin typeface="Arial"/>
                <a:ea typeface="Arial"/>
              </a:rPr>
              <a:t>Tahïna</a:t>
            </a:r>
            <a:r>
              <a:rPr lang="fr-FR" sz="1800" b="0" u="sng" strike="noStrike" spc="-1" dirty="0">
                <a:solidFill>
                  <a:srgbClr val="0070C0"/>
                </a:solidFill>
                <a:uFillTx/>
                <a:latin typeface="Arial"/>
                <a:ea typeface="Arial"/>
              </a:rPr>
              <a:t>)</a:t>
            </a:r>
            <a:endParaRPr lang="en-US" sz="1800" b="0" strike="noStrike" spc="-1" dirty="0">
              <a:solidFill>
                <a:srgbClr val="0070C0"/>
              </a:solidFill>
              <a:latin typeface="Arial"/>
            </a:endParaRPr>
          </a:p>
        </p:txBody>
      </p:sp>
      <p:sp>
        <p:nvSpPr>
          <p:cNvPr id="8" name="ZoneTexte 7">
            <a:extLst>
              <a:ext uri="{FF2B5EF4-FFF2-40B4-BE49-F238E27FC236}">
                <a16:creationId xmlns="" xmlns:a16="http://schemas.microsoft.com/office/drawing/2014/main" id="{06703247-809B-40F0-950C-11B9EBC44B06}"/>
              </a:ext>
            </a:extLst>
          </p:cNvPr>
          <p:cNvSpPr txBox="1"/>
          <p:nvPr/>
        </p:nvSpPr>
        <p:spPr>
          <a:xfrm>
            <a:off x="749754" y="2738540"/>
            <a:ext cx="11213647" cy="3816429"/>
          </a:xfrm>
          <a:prstGeom prst="rect">
            <a:avLst/>
          </a:prstGeom>
          <a:solidFill>
            <a:srgbClr val="0070C0"/>
          </a:solidFill>
        </p:spPr>
        <p:txBody>
          <a:bodyPr wrap="square">
            <a:spAutoFit/>
          </a:bodyPr>
          <a:lstStyle/>
          <a:p>
            <a:pPr algn="just">
              <a:lnSpc>
                <a:spcPct val="100000"/>
              </a:lnSpc>
            </a:pPr>
            <a:r>
              <a:rPr lang="fr-FR" sz="2200" b="0" strike="noStrike" spc="-1" dirty="0">
                <a:solidFill>
                  <a:srgbClr val="FFFF00"/>
                </a:solidFill>
                <a:latin typeface="Arial" panose="020B0604020202020204" pitchFamily="34" charset="0"/>
                <a:ea typeface="DejaVu Sans"/>
                <a:cs typeface="Arial" panose="020B0604020202020204" pitchFamily="34" charset="0"/>
              </a:rPr>
              <a:t>L'Insurrection débute à </a:t>
            </a:r>
            <a:r>
              <a:rPr lang="fr-FR" sz="2200" b="1" strike="noStrike" spc="-1" dirty="0">
                <a:solidFill>
                  <a:srgbClr val="FFFF00"/>
                </a:solidFill>
                <a:latin typeface="Arial" panose="020B0604020202020204" pitchFamily="34" charset="0"/>
                <a:ea typeface="DejaVu Sans"/>
                <a:cs typeface="Arial" panose="020B0604020202020204" pitchFamily="34" charset="0"/>
              </a:rPr>
              <a:t>Rivière-Pilote le 22 septembre </a:t>
            </a:r>
            <a:r>
              <a:rPr lang="fr-FR" sz="2200" b="0" strike="noStrike" spc="-1" dirty="0">
                <a:solidFill>
                  <a:srgbClr val="FFFF00"/>
                </a:solidFill>
                <a:latin typeface="Arial" panose="020B0604020202020204" pitchFamily="34" charset="0"/>
                <a:ea typeface="DejaVu Sans"/>
                <a:cs typeface="Arial" panose="020B0604020202020204" pitchFamily="34" charset="0"/>
              </a:rPr>
              <a:t>après la </a:t>
            </a:r>
            <a:r>
              <a:rPr lang="fr-FR" sz="2200" b="1" strike="noStrike" spc="-1" dirty="0">
                <a:solidFill>
                  <a:srgbClr val="FFFF00"/>
                </a:solidFill>
                <a:latin typeface="Arial" panose="020B0604020202020204" pitchFamily="34" charset="0"/>
                <a:ea typeface="DejaVu Sans"/>
                <a:cs typeface="Arial" panose="020B0604020202020204" pitchFamily="34" charset="0"/>
              </a:rPr>
              <a:t>proclamation de la IIIe République</a:t>
            </a:r>
            <a:r>
              <a:rPr lang="fr-FR" sz="2200" b="0" strike="noStrike" spc="-1" dirty="0">
                <a:solidFill>
                  <a:srgbClr val="FFFF00"/>
                </a:solidFill>
                <a:latin typeface="Arial" panose="020B0604020202020204" pitchFamily="34" charset="0"/>
                <a:ea typeface="DejaVu Sans"/>
                <a:cs typeface="Arial" panose="020B0604020202020204" pitchFamily="34" charset="0"/>
              </a:rPr>
              <a:t>. Cette nouvelle République est porteuse d'un </a:t>
            </a:r>
            <a:r>
              <a:rPr lang="fr-FR" sz="2200" b="1" strike="noStrike" spc="-1" dirty="0">
                <a:solidFill>
                  <a:srgbClr val="FFFF00"/>
                </a:solidFill>
                <a:latin typeface="Arial" panose="020B0604020202020204" pitchFamily="34" charset="0"/>
                <a:ea typeface="DejaVu Sans"/>
                <a:cs typeface="Arial" panose="020B0604020202020204" pitchFamily="34" charset="0"/>
              </a:rPr>
              <a:t>espoir d'égalité et de justice sociale </a:t>
            </a:r>
            <a:r>
              <a:rPr lang="fr-FR" sz="2200" b="0" strike="noStrike" spc="-1" dirty="0">
                <a:solidFill>
                  <a:srgbClr val="FFFF00"/>
                </a:solidFill>
                <a:latin typeface="Arial" panose="020B0604020202020204" pitchFamily="34" charset="0"/>
                <a:ea typeface="DejaVu Sans"/>
                <a:cs typeface="Arial" panose="020B0604020202020204" pitchFamily="34" charset="0"/>
              </a:rPr>
              <a:t>entre blancs et noirs. </a:t>
            </a:r>
          </a:p>
          <a:p>
            <a:pPr algn="just">
              <a:lnSpc>
                <a:spcPct val="100000"/>
              </a:lnSpc>
            </a:pPr>
            <a:endParaRPr lang="fr-FR" sz="2200" b="0" strike="noStrike" spc="-1" dirty="0">
              <a:solidFill>
                <a:srgbClr val="FFFF00"/>
              </a:solidFill>
              <a:latin typeface="Arial" panose="020B0604020202020204" pitchFamily="34" charset="0"/>
              <a:ea typeface="DejaVu Sans"/>
              <a:cs typeface="Arial" panose="020B0604020202020204" pitchFamily="34" charset="0"/>
            </a:endParaRPr>
          </a:p>
          <a:p>
            <a:pPr algn="just"/>
            <a:r>
              <a:rPr lang="fr-FR" sz="2200" b="0" strike="noStrike" spc="-1" dirty="0">
                <a:solidFill>
                  <a:srgbClr val="FFFF00"/>
                </a:solidFill>
                <a:latin typeface="Arial" panose="020B0604020202020204" pitchFamily="34" charset="0"/>
                <a:ea typeface="DejaVu Sans"/>
                <a:cs typeface="Arial" panose="020B0604020202020204" pitchFamily="34" charset="0"/>
              </a:rPr>
              <a:t>Des incidents éclatent pour libérer Lubin et se venger des propriétaires d'habitations. </a:t>
            </a:r>
          </a:p>
          <a:p>
            <a:pPr algn="just">
              <a:lnSpc>
                <a:spcPct val="100000"/>
              </a:lnSpc>
            </a:pPr>
            <a:r>
              <a:rPr lang="fr-FR" sz="2200" spc="-1" dirty="0">
                <a:solidFill>
                  <a:srgbClr val="FFFF00"/>
                </a:solidFill>
                <a:latin typeface="Arial" panose="020B0604020202020204" pitchFamily="34" charset="0"/>
                <a:ea typeface="DejaVu Sans"/>
                <a:cs typeface="Arial" panose="020B0604020202020204" pitchFamily="34" charset="0"/>
              </a:rPr>
              <a:t>Derrière les meneurs, </a:t>
            </a:r>
            <a:r>
              <a:rPr lang="fr-FR" sz="2200" b="1" spc="-1" dirty="0">
                <a:solidFill>
                  <a:srgbClr val="FFFF00"/>
                </a:solidFill>
                <a:latin typeface="Arial" panose="020B0604020202020204" pitchFamily="34" charset="0"/>
                <a:ea typeface="DejaVu Sans"/>
                <a:cs typeface="Arial" panose="020B0604020202020204" pitchFamily="34" charset="0"/>
              </a:rPr>
              <a:t>Louis </a:t>
            </a:r>
            <a:r>
              <a:rPr lang="fr-FR" sz="2200" b="1" strike="noStrike" spc="-1" dirty="0" err="1">
                <a:solidFill>
                  <a:srgbClr val="FFFF00"/>
                </a:solidFill>
                <a:latin typeface="Arial" panose="020B0604020202020204" pitchFamily="34" charset="0"/>
                <a:ea typeface="DejaVu Sans"/>
                <a:cs typeface="Arial" panose="020B0604020202020204" pitchFamily="34" charset="0"/>
              </a:rPr>
              <a:t>Telga</a:t>
            </a:r>
            <a:r>
              <a:rPr lang="fr-FR" sz="2200" b="1" strike="noStrike" spc="-1" dirty="0">
                <a:solidFill>
                  <a:srgbClr val="FFFF00"/>
                </a:solidFill>
                <a:latin typeface="Arial" panose="020B0604020202020204" pitchFamily="34" charset="0"/>
                <a:ea typeface="DejaVu Sans"/>
                <a:cs typeface="Arial" panose="020B0604020202020204" pitchFamily="34" charset="0"/>
              </a:rPr>
              <a:t>, Eugène </a:t>
            </a:r>
            <a:r>
              <a:rPr lang="fr-FR" sz="2200" b="1" strike="noStrike" spc="-1" dirty="0" err="1">
                <a:solidFill>
                  <a:srgbClr val="FFFF00"/>
                </a:solidFill>
                <a:latin typeface="Arial" panose="020B0604020202020204" pitchFamily="34" charset="0"/>
                <a:ea typeface="DejaVu Sans"/>
                <a:cs typeface="Arial" panose="020B0604020202020204" pitchFamily="34" charset="0"/>
              </a:rPr>
              <a:t>Lacaille</a:t>
            </a:r>
            <a:r>
              <a:rPr lang="fr-FR" sz="2200" b="1" strike="noStrike" spc="-1" dirty="0">
                <a:solidFill>
                  <a:srgbClr val="FFFF00"/>
                </a:solidFill>
                <a:latin typeface="Arial" panose="020B0604020202020204" pitchFamily="34" charset="0"/>
                <a:ea typeface="DejaVu Sans"/>
                <a:cs typeface="Arial" panose="020B0604020202020204" pitchFamily="34" charset="0"/>
              </a:rPr>
              <a:t>, </a:t>
            </a:r>
            <a:r>
              <a:rPr lang="fr-FR" sz="2200" b="1" strike="noStrike" spc="-1" dirty="0" err="1">
                <a:solidFill>
                  <a:srgbClr val="FFFF00"/>
                </a:solidFill>
                <a:latin typeface="Arial" panose="020B0604020202020204" pitchFamily="34" charset="0"/>
                <a:ea typeface="DejaVu Sans"/>
                <a:cs typeface="Arial" panose="020B0604020202020204" pitchFamily="34" charset="0"/>
              </a:rPr>
              <a:t>Rosanie</a:t>
            </a:r>
            <a:r>
              <a:rPr lang="fr-FR" sz="2200" b="1" strike="noStrike" spc="-1" dirty="0">
                <a:solidFill>
                  <a:srgbClr val="FFFF00"/>
                </a:solidFill>
                <a:latin typeface="Arial" panose="020B0604020202020204" pitchFamily="34" charset="0"/>
                <a:ea typeface="DejaVu Sans"/>
                <a:cs typeface="Arial" panose="020B0604020202020204" pitchFamily="34" charset="0"/>
              </a:rPr>
              <a:t> Soleil, Madeleine Clem, </a:t>
            </a:r>
            <a:r>
              <a:rPr lang="fr-FR" sz="2200" spc="-1" dirty="0">
                <a:solidFill>
                  <a:srgbClr val="FFFF00"/>
                </a:solidFill>
                <a:latin typeface="Arial" panose="020B0604020202020204" pitchFamily="34" charset="0"/>
                <a:ea typeface="DejaVu Sans"/>
                <a:cs typeface="Arial" panose="020B0604020202020204" pitchFamily="34" charset="0"/>
              </a:rPr>
              <a:t>l</a:t>
            </a:r>
            <a:r>
              <a:rPr lang="fr-FR" sz="2200" b="0" strike="noStrike" spc="-1" dirty="0">
                <a:solidFill>
                  <a:srgbClr val="FFFF00"/>
                </a:solidFill>
                <a:latin typeface="Arial" panose="020B0604020202020204" pitchFamily="34" charset="0"/>
                <a:ea typeface="DejaVu Sans"/>
                <a:cs typeface="Arial" panose="020B0604020202020204" pitchFamily="34" charset="0"/>
              </a:rPr>
              <a:t>es manifestants (des journaliers agricoles, des femmes, des petits propriétaires d'habitation) incendient l'habitation Codé. </a:t>
            </a:r>
          </a:p>
          <a:p>
            <a:pPr algn="just">
              <a:lnSpc>
                <a:spcPct val="100000"/>
              </a:lnSpc>
            </a:pPr>
            <a:endParaRPr lang="fr-FR" sz="2200" b="0" strike="noStrike" spc="-1" dirty="0">
              <a:solidFill>
                <a:srgbClr val="FFFF00"/>
              </a:solidFill>
              <a:latin typeface="Arial" panose="020B0604020202020204" pitchFamily="34" charset="0"/>
              <a:ea typeface="DejaVu Sans"/>
              <a:cs typeface="Arial" panose="020B0604020202020204" pitchFamily="34" charset="0"/>
            </a:endParaRPr>
          </a:p>
          <a:p>
            <a:pPr algn="just">
              <a:lnSpc>
                <a:spcPct val="100000"/>
              </a:lnSpc>
            </a:pPr>
            <a:r>
              <a:rPr lang="fr-FR" sz="2200" b="0" strike="noStrike" spc="-1" dirty="0">
                <a:solidFill>
                  <a:srgbClr val="FFFF00"/>
                </a:solidFill>
                <a:latin typeface="Arial" panose="020B0604020202020204" pitchFamily="34" charset="0"/>
                <a:ea typeface="DejaVu Sans"/>
                <a:cs typeface="Arial" panose="020B0604020202020204" pitchFamily="34" charset="0"/>
              </a:rPr>
              <a:t>Le 23</a:t>
            </a:r>
            <a:r>
              <a:rPr lang="fr-FR" sz="2200" spc="-1" dirty="0">
                <a:solidFill>
                  <a:srgbClr val="FFFF00"/>
                </a:solidFill>
                <a:latin typeface="Arial" panose="020B0604020202020204" pitchFamily="34" charset="0"/>
                <a:ea typeface="DejaVu Sans"/>
                <a:cs typeface="Arial" panose="020B0604020202020204" pitchFamily="34" charset="0"/>
              </a:rPr>
              <a:t> septembre</a:t>
            </a:r>
            <a:r>
              <a:rPr lang="fr-FR" sz="2200" b="0" strike="noStrike" spc="-1" dirty="0">
                <a:solidFill>
                  <a:srgbClr val="FFFF00"/>
                </a:solidFill>
                <a:latin typeface="Arial" panose="020B0604020202020204" pitchFamily="34" charset="0"/>
                <a:ea typeface="DejaVu Sans"/>
                <a:cs typeface="Arial" panose="020B0604020202020204" pitchFamily="34" charset="0"/>
              </a:rPr>
              <a:t>, ils sont 600 à exiger la libération de Lubin et le renvoi des troupes commandées par le maire.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2"/>
                                        </p:tgtEl>
                                        <p:attrNameLst>
                                          <p:attrName>style.visibility</p:attrName>
                                        </p:attrNameLst>
                                      </p:cBhvr>
                                      <p:to>
                                        <p:strVal val="visible"/>
                                      </p:to>
                                    </p:set>
                                    <p:anim calcmode="lin" valueType="num">
                                      <p:cBhvr additive="base">
                                        <p:cTn id="7" dur="500" fill="hold"/>
                                        <p:tgtEl>
                                          <p:spTgt spid="242"/>
                                        </p:tgtEl>
                                        <p:attrNameLst>
                                          <p:attrName>ppt_x</p:attrName>
                                        </p:attrNameLst>
                                      </p:cBhvr>
                                      <p:tavLst>
                                        <p:tav tm="0">
                                          <p:val>
                                            <p:strVal val="#ppt_x"/>
                                          </p:val>
                                        </p:tav>
                                        <p:tav tm="100000">
                                          <p:val>
                                            <p:strVal val="#ppt_x"/>
                                          </p:val>
                                        </p:tav>
                                      </p:tavLst>
                                    </p:anim>
                                    <p:anim calcmode="lin" valueType="num">
                                      <p:cBhvr additive="base">
                                        <p:cTn id="8" dur="500" fill="hold"/>
                                        <p:tgtEl>
                                          <p:spTgt spid="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46" name="TextShape 1"/>
          <p:cNvSpPr txBox="1"/>
          <p:nvPr/>
        </p:nvSpPr>
        <p:spPr>
          <a:xfrm>
            <a:off x="838080" y="365040"/>
            <a:ext cx="10514880" cy="1324800"/>
          </a:xfrm>
          <a:prstGeom prst="rect">
            <a:avLst/>
          </a:prstGeom>
          <a:noFill/>
          <a:ln>
            <a:noFill/>
          </a:ln>
        </p:spPr>
        <p:txBody>
          <a:bodyPr lIns="0" tIns="0" rIns="0" bIns="0" anchor="ctr">
            <a:noAutofit/>
          </a:bodyPr>
          <a:lstStyle/>
          <a:p>
            <a:endParaRPr lang="fr-FR" sz="1800" b="0" strike="noStrike" spc="-1">
              <a:solidFill>
                <a:srgbClr val="000000"/>
              </a:solidFill>
              <a:latin typeface="Arial"/>
            </a:endParaRPr>
          </a:p>
        </p:txBody>
      </p:sp>
      <p:sp>
        <p:nvSpPr>
          <p:cNvPr id="248" name="TextShape 3"/>
          <p:cNvSpPr txBox="1"/>
          <p:nvPr/>
        </p:nvSpPr>
        <p:spPr>
          <a:xfrm>
            <a:off x="6226200" y="1825560"/>
            <a:ext cx="5130720" cy="4350600"/>
          </a:xfrm>
          <a:prstGeom prst="rect">
            <a:avLst/>
          </a:prstGeom>
          <a:noFill/>
          <a:ln>
            <a:noFill/>
          </a:ln>
        </p:spPr>
        <p:txBody>
          <a:bodyPr lIns="0" tIns="0" rIns="0" bIns="0">
            <a:noAutofit/>
          </a:bodyPr>
          <a:lstStyle/>
          <a:p>
            <a:endParaRPr lang="fr-FR" sz="2800" b="0" strike="noStrike" spc="-1">
              <a:solidFill>
                <a:srgbClr val="000000"/>
              </a:solidFill>
              <a:latin typeface="Arial"/>
            </a:endParaRPr>
          </a:p>
        </p:txBody>
      </p:sp>
      <p:pic>
        <p:nvPicPr>
          <p:cNvPr id="249" name="Image 5" descr="Une image contenant photo, alimentation, très coloré&#10;&#10;Description générée automatiquement"/>
          <p:cNvPicPr/>
          <p:nvPr/>
        </p:nvPicPr>
        <p:blipFill>
          <a:blip r:embed="rId2"/>
          <a:stretch/>
        </p:blipFill>
        <p:spPr>
          <a:xfrm>
            <a:off x="5598360" y="-1188720"/>
            <a:ext cx="7020360" cy="8046720"/>
          </a:xfrm>
          <a:prstGeom prst="rect">
            <a:avLst/>
          </a:prstGeom>
          <a:ln>
            <a:noFill/>
          </a:ln>
        </p:spPr>
      </p:pic>
      <p:sp>
        <p:nvSpPr>
          <p:cNvPr id="8" name="ZoneTexte 7">
            <a:extLst>
              <a:ext uri="{FF2B5EF4-FFF2-40B4-BE49-F238E27FC236}">
                <a16:creationId xmlns="" xmlns:a16="http://schemas.microsoft.com/office/drawing/2014/main" id="{7B0F76CC-3ED9-4BA3-9FCD-10BB4922B828}"/>
              </a:ext>
            </a:extLst>
          </p:cNvPr>
          <p:cNvSpPr txBox="1"/>
          <p:nvPr/>
        </p:nvSpPr>
        <p:spPr>
          <a:xfrm>
            <a:off x="176280" y="548404"/>
            <a:ext cx="5130720" cy="6001643"/>
          </a:xfrm>
          <a:prstGeom prst="rect">
            <a:avLst/>
          </a:prstGeom>
          <a:noFill/>
        </p:spPr>
        <p:txBody>
          <a:bodyPr wrap="square">
            <a:spAutoFit/>
          </a:bodyPr>
          <a:lstStyle/>
          <a:p>
            <a:pPr algn="just">
              <a:lnSpc>
                <a:spcPct val="100000"/>
              </a:lnSpc>
            </a:pPr>
            <a:r>
              <a:rPr lang="fr-FR" sz="2400" b="0" strike="noStrike" spc="-1" dirty="0">
                <a:solidFill>
                  <a:srgbClr val="000000"/>
                </a:solidFill>
                <a:latin typeface="Arial" panose="020B0604020202020204" pitchFamily="34" charset="0"/>
                <a:ea typeface="Segoe UI"/>
                <a:cs typeface="Arial" panose="020B0604020202020204" pitchFamily="34" charset="0"/>
              </a:rPr>
              <a:t>Du 23 au 25 septembre des </a:t>
            </a:r>
            <a:r>
              <a:rPr lang="fr-FR" sz="2400" b="1" strike="noStrike" spc="-1" dirty="0">
                <a:solidFill>
                  <a:srgbClr val="000000"/>
                </a:solidFill>
                <a:latin typeface="Arial" panose="020B0604020202020204" pitchFamily="34" charset="0"/>
                <a:ea typeface="Segoe UI"/>
                <a:cs typeface="Arial" panose="020B0604020202020204" pitchFamily="34" charset="0"/>
              </a:rPr>
              <a:t>pillages et des incendies</a:t>
            </a:r>
            <a:r>
              <a:rPr lang="fr-FR" sz="2400" b="0" strike="noStrike" spc="-1" dirty="0">
                <a:solidFill>
                  <a:srgbClr val="000000"/>
                </a:solidFill>
                <a:latin typeface="Arial" panose="020B0604020202020204" pitchFamily="34" charset="0"/>
                <a:ea typeface="Segoe UI"/>
                <a:cs typeface="Arial" panose="020B0604020202020204" pitchFamily="34" charset="0"/>
              </a:rPr>
              <a:t> ont lieu dans des habitations du sud. Les campagnes s'embrasent et la colère se propage. </a:t>
            </a:r>
          </a:p>
          <a:p>
            <a:pPr algn="just">
              <a:lnSpc>
                <a:spcPct val="100000"/>
              </a:lnSpc>
            </a:pPr>
            <a:endParaRPr lang="fr-FR" sz="2400" b="0" strike="noStrike" spc="-1" dirty="0">
              <a:solidFill>
                <a:srgbClr val="000000"/>
              </a:solidFill>
              <a:latin typeface="Arial" panose="020B0604020202020204" pitchFamily="34" charset="0"/>
              <a:ea typeface="Segoe UI"/>
              <a:cs typeface="Arial" panose="020B0604020202020204" pitchFamily="34" charset="0"/>
            </a:endParaRPr>
          </a:p>
          <a:p>
            <a:pPr algn="just">
              <a:lnSpc>
                <a:spcPct val="100000"/>
              </a:lnSpc>
            </a:pPr>
            <a:r>
              <a:rPr lang="fr-FR" sz="2400" b="0" strike="noStrike" spc="-1" dirty="0">
                <a:solidFill>
                  <a:srgbClr val="000000"/>
                </a:solidFill>
                <a:latin typeface="Arial" panose="020B0604020202020204" pitchFamily="34" charset="0"/>
                <a:ea typeface="Segoe UI"/>
                <a:cs typeface="Arial" panose="020B0604020202020204" pitchFamily="34" charset="0"/>
              </a:rPr>
              <a:t>Le 24 septembre au petit matin, </a:t>
            </a:r>
            <a:r>
              <a:rPr lang="fr-FR" sz="2400" b="1" strike="noStrike" spc="-1" dirty="0">
                <a:solidFill>
                  <a:srgbClr val="000000"/>
                </a:solidFill>
                <a:latin typeface="Arial" panose="020B0604020202020204" pitchFamily="34" charset="0"/>
                <a:ea typeface="Segoe UI"/>
                <a:cs typeface="Arial" panose="020B0604020202020204" pitchFamily="34" charset="0"/>
              </a:rPr>
              <a:t>Codé</a:t>
            </a:r>
            <a:r>
              <a:rPr lang="fr-FR" sz="2400" b="0" strike="noStrike" spc="-1" dirty="0">
                <a:solidFill>
                  <a:srgbClr val="000000"/>
                </a:solidFill>
                <a:latin typeface="Arial" panose="020B0604020202020204" pitchFamily="34" charset="0"/>
                <a:ea typeface="Segoe UI"/>
                <a:cs typeface="Arial" panose="020B0604020202020204" pitchFamily="34" charset="0"/>
              </a:rPr>
              <a:t> est capturé, mutilé et exécuté en haut du Morne-vent où il se cachait depuis deux jours. </a:t>
            </a:r>
            <a:r>
              <a:rPr lang="fr-FR" sz="2400" b="0" strike="noStrike" spc="-1" dirty="0" err="1">
                <a:solidFill>
                  <a:srgbClr val="000000"/>
                </a:solidFill>
                <a:latin typeface="Arial" panose="020B0604020202020204" pitchFamily="34" charset="0"/>
                <a:ea typeface="Segoe UI"/>
                <a:cs typeface="Arial" panose="020B0604020202020204" pitchFamily="34" charset="0"/>
              </a:rPr>
              <a:t>Telga</a:t>
            </a:r>
            <a:r>
              <a:rPr lang="fr-FR" sz="2400" b="0" strike="noStrike" spc="-1" dirty="0">
                <a:solidFill>
                  <a:srgbClr val="000000"/>
                </a:solidFill>
                <a:latin typeface="Arial" panose="020B0604020202020204" pitchFamily="34" charset="0"/>
                <a:ea typeface="Segoe UI"/>
                <a:cs typeface="Arial" panose="020B0604020202020204" pitchFamily="34" charset="0"/>
              </a:rPr>
              <a:t> rejoint </a:t>
            </a:r>
            <a:r>
              <a:rPr lang="fr-FR" sz="2400" b="0" strike="noStrike" spc="-1" dirty="0" err="1">
                <a:solidFill>
                  <a:srgbClr val="000000"/>
                </a:solidFill>
                <a:latin typeface="Arial" panose="020B0604020202020204" pitchFamily="34" charset="0"/>
                <a:ea typeface="Segoe UI"/>
                <a:cs typeface="Arial" panose="020B0604020202020204" pitchFamily="34" charset="0"/>
              </a:rPr>
              <a:t>Lacaille</a:t>
            </a:r>
            <a:r>
              <a:rPr lang="fr-FR" sz="2400" b="0" strike="noStrike" spc="-1" dirty="0">
                <a:solidFill>
                  <a:srgbClr val="000000"/>
                </a:solidFill>
                <a:latin typeface="Arial" panose="020B0604020202020204" pitchFamily="34" charset="0"/>
                <a:ea typeface="Segoe UI"/>
                <a:cs typeface="Arial" panose="020B0604020202020204" pitchFamily="34" charset="0"/>
              </a:rPr>
              <a:t> sur son habitation de la Régale.​​</a:t>
            </a:r>
          </a:p>
          <a:p>
            <a:pPr algn="just">
              <a:lnSpc>
                <a:spcPct val="100000"/>
              </a:lnSpc>
            </a:pPr>
            <a:endParaRPr lang="fr-FR" sz="2400" b="0" strike="noStrike" spc="-1" dirty="0">
              <a:solidFill>
                <a:srgbClr val="000000"/>
              </a:solidFill>
              <a:latin typeface="Arial" panose="020B0604020202020204" pitchFamily="34" charset="0"/>
              <a:ea typeface="Segoe UI"/>
              <a:cs typeface="Arial" panose="020B0604020202020204" pitchFamily="34" charset="0"/>
            </a:endParaRPr>
          </a:p>
          <a:p>
            <a:pPr algn="just">
              <a:lnSpc>
                <a:spcPct val="100000"/>
              </a:lnSpc>
            </a:pPr>
            <a:r>
              <a:rPr lang="fr-FR" sz="2400" b="0" strike="noStrike" spc="-1" dirty="0">
                <a:solidFill>
                  <a:srgbClr val="000000"/>
                </a:solidFill>
                <a:latin typeface="Arial" panose="020B0604020202020204" pitchFamily="34" charset="0"/>
                <a:ea typeface="Segoe UI"/>
                <a:cs typeface="Arial" panose="020B0604020202020204" pitchFamily="34" charset="0"/>
              </a:rPr>
              <a:t>L’état de siège est décrété dans les communes du Sud</a:t>
            </a:r>
            <a:r>
              <a:rPr lang="fr-FR" sz="2400" spc="-1" dirty="0">
                <a:solidFill>
                  <a:srgbClr val="000000"/>
                </a:solidFill>
                <a:latin typeface="Arial" panose="020B0604020202020204" pitchFamily="34" charset="0"/>
                <a:ea typeface="Segoe UI"/>
                <a:cs typeface="Arial" panose="020B0604020202020204" pitchFamily="34" charset="0"/>
              </a:rPr>
              <a:t> par le gouverneur.</a:t>
            </a:r>
            <a:endParaRPr lang="en-US" sz="2400" b="0" strike="noStrike" spc="-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 xmlns:a16="http://schemas.microsoft.com/office/drawing/2014/main" id="{1713648E-EE17-46C2-A1C1-A69BFE68BA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193" y="4480850"/>
            <a:ext cx="5467350" cy="2438400"/>
          </a:xfrm>
          <a:prstGeom prst="rect">
            <a:avLst/>
          </a:prstGeom>
        </p:spPr>
      </p:pic>
      <p:sp>
        <p:nvSpPr>
          <p:cNvPr id="3" name="Espace réservé du contenu 2"/>
          <p:cNvSpPr>
            <a:spLocks noGrp="1"/>
          </p:cNvSpPr>
          <p:nvPr>
            <p:ph idx="1"/>
          </p:nvPr>
        </p:nvSpPr>
        <p:spPr>
          <a:xfrm>
            <a:off x="-1" y="1579872"/>
            <a:ext cx="6835960" cy="2885448"/>
          </a:xfrm>
          <a:solidFill>
            <a:schemeClr val="tx1"/>
          </a:solidFill>
        </p:spPr>
        <p:txBody>
          <a:bodyPr>
            <a:normAutofit/>
          </a:bodyPr>
          <a:lstStyle/>
          <a:p>
            <a:pPr marL="0" indent="0" algn="just">
              <a:buNone/>
            </a:pPr>
            <a:r>
              <a:rPr lang="fr-FR" sz="2800" b="0" strike="noStrike" spc="-1" dirty="0">
                <a:solidFill>
                  <a:srgbClr val="FF0000"/>
                </a:solidFill>
                <a:latin typeface="Arial"/>
                <a:ea typeface="Segoe UI"/>
              </a:rPr>
              <a:t>L’</a:t>
            </a:r>
            <a:r>
              <a:rPr lang="fr-FR" sz="2400" b="0" strike="noStrike" spc="-1" dirty="0">
                <a:solidFill>
                  <a:srgbClr val="FF0000"/>
                </a:solidFill>
                <a:latin typeface="Arial" panose="020B0604020202020204" pitchFamily="34" charset="0"/>
                <a:ea typeface="Segoe UI"/>
                <a:cs typeface="Arial" panose="020B0604020202020204" pitchFamily="34" charset="0"/>
              </a:rPr>
              <a:t>état de siège est décrété dans les communes du Sud. </a:t>
            </a:r>
            <a:r>
              <a:rPr lang="fr-FR" sz="2400" dirty="0">
                <a:solidFill>
                  <a:srgbClr val="FF0000"/>
                </a:solidFill>
                <a:latin typeface="Arial" panose="020B0604020202020204" pitchFamily="34" charset="0"/>
                <a:cs typeface="Arial" panose="020B0604020202020204" pitchFamily="34" charset="0"/>
              </a:rPr>
              <a:t>Le gouverneur de la Martinique fait appel aux soldats de </a:t>
            </a:r>
            <a:r>
              <a:rPr lang="fr-FR" sz="2400" b="1" dirty="0">
                <a:solidFill>
                  <a:srgbClr val="FF0000"/>
                </a:solidFill>
                <a:latin typeface="Arial" panose="020B0604020202020204" pitchFamily="34" charset="0"/>
                <a:cs typeface="Arial" panose="020B0604020202020204" pitchFamily="34" charset="0"/>
              </a:rPr>
              <a:t>l’armée régulière. </a:t>
            </a:r>
            <a:r>
              <a:rPr lang="fr-FR" sz="2400" dirty="0">
                <a:solidFill>
                  <a:srgbClr val="FF0000"/>
                </a:solidFill>
                <a:latin typeface="Arial" panose="020B0604020202020204" pitchFamily="34" charset="0"/>
                <a:cs typeface="Arial" panose="020B0604020202020204" pitchFamily="34" charset="0"/>
              </a:rPr>
              <a:t>Ils placent des barrages partout dans le sud afin d’éviter la propagation de l’insurrection qui se déroule dans les communes de Rivière-Pilote, du Vauclin, de Rivière-Salée, Sainte-Luce, Sainte-Anne </a:t>
            </a:r>
            <a:r>
              <a:rPr lang="fr-FR" sz="2400">
                <a:solidFill>
                  <a:srgbClr val="FF0000"/>
                </a:solidFill>
                <a:latin typeface="Arial" panose="020B0604020202020204" pitchFamily="34" charset="0"/>
                <a:cs typeface="Arial" panose="020B0604020202020204" pitchFamily="34" charset="0"/>
              </a:rPr>
              <a:t>et le Saint </a:t>
            </a:r>
            <a:r>
              <a:rPr lang="fr-FR" sz="2400" dirty="0">
                <a:solidFill>
                  <a:srgbClr val="FF0000"/>
                </a:solidFill>
                <a:latin typeface="Arial" panose="020B0604020202020204" pitchFamily="34" charset="0"/>
                <a:cs typeface="Arial" panose="020B0604020202020204" pitchFamily="34" charset="0"/>
              </a:rPr>
              <a:t>esprit. </a:t>
            </a:r>
          </a:p>
          <a:p>
            <a:endParaRPr lang="fr-FR" dirty="0">
              <a:solidFill>
                <a:schemeClr val="bg1"/>
              </a:solidFill>
            </a:endParaRPr>
          </a:p>
        </p:txBody>
      </p:sp>
      <p:sp>
        <p:nvSpPr>
          <p:cNvPr id="4" name="Titre 1"/>
          <p:cNvSpPr>
            <a:spLocks noGrp="1"/>
          </p:cNvSpPr>
          <p:nvPr>
            <p:ph type="title"/>
          </p:nvPr>
        </p:nvSpPr>
        <p:spPr>
          <a:xfrm>
            <a:off x="0" y="0"/>
            <a:ext cx="6835959" cy="1579871"/>
          </a:xfrm>
          <a:solidFill>
            <a:schemeClr val="tx1"/>
          </a:solidFill>
        </p:spPr>
        <p:txBody>
          <a:bodyPr>
            <a:noAutofit/>
          </a:bodyPr>
          <a:lstStyle/>
          <a:p>
            <a:pPr algn="ctr"/>
            <a:r>
              <a:rPr lang="fr-FR" dirty="0">
                <a:solidFill>
                  <a:srgbClr val="FF0000"/>
                </a:solidFill>
                <a:latin typeface="Bernard MT Condensed" panose="02050806060905020404" pitchFamily="18" charset="0"/>
              </a:rPr>
              <a:t>4-Comment s’exerce la répression ? </a:t>
            </a:r>
            <a:r>
              <a:rPr lang="fr-FR" sz="1400" dirty="0">
                <a:solidFill>
                  <a:srgbClr val="FF0000"/>
                </a:solidFill>
                <a:latin typeface="Bernard MT Condensed" panose="02050806060905020404" pitchFamily="18" charset="0"/>
              </a:rPr>
              <a:t>((</a:t>
            </a:r>
            <a:r>
              <a:rPr lang="fr-FR" sz="1400" dirty="0" err="1">
                <a:solidFill>
                  <a:srgbClr val="FF0000"/>
                </a:solidFill>
                <a:latin typeface="Bernard MT Condensed" panose="02050806060905020404" pitchFamily="18" charset="0"/>
              </a:rPr>
              <a:t>Ashly</a:t>
            </a:r>
            <a:r>
              <a:rPr lang="fr-FR" sz="1400" dirty="0">
                <a:solidFill>
                  <a:srgbClr val="FF0000"/>
                </a:solidFill>
                <a:latin typeface="Bernard MT Condensed" panose="02050806060905020404" pitchFamily="18" charset="0"/>
              </a:rPr>
              <a:t> SIMON et Siloé MONTJOLY)</a:t>
            </a:r>
          </a:p>
        </p:txBody>
      </p:sp>
      <p:pic>
        <p:nvPicPr>
          <p:cNvPr id="5" name="Image 4">
            <a:extLst>
              <a:ext uri="{FF2B5EF4-FFF2-40B4-BE49-F238E27FC236}">
                <a16:creationId xmlns="" xmlns:a16="http://schemas.microsoft.com/office/drawing/2014/main" id="{DBB3DD25-A2CF-44F3-8BA4-37A3E7271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959" y="0"/>
            <a:ext cx="5356041" cy="6858000"/>
          </a:xfrm>
          <a:prstGeom prst="rect">
            <a:avLst/>
          </a:prstGeom>
        </p:spPr>
      </p:pic>
      <p:pic>
        <p:nvPicPr>
          <p:cNvPr id="14" name="Image 13">
            <a:extLst>
              <a:ext uri="{FF2B5EF4-FFF2-40B4-BE49-F238E27FC236}">
                <a16:creationId xmlns="" xmlns:a16="http://schemas.microsoft.com/office/drawing/2014/main" id="{ABEB8411-BC0A-48D8-A869-D5BAC4E71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5575" y="0"/>
            <a:ext cx="1876425" cy="2124075"/>
          </a:xfrm>
          <a:prstGeom prst="rect">
            <a:avLst/>
          </a:prstGeom>
        </p:spPr>
      </p:pic>
      <p:pic>
        <p:nvPicPr>
          <p:cNvPr id="15" name="Image 14">
            <a:extLst>
              <a:ext uri="{FF2B5EF4-FFF2-40B4-BE49-F238E27FC236}">
                <a16:creationId xmlns="" xmlns:a16="http://schemas.microsoft.com/office/drawing/2014/main" id="{E3DCE31C-75A2-4413-988D-99EF8D647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1149" y="3429000"/>
            <a:ext cx="1227221" cy="1389189"/>
          </a:xfrm>
          <a:prstGeom prst="rect">
            <a:avLst/>
          </a:prstGeom>
        </p:spPr>
      </p:pic>
      <p:pic>
        <p:nvPicPr>
          <p:cNvPr id="16" name="Image 15">
            <a:extLst>
              <a:ext uri="{FF2B5EF4-FFF2-40B4-BE49-F238E27FC236}">
                <a16:creationId xmlns="" xmlns:a16="http://schemas.microsoft.com/office/drawing/2014/main" id="{7F98D26C-6F0C-433B-8E05-0C48F54A58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6120" y="9913"/>
            <a:ext cx="929455" cy="1052124"/>
          </a:xfrm>
          <a:prstGeom prst="rect">
            <a:avLst/>
          </a:prstGeom>
        </p:spPr>
      </p:pic>
      <p:pic>
        <p:nvPicPr>
          <p:cNvPr id="13" name="Image 12">
            <a:extLst>
              <a:ext uri="{FF2B5EF4-FFF2-40B4-BE49-F238E27FC236}">
                <a16:creationId xmlns="" xmlns:a16="http://schemas.microsoft.com/office/drawing/2014/main" id="{8C0F4435-2D47-4807-8748-104EA52CE6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1149" y="5837901"/>
            <a:ext cx="624656" cy="707098"/>
          </a:xfrm>
          <a:prstGeom prst="rect">
            <a:avLst/>
          </a:prstGeom>
        </p:spPr>
      </p:pic>
      <p:pic>
        <p:nvPicPr>
          <p:cNvPr id="17" name="Image 16">
            <a:extLst>
              <a:ext uri="{FF2B5EF4-FFF2-40B4-BE49-F238E27FC236}">
                <a16:creationId xmlns="" xmlns:a16="http://schemas.microsoft.com/office/drawing/2014/main" id="{5F6DD768-AEDA-4F23-860D-7F3D2D9B59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1149" y="4818189"/>
            <a:ext cx="929455" cy="1052124"/>
          </a:xfrm>
          <a:prstGeom prst="rect">
            <a:avLst/>
          </a:prstGeom>
        </p:spPr>
      </p:pic>
      <p:pic>
        <p:nvPicPr>
          <p:cNvPr id="18" name="Image 17">
            <a:extLst>
              <a:ext uri="{FF2B5EF4-FFF2-40B4-BE49-F238E27FC236}">
                <a16:creationId xmlns="" xmlns:a16="http://schemas.microsoft.com/office/drawing/2014/main" id="{68B0CB6F-BD2A-43E3-B2E5-DE557FBDBF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0919" y="2793025"/>
            <a:ext cx="624656" cy="707098"/>
          </a:xfrm>
          <a:prstGeom prst="rect">
            <a:avLst/>
          </a:prstGeom>
        </p:spPr>
      </p:pic>
      <p:pic>
        <p:nvPicPr>
          <p:cNvPr id="19" name="Image 18">
            <a:extLst>
              <a:ext uri="{FF2B5EF4-FFF2-40B4-BE49-F238E27FC236}">
                <a16:creationId xmlns="" xmlns:a16="http://schemas.microsoft.com/office/drawing/2014/main" id="{7DF5E22C-00AD-4221-921F-A430092401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1435" y="2124074"/>
            <a:ext cx="856592" cy="969645"/>
          </a:xfrm>
          <a:prstGeom prst="rect">
            <a:avLst/>
          </a:prstGeom>
        </p:spPr>
      </p:pic>
      <p:pic>
        <p:nvPicPr>
          <p:cNvPr id="20" name="Image 19">
            <a:extLst>
              <a:ext uri="{FF2B5EF4-FFF2-40B4-BE49-F238E27FC236}">
                <a16:creationId xmlns="" xmlns:a16="http://schemas.microsoft.com/office/drawing/2014/main" id="{7B868D4C-5E0C-4A80-9299-8A4F0D99C2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5893" y="5824623"/>
            <a:ext cx="624656" cy="707098"/>
          </a:xfrm>
          <a:prstGeom prst="rect">
            <a:avLst/>
          </a:prstGeom>
        </p:spPr>
      </p:pic>
      <p:pic>
        <p:nvPicPr>
          <p:cNvPr id="21" name="Image 20">
            <a:extLst>
              <a:ext uri="{FF2B5EF4-FFF2-40B4-BE49-F238E27FC236}">
                <a16:creationId xmlns="" xmlns:a16="http://schemas.microsoft.com/office/drawing/2014/main" id="{6FAFB8AC-9B19-4488-B3C0-626C29C4EE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2565" y="6121403"/>
            <a:ext cx="624656" cy="707098"/>
          </a:xfrm>
          <a:prstGeom prst="rect">
            <a:avLst/>
          </a:prstGeom>
        </p:spPr>
      </p:pic>
      <p:pic>
        <p:nvPicPr>
          <p:cNvPr id="22" name="Image 21">
            <a:extLst>
              <a:ext uri="{FF2B5EF4-FFF2-40B4-BE49-F238E27FC236}">
                <a16:creationId xmlns="" xmlns:a16="http://schemas.microsoft.com/office/drawing/2014/main" id="{C8152821-DE8D-4550-803A-DFE58F37E7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1693" y="3284368"/>
            <a:ext cx="624656" cy="707098"/>
          </a:xfrm>
          <a:prstGeom prst="rect">
            <a:avLst/>
          </a:prstGeom>
        </p:spPr>
      </p:pic>
    </p:spTree>
    <p:extLst>
      <p:ext uri="{BB962C8B-B14F-4D97-AF65-F5344CB8AC3E}">
        <p14:creationId xmlns:p14="http://schemas.microsoft.com/office/powerpoint/2010/main" val="174934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down)">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 xmlns:a16="http://schemas.microsoft.com/office/drawing/2014/main" id="{FD6A1B37-6124-40D4-AC13-B968BAA87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749" y="-27497"/>
            <a:ext cx="12590749" cy="9443062"/>
          </a:xfrm>
          <a:prstGeom prst="rect">
            <a:avLst/>
          </a:prstGeom>
        </p:spPr>
      </p:pic>
      <p:sp>
        <p:nvSpPr>
          <p:cNvPr id="8" name="ZoneTexte 7">
            <a:extLst>
              <a:ext uri="{FF2B5EF4-FFF2-40B4-BE49-F238E27FC236}">
                <a16:creationId xmlns="" xmlns:a16="http://schemas.microsoft.com/office/drawing/2014/main" id="{0115342A-DB4F-4F3E-BFB9-E399E601A52B}"/>
              </a:ext>
            </a:extLst>
          </p:cNvPr>
          <p:cNvSpPr txBox="1"/>
          <p:nvPr/>
        </p:nvSpPr>
        <p:spPr>
          <a:xfrm>
            <a:off x="7205975" y="1595021"/>
            <a:ext cx="4780548" cy="3046988"/>
          </a:xfrm>
          <a:prstGeom prst="rect">
            <a:avLst/>
          </a:prstGeom>
          <a:noFill/>
        </p:spPr>
        <p:txBody>
          <a:bodyPr wrap="square">
            <a:spAutoFit/>
          </a:bodyPr>
          <a:lstStyle/>
          <a:p>
            <a:pPr algn="just"/>
            <a:r>
              <a:rPr lang="fr-FR" sz="2400" dirty="0">
                <a:solidFill>
                  <a:schemeClr val="bg1"/>
                </a:solidFill>
                <a:latin typeface="Arial" panose="020B0604020202020204" pitchFamily="34" charset="0"/>
                <a:cs typeface="Arial" panose="020B0604020202020204" pitchFamily="34" charset="0"/>
              </a:rPr>
              <a:t>D’autant plus qu’il y a un déséquilibre dans les armes utilisées car les insurgés disposent de piques de bambous et de vieux fusils alors que les soldats et les miliciens utilisent des canons et des fusils modernes.</a:t>
            </a:r>
          </a:p>
        </p:txBody>
      </p:sp>
      <p:sp>
        <p:nvSpPr>
          <p:cNvPr id="11" name="ZoneTexte 10">
            <a:extLst>
              <a:ext uri="{FF2B5EF4-FFF2-40B4-BE49-F238E27FC236}">
                <a16:creationId xmlns="" xmlns:a16="http://schemas.microsoft.com/office/drawing/2014/main" id="{32250501-441A-46C1-A518-B700631EBD2E}"/>
              </a:ext>
            </a:extLst>
          </p:cNvPr>
          <p:cNvSpPr txBox="1"/>
          <p:nvPr/>
        </p:nvSpPr>
        <p:spPr>
          <a:xfrm>
            <a:off x="260162" y="3759772"/>
            <a:ext cx="6408820" cy="3323987"/>
          </a:xfrm>
          <a:prstGeom prst="rect">
            <a:avLst/>
          </a:prstGeom>
          <a:noFill/>
        </p:spPr>
        <p:txBody>
          <a:bodyPr wrap="square">
            <a:spAutoFit/>
          </a:bodyPr>
          <a:lstStyle/>
          <a:p>
            <a:pPr algn="just"/>
            <a:r>
              <a:rPr lang="fr-FR" sz="2400" dirty="0">
                <a:solidFill>
                  <a:schemeClr val="bg1"/>
                </a:solidFill>
                <a:latin typeface="Arial" panose="020B0604020202020204" pitchFamily="34" charset="0"/>
                <a:cs typeface="Arial" panose="020B0604020202020204" pitchFamily="34" charset="0"/>
              </a:rPr>
              <a:t>Les insurgés sont arrêtés dans la violence. Du 26 au 27 septembre, le camp de </a:t>
            </a:r>
            <a:r>
              <a:rPr lang="fr-FR" sz="2400" dirty="0" err="1">
                <a:solidFill>
                  <a:schemeClr val="bg1"/>
                </a:solidFill>
                <a:latin typeface="Arial" panose="020B0604020202020204" pitchFamily="34" charset="0"/>
                <a:cs typeface="Arial" panose="020B0604020202020204" pitchFamily="34" charset="0"/>
              </a:rPr>
              <a:t>Lacaille</a:t>
            </a:r>
            <a:r>
              <a:rPr lang="fr-FR" sz="2400" dirty="0">
                <a:solidFill>
                  <a:schemeClr val="bg1"/>
                </a:solidFill>
                <a:latin typeface="Arial" panose="020B0604020202020204" pitchFamily="34" charset="0"/>
                <a:cs typeface="Arial" panose="020B0604020202020204" pitchFamily="34" charset="0"/>
              </a:rPr>
              <a:t> à Rivière-Pilote est défait. Les insurgés sont battus…..</a:t>
            </a:r>
          </a:p>
          <a:p>
            <a:pPr algn="just"/>
            <a:r>
              <a:rPr lang="fr-FR" sz="2400" dirty="0">
                <a:solidFill>
                  <a:schemeClr val="bg1"/>
                </a:solidFill>
                <a:latin typeface="Arial" panose="020B0604020202020204" pitchFamily="34" charset="0"/>
                <a:cs typeface="Arial" panose="020B0604020202020204" pitchFamily="34" charset="0"/>
              </a:rPr>
              <a:t>On ignore le nombre de morts qui pourrait s’élever à plus d’une centaine. 500 personnes sont arrêtées. D’autres s’enfuient et ne seront jamais retrouvées comme Louis </a:t>
            </a:r>
            <a:r>
              <a:rPr lang="fr-FR" sz="2400" dirty="0" err="1">
                <a:solidFill>
                  <a:schemeClr val="bg1"/>
                </a:solidFill>
                <a:latin typeface="Arial" panose="020B0604020202020204" pitchFamily="34" charset="0"/>
                <a:cs typeface="Arial" panose="020B0604020202020204" pitchFamily="34" charset="0"/>
              </a:rPr>
              <a:t>Telga</a:t>
            </a:r>
            <a:r>
              <a:rPr lang="fr-FR" sz="2400" dirty="0">
                <a:solidFill>
                  <a:schemeClr val="bg1"/>
                </a:solidFill>
                <a:latin typeface="Arial" panose="020B0604020202020204" pitchFamily="34" charset="0"/>
                <a:cs typeface="Arial" panose="020B0604020202020204" pitchFamily="34" charset="0"/>
              </a:rPr>
              <a:t>.</a:t>
            </a:r>
          </a:p>
          <a:p>
            <a:endParaRPr lang="fr-FR" dirty="0"/>
          </a:p>
        </p:txBody>
      </p:sp>
      <p:sp>
        <p:nvSpPr>
          <p:cNvPr id="9" name="ZoneTexte 8">
            <a:extLst>
              <a:ext uri="{FF2B5EF4-FFF2-40B4-BE49-F238E27FC236}">
                <a16:creationId xmlns="" xmlns:a16="http://schemas.microsoft.com/office/drawing/2014/main" id="{32AA5B9E-57EB-413A-B9A7-EEA32E98DEEE}"/>
              </a:ext>
            </a:extLst>
          </p:cNvPr>
          <p:cNvSpPr txBox="1"/>
          <p:nvPr/>
        </p:nvSpPr>
        <p:spPr>
          <a:xfrm>
            <a:off x="423863" y="273804"/>
            <a:ext cx="5672137" cy="2308324"/>
          </a:xfrm>
          <a:prstGeom prst="rect">
            <a:avLst/>
          </a:prstGeom>
          <a:noFill/>
        </p:spPr>
        <p:txBody>
          <a:bodyPr wrap="square">
            <a:spAutoFit/>
          </a:bodyPr>
          <a:lstStyle/>
          <a:p>
            <a:pPr algn="just"/>
            <a:r>
              <a:rPr lang="fr-FR" sz="2400" dirty="0">
                <a:solidFill>
                  <a:schemeClr val="bg1"/>
                </a:solidFill>
                <a:latin typeface="Arial" panose="020B0604020202020204" pitchFamily="34" charset="0"/>
                <a:cs typeface="Arial" panose="020B0604020202020204" pitchFamily="34" charset="0"/>
              </a:rPr>
              <a:t>Ils sont aidés par </a:t>
            </a:r>
            <a:r>
              <a:rPr lang="fr-FR" sz="2400" b="1" dirty="0">
                <a:solidFill>
                  <a:schemeClr val="bg1"/>
                </a:solidFill>
                <a:latin typeface="Arial" panose="020B0604020202020204" pitchFamily="34" charset="0"/>
                <a:cs typeface="Arial" panose="020B0604020202020204" pitchFamily="34" charset="0"/>
              </a:rPr>
              <a:t>la milice , des volontaires </a:t>
            </a:r>
            <a:r>
              <a:rPr lang="fr-FR" sz="2400" dirty="0">
                <a:solidFill>
                  <a:schemeClr val="bg1"/>
                </a:solidFill>
                <a:latin typeface="Arial" panose="020B0604020202020204" pitchFamily="34" charset="0"/>
                <a:cs typeface="Arial" panose="020B0604020202020204" pitchFamily="34" charset="0"/>
              </a:rPr>
              <a:t>mulâtres et propriétaires blancs qui reçoivent des fusils et sont formés pour aider les soldats</a:t>
            </a:r>
            <a:r>
              <a:rPr lang="fr-FR" sz="2400" dirty="0">
                <a:solidFill>
                  <a:schemeClr val="bg1"/>
                </a:solidFill>
              </a:rPr>
              <a:t>. </a:t>
            </a:r>
            <a:r>
              <a:rPr lang="fr-FR" sz="2400" dirty="0">
                <a:solidFill>
                  <a:schemeClr val="bg1"/>
                </a:solidFill>
                <a:latin typeface="Arial" panose="020B0604020202020204" pitchFamily="34" charset="0"/>
                <a:cs typeface="Arial" panose="020B0604020202020204" pitchFamily="34" charset="0"/>
              </a:rPr>
              <a:t>Tout est fait pour briser l’élan de la révolte en frappant et tuant.</a:t>
            </a:r>
            <a:endParaRPr lang="fr-FR" sz="2400" dirty="0">
              <a:solidFill>
                <a:schemeClr val="bg1"/>
              </a:solidFill>
            </a:endParaRPr>
          </a:p>
        </p:txBody>
      </p:sp>
    </p:spTree>
    <p:extLst>
      <p:ext uri="{BB962C8B-B14F-4D97-AF65-F5344CB8AC3E}">
        <p14:creationId xmlns:p14="http://schemas.microsoft.com/office/powerpoint/2010/main" val="2876929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953</Words>
  <Application>Microsoft Office PowerPoint</Application>
  <PresentationFormat>Grand écran</PresentationFormat>
  <Paragraphs>59</Paragraphs>
  <Slides>13</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13</vt:i4>
      </vt:variant>
    </vt:vector>
  </HeadingPairs>
  <TitlesOfParts>
    <vt:vector size="24" baseType="lpstr">
      <vt:lpstr>Arial</vt:lpstr>
      <vt:lpstr>Arial Black</vt:lpstr>
      <vt:lpstr>Arial Narrow</vt:lpstr>
      <vt:lpstr>Bernard MT Condensed</vt:lpstr>
      <vt:lpstr>Bradley Hand ITC</vt:lpstr>
      <vt:lpstr>Calibri</vt:lpstr>
      <vt:lpstr>Calibri Light</vt:lpstr>
      <vt:lpstr>DejaVu Sans</vt:lpstr>
      <vt:lpstr>Segoe UI</vt:lpstr>
      <vt:lpstr>Times New Roman</vt:lpstr>
      <vt:lpstr>Thème Office</vt:lpstr>
      <vt:lpstr>L’insurrection du sud de la Martinique en 1870</vt:lpstr>
      <vt:lpstr>Présentation PowerPoint</vt:lpstr>
      <vt:lpstr>Présentation PowerPoint</vt:lpstr>
      <vt:lpstr>2- L’affaire Lubin : l’étincelle (Albin Lainè et Maël Bottin) </vt:lpstr>
      <vt:lpstr>Présentation PowerPoint</vt:lpstr>
      <vt:lpstr>Présentation PowerPoint</vt:lpstr>
      <vt:lpstr>Présentation PowerPoint</vt:lpstr>
      <vt:lpstr>4-Comment s’exerce la répression ? ((Ashly SIMON et Siloé MONTJOLY)</vt:lpstr>
      <vt:lpstr>Présentation PowerPoint</vt:lpstr>
      <vt:lpstr>5-Les femmes dans l’insurrection (Tyana CHIAPPE et Enola SALOMON)</vt:lpstr>
      <vt:lpstr>Présentation PowerPoint</vt:lpstr>
      <vt:lpstr>  </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causes : le contexte</dc:title>
  <dc:creator>COLL TROIS ILETS</dc:creator>
  <cp:lastModifiedBy>ad</cp:lastModifiedBy>
  <cp:revision>71</cp:revision>
  <dcterms:created xsi:type="dcterms:W3CDTF">2020-11-10T18:52:33Z</dcterms:created>
  <dcterms:modified xsi:type="dcterms:W3CDTF">2020-12-04T13:53:38Z</dcterms:modified>
</cp:coreProperties>
</file>