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A58A3-2A59-47DE-AE01-01E22D694E4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33B2C-41A3-46C3-8D50-800B098E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3B2C-41A3-46C3-8D50-800B098EBE7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927C2-9F26-495F-8307-6BB936FCA9DE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54E6-101B-4837-8121-60868A733E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500042"/>
            <a:ext cx="8286808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France, une puissance européenne et mondiale avec des limites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1785926"/>
            <a:ext cx="1928826" cy="9286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puissance aux territoires multiples</a:t>
            </a:r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00430" y="1857364"/>
            <a:ext cx="2643206" cy="1714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puissance européenne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sz="1100" dirty="0" smtClean="0">
                <a:solidFill>
                  <a:schemeClr val="tx1"/>
                </a:solidFill>
              </a:rPr>
              <a:t>2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territoire européen par sa superficie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-3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population européenne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-2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PIB européen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-7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IDH européen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3214686"/>
            <a:ext cx="1357322" cy="20002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territoire européen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-superficie: 551OOO km</a:t>
            </a:r>
            <a:r>
              <a:rPr lang="fr-FR" sz="1100" baseline="30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-une population nombreuse: 63,1 millions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-carrefour propice aux échanges</a:t>
            </a:r>
          </a:p>
          <a:p>
            <a:pPr algn="ctr"/>
            <a:endParaRPr lang="fr-FR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500562" y="4143380"/>
            <a:ext cx="3571900" cy="1000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Paris, ville mondiale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-12 millions d’habitants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-Capitale politique, économique et culturelle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-Une des </a:t>
            </a:r>
            <a:r>
              <a:rPr lang="fr-FR" sz="1100" smtClean="0">
                <a:solidFill>
                  <a:schemeClr val="tx1"/>
                </a:solidFill>
                <a:cs typeface="Times New Roman" pitchFamily="18" charset="0"/>
              </a:rPr>
              <a:t>4 </a:t>
            </a:r>
            <a:r>
              <a:rPr lang="fr-FR" sz="1100" smtClean="0">
                <a:solidFill>
                  <a:schemeClr val="tx1"/>
                </a:solidFill>
                <a:cs typeface="Times New Roman" pitchFamily="18" charset="0"/>
              </a:rPr>
              <a:t>villes </a:t>
            </a:r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mondiales : New York, Londres, Tokyo</a:t>
            </a:r>
          </a:p>
          <a:p>
            <a:endParaRPr lang="fr-FR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5857868"/>
            <a:ext cx="5143536" cy="857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 difficultés</a:t>
            </a:r>
          </a:p>
          <a:p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Difficultés économiques (recul industriel, endettement, déficit commercial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-Ouverture sur l’Europe privilégiée au détriment de l’ouverture sur le monde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-Concurrence des modèles américain et asiatique (Chine)</a:t>
            </a:r>
            <a:endParaRPr lang="fr-FR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5074" y="5786454"/>
            <a:ext cx="257176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 positions menacées</a:t>
            </a:r>
          </a:p>
          <a:p>
            <a:pPr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</a:rPr>
              <a:t>Recul de l’influence économique</a:t>
            </a:r>
          </a:p>
          <a:p>
            <a:pPr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</a:rPr>
              <a:t>Recul de l’influence diplomatique</a:t>
            </a:r>
          </a:p>
          <a:p>
            <a:pPr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</a:rPr>
              <a:t>Recul de l’influence culturelle</a:t>
            </a:r>
            <a:endParaRPr lang="fr-FR" sz="1100" dirty="0">
              <a:solidFill>
                <a:schemeClr val="tx1"/>
              </a:solidFill>
            </a:endParaRPr>
          </a:p>
        </p:txBody>
      </p:sp>
      <p:cxnSp>
        <p:nvCxnSpPr>
          <p:cNvPr id="15" name="Connecteur en angle 14"/>
          <p:cNvCxnSpPr>
            <a:stCxn id="5" idx="1"/>
            <a:endCxn id="12" idx="1"/>
          </p:cNvCxnSpPr>
          <p:nvPr/>
        </p:nvCxnSpPr>
        <p:spPr>
          <a:xfrm rot="10800000" flipV="1">
            <a:off x="428596" y="964388"/>
            <a:ext cx="71438" cy="5322119"/>
          </a:xfrm>
          <a:prstGeom prst="bentConnector3">
            <a:avLst>
              <a:gd name="adj1" fmla="val 41999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2" idx="3"/>
          </p:cNvCxnSpPr>
          <p:nvPr/>
        </p:nvCxnSpPr>
        <p:spPr>
          <a:xfrm>
            <a:off x="5572132" y="6286508"/>
            <a:ext cx="642942" cy="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6" idx="0"/>
          </p:cNvCxnSpPr>
          <p:nvPr/>
        </p:nvCxnSpPr>
        <p:spPr>
          <a:xfrm rot="16200000" flipH="1">
            <a:off x="1625981" y="1590270"/>
            <a:ext cx="356396" cy="3491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7" idx="0"/>
          </p:cNvCxnSpPr>
          <p:nvPr/>
        </p:nvCxnSpPr>
        <p:spPr>
          <a:xfrm rot="16200000" flipH="1">
            <a:off x="4589860" y="1625191"/>
            <a:ext cx="428626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7572397" y="1643051"/>
            <a:ext cx="42862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6" idx="2"/>
          </p:cNvCxnSpPr>
          <p:nvPr/>
        </p:nvCxnSpPr>
        <p:spPr>
          <a:xfrm rot="16200000" flipH="1">
            <a:off x="1839496" y="2696760"/>
            <a:ext cx="428628" cy="4643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1232276" y="2768198"/>
            <a:ext cx="500065" cy="3929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ccolade fermante 50"/>
          <p:cNvSpPr/>
          <p:nvPr/>
        </p:nvSpPr>
        <p:spPr>
          <a:xfrm rot="5400000">
            <a:off x="5822165" y="2464587"/>
            <a:ext cx="571504" cy="2786082"/>
          </a:xfrm>
          <a:prstGeom prst="rightBrace">
            <a:avLst>
              <a:gd name="adj1" fmla="val 52384"/>
              <a:gd name="adj2" fmla="val 51279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6286512" y="1857364"/>
            <a:ext cx="2643206" cy="1714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puissance mondiale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-</a:t>
            </a:r>
            <a:r>
              <a:rPr lang="fr-FR" sz="1100" dirty="0">
                <a:solidFill>
                  <a:schemeClr val="tx1"/>
                </a:solidFill>
              </a:rPr>
              <a:t>5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PIB mondial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-5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puissance commerciale (marchandises, services)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-8</a:t>
            </a:r>
            <a:r>
              <a:rPr lang="fr-FR" sz="1100" baseline="30000" dirty="0" smtClean="0">
                <a:solidFill>
                  <a:schemeClr val="tx1"/>
                </a:solidFill>
              </a:rPr>
              <a:t>ème</a:t>
            </a:r>
            <a:r>
              <a:rPr lang="fr-FR" sz="1100" dirty="0" smtClean="0">
                <a:solidFill>
                  <a:schemeClr val="tx1"/>
                </a:solidFill>
              </a:rPr>
              <a:t> IDH mondial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-Force de dissuasion nucléaire</a:t>
            </a:r>
          </a:p>
          <a:p>
            <a:r>
              <a:rPr lang="fr-FR" sz="1100" dirty="0" smtClean="0">
                <a:solidFill>
                  <a:schemeClr val="tx1"/>
                </a:solidFill>
              </a:rPr>
              <a:t>-Rayonnement culturel (arts, gastronomie, langue, mode)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1857356" y="3143248"/>
            <a:ext cx="1785950" cy="25003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L’outre-mer et la puissance française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-125000km2 de terres émergées;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-4 DROM: Guadeloupe, Guyane, Martinique, Réunion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-Les PCOM: Nouvelle-Calédonie, Polynésie</a:t>
            </a:r>
          </a:p>
          <a:p>
            <a:r>
              <a:rPr lang="fr-FR" sz="1100" dirty="0" smtClean="0">
                <a:solidFill>
                  <a:schemeClr val="tx1"/>
                </a:solidFill>
                <a:cs typeface="Times New Roman" pitchFamily="18" charset="0"/>
              </a:rPr>
              <a:t>-Importance géostratégique des territoires et de la ZEE</a:t>
            </a:r>
            <a:endParaRPr lang="fr-FR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51" grpId="0" animBg="1"/>
      <p:bldP spid="73" grpId="0" animBg="1"/>
      <p:bldP spid="8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212</Words>
  <Application>Microsoft Office PowerPoint</Application>
  <PresentationFormat>Affichage à l'écran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DDMON</dc:creator>
  <cp:lastModifiedBy>Sylvie</cp:lastModifiedBy>
  <cp:revision>7</cp:revision>
  <dcterms:created xsi:type="dcterms:W3CDTF">2012-06-04T13:35:09Z</dcterms:created>
  <dcterms:modified xsi:type="dcterms:W3CDTF">2012-06-13T20:53:36Z</dcterms:modified>
</cp:coreProperties>
</file>