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2" r:id="rId1"/>
  </p:sldMasterIdLst>
  <p:notesMasterIdLst>
    <p:notesMasterId r:id="rId29"/>
  </p:notesMasterIdLst>
  <p:sldIdLst>
    <p:sldId id="256" r:id="rId2"/>
    <p:sldId id="257" r:id="rId3"/>
    <p:sldId id="277" r:id="rId4"/>
    <p:sldId id="287" r:id="rId5"/>
    <p:sldId id="259" r:id="rId6"/>
    <p:sldId id="260" r:id="rId7"/>
    <p:sldId id="261" r:id="rId8"/>
    <p:sldId id="262" r:id="rId9"/>
    <p:sldId id="264" r:id="rId10"/>
    <p:sldId id="263" r:id="rId11"/>
    <p:sldId id="265" r:id="rId12"/>
    <p:sldId id="266" r:id="rId13"/>
    <p:sldId id="267" r:id="rId14"/>
    <p:sldId id="268" r:id="rId15"/>
    <p:sldId id="279" r:id="rId16"/>
    <p:sldId id="280" r:id="rId17"/>
    <p:sldId id="281" r:id="rId18"/>
    <p:sldId id="282" r:id="rId19"/>
    <p:sldId id="272" r:id="rId20"/>
    <p:sldId id="273" r:id="rId21"/>
    <p:sldId id="274" r:id="rId22"/>
    <p:sldId id="283" r:id="rId23"/>
    <p:sldId id="290" r:id="rId24"/>
    <p:sldId id="284" r:id="rId25"/>
    <p:sldId id="285" r:id="rId26"/>
    <p:sldId id="275" r:id="rId27"/>
    <p:sldId id="288"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C0C0C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CF493-08ED-4E0E-B408-A3149CD01C17}" type="datetimeFigureOut">
              <a:rPr lang="fr-FR" smtClean="0"/>
              <a:pPr/>
              <a:t>10/06/2012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C604-0B56-4EA6-AC2E-0DF4CAE4DF0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903C604-0B56-4EA6-AC2E-0DF4CAE4DF0E}"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AF736E6E-530C-4D72-B6B1-CF873B052C7D}" type="datetimeFigureOut">
              <a:rPr lang="fr-FR" smtClean="0"/>
              <a:pPr/>
              <a:t>10/06/2012</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2CC76C69-4635-4F45-A8CF-F1622B3E8B45}"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736E6E-530C-4D72-B6B1-CF873B052C7D}" type="datetimeFigureOut">
              <a:rPr lang="fr-FR" smtClean="0"/>
              <a:pPr/>
              <a:t>10/06/2012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C76C69-4635-4F45-A8CF-F1622B3E8B4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736E6E-530C-4D72-B6B1-CF873B052C7D}" type="datetimeFigureOut">
              <a:rPr lang="fr-FR" smtClean="0"/>
              <a:pPr/>
              <a:t>10/06/2012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C76C69-4635-4F45-A8CF-F1622B3E8B4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736E6E-530C-4D72-B6B1-CF873B052C7D}" type="datetimeFigureOut">
              <a:rPr lang="fr-FR" smtClean="0"/>
              <a:pPr/>
              <a:t>10/06/2012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C76C69-4635-4F45-A8CF-F1622B3E8B4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F736E6E-530C-4D72-B6B1-CF873B052C7D}" type="datetimeFigureOut">
              <a:rPr lang="fr-FR" smtClean="0"/>
              <a:pPr/>
              <a:t>10/06/2012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2CC76C69-4635-4F45-A8CF-F1622B3E8B4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F736E6E-530C-4D72-B6B1-CF873B052C7D}" type="datetimeFigureOut">
              <a:rPr lang="fr-FR" smtClean="0"/>
              <a:pPr/>
              <a:t>10/06/2012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C76C69-4635-4F45-A8CF-F1622B3E8B4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F736E6E-530C-4D72-B6B1-CF873B052C7D}" type="datetimeFigureOut">
              <a:rPr lang="fr-FR" smtClean="0"/>
              <a:pPr/>
              <a:t>10/06/2012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CC76C69-4635-4F45-A8CF-F1622B3E8B4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F736E6E-530C-4D72-B6B1-CF873B052C7D}" type="datetimeFigureOut">
              <a:rPr lang="fr-FR" smtClean="0"/>
              <a:pPr/>
              <a:t>10/06/2012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C76C69-4635-4F45-A8CF-F1622B3E8B4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736E6E-530C-4D72-B6B1-CF873B052C7D}" type="datetimeFigureOut">
              <a:rPr lang="fr-FR" smtClean="0"/>
              <a:pPr/>
              <a:t>10/06/2012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CC76C69-4635-4F45-A8CF-F1622B3E8B4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F736E6E-530C-4D72-B6B1-CF873B052C7D}" type="datetimeFigureOut">
              <a:rPr lang="fr-FR" smtClean="0"/>
              <a:pPr/>
              <a:t>10/06/2012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C76C69-4635-4F45-A8CF-F1622B3E8B4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F736E6E-530C-4D72-B6B1-CF873B052C7D}" type="datetimeFigureOut">
              <a:rPr lang="fr-FR" smtClean="0"/>
              <a:pPr/>
              <a:t>10/06/2012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C76C69-4635-4F45-A8CF-F1622B3E8B4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F736E6E-530C-4D72-B6B1-CF873B052C7D}" type="datetimeFigureOut">
              <a:rPr lang="fr-FR" smtClean="0"/>
              <a:pPr/>
              <a:t>10/06/2012</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CC76C69-4635-4F45-A8CF-F1622B3E8B45}"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ailymotion.com/video/x7pmpk_ralph-thamar-exil-1987_music" TargetMode="External"/><Relationship Id="rId2" Type="http://schemas.openxmlformats.org/officeDocument/2006/relationships/slideLayout" Target="../slideLayouts/slideLayout2.xml"/><Relationship Id="rId1" Type="http://schemas.openxmlformats.org/officeDocument/2006/relationships/video" Target="file:///C:\Users\Sylvie\12953144_mp4_h264_aac.wmv"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IDENTITE ET DIVERSITE</a:t>
            </a:r>
            <a:endParaRPr lang="fr-FR" dirty="0"/>
          </a:p>
        </p:txBody>
      </p:sp>
      <p:sp>
        <p:nvSpPr>
          <p:cNvPr id="5" name="Sous-titre 4"/>
          <p:cNvSpPr>
            <a:spLocks noGrp="1"/>
          </p:cNvSpPr>
          <p:nvPr>
            <p:ph type="subTitle" idx="1"/>
          </p:nvPr>
        </p:nvSpPr>
        <p:spPr/>
        <p:txBody>
          <a:bodyPr>
            <a:normAutofit/>
          </a:bodyPr>
          <a:lstStyle/>
          <a:p>
            <a:r>
              <a:rPr lang="fr-FR" dirty="0" smtClean="0"/>
              <a:t>Interrogation :</a:t>
            </a:r>
          </a:p>
          <a:p>
            <a:r>
              <a:rPr lang="fr-FR" dirty="0" smtClean="0"/>
              <a:t>Doit-on renoncer aux spécificités de sa culture pour s’intégrer dans la société?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par>
                          <p:cTn id="14" fill="hold">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770" decel="100000"/>
                                        <p:tgtEl>
                                          <p:spTgt spid="5">
                                            <p:txEl>
                                              <p:pRg st="0" end="0"/>
                                            </p:txEl>
                                          </p:spTgt>
                                        </p:tgtEl>
                                      </p:cBhvr>
                                    </p:animEffect>
                                    <p:animScale>
                                      <p:cBhvr>
                                        <p:cTn id="18" dur="770" decel="100000"/>
                                        <p:tgtEl>
                                          <p:spTgt spid="5">
                                            <p:txEl>
                                              <p:pRg st="0" end="0"/>
                                            </p:txEl>
                                          </p:spTgt>
                                        </p:tgtEl>
                                      </p:cBhvr>
                                      <p:from x="10000" y="10000"/>
                                      <p:to x="200000" y="450000"/>
                                    </p:animScale>
                                    <p:animScale>
                                      <p:cBhvr>
                                        <p:cTn id="19" dur="1230" accel="100000" fill="hold">
                                          <p:stCondLst>
                                            <p:cond delay="770"/>
                                          </p:stCondLst>
                                        </p:cTn>
                                        <p:tgtEl>
                                          <p:spTgt spid="5">
                                            <p:txEl>
                                              <p:pRg st="0" end="0"/>
                                            </p:txEl>
                                          </p:spTgt>
                                        </p:tgtEl>
                                      </p:cBhvr>
                                      <p:from x="200000" y="450000"/>
                                      <p:to x="100000" y="100000"/>
                                    </p:animScale>
                                    <p:set>
                                      <p:cBhvr>
                                        <p:cTn id="20" dur="770" fill="hold"/>
                                        <p:tgtEl>
                                          <p:spTgt spid="5">
                                            <p:txEl>
                                              <p:pRg st="0" end="0"/>
                                            </p:txEl>
                                          </p:spTgt>
                                        </p:tgtEl>
                                        <p:attrNameLst>
                                          <p:attrName>ppt_x</p:attrName>
                                        </p:attrNameLst>
                                      </p:cBhvr>
                                      <p:to>
                                        <p:strVal val="(0.5)"/>
                                      </p:to>
                                    </p:set>
                                    <p:anim from="(0.5)" to="(#ppt_x)" calcmode="lin" valueType="num">
                                      <p:cBhvr>
                                        <p:cTn id="21" dur="1230" accel="100000" fill="hold">
                                          <p:stCondLst>
                                            <p:cond delay="770"/>
                                          </p:stCondLst>
                                        </p:cTn>
                                        <p:tgtEl>
                                          <p:spTgt spid="5">
                                            <p:txEl>
                                              <p:pRg st="0" end="0"/>
                                            </p:txEl>
                                          </p:spTgt>
                                        </p:tgtEl>
                                        <p:attrNameLst>
                                          <p:attrName>ppt_x</p:attrName>
                                        </p:attrNameLst>
                                      </p:cBhvr>
                                    </p:anim>
                                    <p:set>
                                      <p:cBhvr>
                                        <p:cTn id="22" dur="770" fill="hold"/>
                                        <p:tgtEl>
                                          <p:spTgt spid="5">
                                            <p:txEl>
                                              <p:pRg st="0" end="0"/>
                                            </p:txEl>
                                          </p:spTgt>
                                        </p:tgtEl>
                                        <p:attrNameLst>
                                          <p:attrName>ppt_y</p:attrName>
                                        </p:attrNameLst>
                                      </p:cBhvr>
                                      <p:to>
                                        <p:strVal val="(#ppt_y+0.4)"/>
                                      </p:to>
                                    </p:set>
                                    <p:anim from="(#ppt_y+0.4)" to="(#ppt_y)" calcmode="lin" valueType="num">
                                      <p:cBhvr>
                                        <p:cTn id="23" dur="1230" accel="100000" fill="hold">
                                          <p:stCondLst>
                                            <p:cond delay="770"/>
                                          </p:stCondLst>
                                        </p:cTn>
                                        <p:tgtEl>
                                          <p:spTgt spid="5">
                                            <p:txEl>
                                              <p:pRg st="0" end="0"/>
                                            </p:txEl>
                                          </p:spTgt>
                                        </p:tgtEl>
                                        <p:attrNameLst>
                                          <p:attrName>ppt_y</p:attrName>
                                        </p:attrNameLst>
                                      </p:cBhvr>
                                    </p:anim>
                                  </p:childTnLst>
                                </p:cTn>
                              </p:par>
                            </p:childTnLst>
                          </p:cTn>
                        </p:par>
                        <p:par>
                          <p:cTn id="24" fill="hold">
                            <p:stCondLst>
                              <p:cond delay="4000"/>
                            </p:stCondLst>
                            <p:childTnLst>
                              <p:par>
                                <p:cTn id="25" presetID="51" presetClass="entr" presetSubtype="0" fill="hold" grpId="0"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770" decel="100000"/>
                                        <p:tgtEl>
                                          <p:spTgt spid="5">
                                            <p:txEl>
                                              <p:pRg st="1" end="1"/>
                                            </p:txEl>
                                          </p:spTgt>
                                        </p:tgtEl>
                                      </p:cBhvr>
                                    </p:animEffect>
                                    <p:animScale>
                                      <p:cBhvr>
                                        <p:cTn id="28" dur="770" decel="100000"/>
                                        <p:tgtEl>
                                          <p:spTgt spid="5">
                                            <p:txEl>
                                              <p:pRg st="1" end="1"/>
                                            </p:txEl>
                                          </p:spTgt>
                                        </p:tgtEl>
                                      </p:cBhvr>
                                      <p:from x="10000" y="10000"/>
                                      <p:to x="200000" y="450000"/>
                                    </p:animScale>
                                    <p:animScale>
                                      <p:cBhvr>
                                        <p:cTn id="29" dur="1230" accel="100000" fill="hold">
                                          <p:stCondLst>
                                            <p:cond delay="770"/>
                                          </p:stCondLst>
                                        </p:cTn>
                                        <p:tgtEl>
                                          <p:spTgt spid="5">
                                            <p:txEl>
                                              <p:pRg st="1" end="1"/>
                                            </p:txEl>
                                          </p:spTgt>
                                        </p:tgtEl>
                                      </p:cBhvr>
                                      <p:from x="200000" y="450000"/>
                                      <p:to x="100000" y="100000"/>
                                    </p:animScale>
                                    <p:set>
                                      <p:cBhvr>
                                        <p:cTn id="30" dur="770" fill="hold"/>
                                        <p:tgtEl>
                                          <p:spTgt spid="5">
                                            <p:txEl>
                                              <p:pRg st="1" end="1"/>
                                            </p:txEl>
                                          </p:spTgt>
                                        </p:tgtEl>
                                        <p:attrNameLst>
                                          <p:attrName>ppt_x</p:attrName>
                                        </p:attrNameLst>
                                      </p:cBhvr>
                                      <p:to>
                                        <p:strVal val="(0.5)"/>
                                      </p:to>
                                    </p:set>
                                    <p:anim from="(0.5)" to="(#ppt_x)" calcmode="lin" valueType="num">
                                      <p:cBhvr>
                                        <p:cTn id="31" dur="1230" accel="100000" fill="hold">
                                          <p:stCondLst>
                                            <p:cond delay="770"/>
                                          </p:stCondLst>
                                        </p:cTn>
                                        <p:tgtEl>
                                          <p:spTgt spid="5">
                                            <p:txEl>
                                              <p:pRg st="1" end="1"/>
                                            </p:txEl>
                                          </p:spTgt>
                                        </p:tgtEl>
                                        <p:attrNameLst>
                                          <p:attrName>ppt_x</p:attrName>
                                        </p:attrNameLst>
                                      </p:cBhvr>
                                    </p:anim>
                                    <p:set>
                                      <p:cBhvr>
                                        <p:cTn id="32" dur="770" fill="hold"/>
                                        <p:tgtEl>
                                          <p:spTgt spid="5">
                                            <p:txEl>
                                              <p:pRg st="1" end="1"/>
                                            </p:txEl>
                                          </p:spTgt>
                                        </p:tgtEl>
                                        <p:attrNameLst>
                                          <p:attrName>ppt_y</p:attrName>
                                        </p:attrNameLst>
                                      </p:cBhvr>
                                      <p:to>
                                        <p:strVal val="(#ppt_y+0.4)"/>
                                      </p:to>
                                    </p:set>
                                    <p:anim from="(#ppt_y+0.4)" to="(#ppt_y)" calcmode="lin" valueType="num">
                                      <p:cBhvr>
                                        <p:cTn id="33" dur="1230" accel="100000" fill="hold">
                                          <p:stCondLst>
                                            <p:cond delay="770"/>
                                          </p:stCondLst>
                                        </p:cTn>
                                        <p:tgtEl>
                                          <p:spTgt spid="5">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3528" y="476672"/>
            <a:ext cx="8352928" cy="369332"/>
          </a:xfrm>
          <a:prstGeom prst="rect">
            <a:avLst/>
          </a:prstGeom>
          <a:noFill/>
        </p:spPr>
        <p:txBody>
          <a:bodyPr wrap="square" rtlCol="0">
            <a:spAutoFit/>
          </a:bodyPr>
          <a:lstStyle/>
          <a:p>
            <a:endParaRPr lang="fr-FR" dirty="0"/>
          </a:p>
        </p:txBody>
      </p:sp>
      <p:sp>
        <p:nvSpPr>
          <p:cNvPr id="6" name="ZoneTexte 5"/>
          <p:cNvSpPr txBox="1"/>
          <p:nvPr/>
        </p:nvSpPr>
        <p:spPr>
          <a:xfrm>
            <a:off x="475928" y="629072"/>
            <a:ext cx="8352928" cy="369332"/>
          </a:xfrm>
          <a:prstGeom prst="rect">
            <a:avLst/>
          </a:prstGeom>
          <a:noFill/>
        </p:spPr>
        <p:txBody>
          <a:bodyPr wrap="square" rtlCol="0">
            <a:spAutoFit/>
          </a:bodyPr>
          <a:lstStyle/>
          <a:p>
            <a:endParaRPr lang="fr-FR" dirty="0"/>
          </a:p>
        </p:txBody>
      </p:sp>
      <p:sp>
        <p:nvSpPr>
          <p:cNvPr id="9" name="ZoneTexte 8"/>
          <p:cNvSpPr txBox="1"/>
          <p:nvPr/>
        </p:nvSpPr>
        <p:spPr>
          <a:xfrm>
            <a:off x="179512" y="260648"/>
            <a:ext cx="8712968" cy="2646878"/>
          </a:xfrm>
          <a:prstGeom prst="rect">
            <a:avLst/>
          </a:prstGeom>
          <a:noFill/>
        </p:spPr>
        <p:txBody>
          <a:bodyPr wrap="square" rtlCol="0">
            <a:spAutoFit/>
          </a:bodyPr>
          <a:lstStyle/>
          <a:p>
            <a:r>
              <a:rPr lang="fr-FR" sz="1100" dirty="0" smtClean="0"/>
              <a:t>Extrait 2</a:t>
            </a:r>
          </a:p>
          <a:p>
            <a:r>
              <a:rPr lang="fr-FR" sz="1100" dirty="0" smtClean="0"/>
              <a:t>Chez moi ? Chez l’autre ? Etre hybride, l’Afrique et l’Europe se demandent, perplexes, quel bout de moi leur appartient. Je suis l’enfant présenté au sabre du roi Salomon</a:t>
            </a:r>
            <a:r>
              <a:rPr lang="fr-FR" sz="1100" dirty="0" smtClean="0">
                <a:solidFill>
                  <a:srgbClr val="C00000"/>
                </a:solidFill>
              </a:rPr>
              <a:t>1</a:t>
            </a:r>
            <a:r>
              <a:rPr lang="fr-FR" sz="1100" dirty="0" smtClean="0"/>
              <a:t> pour le juste partage. Exilée en permanence, je passe mes nuits à souder les rails qui mènent à l’identité. L’écriture est la cire chaude que je coule ente les sillons creusés par les bâtisseurs de cloisons des deux bords. Je suis cette chéloïde</a:t>
            </a:r>
            <a:r>
              <a:rPr lang="fr-FR" sz="1100" dirty="0" smtClean="0">
                <a:solidFill>
                  <a:srgbClr val="C00000"/>
                </a:solidFill>
              </a:rPr>
              <a:t>2</a:t>
            </a:r>
            <a:r>
              <a:rPr lang="fr-FR" sz="1100" dirty="0" smtClean="0"/>
              <a:t> qui pousse là où les hommes, en traçant leurs frontières, ont blessés la terre de Dieu […]. Le premier qui a dit : « Celles-ci sont mes couleurs » a transformé l’arc-en-ciel en bombe atomique, et rangé les peuples en armées. Vert, jaune, rouge ? Bleu, blanc, rouge ? Des barbelés ? Evidemment ! je préfère le mauve, cette couleur tempérée, mélange de la rouge chaleur africaine et du froid bleu européen. Qu’est ce qui fait la beauté du mauve ? le bleu ou le rouge ? Et puis, à quoi sert-il de s’en enquérir si le mauve vous va bien ? [..]</a:t>
            </a:r>
          </a:p>
          <a:p>
            <a:r>
              <a:rPr lang="fr-FR" sz="1100" dirty="0" smtClean="0"/>
              <a:t>Je cherche mon pays là où on apprécie l’être, sans dissocier ses multiples strates. Je cherche mon pays là où s’estompe la fragmentation identitaire. Je cherche mon pays là où les bras de l’Atlantique fusionnent pour donner l’encre mauve qui dit l‘incandescence et la douceur, la brûlure d’exister et la joie de vivre.</a:t>
            </a:r>
            <a:endParaRPr lang="fr-FR" dirty="0" smtClean="0"/>
          </a:p>
          <a:p>
            <a:r>
              <a:rPr lang="fr-FR" sz="900" dirty="0" smtClean="0">
                <a:solidFill>
                  <a:srgbClr val="C00000"/>
                </a:solidFill>
              </a:rPr>
              <a:t>1.</a:t>
            </a:r>
            <a:r>
              <a:rPr lang="fr-FR" sz="900" b="1" dirty="0" smtClean="0"/>
              <a:t>Roi Salomon</a:t>
            </a:r>
            <a:r>
              <a:rPr lang="fr-FR" sz="900" dirty="0" smtClean="0"/>
              <a:t> : roi réputé pour sa sagesse de ses jugements. La Bible raconte la dispute entre deux femmes qui se disaient toutes deux mères d’un enfant. Pour régler le désaccord, Salomon réclama une épée et ordonna de couper l’enfant vivant en deux et d’en donner une des moitiés à chacune. L’une des femmes déclara qu’elle préférait renoncer à l’enfant plutôt que de le voir sacrifié. Salomon reconnut la vraie mère en elle, et lui fit remettre le nourrisson.</a:t>
            </a:r>
          </a:p>
          <a:p>
            <a:endParaRPr lang="fr-FR" sz="900" dirty="0" smtClean="0"/>
          </a:p>
          <a:p>
            <a:r>
              <a:rPr lang="fr-FR" sz="900" dirty="0" smtClean="0">
                <a:solidFill>
                  <a:srgbClr val="C00000"/>
                </a:solidFill>
              </a:rPr>
              <a:t>2.</a:t>
            </a:r>
            <a:r>
              <a:rPr lang="fr-FR" sz="900" b="1" dirty="0" smtClean="0"/>
              <a:t>Chéloïde</a:t>
            </a:r>
            <a:r>
              <a:rPr lang="fr-FR" sz="900" dirty="0" smtClean="0"/>
              <a:t> : cicatrice qui s’élargit.</a:t>
            </a:r>
            <a:endParaRPr lang="fr-FR" sz="900" dirty="0"/>
          </a:p>
        </p:txBody>
      </p:sp>
      <p:sp>
        <p:nvSpPr>
          <p:cNvPr id="10" name="ZoneTexte 9"/>
          <p:cNvSpPr txBox="1"/>
          <p:nvPr/>
        </p:nvSpPr>
        <p:spPr>
          <a:xfrm>
            <a:off x="395536" y="2996952"/>
            <a:ext cx="8280920" cy="1754326"/>
          </a:xfrm>
          <a:prstGeom prst="rect">
            <a:avLst/>
          </a:prstGeom>
          <a:noFill/>
        </p:spPr>
        <p:txBody>
          <a:bodyPr wrap="square" rtlCol="0">
            <a:spAutoFit/>
          </a:bodyPr>
          <a:lstStyle/>
          <a:p>
            <a:r>
              <a:rPr lang="fr-FR" dirty="0" smtClean="0"/>
              <a:t>Complétez le schéma à l’aide du texte et des questions suivantes :</a:t>
            </a:r>
          </a:p>
          <a:p>
            <a:endParaRPr lang="fr-FR" dirty="0" smtClean="0"/>
          </a:p>
          <a:p>
            <a:pPr>
              <a:buFont typeface="Wingdings" pitchFamily="2" charset="2"/>
              <a:buChar char="Ø"/>
            </a:pPr>
            <a:r>
              <a:rPr lang="fr-FR" dirty="0" smtClean="0"/>
              <a:t>Quel parallèle pouvez vous faire entre l’histoire du roi  Salomon et celle de Salie?</a:t>
            </a:r>
          </a:p>
          <a:p>
            <a:pPr>
              <a:buFont typeface="Wingdings" pitchFamily="2" charset="2"/>
              <a:buChar char="Ø"/>
            </a:pPr>
            <a:r>
              <a:rPr lang="fr-FR" dirty="0" smtClean="0"/>
              <a:t>Relevez le champ lexical de la fracture.</a:t>
            </a:r>
          </a:p>
          <a:p>
            <a:pPr>
              <a:buFont typeface="Wingdings" pitchFamily="2" charset="2"/>
              <a:buChar char="Ø"/>
            </a:pPr>
            <a:r>
              <a:rPr lang="fr-FR" dirty="0" smtClean="0"/>
              <a:t>Quelle solution va-t-elle adopter pour dépasser sa douleur?</a:t>
            </a:r>
          </a:p>
          <a:p>
            <a:pPr>
              <a:buFont typeface="Wingdings" pitchFamily="2" charset="2"/>
              <a:buChar char="Ø"/>
            </a:pPr>
            <a:r>
              <a:rPr lang="fr-FR" dirty="0" smtClean="0"/>
              <a:t>Quel procédé d’écriture utilise-t-elle pour mettre en valeur sa double identité?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600" decel="100000"/>
                                        <p:tgtEl>
                                          <p:spTgt spid="9"/>
                                        </p:tgtEl>
                                      </p:cBhvr>
                                    </p:animEffect>
                                    <p:anim calcmode="lin" valueType="num">
                                      <p:cBhvr>
                                        <p:cTn id="8" dur="1600" decel="100000" fill="hold"/>
                                        <p:tgtEl>
                                          <p:spTgt spid="9"/>
                                        </p:tgtEl>
                                        <p:attrNameLst>
                                          <p:attrName>style.rotation</p:attrName>
                                        </p:attrNameLst>
                                      </p:cBhvr>
                                      <p:tavLst>
                                        <p:tav tm="0">
                                          <p:val>
                                            <p:fltVal val="-90"/>
                                          </p:val>
                                        </p:tav>
                                        <p:tav tm="100000">
                                          <p:val>
                                            <p:fltVal val="0"/>
                                          </p:val>
                                        </p:tav>
                                      </p:tavLst>
                                    </p:anim>
                                    <p:anim calcmode="lin" valueType="num">
                                      <p:cBhvr>
                                        <p:cTn id="9" dur="1600" decel="100000" fill="hold"/>
                                        <p:tgtEl>
                                          <p:spTgt spid="9"/>
                                        </p:tgtEl>
                                        <p:attrNameLst>
                                          <p:attrName>ppt_x</p:attrName>
                                        </p:attrNameLst>
                                      </p:cBhvr>
                                      <p:tavLst>
                                        <p:tav tm="0">
                                          <p:val>
                                            <p:strVal val="#ppt_x+0.4"/>
                                          </p:val>
                                        </p:tav>
                                        <p:tav tm="100000">
                                          <p:val>
                                            <p:strVal val="#ppt_x-0.05"/>
                                          </p:val>
                                        </p:tav>
                                      </p:tavLst>
                                    </p:anim>
                                    <p:anim calcmode="lin" valueType="num">
                                      <p:cBhvr>
                                        <p:cTn id="10" dur="1600" decel="100000" fill="hold"/>
                                        <p:tgtEl>
                                          <p:spTgt spid="9"/>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9"/>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548680"/>
            <a:ext cx="1872208"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3635896" y="2420888"/>
            <a:ext cx="2304256" cy="1584176"/>
          </a:xfrm>
          <a:prstGeom prst="ellipse">
            <a:avLst/>
          </a:prstGeom>
          <a:no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6588224" y="548680"/>
            <a:ext cx="2088232" cy="864096"/>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843808" y="5301208"/>
            <a:ext cx="3744416" cy="1368152"/>
          </a:xfrm>
          <a:prstGeom prst="rect">
            <a:avLst/>
          </a:prstGeom>
          <a:no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a:off x="1331640" y="1700808"/>
            <a:ext cx="2088232"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Connecteur droit avec flèche 11"/>
          <p:cNvCxnSpPr/>
          <p:nvPr/>
        </p:nvCxnSpPr>
        <p:spPr>
          <a:xfrm flipH="1">
            <a:off x="5940152" y="1700808"/>
            <a:ext cx="1800200"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Connecteur droit avec flèche 13"/>
          <p:cNvCxnSpPr/>
          <p:nvPr/>
        </p:nvCxnSpPr>
        <p:spPr>
          <a:xfrm>
            <a:off x="4788024" y="4077072"/>
            <a:ext cx="0" cy="1080120"/>
          </a:xfrm>
          <a:prstGeom prst="straightConnector1">
            <a:avLst/>
          </a:prstGeom>
          <a:ln w="76200">
            <a:solidFill>
              <a:srgbClr val="9933FF"/>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67544" y="620688"/>
            <a:ext cx="1728192" cy="1200329"/>
          </a:xfrm>
          <a:prstGeom prst="rect">
            <a:avLst/>
          </a:prstGeom>
          <a:noFill/>
        </p:spPr>
        <p:txBody>
          <a:bodyPr wrap="square" rtlCol="0">
            <a:spAutoFit/>
          </a:bodyPr>
          <a:lstStyle/>
          <a:p>
            <a:r>
              <a:rPr lang="fr-FR" dirty="0" smtClean="0"/>
              <a:t>Mère n°1</a:t>
            </a:r>
          </a:p>
          <a:p>
            <a:endParaRPr lang="fr-FR" dirty="0" smtClean="0"/>
          </a:p>
          <a:p>
            <a:endParaRPr lang="fr-FR" dirty="0"/>
          </a:p>
          <a:p>
            <a:endParaRPr lang="fr-FR" dirty="0"/>
          </a:p>
        </p:txBody>
      </p:sp>
      <p:pic>
        <p:nvPicPr>
          <p:cNvPr id="18" name="Picture 2"/>
          <p:cNvPicPr>
            <a:picLocks noChangeAspect="1" noChangeArrowheads="1"/>
          </p:cNvPicPr>
          <p:nvPr/>
        </p:nvPicPr>
        <p:blipFill>
          <a:blip r:embed="rId2" cstate="print"/>
          <a:srcRect/>
          <a:stretch>
            <a:fillRect/>
          </a:stretch>
        </p:blipFill>
        <p:spPr bwMode="auto">
          <a:xfrm>
            <a:off x="1043608" y="980728"/>
            <a:ext cx="733172" cy="360040"/>
          </a:xfrm>
          <a:prstGeom prst="rect">
            <a:avLst/>
          </a:prstGeom>
          <a:noFill/>
          <a:ln w="9525">
            <a:noFill/>
            <a:miter lim="800000"/>
            <a:headEnd/>
            <a:tailEnd/>
          </a:ln>
        </p:spPr>
      </p:pic>
      <p:sp>
        <p:nvSpPr>
          <p:cNvPr id="19" name="ZoneTexte 18"/>
          <p:cNvSpPr txBox="1"/>
          <p:nvPr/>
        </p:nvSpPr>
        <p:spPr>
          <a:xfrm>
            <a:off x="179512" y="1772816"/>
            <a:ext cx="1440160" cy="369332"/>
          </a:xfrm>
          <a:prstGeom prst="rect">
            <a:avLst/>
          </a:prstGeom>
          <a:noFill/>
        </p:spPr>
        <p:txBody>
          <a:bodyPr wrap="square" rtlCol="0">
            <a:spAutoFit/>
          </a:bodyPr>
          <a:lstStyle/>
          <a:p>
            <a:r>
              <a:rPr lang="fr-FR" dirty="0" smtClean="0"/>
              <a:t>…………………..</a:t>
            </a:r>
            <a:endParaRPr lang="fr-FR" dirty="0"/>
          </a:p>
        </p:txBody>
      </p:sp>
      <p:sp>
        <p:nvSpPr>
          <p:cNvPr id="23" name="ZoneTexte 22"/>
          <p:cNvSpPr txBox="1"/>
          <p:nvPr/>
        </p:nvSpPr>
        <p:spPr>
          <a:xfrm>
            <a:off x="6660232" y="620688"/>
            <a:ext cx="1944216" cy="369332"/>
          </a:xfrm>
          <a:prstGeom prst="rect">
            <a:avLst/>
          </a:prstGeom>
          <a:noFill/>
        </p:spPr>
        <p:txBody>
          <a:bodyPr wrap="square" rtlCol="0">
            <a:spAutoFit/>
          </a:bodyPr>
          <a:lstStyle/>
          <a:p>
            <a:r>
              <a:rPr lang="fr-FR" dirty="0" smtClean="0"/>
              <a:t>Mère n°2</a:t>
            </a:r>
            <a:endParaRPr lang="fr-FR" dirty="0"/>
          </a:p>
        </p:txBody>
      </p:sp>
      <p:pic>
        <p:nvPicPr>
          <p:cNvPr id="2051" name="Picture 3"/>
          <p:cNvPicPr>
            <a:picLocks noChangeAspect="1" noChangeArrowheads="1"/>
          </p:cNvPicPr>
          <p:nvPr/>
        </p:nvPicPr>
        <p:blipFill>
          <a:blip r:embed="rId3" cstate="print"/>
          <a:srcRect/>
          <a:stretch>
            <a:fillRect/>
          </a:stretch>
        </p:blipFill>
        <p:spPr bwMode="auto">
          <a:xfrm>
            <a:off x="7812360" y="764704"/>
            <a:ext cx="706368" cy="647923"/>
          </a:xfrm>
          <a:prstGeom prst="rect">
            <a:avLst/>
          </a:prstGeom>
          <a:noFill/>
          <a:ln w="9525">
            <a:noFill/>
            <a:miter lim="800000"/>
            <a:headEnd/>
            <a:tailEnd/>
          </a:ln>
        </p:spPr>
      </p:pic>
      <p:sp>
        <p:nvSpPr>
          <p:cNvPr id="25" name="ZoneTexte 24"/>
          <p:cNvSpPr txBox="1"/>
          <p:nvPr/>
        </p:nvSpPr>
        <p:spPr>
          <a:xfrm>
            <a:off x="6804248" y="1628800"/>
            <a:ext cx="2016224" cy="923330"/>
          </a:xfrm>
          <a:prstGeom prst="rect">
            <a:avLst/>
          </a:prstGeom>
          <a:noFill/>
        </p:spPr>
        <p:txBody>
          <a:bodyPr wrap="square" rtlCol="0">
            <a:spAutoFit/>
          </a:bodyPr>
          <a:lstStyle/>
          <a:p>
            <a:endParaRPr lang="fr-FR" dirty="0" smtClean="0"/>
          </a:p>
          <a:p>
            <a:r>
              <a:rPr lang="fr-FR" dirty="0"/>
              <a:t> </a:t>
            </a:r>
            <a:r>
              <a:rPr lang="fr-FR" dirty="0" smtClean="0"/>
              <a:t>        …………………….</a:t>
            </a:r>
          </a:p>
          <a:p>
            <a:endParaRPr lang="fr-FR" dirty="0"/>
          </a:p>
        </p:txBody>
      </p:sp>
      <p:sp>
        <p:nvSpPr>
          <p:cNvPr id="26" name="ZoneTexte 25"/>
          <p:cNvSpPr txBox="1"/>
          <p:nvPr/>
        </p:nvSpPr>
        <p:spPr>
          <a:xfrm>
            <a:off x="3995936" y="2708920"/>
            <a:ext cx="1656184" cy="646331"/>
          </a:xfrm>
          <a:prstGeom prst="rect">
            <a:avLst/>
          </a:prstGeom>
          <a:noFill/>
        </p:spPr>
        <p:txBody>
          <a:bodyPr wrap="square" rtlCol="0">
            <a:spAutoFit/>
          </a:bodyPr>
          <a:lstStyle/>
          <a:p>
            <a:pPr algn="ctr"/>
            <a:r>
              <a:rPr lang="fr-FR" dirty="0" smtClean="0"/>
              <a:t>Enfant</a:t>
            </a:r>
          </a:p>
          <a:p>
            <a:r>
              <a:rPr lang="fr-FR" dirty="0" smtClean="0"/>
              <a:t>………………………</a:t>
            </a:r>
            <a:endParaRPr lang="fr-FR" dirty="0"/>
          </a:p>
        </p:txBody>
      </p:sp>
      <p:sp>
        <p:nvSpPr>
          <p:cNvPr id="27" name="ZoneTexte 26"/>
          <p:cNvSpPr txBox="1"/>
          <p:nvPr/>
        </p:nvSpPr>
        <p:spPr>
          <a:xfrm>
            <a:off x="2987824" y="5445224"/>
            <a:ext cx="3456384" cy="1169551"/>
          </a:xfrm>
          <a:prstGeom prst="rect">
            <a:avLst/>
          </a:prstGeom>
          <a:noFill/>
        </p:spPr>
        <p:txBody>
          <a:bodyPr wrap="square" rtlCol="0">
            <a:spAutoFit/>
          </a:bodyPr>
          <a:lstStyle/>
          <a:p>
            <a:r>
              <a:rPr lang="fr-FR" sz="1400" b="1" dirty="0" smtClean="0">
                <a:solidFill>
                  <a:srgbClr val="9933FF"/>
                </a:solidFill>
              </a:rPr>
              <a:t>Lexique montrant le mélange des 2 cultures</a:t>
            </a:r>
          </a:p>
          <a:p>
            <a:r>
              <a:rPr lang="fr-FR" sz="1400" b="1" dirty="0" smtClean="0"/>
              <a:t>………………………………………………………….</a:t>
            </a:r>
          </a:p>
          <a:p>
            <a:r>
              <a:rPr lang="fr-FR" sz="1400" b="1" dirty="0" smtClean="0"/>
              <a:t>………………………………………………………….</a:t>
            </a:r>
          </a:p>
          <a:p>
            <a:r>
              <a:rPr lang="fr-FR" sz="1400" b="1" dirty="0" smtClean="0"/>
              <a:t>………………………………………………………….</a:t>
            </a:r>
          </a:p>
          <a:p>
            <a:r>
              <a:rPr lang="fr-FR" sz="1400" b="1" dirty="0" smtClean="0"/>
              <a:t>………………………………………………………….</a:t>
            </a:r>
            <a:endParaRPr lang="fr-FR"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heel(4)">
                                      <p:cBhvr>
                                        <p:cTn id="11" dur="2000"/>
                                        <p:tgtEl>
                                          <p:spTgt spid="17">
                                            <p:txEl>
                                              <p:pRg st="0" end="0"/>
                                            </p:txEl>
                                          </p:spTgt>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4)">
                                      <p:cBhvr>
                                        <p:cTn id="15" dur="2000"/>
                                        <p:tgtEl>
                                          <p:spTgt spid="18"/>
                                        </p:tgtEl>
                                      </p:cBhvr>
                                    </p:animEffect>
                                  </p:childTnLst>
                                </p:cTn>
                              </p:par>
                            </p:childTnLst>
                          </p:cTn>
                        </p:par>
                        <p:par>
                          <p:cTn id="16" fill="hold">
                            <p:stCondLst>
                              <p:cond delay="6000"/>
                            </p:stCondLst>
                            <p:childTnLst>
                              <p:par>
                                <p:cTn id="17" presetID="48" presetClass="entr" presetSubtype="0" accel="5000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10"/>
                                        </p:tgtEl>
                                        <p:attrNameLst>
                                          <p:attrName>ppt_y</p:attrName>
                                        </p:attrNameLst>
                                      </p:cBhvr>
                                      <p:tavLst>
                                        <p:tav tm="0">
                                          <p:val>
                                            <p:strVal val="#ppt_y"/>
                                          </p:val>
                                        </p:tav>
                                        <p:tav tm="100000">
                                          <p:val>
                                            <p:strVal val="#ppt_y"/>
                                          </p:val>
                                        </p:tav>
                                      </p:tavLst>
                                    </p:anim>
                                    <p:animEffect transition="in" filter="fade">
                                      <p:cBhvr>
                                        <p:cTn id="22" dur="3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2000"/>
                                        <p:tgtEl>
                                          <p:spTgt spid="7"/>
                                        </p:tgtEl>
                                      </p:cBhvr>
                                    </p:animEffect>
                                  </p:childTnLst>
                                </p:cTn>
                              </p:par>
                            </p:childTnLst>
                          </p:cTn>
                        </p:par>
                        <p:par>
                          <p:cTn id="28" fill="hold">
                            <p:stCondLst>
                              <p:cond delay="2000"/>
                            </p:stCondLst>
                            <p:childTnLst>
                              <p:par>
                                <p:cTn id="29" presetID="21" presetClass="entr" presetSubtype="4" fill="hold" nodeType="after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wheel(4)">
                                      <p:cBhvr>
                                        <p:cTn id="31" dur="2000"/>
                                        <p:tgtEl>
                                          <p:spTgt spid="23">
                                            <p:txEl>
                                              <p:pRg st="0" end="0"/>
                                            </p:txEl>
                                          </p:spTgt>
                                        </p:tgtEl>
                                      </p:cBhvr>
                                    </p:animEffect>
                                  </p:childTnLst>
                                </p:cTn>
                              </p:par>
                            </p:childTnLst>
                          </p:cTn>
                        </p:par>
                        <p:par>
                          <p:cTn id="32" fill="hold">
                            <p:stCondLst>
                              <p:cond delay="4000"/>
                            </p:stCondLst>
                            <p:childTnLst>
                              <p:par>
                                <p:cTn id="33" presetID="21" presetClass="entr" presetSubtype="4" fill="hold" nodeType="after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wheel(4)">
                                      <p:cBhvr>
                                        <p:cTn id="35" dur="2000"/>
                                        <p:tgtEl>
                                          <p:spTgt spid="2051"/>
                                        </p:tgtEl>
                                      </p:cBhvr>
                                    </p:animEffect>
                                  </p:childTnLst>
                                </p:cTn>
                              </p:par>
                            </p:childTnLst>
                          </p:cTn>
                        </p:par>
                        <p:par>
                          <p:cTn id="36" fill="hold">
                            <p:stCondLst>
                              <p:cond delay="6000"/>
                            </p:stCondLst>
                            <p:childTnLst>
                              <p:par>
                                <p:cTn id="37" presetID="48" presetClass="entr" presetSubtype="0" accel="5000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3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3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41" dur="3000" fill="hold"/>
                                        <p:tgtEl>
                                          <p:spTgt spid="12"/>
                                        </p:tgtEl>
                                        <p:attrNameLst>
                                          <p:attrName>ppt_y</p:attrName>
                                        </p:attrNameLst>
                                      </p:cBhvr>
                                      <p:tavLst>
                                        <p:tav tm="0">
                                          <p:val>
                                            <p:strVal val="#ppt_y"/>
                                          </p:val>
                                        </p:tav>
                                        <p:tav tm="100000">
                                          <p:val>
                                            <p:strVal val="#ppt_y"/>
                                          </p:val>
                                        </p:tav>
                                      </p:tavLst>
                                    </p:anim>
                                    <p:animEffect transition="in" filter="fade">
                                      <p:cBhvr>
                                        <p:cTn id="42" dur="3000"/>
                                        <p:tgtEl>
                                          <p:spTgt spid="12"/>
                                        </p:tgtEl>
                                      </p:cBhvr>
                                    </p:animEffect>
                                  </p:childTnLst>
                                </p:cTn>
                              </p:par>
                            </p:childTnLst>
                          </p:cTn>
                        </p:par>
                        <p:par>
                          <p:cTn id="43" fill="hold">
                            <p:stCondLst>
                              <p:cond delay="9000"/>
                            </p:stCondLst>
                            <p:childTnLst>
                              <p:par>
                                <p:cTn id="44" presetID="20"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edge">
                                      <p:cBhvr>
                                        <p:cTn id="46" dur="3000"/>
                                        <p:tgtEl>
                                          <p:spTgt spid="6"/>
                                        </p:tgtEl>
                                      </p:cBhvr>
                                    </p:animEffect>
                                  </p:childTnLst>
                                </p:cTn>
                              </p:par>
                            </p:childTnLst>
                          </p:cTn>
                        </p:par>
                        <p:par>
                          <p:cTn id="47" fill="hold">
                            <p:stCondLst>
                              <p:cond delay="12000"/>
                            </p:stCondLst>
                            <p:childTnLst>
                              <p:par>
                                <p:cTn id="48" presetID="20" presetClass="entr" presetSubtype="0" fill="hold" nodeType="afterEffect">
                                  <p:stCondLst>
                                    <p:cond delay="0"/>
                                  </p:stCondLst>
                                  <p:childTnLst>
                                    <p:set>
                                      <p:cBhvr>
                                        <p:cTn id="49" dur="1" fill="hold">
                                          <p:stCondLst>
                                            <p:cond delay="0"/>
                                          </p:stCondLst>
                                        </p:cTn>
                                        <p:tgtEl>
                                          <p:spTgt spid="26">
                                            <p:txEl>
                                              <p:pRg st="0" end="0"/>
                                            </p:txEl>
                                          </p:spTgt>
                                        </p:tgtEl>
                                        <p:attrNameLst>
                                          <p:attrName>style.visibility</p:attrName>
                                        </p:attrNameLst>
                                      </p:cBhvr>
                                      <p:to>
                                        <p:strVal val="visible"/>
                                      </p:to>
                                    </p:set>
                                    <p:animEffect transition="in" filter="wedge">
                                      <p:cBhvr>
                                        <p:cTn id="50" dur="3000"/>
                                        <p:tgtEl>
                                          <p:spTgt spid="26">
                                            <p:txEl>
                                              <p:pRg st="0" end="0"/>
                                            </p:txEl>
                                          </p:spTgt>
                                        </p:tgtEl>
                                      </p:cBhvr>
                                    </p:animEffect>
                                  </p:childTnLst>
                                </p:cTn>
                              </p:par>
                              <p:par>
                                <p:cTn id="51" presetID="3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400" decel="100000"/>
                                        <p:tgtEl>
                                          <p:spTgt spid="14"/>
                                        </p:tgtEl>
                                      </p:cBhvr>
                                    </p:animEffect>
                                    <p:anim calcmode="lin" valueType="num">
                                      <p:cBhvr>
                                        <p:cTn id="54" dur="2400" decel="100000" fill="hold"/>
                                        <p:tgtEl>
                                          <p:spTgt spid="14"/>
                                        </p:tgtEl>
                                        <p:attrNameLst>
                                          <p:attrName>style.rotation</p:attrName>
                                        </p:attrNameLst>
                                      </p:cBhvr>
                                      <p:tavLst>
                                        <p:tav tm="0">
                                          <p:val>
                                            <p:fltVal val="-90"/>
                                          </p:val>
                                        </p:tav>
                                        <p:tav tm="100000">
                                          <p:val>
                                            <p:fltVal val="0"/>
                                          </p:val>
                                        </p:tav>
                                      </p:tavLst>
                                    </p:anim>
                                    <p:anim calcmode="lin" valueType="num">
                                      <p:cBhvr>
                                        <p:cTn id="55" dur="2400" decel="100000" fill="hold"/>
                                        <p:tgtEl>
                                          <p:spTgt spid="14"/>
                                        </p:tgtEl>
                                        <p:attrNameLst>
                                          <p:attrName>ppt_x</p:attrName>
                                        </p:attrNameLst>
                                      </p:cBhvr>
                                      <p:tavLst>
                                        <p:tav tm="0">
                                          <p:val>
                                            <p:strVal val="#ppt_x+0.4"/>
                                          </p:val>
                                        </p:tav>
                                        <p:tav tm="100000">
                                          <p:val>
                                            <p:strVal val="#ppt_x-0.05"/>
                                          </p:val>
                                        </p:tav>
                                      </p:tavLst>
                                    </p:anim>
                                    <p:anim calcmode="lin" valueType="num">
                                      <p:cBhvr>
                                        <p:cTn id="56" dur="2400" decel="100000" fill="hold"/>
                                        <p:tgtEl>
                                          <p:spTgt spid="14"/>
                                        </p:tgtEl>
                                        <p:attrNameLst>
                                          <p:attrName>ppt_y</p:attrName>
                                        </p:attrNameLst>
                                      </p:cBhvr>
                                      <p:tavLst>
                                        <p:tav tm="0">
                                          <p:val>
                                            <p:strVal val="#ppt_y-0.4"/>
                                          </p:val>
                                        </p:tav>
                                        <p:tav tm="100000">
                                          <p:val>
                                            <p:strVal val="#ppt_y+0.1"/>
                                          </p:val>
                                        </p:tav>
                                      </p:tavLst>
                                    </p:anim>
                                    <p:anim calcmode="lin" valueType="num">
                                      <p:cBhvr>
                                        <p:cTn id="57" dur="600" accel="100000" fill="hold">
                                          <p:stCondLst>
                                            <p:cond delay="2400"/>
                                          </p:stCondLst>
                                        </p:cTn>
                                        <p:tgtEl>
                                          <p:spTgt spid="14"/>
                                        </p:tgtEl>
                                        <p:attrNameLst>
                                          <p:attrName>ppt_x</p:attrName>
                                        </p:attrNameLst>
                                      </p:cBhvr>
                                      <p:tavLst>
                                        <p:tav tm="0">
                                          <p:val>
                                            <p:strVal val="#ppt_x-0.05"/>
                                          </p:val>
                                        </p:tav>
                                        <p:tav tm="100000">
                                          <p:val>
                                            <p:strVal val="#ppt_x"/>
                                          </p:val>
                                        </p:tav>
                                      </p:tavLst>
                                    </p:anim>
                                    <p:anim calcmode="lin" valueType="num">
                                      <p:cBhvr>
                                        <p:cTn id="58" dur="600" accel="100000" fill="hold">
                                          <p:stCondLst>
                                            <p:cond delay="2400"/>
                                          </p:stCondLst>
                                        </p:cTn>
                                        <p:tgtEl>
                                          <p:spTgt spid="14"/>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2400" decel="100000"/>
                                        <p:tgtEl>
                                          <p:spTgt spid="8"/>
                                        </p:tgtEl>
                                      </p:cBhvr>
                                    </p:animEffect>
                                    <p:anim calcmode="lin" valueType="num">
                                      <p:cBhvr>
                                        <p:cTn id="62" dur="2400" decel="100000" fill="hold"/>
                                        <p:tgtEl>
                                          <p:spTgt spid="8"/>
                                        </p:tgtEl>
                                        <p:attrNameLst>
                                          <p:attrName>style.rotation</p:attrName>
                                        </p:attrNameLst>
                                      </p:cBhvr>
                                      <p:tavLst>
                                        <p:tav tm="0">
                                          <p:val>
                                            <p:fltVal val="-90"/>
                                          </p:val>
                                        </p:tav>
                                        <p:tav tm="100000">
                                          <p:val>
                                            <p:fltVal val="0"/>
                                          </p:val>
                                        </p:tav>
                                      </p:tavLst>
                                    </p:anim>
                                    <p:anim calcmode="lin" valueType="num">
                                      <p:cBhvr>
                                        <p:cTn id="63" dur="2400" decel="100000" fill="hold"/>
                                        <p:tgtEl>
                                          <p:spTgt spid="8"/>
                                        </p:tgtEl>
                                        <p:attrNameLst>
                                          <p:attrName>ppt_x</p:attrName>
                                        </p:attrNameLst>
                                      </p:cBhvr>
                                      <p:tavLst>
                                        <p:tav tm="0">
                                          <p:val>
                                            <p:strVal val="#ppt_x+0.4"/>
                                          </p:val>
                                        </p:tav>
                                        <p:tav tm="100000">
                                          <p:val>
                                            <p:strVal val="#ppt_x-0.05"/>
                                          </p:val>
                                        </p:tav>
                                      </p:tavLst>
                                    </p:anim>
                                    <p:anim calcmode="lin" valueType="num">
                                      <p:cBhvr>
                                        <p:cTn id="64" dur="2400" decel="100000" fill="hold"/>
                                        <p:tgtEl>
                                          <p:spTgt spid="8"/>
                                        </p:tgtEl>
                                        <p:attrNameLst>
                                          <p:attrName>ppt_y</p:attrName>
                                        </p:attrNameLst>
                                      </p:cBhvr>
                                      <p:tavLst>
                                        <p:tav tm="0">
                                          <p:val>
                                            <p:strVal val="#ppt_y-0.4"/>
                                          </p:val>
                                        </p:tav>
                                        <p:tav tm="100000">
                                          <p:val>
                                            <p:strVal val="#ppt_y+0.1"/>
                                          </p:val>
                                        </p:tav>
                                      </p:tavLst>
                                    </p:anim>
                                    <p:anim calcmode="lin" valueType="num">
                                      <p:cBhvr>
                                        <p:cTn id="65" dur="600" accel="100000" fill="hold">
                                          <p:stCondLst>
                                            <p:cond delay="2400"/>
                                          </p:stCondLst>
                                        </p:cTn>
                                        <p:tgtEl>
                                          <p:spTgt spid="8"/>
                                        </p:tgtEl>
                                        <p:attrNameLst>
                                          <p:attrName>ppt_x</p:attrName>
                                        </p:attrNameLst>
                                      </p:cBhvr>
                                      <p:tavLst>
                                        <p:tav tm="0">
                                          <p:val>
                                            <p:strVal val="#ppt_x-0.05"/>
                                          </p:val>
                                        </p:tav>
                                        <p:tav tm="100000">
                                          <p:val>
                                            <p:strVal val="#ppt_x"/>
                                          </p:val>
                                        </p:tav>
                                      </p:tavLst>
                                    </p:anim>
                                    <p:anim calcmode="lin" valueType="num">
                                      <p:cBhvr>
                                        <p:cTn id="66" dur="600" accel="100000" fill="hold">
                                          <p:stCondLst>
                                            <p:cond delay="2400"/>
                                          </p:stCondLst>
                                        </p:cTn>
                                        <p:tgtEl>
                                          <p:spTgt spid="8"/>
                                        </p:tgtEl>
                                        <p:attrNameLst>
                                          <p:attrName>ppt_y</p:attrName>
                                        </p:attrNameLst>
                                      </p:cBhvr>
                                      <p:tavLst>
                                        <p:tav tm="0">
                                          <p:val>
                                            <p:strVal val="#ppt_y+0.1"/>
                                          </p:val>
                                        </p:tav>
                                        <p:tav tm="100000">
                                          <p:val>
                                            <p:strVal val="#ppt_y"/>
                                          </p:val>
                                        </p:tav>
                                      </p:tavLst>
                                    </p:anim>
                                  </p:childTnLst>
                                </p:cTn>
                              </p:par>
                            </p:childTnLst>
                          </p:cTn>
                        </p:par>
                        <p:par>
                          <p:cTn id="67" fill="hold">
                            <p:stCondLst>
                              <p:cond delay="15000"/>
                            </p:stCondLst>
                            <p:childTnLst>
                              <p:par>
                                <p:cTn id="68" presetID="25" presetClass="entr" presetSubtype="0" fill="hold" nodeType="afterEffect">
                                  <p:stCondLst>
                                    <p:cond delay="0"/>
                                  </p:stCondLst>
                                  <p:childTnLst>
                                    <p:set>
                                      <p:cBhvr>
                                        <p:cTn id="69" dur="1" fill="hold">
                                          <p:stCondLst>
                                            <p:cond delay="0"/>
                                          </p:stCondLst>
                                        </p:cTn>
                                        <p:tgtEl>
                                          <p:spTgt spid="27">
                                            <p:txEl>
                                              <p:pRg st="0" end="0"/>
                                            </p:txEl>
                                          </p:spTgt>
                                        </p:tgtEl>
                                        <p:attrNameLst>
                                          <p:attrName>style.visibility</p:attrName>
                                        </p:attrNameLst>
                                      </p:cBhvr>
                                      <p:to>
                                        <p:strVal val="visible"/>
                                      </p:to>
                                    </p:set>
                                    <p:anim calcmode="lin" valueType="num">
                                      <p:cBhvr>
                                        <p:cTn id="70" dur="1500" decel="50000" fill="hold">
                                          <p:stCondLst>
                                            <p:cond delay="0"/>
                                          </p:stCondLst>
                                        </p:cTn>
                                        <p:tgtEl>
                                          <p:spTgt spid="27">
                                            <p:txEl>
                                              <p:pRg st="0" end="0"/>
                                            </p:txEl>
                                          </p:spTgt>
                                        </p:tgtEl>
                                        <p:attrNameLst>
                                          <p:attrName>style.rotation</p:attrName>
                                        </p:attrNameLst>
                                      </p:cBhvr>
                                      <p:tavLst>
                                        <p:tav tm="0">
                                          <p:val>
                                            <p:fltVal val="-90"/>
                                          </p:val>
                                        </p:tav>
                                        <p:tav tm="100000">
                                          <p:val>
                                            <p:fltVal val="0"/>
                                          </p:val>
                                        </p:tav>
                                      </p:tavLst>
                                    </p:anim>
                                    <p:anim calcmode="lin" valueType="num">
                                      <p:cBhvr>
                                        <p:cTn id="71" dur="1500" decel="50000" fill="hold">
                                          <p:stCondLst>
                                            <p:cond delay="0"/>
                                          </p:stCondLst>
                                        </p:cTn>
                                        <p:tgtEl>
                                          <p:spTgt spid="27">
                                            <p:txEl>
                                              <p:pRg st="0" end="0"/>
                                            </p:txEl>
                                          </p:spTgt>
                                        </p:tgtEl>
                                        <p:attrNameLst>
                                          <p:attrName>ppt_w</p:attrName>
                                        </p:attrNameLst>
                                      </p:cBhvr>
                                      <p:tavLst>
                                        <p:tav tm="0">
                                          <p:val>
                                            <p:strVal val="#ppt_w"/>
                                          </p:val>
                                        </p:tav>
                                        <p:tav tm="100000">
                                          <p:val>
                                            <p:strVal val="#ppt_w*.05"/>
                                          </p:val>
                                        </p:tav>
                                      </p:tavLst>
                                    </p:anim>
                                    <p:anim calcmode="lin" valueType="num">
                                      <p:cBhvr>
                                        <p:cTn id="72" dur="1500" accel="50000" fill="hold">
                                          <p:stCondLst>
                                            <p:cond delay="1500"/>
                                          </p:stCondLst>
                                        </p:cTn>
                                        <p:tgtEl>
                                          <p:spTgt spid="27">
                                            <p:txEl>
                                              <p:pRg st="0" end="0"/>
                                            </p:txEl>
                                          </p:spTgt>
                                        </p:tgtEl>
                                        <p:attrNameLst>
                                          <p:attrName>ppt_w</p:attrName>
                                        </p:attrNameLst>
                                      </p:cBhvr>
                                      <p:tavLst>
                                        <p:tav tm="0">
                                          <p:val>
                                            <p:strVal val="#ppt_w*.05"/>
                                          </p:val>
                                        </p:tav>
                                        <p:tav tm="100000">
                                          <p:val>
                                            <p:strVal val="#ppt_w"/>
                                          </p:val>
                                        </p:tav>
                                      </p:tavLst>
                                    </p:anim>
                                    <p:anim calcmode="lin" valueType="num">
                                      <p:cBhvr>
                                        <p:cTn id="73" dur="3000" fill="hold"/>
                                        <p:tgtEl>
                                          <p:spTgt spid="27">
                                            <p:txEl>
                                              <p:pRg st="0" end="0"/>
                                            </p:txEl>
                                          </p:spTgt>
                                        </p:tgtEl>
                                        <p:attrNameLst>
                                          <p:attrName>ppt_h</p:attrName>
                                        </p:attrNameLst>
                                      </p:cBhvr>
                                      <p:tavLst>
                                        <p:tav tm="0">
                                          <p:val>
                                            <p:strVal val="#ppt_h"/>
                                          </p:val>
                                        </p:tav>
                                        <p:tav tm="100000">
                                          <p:val>
                                            <p:strVal val="#ppt_h"/>
                                          </p:val>
                                        </p:tav>
                                      </p:tavLst>
                                    </p:anim>
                                    <p:anim calcmode="lin" valueType="num">
                                      <p:cBhvr>
                                        <p:cTn id="74" dur="1500" decel="50000" fill="hold">
                                          <p:stCondLst>
                                            <p:cond delay="0"/>
                                          </p:stCondLst>
                                        </p:cTn>
                                        <p:tgtEl>
                                          <p:spTgt spid="27">
                                            <p:txEl>
                                              <p:pRg st="0" end="0"/>
                                            </p:txEl>
                                          </p:spTgt>
                                        </p:tgtEl>
                                        <p:attrNameLst>
                                          <p:attrName>ppt_x</p:attrName>
                                        </p:attrNameLst>
                                      </p:cBhvr>
                                      <p:tavLst>
                                        <p:tav tm="0">
                                          <p:val>
                                            <p:strVal val="#ppt_x+.4"/>
                                          </p:val>
                                        </p:tav>
                                        <p:tav tm="100000">
                                          <p:val>
                                            <p:strVal val="#ppt_x"/>
                                          </p:val>
                                        </p:tav>
                                      </p:tavLst>
                                    </p:anim>
                                    <p:anim calcmode="lin" valueType="num">
                                      <p:cBhvr>
                                        <p:cTn id="75" dur="1500" decel="50000" fill="hold">
                                          <p:stCondLst>
                                            <p:cond delay="0"/>
                                          </p:stCondLst>
                                        </p:cTn>
                                        <p:tgtEl>
                                          <p:spTgt spid="27">
                                            <p:txEl>
                                              <p:pRg st="0" end="0"/>
                                            </p:txEl>
                                          </p:spTgt>
                                        </p:tgtEl>
                                        <p:attrNameLst>
                                          <p:attrName>ppt_y</p:attrName>
                                        </p:attrNameLst>
                                      </p:cBhvr>
                                      <p:tavLst>
                                        <p:tav tm="0">
                                          <p:val>
                                            <p:strVal val="#ppt_y-.2"/>
                                          </p:val>
                                        </p:tav>
                                        <p:tav tm="100000">
                                          <p:val>
                                            <p:strVal val="#ppt_y+.1"/>
                                          </p:val>
                                        </p:tav>
                                      </p:tavLst>
                                    </p:anim>
                                    <p:anim calcmode="lin" valueType="num">
                                      <p:cBhvr>
                                        <p:cTn id="76" dur="1500" accel="50000" fill="hold">
                                          <p:stCondLst>
                                            <p:cond delay="1500"/>
                                          </p:stCondLst>
                                        </p:cTn>
                                        <p:tgtEl>
                                          <p:spTgt spid="27">
                                            <p:txEl>
                                              <p:pRg st="0" end="0"/>
                                            </p:txEl>
                                          </p:spTgt>
                                        </p:tgtEl>
                                        <p:attrNameLst>
                                          <p:attrName>ppt_y</p:attrName>
                                        </p:attrNameLst>
                                      </p:cBhvr>
                                      <p:tavLst>
                                        <p:tav tm="0">
                                          <p:val>
                                            <p:strVal val="#ppt_y+.1"/>
                                          </p:val>
                                        </p:tav>
                                        <p:tav tm="100000">
                                          <p:val>
                                            <p:strVal val="#ppt_y"/>
                                          </p:val>
                                        </p:tav>
                                      </p:tavLst>
                                    </p:anim>
                                    <p:animEffect transition="in" filter="fade">
                                      <p:cBhvr>
                                        <p:cTn id="77" dur="3000" decel="50000">
                                          <p:stCondLst>
                                            <p:cond delay="0"/>
                                          </p:stCondLst>
                                        </p:cTn>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11560" y="620688"/>
            <a:ext cx="8208912" cy="2677656"/>
          </a:xfrm>
          <a:prstGeom prst="rect">
            <a:avLst/>
          </a:prstGeom>
          <a:noFill/>
        </p:spPr>
        <p:txBody>
          <a:bodyPr wrap="square" rtlCol="0">
            <a:spAutoFit/>
          </a:bodyPr>
          <a:lstStyle/>
          <a:p>
            <a:pPr algn="ctr"/>
            <a:r>
              <a:rPr lang="fr-FR" sz="2400" dirty="0" smtClean="0"/>
              <a:t>Evaluation</a:t>
            </a:r>
          </a:p>
          <a:p>
            <a:pPr algn="ctr"/>
            <a:endParaRPr lang="fr-FR" sz="2400" dirty="0" smtClean="0"/>
          </a:p>
          <a:p>
            <a:pPr algn="ctr"/>
            <a:r>
              <a:rPr lang="fr-FR" sz="2400" dirty="0" smtClean="0"/>
              <a:t>Pensez-vous que l’on peut concilier l’appartenance à 2 cultures? </a:t>
            </a:r>
          </a:p>
          <a:p>
            <a:pPr algn="ctr"/>
            <a:r>
              <a:rPr lang="fr-FR" sz="2400" dirty="0" smtClean="0"/>
              <a:t>En vous appuyant sur l’exemple de Salie ou autre exemple, vous rédigerez  un texte d’environ 30 lignes montrant votre prise de position.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5"/>
                                        </p:tgtEl>
                                        <p:attrNameLst>
                                          <p:attrName>ppt_y</p:attrName>
                                        </p:attrNameLst>
                                      </p:cBhvr>
                                      <p:tavLst>
                                        <p:tav tm="0">
                                          <p:val>
                                            <p:strVal val="#ppt_y"/>
                                          </p:val>
                                        </p:tav>
                                        <p:tav tm="100000">
                                          <p:val>
                                            <p:strVal val="#ppt_y"/>
                                          </p:val>
                                        </p:tav>
                                      </p:tavLst>
                                    </p:anim>
                                    <p:animEffect transition="in" filter="fade">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Séance 3</a:t>
            </a:r>
            <a:br>
              <a:rPr lang="fr-FR" dirty="0" smtClean="0"/>
            </a:br>
            <a:r>
              <a:rPr lang="fr-FR" dirty="0" smtClean="0"/>
              <a:t> Dénonciation de l’assimilation</a:t>
            </a:r>
            <a:endParaRPr lang="fr-FR" dirty="0"/>
          </a:p>
        </p:txBody>
      </p:sp>
      <p:sp>
        <p:nvSpPr>
          <p:cNvPr id="4" name="ZoneTexte 3"/>
          <p:cNvSpPr txBox="1"/>
          <p:nvPr/>
        </p:nvSpPr>
        <p:spPr>
          <a:xfrm>
            <a:off x="827584" y="2276872"/>
            <a:ext cx="7416824" cy="2492990"/>
          </a:xfrm>
          <a:prstGeom prst="rect">
            <a:avLst/>
          </a:prstGeom>
          <a:noFill/>
        </p:spPr>
        <p:txBody>
          <a:bodyPr wrap="square" rtlCol="0">
            <a:spAutoFit/>
          </a:bodyPr>
          <a:lstStyle/>
          <a:p>
            <a:endParaRPr lang="fr-FR" dirty="0" smtClean="0"/>
          </a:p>
          <a:p>
            <a:endParaRPr lang="fr-FR" dirty="0"/>
          </a:p>
          <a:p>
            <a:endParaRPr lang="fr-FR" dirty="0" smtClean="0"/>
          </a:p>
          <a:p>
            <a:endParaRPr lang="fr-FR" dirty="0"/>
          </a:p>
          <a:p>
            <a:r>
              <a:rPr lang="fr-FR" sz="2800" dirty="0" smtClean="0"/>
              <a:t> Problématique:</a:t>
            </a:r>
            <a:endParaRPr lang="fr-FR" sz="2800" dirty="0"/>
          </a:p>
          <a:p>
            <a:r>
              <a:rPr lang="fr-FR" sz="2800" dirty="0" smtClean="0"/>
              <a:t> Face à deux cultures: l’assimilation, une solution?</a:t>
            </a:r>
          </a:p>
          <a:p>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70" decel="100000"/>
                                        <p:tgtEl>
                                          <p:spTgt spid="4"/>
                                        </p:tgtEl>
                                      </p:cBhvr>
                                    </p:animEffect>
                                    <p:animScale>
                                      <p:cBhvr>
                                        <p:cTn id="17" dur="770" decel="100000"/>
                                        <p:tgtEl>
                                          <p:spTgt spid="4"/>
                                        </p:tgtEl>
                                      </p:cBhvr>
                                      <p:from x="10000" y="10000"/>
                                      <p:to x="200000" y="450000"/>
                                    </p:animScale>
                                    <p:animScale>
                                      <p:cBhvr>
                                        <p:cTn id="18" dur="1230" accel="100000" fill="hold">
                                          <p:stCondLst>
                                            <p:cond delay="770"/>
                                          </p:stCondLst>
                                        </p:cTn>
                                        <p:tgtEl>
                                          <p:spTgt spid="4"/>
                                        </p:tgtEl>
                                      </p:cBhvr>
                                      <p:from x="200000" y="450000"/>
                                      <p:to x="100000" y="100000"/>
                                    </p:animScale>
                                    <p:set>
                                      <p:cBhvr>
                                        <p:cTn id="19" dur="770" fill="hold"/>
                                        <p:tgtEl>
                                          <p:spTgt spid="4"/>
                                        </p:tgtEl>
                                        <p:attrNameLst>
                                          <p:attrName>ppt_x</p:attrName>
                                        </p:attrNameLst>
                                      </p:cBhvr>
                                      <p:to>
                                        <p:strVal val="(0.5)"/>
                                      </p:to>
                                    </p:set>
                                    <p:anim from="(0.5)" to="(#ppt_x)" calcmode="lin" valueType="num">
                                      <p:cBhvr>
                                        <p:cTn id="20" dur="1230" accel="100000" fill="hold">
                                          <p:stCondLst>
                                            <p:cond delay="770"/>
                                          </p:stCondLst>
                                        </p:cTn>
                                        <p:tgtEl>
                                          <p:spTgt spid="4"/>
                                        </p:tgtEl>
                                        <p:attrNameLst>
                                          <p:attrName>ppt_x</p:attrName>
                                        </p:attrNameLst>
                                      </p:cBhvr>
                                    </p:anim>
                                    <p:set>
                                      <p:cBhvr>
                                        <p:cTn id="21" dur="770" fill="hold"/>
                                        <p:tgtEl>
                                          <p:spTgt spid="4"/>
                                        </p:tgtEl>
                                        <p:attrNameLst>
                                          <p:attrName>ppt_y</p:attrName>
                                        </p:attrNameLst>
                                      </p:cBhvr>
                                      <p:to>
                                        <p:strVal val="(#ppt_y+0.4)"/>
                                      </p:to>
                                    </p:set>
                                    <p:anim from="(#ppt_y+0.4)" to="(#ppt_y)" calcmode="lin" valueType="num">
                                      <p:cBhvr>
                                        <p:cTn id="22"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2"/>
            <a:ext cx="5040560" cy="369332"/>
          </a:xfrm>
          <a:prstGeom prst="rect">
            <a:avLst/>
          </a:prstGeom>
          <a:noFill/>
        </p:spPr>
        <p:txBody>
          <a:bodyPr wrap="square" rtlCol="0">
            <a:spAutoFit/>
          </a:bodyPr>
          <a:lstStyle/>
          <a:p>
            <a:endParaRPr lang="fr-FR" dirty="0"/>
          </a:p>
        </p:txBody>
      </p:sp>
      <p:sp>
        <p:nvSpPr>
          <p:cNvPr id="6" name="ZoneTexte 5"/>
          <p:cNvSpPr txBox="1"/>
          <p:nvPr/>
        </p:nvSpPr>
        <p:spPr>
          <a:xfrm>
            <a:off x="475928" y="188640"/>
            <a:ext cx="5040560" cy="2862322"/>
          </a:xfrm>
          <a:prstGeom prst="rect">
            <a:avLst/>
          </a:prstGeom>
          <a:noFill/>
        </p:spPr>
        <p:txBody>
          <a:bodyPr wrap="square" rtlCol="0">
            <a:spAutoFit/>
          </a:bodyPr>
          <a:lstStyle/>
          <a:p>
            <a:pPr>
              <a:buNone/>
            </a:pPr>
            <a:r>
              <a:rPr lang="fr-FR" dirty="0" smtClean="0"/>
              <a:t>J’ai l’impression d’être ridicule</a:t>
            </a:r>
          </a:p>
          <a:p>
            <a:pPr>
              <a:buNone/>
            </a:pPr>
            <a:r>
              <a:rPr lang="fr-FR" dirty="0" smtClean="0"/>
              <a:t>dans  leurs souliers dans leur smoking</a:t>
            </a:r>
          </a:p>
          <a:p>
            <a:pPr>
              <a:buNone/>
            </a:pPr>
            <a:r>
              <a:rPr lang="fr-FR" dirty="0" smtClean="0"/>
              <a:t>dans leur plastron dans leur faux-col</a:t>
            </a:r>
          </a:p>
          <a:p>
            <a:pPr>
              <a:buNone/>
            </a:pPr>
            <a:r>
              <a:rPr lang="fr-FR" dirty="0" smtClean="0"/>
              <a:t>dans leur monocle dans leur melon […]</a:t>
            </a:r>
          </a:p>
          <a:p>
            <a:pPr>
              <a:buNone/>
            </a:pPr>
            <a:endParaRPr lang="fr-FR" dirty="0" smtClean="0"/>
          </a:p>
          <a:p>
            <a:pPr>
              <a:buNone/>
            </a:pPr>
            <a:r>
              <a:rPr lang="fr-FR" dirty="0" smtClean="0"/>
              <a:t>J’ai l’impression d’être ridicule</a:t>
            </a:r>
          </a:p>
          <a:p>
            <a:pPr>
              <a:buNone/>
            </a:pPr>
            <a:r>
              <a:rPr lang="fr-FR" dirty="0" smtClean="0"/>
              <a:t>Dans leur salon dans leur manières</a:t>
            </a:r>
          </a:p>
          <a:p>
            <a:pPr>
              <a:buNone/>
            </a:pPr>
            <a:r>
              <a:rPr lang="fr-FR" dirty="0" smtClean="0"/>
              <a:t>Dans leurs courbettes dans leurs multitudes besoins de singeries.</a:t>
            </a:r>
          </a:p>
          <a:p>
            <a:pPr algn="r">
              <a:buNone/>
            </a:pPr>
            <a:r>
              <a:rPr lang="fr-FR" b="1" dirty="0" smtClean="0"/>
              <a:t>Léon-Gontran DAMAS</a:t>
            </a:r>
            <a:r>
              <a:rPr lang="fr-FR" dirty="0" smtClean="0"/>
              <a:t>, </a:t>
            </a:r>
            <a:r>
              <a:rPr lang="fr-FR" i="1" u="sng" dirty="0" smtClean="0"/>
              <a:t>Pigments</a:t>
            </a:r>
            <a:r>
              <a:rPr lang="fr-FR" dirty="0" smtClean="0"/>
              <a:t>, 1937</a:t>
            </a:r>
          </a:p>
        </p:txBody>
      </p:sp>
      <p:sp>
        <p:nvSpPr>
          <p:cNvPr id="7" name="ZoneTexte 6"/>
          <p:cNvSpPr txBox="1"/>
          <p:nvPr/>
        </p:nvSpPr>
        <p:spPr>
          <a:xfrm>
            <a:off x="1187624" y="3429000"/>
            <a:ext cx="7776864" cy="2308324"/>
          </a:xfrm>
          <a:prstGeom prst="rect">
            <a:avLst/>
          </a:prstGeom>
          <a:noFill/>
        </p:spPr>
        <p:txBody>
          <a:bodyPr wrap="square" rtlCol="0">
            <a:spAutoFit/>
          </a:bodyPr>
          <a:lstStyle/>
          <a:p>
            <a:pPr>
              <a:buBlip>
                <a:blip r:embed="rId2"/>
              </a:buBlip>
            </a:pPr>
            <a:r>
              <a:rPr lang="fr-FR" dirty="0" smtClean="0"/>
              <a:t>Quel est le genre de ce texte? Justifiez votre réponse.</a:t>
            </a:r>
          </a:p>
          <a:p>
            <a:pPr>
              <a:buBlip>
                <a:blip r:embed="rId2"/>
              </a:buBlip>
            </a:pPr>
            <a:r>
              <a:rPr lang="fr-FR" dirty="0" smtClean="0"/>
              <a:t>En vous servant de la biographie, dites quelle société est rejetée par l’auteur? Pourquoi?</a:t>
            </a:r>
          </a:p>
          <a:p>
            <a:pPr>
              <a:buBlip>
                <a:blip r:embed="rId2"/>
              </a:buBlip>
            </a:pPr>
            <a:r>
              <a:rPr lang="fr-FR" dirty="0" smtClean="0"/>
              <a:t>Comment l’écriture du texte montre-t-elle l’exaspération du poète?</a:t>
            </a:r>
          </a:p>
          <a:p>
            <a:pPr>
              <a:buBlip>
                <a:blip r:embed="rId2"/>
              </a:buBlip>
            </a:pPr>
            <a:r>
              <a:rPr lang="fr-FR" dirty="0" smtClean="0"/>
              <a:t>Chaque strophe  émet une critique précise.  Quels sont les deux champs lexicaux ciblés?</a:t>
            </a:r>
          </a:p>
          <a:p>
            <a:r>
              <a:rPr lang="fr-FR" dirty="0" smtClean="0"/>
              <a:t> En quoi ces deux éléments sont-ils des vecteurs (facteur) d’assimilation pour le poète? Quel serait le danger?</a:t>
            </a:r>
          </a:p>
        </p:txBody>
      </p:sp>
      <p:sp>
        <p:nvSpPr>
          <p:cNvPr id="8" name="ZoneTexte 7"/>
          <p:cNvSpPr txBox="1"/>
          <p:nvPr/>
        </p:nvSpPr>
        <p:spPr>
          <a:xfrm>
            <a:off x="6228184" y="404664"/>
            <a:ext cx="2592288" cy="2031325"/>
          </a:xfrm>
          <a:prstGeom prst="rect">
            <a:avLst/>
          </a:prstGeom>
          <a:noFill/>
        </p:spPr>
        <p:txBody>
          <a:bodyPr wrap="square" rtlCol="0">
            <a:spAutoFit/>
          </a:bodyPr>
          <a:lstStyle/>
          <a:p>
            <a:r>
              <a:rPr lang="fr-FR" sz="900" b="1" dirty="0" err="1" smtClean="0"/>
              <a:t>Bibliograhie</a:t>
            </a:r>
            <a:endParaRPr lang="fr-FR" sz="900" b="1" dirty="0" smtClean="0"/>
          </a:p>
          <a:p>
            <a:r>
              <a:rPr lang="fr-FR" sz="900" b="1" dirty="0" smtClean="0"/>
              <a:t>Léon-Gontran Damas</a:t>
            </a:r>
            <a:r>
              <a:rPr lang="fr-FR" sz="900" dirty="0" smtClean="0"/>
              <a:t> est un écrivain, poète et homme politique français, né le 28 mars 1912</a:t>
            </a:r>
            <a:r>
              <a:rPr lang="fr-FR" sz="900" u="sng" dirty="0" smtClean="0"/>
              <a:t> </a:t>
            </a:r>
            <a:r>
              <a:rPr lang="fr-FR" sz="900" dirty="0" smtClean="0"/>
              <a:t>en Guyane et décédé le 22 janvier 1978aux États-Unis. Léon-Gontran Damas était métis blanc, amérindien, noir.</a:t>
            </a:r>
          </a:p>
          <a:p>
            <a:r>
              <a:rPr lang="fr-FR" sz="900" dirty="0" smtClean="0"/>
              <a:t>Il est cofondateur du mouvement de la négritude avec Césaire et Senghor dans les années 1940. Grand amateur de jazz, il publia en 1937 </a:t>
            </a:r>
            <a:r>
              <a:rPr lang="fr-FR" sz="900" i="1" dirty="0" smtClean="0"/>
              <a:t>Pigments</a:t>
            </a:r>
            <a:r>
              <a:rPr lang="fr-FR" sz="900" dirty="0" smtClean="0"/>
              <a:t>, recueil de poèmes où il se révolte avec violence contre l'éducation créole qu'il voit comme une acculturation imposée. Un de ses grands thèmes est la honte de l'assimilation. Engagé dans la politique, il fut député de Guyane. </a:t>
            </a:r>
            <a:endParaRPr lang="fr-F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rcRect l="10323" t="17204" r="22461" b="16774"/>
          <a:stretch>
            <a:fillRect/>
          </a:stretch>
        </p:blipFill>
        <p:spPr bwMode="auto">
          <a:xfrm>
            <a:off x="0" y="0"/>
            <a:ext cx="4745038" cy="6742113"/>
          </a:xfrm>
          <a:prstGeom prst="rect">
            <a:avLst/>
          </a:prstGeom>
          <a:noFill/>
          <a:ln w="9525">
            <a:noFill/>
            <a:miter lim="800000"/>
            <a:headEnd/>
            <a:tailEnd/>
          </a:ln>
        </p:spPr>
      </p:pic>
      <p:pic>
        <p:nvPicPr>
          <p:cNvPr id="5" name="Image 5"/>
          <p:cNvPicPr>
            <a:picLocks noChangeAspect="1"/>
          </p:cNvPicPr>
          <p:nvPr/>
        </p:nvPicPr>
        <p:blipFill>
          <a:blip r:embed="rId3" cstate="print"/>
          <a:srcRect l="14467" t="20380" r="19501" b="35362"/>
          <a:stretch>
            <a:fillRect/>
          </a:stretch>
        </p:blipFill>
        <p:spPr bwMode="auto">
          <a:xfrm>
            <a:off x="4787900" y="0"/>
            <a:ext cx="4264025" cy="4586288"/>
          </a:xfrm>
          <a:prstGeom prst="rect">
            <a:avLst/>
          </a:prstGeom>
          <a:noFill/>
          <a:ln w="9525">
            <a:noFill/>
            <a:miter lim="800000"/>
            <a:headEnd/>
            <a:tailEnd/>
          </a:ln>
        </p:spPr>
      </p:pic>
      <p:pic>
        <p:nvPicPr>
          <p:cNvPr id="6" name="Image 6"/>
          <p:cNvPicPr>
            <a:picLocks noChangeAspect="1"/>
          </p:cNvPicPr>
          <p:nvPr/>
        </p:nvPicPr>
        <p:blipFill>
          <a:blip r:embed="rId3" cstate="print"/>
          <a:srcRect l="13577" t="64085" r="65102" b="14409"/>
          <a:stretch>
            <a:fillRect/>
          </a:stretch>
        </p:blipFill>
        <p:spPr bwMode="auto">
          <a:xfrm>
            <a:off x="5447406" y="4775200"/>
            <a:ext cx="2945011" cy="208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0.70"/>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animEffect transition="in" filter="fade">
                                      <p:cBhvr>
                                        <p:cTn id="9" dur="3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strVal val="#ppt_w*0.70"/>
                                          </p:val>
                                        </p:tav>
                                        <p:tav tm="100000">
                                          <p:val>
                                            <p:strVal val="#ppt_w"/>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animEffect transition="in" filter="fade">
                                      <p:cBhvr>
                                        <p:cTn id="14" dur="3000"/>
                                        <p:tgtEl>
                                          <p:spTgt spid="5"/>
                                        </p:tgtEl>
                                      </p:cBhvr>
                                    </p:animEffect>
                                  </p:childTnLst>
                                </p:cTn>
                              </p:par>
                              <p:par>
                                <p:cTn id="15" presetID="5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3000" fill="hold"/>
                                        <p:tgtEl>
                                          <p:spTgt spid="6"/>
                                        </p:tgtEl>
                                        <p:attrNameLst>
                                          <p:attrName>ppt_w</p:attrName>
                                        </p:attrNameLst>
                                      </p:cBhvr>
                                      <p:tavLst>
                                        <p:tav tm="0">
                                          <p:val>
                                            <p:strVal val="#ppt_w*0.70"/>
                                          </p:val>
                                        </p:tav>
                                        <p:tav tm="100000">
                                          <p:val>
                                            <p:strVal val="#ppt_w"/>
                                          </p:val>
                                        </p:tav>
                                      </p:tavLst>
                                    </p:anim>
                                    <p:anim calcmode="lin" valueType="num">
                                      <p:cBhvr>
                                        <p:cTn id="18" dur="3000" fill="hold"/>
                                        <p:tgtEl>
                                          <p:spTgt spid="6"/>
                                        </p:tgtEl>
                                        <p:attrNameLst>
                                          <p:attrName>ppt_h</p:attrName>
                                        </p:attrNameLst>
                                      </p:cBhvr>
                                      <p:tavLst>
                                        <p:tav tm="0">
                                          <p:val>
                                            <p:strVal val="#ppt_h"/>
                                          </p:val>
                                        </p:tav>
                                        <p:tav tm="100000">
                                          <p:val>
                                            <p:strVal val="#ppt_h"/>
                                          </p:val>
                                        </p:tav>
                                      </p:tavLst>
                                    </p:anim>
                                    <p:animEffect transition="in" filter="fade">
                                      <p:cBhvr>
                                        <p:cTn id="1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6"/>
          <p:cNvPicPr>
            <a:picLocks noChangeAspect="1"/>
          </p:cNvPicPr>
          <p:nvPr/>
        </p:nvPicPr>
        <p:blipFill>
          <a:blip r:embed="rId2" cstate="print"/>
          <a:srcRect l="5016" t="22581" r="17026" b="52904"/>
          <a:stretch>
            <a:fillRect/>
          </a:stretch>
        </p:blipFill>
        <p:spPr bwMode="auto">
          <a:xfrm>
            <a:off x="4211960" y="78610"/>
            <a:ext cx="4767262" cy="2123984"/>
          </a:xfrm>
          <a:prstGeom prst="rect">
            <a:avLst/>
          </a:prstGeom>
          <a:noFill/>
          <a:ln w="9525">
            <a:noFill/>
            <a:miter lim="800000"/>
            <a:headEnd/>
            <a:tailEnd/>
          </a:ln>
        </p:spPr>
      </p:pic>
      <p:pic>
        <p:nvPicPr>
          <p:cNvPr id="7" name="Image 6"/>
          <p:cNvPicPr>
            <a:picLocks noChangeAspect="1"/>
          </p:cNvPicPr>
          <p:nvPr/>
        </p:nvPicPr>
        <p:blipFill rotWithShape="1">
          <a:blip r:embed="rId3" cstate="print">
            <a:extLst>
              <a:ext uri="{28A0092B-C50C-407E-A947-70E740481C1C}">
                <a14:useLocalDpi xmlns="" xmlns:a14="http://schemas.microsoft.com/office/drawing/2010/main" val="0"/>
              </a:ext>
            </a:extLst>
          </a:blip>
          <a:srcRect l="2428" t="3974"/>
          <a:stretch/>
        </p:blipFill>
        <p:spPr>
          <a:xfrm>
            <a:off x="251520" y="78609"/>
            <a:ext cx="3760316" cy="2067090"/>
          </a:xfrm>
          <a:prstGeom prst="rect">
            <a:avLst/>
          </a:prstGeom>
        </p:spPr>
      </p:pic>
      <p:pic>
        <p:nvPicPr>
          <p:cNvPr id="8" name="Image 7"/>
          <p:cNvPicPr>
            <a:picLocks noChangeAspect="1"/>
          </p:cNvPicPr>
          <p:nvPr/>
        </p:nvPicPr>
        <p:blipFill rotWithShape="1">
          <a:blip r:embed="rId4" cstate="print">
            <a:extLst>
              <a:ext uri="{28A0092B-C50C-407E-A947-70E740481C1C}">
                <a14:useLocalDpi xmlns="" xmlns:a14="http://schemas.microsoft.com/office/drawing/2010/main" val="0"/>
              </a:ext>
            </a:extLst>
          </a:blip>
          <a:srcRect l="1052" t="3027" r="3010" b="847"/>
          <a:stretch/>
        </p:blipFill>
        <p:spPr>
          <a:xfrm>
            <a:off x="87249" y="2574687"/>
            <a:ext cx="4088857" cy="3797151"/>
          </a:xfrm>
          <a:prstGeom prst="rect">
            <a:avLst/>
          </a:prstGeom>
        </p:spPr>
      </p:pic>
      <p:pic>
        <p:nvPicPr>
          <p:cNvPr id="9" name="Image 8"/>
          <p:cNvPicPr>
            <a:picLocks noChangeAspect="1"/>
          </p:cNvPicPr>
          <p:nvPr/>
        </p:nvPicPr>
        <p:blipFill rotWithShape="1">
          <a:blip r:embed="rId5" cstate="print">
            <a:extLst>
              <a:ext uri="{28A0092B-C50C-407E-A947-70E740481C1C}">
                <a14:useLocalDpi xmlns="" xmlns:a14="http://schemas.microsoft.com/office/drawing/2010/main" val="0"/>
              </a:ext>
            </a:extLst>
          </a:blip>
          <a:srcRect l="2149" t="2468" r="5262" b="65998"/>
          <a:stretch/>
        </p:blipFill>
        <p:spPr>
          <a:xfrm>
            <a:off x="4356969" y="2310634"/>
            <a:ext cx="4804228" cy="2162629"/>
          </a:xfrm>
          <a:prstGeom prst="rect">
            <a:avLst/>
          </a:prstGeom>
        </p:spPr>
      </p:pic>
      <p:pic>
        <p:nvPicPr>
          <p:cNvPr id="1026" name="Picture 2"/>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33509" t="64797" r="5501"/>
          <a:stretch/>
        </p:blipFill>
        <p:spPr bwMode="auto">
          <a:xfrm>
            <a:off x="4644008" y="4473263"/>
            <a:ext cx="4335214" cy="2402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strVal val="#ppt_w*0.70"/>
                                          </p:val>
                                        </p:tav>
                                        <p:tav tm="100000">
                                          <p:val>
                                            <p:strVal val="#ppt_w"/>
                                          </p:val>
                                        </p:tav>
                                      </p:tavLst>
                                    </p:anim>
                                    <p:anim calcmode="lin" valueType="num">
                                      <p:cBhvr>
                                        <p:cTn id="8" dur="3000" fill="hold"/>
                                        <p:tgtEl>
                                          <p:spTgt spid="7"/>
                                        </p:tgtEl>
                                        <p:attrNameLst>
                                          <p:attrName>ppt_h</p:attrName>
                                        </p:attrNameLst>
                                      </p:cBhvr>
                                      <p:tavLst>
                                        <p:tav tm="0">
                                          <p:val>
                                            <p:strVal val="#ppt_h"/>
                                          </p:val>
                                        </p:tav>
                                        <p:tav tm="100000">
                                          <p:val>
                                            <p:strVal val="#ppt_h"/>
                                          </p:val>
                                        </p:tav>
                                      </p:tavLst>
                                    </p:anim>
                                    <p:animEffect transition="in" filter="fade">
                                      <p:cBhvr>
                                        <p:cTn id="9" dur="3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p:val>
                                            <p:strVal val="#ppt_w*0.70"/>
                                          </p:val>
                                        </p:tav>
                                        <p:tav tm="100000">
                                          <p:val>
                                            <p:strVal val="#ppt_w"/>
                                          </p:val>
                                        </p:tav>
                                      </p:tavLst>
                                    </p:anim>
                                    <p:anim calcmode="lin" valueType="num">
                                      <p:cBhvr>
                                        <p:cTn id="13" dur="3000" fill="hold"/>
                                        <p:tgtEl>
                                          <p:spTgt spid="3"/>
                                        </p:tgtEl>
                                        <p:attrNameLst>
                                          <p:attrName>ppt_h</p:attrName>
                                        </p:attrNameLst>
                                      </p:cBhvr>
                                      <p:tavLst>
                                        <p:tav tm="0">
                                          <p:val>
                                            <p:strVal val="#ppt_h"/>
                                          </p:val>
                                        </p:tav>
                                        <p:tav tm="100000">
                                          <p:val>
                                            <p:strVal val="#ppt_h"/>
                                          </p:val>
                                        </p:tav>
                                      </p:tavLst>
                                    </p:anim>
                                    <p:animEffect transition="in" filter="fade">
                                      <p:cBhvr>
                                        <p:cTn id="14" dur="3000"/>
                                        <p:tgtEl>
                                          <p:spTgt spid="3"/>
                                        </p:tgtEl>
                                      </p:cBhvr>
                                    </p:animEffect>
                                  </p:childTnLst>
                                </p:cTn>
                              </p:par>
                              <p:par>
                                <p:cTn id="15" presetID="5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3000" fill="hold"/>
                                        <p:tgtEl>
                                          <p:spTgt spid="8"/>
                                        </p:tgtEl>
                                        <p:attrNameLst>
                                          <p:attrName>ppt_w</p:attrName>
                                        </p:attrNameLst>
                                      </p:cBhvr>
                                      <p:tavLst>
                                        <p:tav tm="0">
                                          <p:val>
                                            <p:strVal val="#ppt_w*0.70"/>
                                          </p:val>
                                        </p:tav>
                                        <p:tav tm="100000">
                                          <p:val>
                                            <p:strVal val="#ppt_w"/>
                                          </p:val>
                                        </p:tav>
                                      </p:tavLst>
                                    </p:anim>
                                    <p:anim calcmode="lin" valueType="num">
                                      <p:cBhvr>
                                        <p:cTn id="18" dur="3000" fill="hold"/>
                                        <p:tgtEl>
                                          <p:spTgt spid="8"/>
                                        </p:tgtEl>
                                        <p:attrNameLst>
                                          <p:attrName>ppt_h</p:attrName>
                                        </p:attrNameLst>
                                      </p:cBhvr>
                                      <p:tavLst>
                                        <p:tav tm="0">
                                          <p:val>
                                            <p:strVal val="#ppt_h"/>
                                          </p:val>
                                        </p:tav>
                                        <p:tav tm="100000">
                                          <p:val>
                                            <p:strVal val="#ppt_h"/>
                                          </p:val>
                                        </p:tav>
                                      </p:tavLst>
                                    </p:anim>
                                    <p:animEffect transition="in" filter="fade">
                                      <p:cBhvr>
                                        <p:cTn id="19" dur="3000"/>
                                        <p:tgtEl>
                                          <p:spTgt spid="8"/>
                                        </p:tgtEl>
                                      </p:cBhvr>
                                    </p:animEffect>
                                  </p:childTnLst>
                                </p:cTn>
                              </p:par>
                              <p:par>
                                <p:cTn id="20" presetID="55"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3000" fill="hold"/>
                                        <p:tgtEl>
                                          <p:spTgt spid="9"/>
                                        </p:tgtEl>
                                        <p:attrNameLst>
                                          <p:attrName>ppt_w</p:attrName>
                                        </p:attrNameLst>
                                      </p:cBhvr>
                                      <p:tavLst>
                                        <p:tav tm="0">
                                          <p:val>
                                            <p:strVal val="#ppt_w*0.70"/>
                                          </p:val>
                                        </p:tav>
                                        <p:tav tm="100000">
                                          <p:val>
                                            <p:strVal val="#ppt_w"/>
                                          </p:val>
                                        </p:tav>
                                      </p:tavLst>
                                    </p:anim>
                                    <p:anim calcmode="lin" valueType="num">
                                      <p:cBhvr>
                                        <p:cTn id="23" dur="3000" fill="hold"/>
                                        <p:tgtEl>
                                          <p:spTgt spid="9"/>
                                        </p:tgtEl>
                                        <p:attrNameLst>
                                          <p:attrName>ppt_h</p:attrName>
                                        </p:attrNameLst>
                                      </p:cBhvr>
                                      <p:tavLst>
                                        <p:tav tm="0">
                                          <p:val>
                                            <p:strVal val="#ppt_h"/>
                                          </p:val>
                                        </p:tav>
                                        <p:tav tm="100000">
                                          <p:val>
                                            <p:strVal val="#ppt_h"/>
                                          </p:val>
                                        </p:tav>
                                      </p:tavLst>
                                    </p:anim>
                                    <p:animEffect transition="in" filter="fade">
                                      <p:cBhvr>
                                        <p:cTn id="24" dur="3000"/>
                                        <p:tgtEl>
                                          <p:spTgt spid="9"/>
                                        </p:tgtEl>
                                      </p:cBhvr>
                                    </p:animEffect>
                                  </p:childTnLst>
                                </p:cTn>
                              </p:par>
                              <p:par>
                                <p:cTn id="25" presetID="55"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3000" fill="hold"/>
                                        <p:tgtEl>
                                          <p:spTgt spid="1026"/>
                                        </p:tgtEl>
                                        <p:attrNameLst>
                                          <p:attrName>ppt_w</p:attrName>
                                        </p:attrNameLst>
                                      </p:cBhvr>
                                      <p:tavLst>
                                        <p:tav tm="0">
                                          <p:val>
                                            <p:strVal val="#ppt_w*0.70"/>
                                          </p:val>
                                        </p:tav>
                                        <p:tav tm="100000">
                                          <p:val>
                                            <p:strVal val="#ppt_w"/>
                                          </p:val>
                                        </p:tav>
                                      </p:tavLst>
                                    </p:anim>
                                    <p:anim calcmode="lin" valueType="num">
                                      <p:cBhvr>
                                        <p:cTn id="28" dur="3000" fill="hold"/>
                                        <p:tgtEl>
                                          <p:spTgt spid="1026"/>
                                        </p:tgtEl>
                                        <p:attrNameLst>
                                          <p:attrName>ppt_h</p:attrName>
                                        </p:attrNameLst>
                                      </p:cBhvr>
                                      <p:tavLst>
                                        <p:tav tm="0">
                                          <p:val>
                                            <p:strVal val="#ppt_h"/>
                                          </p:val>
                                        </p:tav>
                                        <p:tav tm="100000">
                                          <p:val>
                                            <p:strVal val="#ppt_h"/>
                                          </p:val>
                                        </p:tav>
                                      </p:tavLst>
                                    </p:anim>
                                    <p:animEffect transition="in" filter="fade">
                                      <p:cBhvr>
                                        <p:cTn id="29"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548680"/>
            <a:ext cx="8435280" cy="5577483"/>
          </a:xfrm>
        </p:spPr>
        <p:txBody>
          <a:bodyPr/>
          <a:lstStyle/>
          <a:p>
            <a:r>
              <a:rPr lang="fr-FR" dirty="0"/>
              <a:t>Décrivez le groupe d’amis  fréquenté par </a:t>
            </a:r>
            <a:r>
              <a:rPr lang="fr-FR" dirty="0" err="1" smtClean="0"/>
              <a:t>Marjane</a:t>
            </a:r>
            <a:r>
              <a:rPr lang="fr-FR" dirty="0" smtClean="0"/>
              <a:t> .</a:t>
            </a:r>
            <a:endParaRPr lang="fr-FR" dirty="0"/>
          </a:p>
          <a:p>
            <a:r>
              <a:rPr lang="fr-FR" dirty="0"/>
              <a:t>Quels changements va-t-elle opérer en vue d’une meilleure intégration au sein du groupe </a:t>
            </a:r>
            <a:r>
              <a:rPr lang="fr-FR" dirty="0" smtClean="0"/>
              <a:t>?</a:t>
            </a:r>
          </a:p>
          <a:p>
            <a:pPr marL="0" indent="0">
              <a:buNone/>
            </a:pPr>
            <a:r>
              <a:rPr lang="fr-FR" dirty="0" smtClean="0"/>
              <a:t> </a:t>
            </a:r>
            <a:endParaRPr lang="fr-FR" dirty="0"/>
          </a:p>
          <a:p>
            <a:r>
              <a:rPr lang="fr-FR" dirty="0" smtClean="0"/>
              <a:t>Quand </a:t>
            </a:r>
            <a:r>
              <a:rPr lang="fr-FR" dirty="0"/>
              <a:t>va-t-elle réellement affirmer son identité ? </a:t>
            </a:r>
          </a:p>
          <a:p>
            <a:r>
              <a:rPr lang="fr-FR" dirty="0"/>
              <a:t>En vous référant à l’analyse du poème de Léon Gontran Damas peut-on parler d’assimilation  de la part de </a:t>
            </a:r>
            <a:r>
              <a:rPr lang="fr-FR" dirty="0" err="1"/>
              <a:t>Marjane</a:t>
            </a:r>
            <a:r>
              <a:rPr lang="fr-FR" dirty="0"/>
              <a:t> ? </a:t>
            </a:r>
          </a:p>
          <a:p>
            <a:endParaRPr lang="fr-FR" dirty="0"/>
          </a:p>
        </p:txBody>
      </p:sp>
    </p:spTree>
    <p:extLst>
      <p:ext uri="{BB962C8B-B14F-4D97-AF65-F5344CB8AC3E}">
        <p14:creationId xmlns="" xmlns:p14="http://schemas.microsoft.com/office/powerpoint/2010/main" val="411687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
                                        <p:tgtEl>
                                          <p:spTgt spid="3">
                                            <p:txEl>
                                              <p:pRg st="0" end="0"/>
                                            </p:txEl>
                                          </p:spTgt>
                                        </p:tgtEl>
                                      </p:cBhvr>
                                    </p:animEffect>
                                    <p:anim calcmode="lin" valueType="num">
                                      <p:cBhvr>
                                        <p:cTn id="8" dur="8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8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2000"/>
                            </p:stCondLst>
                            <p:childTnLst>
                              <p:par>
                                <p:cTn id="13" presetID="43"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
                                        <p:tgtEl>
                                          <p:spTgt spid="3">
                                            <p:txEl>
                                              <p:pRg st="1" end="1"/>
                                            </p:txEl>
                                          </p:spTgt>
                                        </p:tgtEl>
                                      </p:cBhvr>
                                    </p:animEffect>
                                    <p:anim calcmode="lin" valueType="num">
                                      <p:cBhvr>
                                        <p:cTn id="16" dur="8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8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8" dur="1200" decel="50000" fill="hold">
                                          <p:stCondLst>
                                            <p:cond delay="8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1200" decel="50000" fill="hold">
                                          <p:stCondLst>
                                            <p:cond delay="8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4000"/>
                            </p:stCondLst>
                            <p:childTnLst>
                              <p:par>
                                <p:cTn id="21" presetID="43"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
                                        <p:tgtEl>
                                          <p:spTgt spid="3">
                                            <p:txEl>
                                              <p:pRg st="2" end="2"/>
                                            </p:txEl>
                                          </p:spTgt>
                                        </p:tgtEl>
                                      </p:cBhvr>
                                    </p:animEffect>
                                    <p:anim calcmode="lin" valueType="num">
                                      <p:cBhvr>
                                        <p:cTn id="24" dur="8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8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6" dur="1200" decel="50000" fill="hold">
                                          <p:stCondLst>
                                            <p:cond delay="8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1200" decel="50000" fill="hold">
                                          <p:stCondLst>
                                            <p:cond delay="8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p:stCondLst>
                              <p:cond delay="6000"/>
                            </p:stCondLst>
                            <p:childTnLst>
                              <p:par>
                                <p:cTn id="29" presetID="43"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
                                        <p:tgtEl>
                                          <p:spTgt spid="3">
                                            <p:txEl>
                                              <p:pRg st="3" end="3"/>
                                            </p:txEl>
                                          </p:spTgt>
                                        </p:tgtEl>
                                      </p:cBhvr>
                                    </p:animEffect>
                                    <p:anim calcmode="lin" valueType="num">
                                      <p:cBhvr>
                                        <p:cTn id="32" dur="8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8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4" dur="1200" decel="50000" fill="hold">
                                          <p:stCondLst>
                                            <p:cond delay="8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1200" decel="50000" fill="hold">
                                          <p:stCondLst>
                                            <p:cond delay="8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6" fill="hold">
                            <p:stCondLst>
                              <p:cond delay="8000"/>
                            </p:stCondLst>
                            <p:childTnLst>
                              <p:par>
                                <p:cTn id="37" presetID="43"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
                                        <p:tgtEl>
                                          <p:spTgt spid="3">
                                            <p:txEl>
                                              <p:pRg st="4" end="4"/>
                                            </p:txEl>
                                          </p:spTgt>
                                        </p:tgtEl>
                                      </p:cBhvr>
                                    </p:animEffect>
                                    <p:anim calcmode="lin" valueType="num">
                                      <p:cBhvr>
                                        <p:cTn id="40" dur="8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2" dur="1200" decel="50000" fill="hold">
                                          <p:stCondLst>
                                            <p:cond delay="8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1200" decel="50000" fill="hold">
                                          <p:stCondLst>
                                            <p:cond delay="8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a:bodyPr>
          <a:lstStyle/>
          <a:p>
            <a:r>
              <a:rPr lang="fr-FR" dirty="0"/>
              <a:t>Quand va-t-elle réellement affirmer son identité ? </a:t>
            </a:r>
            <a:endParaRPr lang="fr-FR" dirty="0" smtClean="0"/>
          </a:p>
          <a:p>
            <a:r>
              <a:rPr lang="fr-FR" u="sng" dirty="0" smtClean="0"/>
              <a:t>Ecriture</a:t>
            </a:r>
            <a:endParaRPr lang="fr-FR" u="sng" dirty="0"/>
          </a:p>
          <a:p>
            <a:r>
              <a:rPr lang="fr-FR" dirty="0"/>
              <a:t>La veille de son départ , la grand-mère de </a:t>
            </a:r>
            <a:r>
              <a:rPr lang="fr-FR" dirty="0" err="1"/>
              <a:t>Marjane</a:t>
            </a:r>
            <a:r>
              <a:rPr lang="fr-FR" dirty="0"/>
              <a:t> lui déclara : «  Reste toujours digne et intègre à toi-même » .</a:t>
            </a:r>
          </a:p>
          <a:p>
            <a:r>
              <a:rPr lang="fr-FR" dirty="0"/>
              <a:t>Si vous deviez </a:t>
            </a:r>
            <a:r>
              <a:rPr lang="fr-FR" dirty="0" smtClean="0"/>
              <a:t>quitter votre </a:t>
            </a:r>
            <a:r>
              <a:rPr lang="fr-FR" dirty="0"/>
              <a:t>région natale pour vos </a:t>
            </a:r>
            <a:r>
              <a:rPr lang="fr-FR" dirty="0" smtClean="0"/>
              <a:t>études </a:t>
            </a:r>
            <a:r>
              <a:rPr lang="fr-FR" dirty="0"/>
              <a:t>ou pour travailler </a:t>
            </a:r>
            <a:r>
              <a:rPr lang="fr-FR" dirty="0" smtClean="0"/>
              <a:t>seriez- </a:t>
            </a:r>
            <a:r>
              <a:rPr lang="fr-FR" dirty="0"/>
              <a:t>vous prêts à suivre ce conseil ? Seriez-vous tenter de vous assimiler </a:t>
            </a:r>
            <a:r>
              <a:rPr lang="fr-FR" dirty="0" smtClean="0"/>
              <a:t>à votre </a:t>
            </a:r>
            <a:r>
              <a:rPr lang="fr-FR" dirty="0"/>
              <a:t>pays d’accueil ? Pour vous assimilation rime t-elle forcément avec </a:t>
            </a:r>
            <a:r>
              <a:rPr lang="fr-FR" dirty="0" smtClean="0"/>
              <a:t>le reniement </a:t>
            </a:r>
            <a:r>
              <a:rPr lang="fr-FR" dirty="0"/>
              <a:t>de son identité ? </a:t>
            </a:r>
          </a:p>
          <a:p>
            <a:endParaRPr lang="fr-FR" dirty="0"/>
          </a:p>
        </p:txBody>
      </p:sp>
    </p:spTree>
    <p:extLst>
      <p:ext uri="{BB962C8B-B14F-4D97-AF65-F5344CB8AC3E}">
        <p14:creationId xmlns="" xmlns:p14="http://schemas.microsoft.com/office/powerpoint/2010/main" val="96353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Séance 5: Histoire des arts</a:t>
            </a:r>
            <a:endParaRPr lang="fr-FR" dirty="0"/>
          </a:p>
        </p:txBody>
      </p:sp>
      <p:sp>
        <p:nvSpPr>
          <p:cNvPr id="3" name="Espace réservé du contenu 2"/>
          <p:cNvSpPr>
            <a:spLocks noGrp="1"/>
          </p:cNvSpPr>
          <p:nvPr>
            <p:ph idx="1"/>
          </p:nvPr>
        </p:nvSpPr>
        <p:spPr/>
        <p:txBody>
          <a:bodyPr>
            <a:normAutofit fontScale="70000" lnSpcReduction="20000"/>
          </a:bodyPr>
          <a:lstStyle/>
          <a:p>
            <a:pPr algn="ctr">
              <a:buNone/>
            </a:pPr>
            <a:r>
              <a:rPr lang="fr-FR" sz="4000" dirty="0" smtClean="0"/>
              <a:t>Chanson </a:t>
            </a:r>
            <a:r>
              <a:rPr lang="fr-FR" sz="4000" b="1" dirty="0" smtClean="0">
                <a:solidFill>
                  <a:srgbClr val="FF0000"/>
                </a:solidFill>
              </a:rPr>
              <a:t>L’exil</a:t>
            </a:r>
            <a:r>
              <a:rPr lang="fr-FR" sz="4000" dirty="0" smtClean="0"/>
              <a:t> de Ralph Tamar</a:t>
            </a:r>
          </a:p>
          <a:p>
            <a:pPr algn="ctr">
              <a:buNone/>
            </a:pPr>
            <a:endParaRPr lang="fr-FR" sz="4000" dirty="0" smtClean="0"/>
          </a:p>
          <a:p>
            <a:pPr>
              <a:buNone/>
            </a:pPr>
            <a:r>
              <a:rPr lang="fr-FR" dirty="0" smtClean="0"/>
              <a:t>J’ai si longtemps rêvé de ce pays lointain</a:t>
            </a:r>
          </a:p>
          <a:p>
            <a:pPr>
              <a:buNone/>
            </a:pPr>
            <a:r>
              <a:rPr lang="fr-FR" dirty="0" smtClean="0"/>
              <a:t>Que j’ai réinventé ses bruits et ses parfums</a:t>
            </a:r>
          </a:p>
          <a:p>
            <a:pPr>
              <a:buNone/>
            </a:pPr>
            <a:r>
              <a:rPr lang="fr-FR" dirty="0" smtClean="0"/>
              <a:t>Les rythmes d’aujourd’hui mêlés aux sons d’hier</a:t>
            </a:r>
          </a:p>
          <a:p>
            <a:pPr>
              <a:buNone/>
            </a:pPr>
            <a:r>
              <a:rPr lang="fr-FR" dirty="0" smtClean="0"/>
              <a:t>Scandent ma nostalgie, réchauffent mon hiver.</a:t>
            </a:r>
          </a:p>
          <a:p>
            <a:pPr>
              <a:buNone/>
            </a:pPr>
            <a:r>
              <a:rPr lang="fr-FR" dirty="0" smtClean="0"/>
              <a:t>Parfois île-volcan</a:t>
            </a:r>
          </a:p>
          <a:p>
            <a:pPr>
              <a:buNone/>
            </a:pPr>
            <a:r>
              <a:rPr lang="fr-FR" dirty="0" smtClean="0"/>
              <a:t>Parfois île-fleurs</a:t>
            </a:r>
          </a:p>
          <a:p>
            <a:pPr>
              <a:buNone/>
            </a:pPr>
            <a:r>
              <a:rPr lang="fr-FR" dirty="0" smtClean="0"/>
              <a:t>J’en connais les beautés</a:t>
            </a:r>
          </a:p>
          <a:p>
            <a:pPr>
              <a:buNone/>
            </a:pPr>
            <a:r>
              <a:rPr lang="fr-FR" dirty="0" smtClean="0"/>
              <a:t>J’en connais les douleurs</a:t>
            </a:r>
          </a:p>
          <a:p>
            <a:pPr>
              <a:buNone/>
            </a:pPr>
            <a:r>
              <a:rPr lang="fr-FR" dirty="0" smtClean="0"/>
              <a:t>Des contes oubliés naissent du souvenir</a:t>
            </a:r>
          </a:p>
          <a:p>
            <a:pPr>
              <a:buNone/>
            </a:pPr>
            <a:r>
              <a:rPr lang="fr-FR" dirty="0" smtClean="0"/>
              <a:t>Entre les pleurs, on se prend à rire!</a:t>
            </a:r>
          </a:p>
          <a:p>
            <a:pPr>
              <a:buNone/>
            </a:pPr>
            <a:endParaRPr lang="fr-FR" dirty="0" smtClean="0"/>
          </a:p>
          <a:p>
            <a:pPr>
              <a:buNone/>
            </a:pPr>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770" decel="100000"/>
                                        <p:tgtEl>
                                          <p:spTgt spid="3">
                                            <p:txEl>
                                              <p:pRg st="0" end="0"/>
                                            </p:txEl>
                                          </p:spTgt>
                                        </p:tgtEl>
                                      </p:cBhvr>
                                    </p:animEffect>
                                    <p:animScale>
                                      <p:cBhvr>
                                        <p:cTn id="17" dur="770" decel="100000"/>
                                        <p:tgtEl>
                                          <p:spTgt spid="3">
                                            <p:txEl>
                                              <p:pRg st="0" end="0"/>
                                            </p:txEl>
                                          </p:spTgt>
                                        </p:tgtEl>
                                      </p:cBhvr>
                                      <p:from x="10000" y="10000"/>
                                      <p:to x="200000" y="450000"/>
                                    </p:animScale>
                                    <p:animScale>
                                      <p:cBhvr>
                                        <p:cTn id="18" dur="1230" accel="100000" fill="hold">
                                          <p:stCondLst>
                                            <p:cond delay="770"/>
                                          </p:stCondLst>
                                        </p:cTn>
                                        <p:tgtEl>
                                          <p:spTgt spid="3">
                                            <p:txEl>
                                              <p:pRg st="0" end="0"/>
                                            </p:txEl>
                                          </p:spTgt>
                                        </p:tgtEl>
                                      </p:cBhvr>
                                      <p:from x="200000" y="450000"/>
                                      <p:to x="100000" y="100000"/>
                                    </p:animScale>
                                    <p:set>
                                      <p:cBhvr>
                                        <p:cTn id="19" dur="770" fill="hold"/>
                                        <p:tgtEl>
                                          <p:spTgt spid="3">
                                            <p:txEl>
                                              <p:pRg st="0" end="0"/>
                                            </p:txEl>
                                          </p:spTgt>
                                        </p:tgtEl>
                                        <p:attrNameLst>
                                          <p:attrName>ppt_x</p:attrName>
                                        </p:attrNameLst>
                                      </p:cBhvr>
                                      <p:to>
                                        <p:strVal val="(0.5)"/>
                                      </p:to>
                                    </p:set>
                                    <p:anim from="(0.5)" to="(#ppt_x)" calcmode="lin" valueType="num">
                                      <p:cBhvr>
                                        <p:cTn id="20" dur="1230" accel="100000" fill="hold">
                                          <p:stCondLst>
                                            <p:cond delay="770"/>
                                          </p:stCondLst>
                                        </p:cTn>
                                        <p:tgtEl>
                                          <p:spTgt spid="3">
                                            <p:txEl>
                                              <p:pRg st="0" end="0"/>
                                            </p:txEl>
                                          </p:spTgt>
                                        </p:tgtEl>
                                        <p:attrNameLst>
                                          <p:attrName>ppt_x</p:attrName>
                                        </p:attrNameLst>
                                      </p:cBhvr>
                                    </p:anim>
                                    <p:set>
                                      <p:cBhvr>
                                        <p:cTn id="21" dur="770" fill="hold"/>
                                        <p:tgtEl>
                                          <p:spTgt spid="3">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3">
                                            <p:txEl>
                                              <p:pRg st="0" end="0"/>
                                            </p:txEl>
                                          </p:spTgt>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770" decel="100000"/>
                                        <p:tgtEl>
                                          <p:spTgt spid="3">
                                            <p:txEl>
                                              <p:pRg st="2" end="2"/>
                                            </p:txEl>
                                          </p:spTgt>
                                        </p:tgtEl>
                                      </p:cBhvr>
                                    </p:animEffect>
                                    <p:animScale>
                                      <p:cBhvr>
                                        <p:cTn id="26" dur="770" decel="100000"/>
                                        <p:tgtEl>
                                          <p:spTgt spid="3">
                                            <p:txEl>
                                              <p:pRg st="2" end="2"/>
                                            </p:txEl>
                                          </p:spTgt>
                                        </p:tgtEl>
                                      </p:cBhvr>
                                      <p:from x="10000" y="10000"/>
                                      <p:to x="200000" y="450000"/>
                                    </p:animScale>
                                    <p:animScale>
                                      <p:cBhvr>
                                        <p:cTn id="27" dur="1230" accel="100000" fill="hold">
                                          <p:stCondLst>
                                            <p:cond delay="770"/>
                                          </p:stCondLst>
                                        </p:cTn>
                                        <p:tgtEl>
                                          <p:spTgt spid="3">
                                            <p:txEl>
                                              <p:pRg st="2" end="2"/>
                                            </p:txEl>
                                          </p:spTgt>
                                        </p:tgtEl>
                                      </p:cBhvr>
                                      <p:from x="200000" y="450000"/>
                                      <p:to x="100000" y="100000"/>
                                    </p:animScale>
                                    <p:set>
                                      <p:cBhvr>
                                        <p:cTn id="28" dur="770" fill="hold"/>
                                        <p:tgtEl>
                                          <p:spTgt spid="3">
                                            <p:txEl>
                                              <p:pRg st="2" end="2"/>
                                            </p:txEl>
                                          </p:spTgt>
                                        </p:tgtEl>
                                        <p:attrNameLst>
                                          <p:attrName>ppt_x</p:attrName>
                                        </p:attrNameLst>
                                      </p:cBhvr>
                                      <p:to>
                                        <p:strVal val="(0.5)"/>
                                      </p:to>
                                    </p:set>
                                    <p:anim from="(0.5)" to="(#ppt_x)" calcmode="lin" valueType="num">
                                      <p:cBhvr>
                                        <p:cTn id="29" dur="1230" accel="100000" fill="hold">
                                          <p:stCondLst>
                                            <p:cond delay="770"/>
                                          </p:stCondLst>
                                        </p:cTn>
                                        <p:tgtEl>
                                          <p:spTgt spid="3">
                                            <p:txEl>
                                              <p:pRg st="2" end="2"/>
                                            </p:txEl>
                                          </p:spTgt>
                                        </p:tgtEl>
                                        <p:attrNameLst>
                                          <p:attrName>ppt_x</p:attrName>
                                        </p:attrNameLst>
                                      </p:cBhvr>
                                    </p:anim>
                                    <p:set>
                                      <p:cBhvr>
                                        <p:cTn id="30" dur="770" fill="hold"/>
                                        <p:tgtEl>
                                          <p:spTgt spid="3">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3">
                                            <p:txEl>
                                              <p:pRg st="2" end="2"/>
                                            </p:txEl>
                                          </p:spTgt>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770" decel="100000"/>
                                        <p:tgtEl>
                                          <p:spTgt spid="3">
                                            <p:txEl>
                                              <p:pRg st="3" end="3"/>
                                            </p:txEl>
                                          </p:spTgt>
                                        </p:tgtEl>
                                      </p:cBhvr>
                                    </p:animEffect>
                                    <p:animScale>
                                      <p:cBhvr>
                                        <p:cTn id="35" dur="770" decel="100000"/>
                                        <p:tgtEl>
                                          <p:spTgt spid="3">
                                            <p:txEl>
                                              <p:pRg st="3" end="3"/>
                                            </p:txEl>
                                          </p:spTgt>
                                        </p:tgtEl>
                                      </p:cBhvr>
                                      <p:from x="10000" y="10000"/>
                                      <p:to x="200000" y="450000"/>
                                    </p:animScale>
                                    <p:animScale>
                                      <p:cBhvr>
                                        <p:cTn id="36" dur="1230" accel="100000" fill="hold">
                                          <p:stCondLst>
                                            <p:cond delay="770"/>
                                          </p:stCondLst>
                                        </p:cTn>
                                        <p:tgtEl>
                                          <p:spTgt spid="3">
                                            <p:txEl>
                                              <p:pRg st="3" end="3"/>
                                            </p:txEl>
                                          </p:spTgt>
                                        </p:tgtEl>
                                      </p:cBhvr>
                                      <p:from x="200000" y="450000"/>
                                      <p:to x="100000" y="100000"/>
                                    </p:animScale>
                                    <p:set>
                                      <p:cBhvr>
                                        <p:cTn id="37" dur="770" fill="hold"/>
                                        <p:tgtEl>
                                          <p:spTgt spid="3">
                                            <p:txEl>
                                              <p:pRg st="3" end="3"/>
                                            </p:txEl>
                                          </p:spTgt>
                                        </p:tgtEl>
                                        <p:attrNameLst>
                                          <p:attrName>ppt_x</p:attrName>
                                        </p:attrNameLst>
                                      </p:cBhvr>
                                      <p:to>
                                        <p:strVal val="(0.5)"/>
                                      </p:to>
                                    </p:set>
                                    <p:anim from="(0.5)" to="(#ppt_x)" calcmode="lin" valueType="num">
                                      <p:cBhvr>
                                        <p:cTn id="38" dur="1230" accel="100000" fill="hold">
                                          <p:stCondLst>
                                            <p:cond delay="770"/>
                                          </p:stCondLst>
                                        </p:cTn>
                                        <p:tgtEl>
                                          <p:spTgt spid="3">
                                            <p:txEl>
                                              <p:pRg st="3" end="3"/>
                                            </p:txEl>
                                          </p:spTgt>
                                        </p:tgtEl>
                                        <p:attrNameLst>
                                          <p:attrName>ppt_x</p:attrName>
                                        </p:attrNameLst>
                                      </p:cBhvr>
                                    </p:anim>
                                    <p:set>
                                      <p:cBhvr>
                                        <p:cTn id="39" dur="770" fill="hold"/>
                                        <p:tgtEl>
                                          <p:spTgt spid="3">
                                            <p:txEl>
                                              <p:pRg st="3" end="3"/>
                                            </p:txEl>
                                          </p:spTgt>
                                        </p:tgtEl>
                                        <p:attrNameLst>
                                          <p:attrName>ppt_y</p:attrName>
                                        </p:attrNameLst>
                                      </p:cBhvr>
                                      <p:to>
                                        <p:strVal val="(#ppt_y+0.4)"/>
                                      </p:to>
                                    </p:set>
                                    <p:anim from="(#ppt_y+0.4)" to="(#ppt_y)" calcmode="lin" valueType="num">
                                      <p:cBhvr>
                                        <p:cTn id="40" dur="1230" accel="100000" fill="hold">
                                          <p:stCondLst>
                                            <p:cond delay="770"/>
                                          </p:stCondLst>
                                        </p:cTn>
                                        <p:tgtEl>
                                          <p:spTgt spid="3">
                                            <p:txEl>
                                              <p:pRg st="3" end="3"/>
                                            </p:txEl>
                                          </p:spTgt>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770" decel="100000"/>
                                        <p:tgtEl>
                                          <p:spTgt spid="3">
                                            <p:txEl>
                                              <p:pRg st="4" end="4"/>
                                            </p:txEl>
                                          </p:spTgt>
                                        </p:tgtEl>
                                      </p:cBhvr>
                                    </p:animEffect>
                                    <p:animScale>
                                      <p:cBhvr>
                                        <p:cTn id="44" dur="770" decel="100000"/>
                                        <p:tgtEl>
                                          <p:spTgt spid="3">
                                            <p:txEl>
                                              <p:pRg st="4" end="4"/>
                                            </p:txEl>
                                          </p:spTgt>
                                        </p:tgtEl>
                                      </p:cBhvr>
                                      <p:from x="10000" y="10000"/>
                                      <p:to x="200000" y="450000"/>
                                    </p:animScale>
                                    <p:animScale>
                                      <p:cBhvr>
                                        <p:cTn id="45" dur="1230" accel="100000" fill="hold">
                                          <p:stCondLst>
                                            <p:cond delay="770"/>
                                          </p:stCondLst>
                                        </p:cTn>
                                        <p:tgtEl>
                                          <p:spTgt spid="3">
                                            <p:txEl>
                                              <p:pRg st="4" end="4"/>
                                            </p:txEl>
                                          </p:spTgt>
                                        </p:tgtEl>
                                      </p:cBhvr>
                                      <p:from x="200000" y="450000"/>
                                      <p:to x="100000" y="100000"/>
                                    </p:animScale>
                                    <p:set>
                                      <p:cBhvr>
                                        <p:cTn id="46" dur="770" fill="hold"/>
                                        <p:tgtEl>
                                          <p:spTgt spid="3">
                                            <p:txEl>
                                              <p:pRg st="4" end="4"/>
                                            </p:txEl>
                                          </p:spTgt>
                                        </p:tgtEl>
                                        <p:attrNameLst>
                                          <p:attrName>ppt_x</p:attrName>
                                        </p:attrNameLst>
                                      </p:cBhvr>
                                      <p:to>
                                        <p:strVal val="(0.5)"/>
                                      </p:to>
                                    </p:set>
                                    <p:anim from="(0.5)" to="(#ppt_x)" calcmode="lin" valueType="num">
                                      <p:cBhvr>
                                        <p:cTn id="47" dur="1230" accel="100000" fill="hold">
                                          <p:stCondLst>
                                            <p:cond delay="770"/>
                                          </p:stCondLst>
                                        </p:cTn>
                                        <p:tgtEl>
                                          <p:spTgt spid="3">
                                            <p:txEl>
                                              <p:pRg st="4" end="4"/>
                                            </p:txEl>
                                          </p:spTgt>
                                        </p:tgtEl>
                                        <p:attrNameLst>
                                          <p:attrName>ppt_x</p:attrName>
                                        </p:attrNameLst>
                                      </p:cBhvr>
                                    </p:anim>
                                    <p:set>
                                      <p:cBhvr>
                                        <p:cTn id="48" dur="770" fill="hold"/>
                                        <p:tgtEl>
                                          <p:spTgt spid="3">
                                            <p:txEl>
                                              <p:pRg st="4" end="4"/>
                                            </p:txEl>
                                          </p:spTgt>
                                        </p:tgtEl>
                                        <p:attrNameLst>
                                          <p:attrName>ppt_y</p:attrName>
                                        </p:attrNameLst>
                                      </p:cBhvr>
                                      <p:to>
                                        <p:strVal val="(#ppt_y+0.4)"/>
                                      </p:to>
                                    </p:set>
                                    <p:anim from="(#ppt_y+0.4)" to="(#ppt_y)" calcmode="lin" valueType="num">
                                      <p:cBhvr>
                                        <p:cTn id="49" dur="1230" accel="100000" fill="hold">
                                          <p:stCondLst>
                                            <p:cond delay="770"/>
                                          </p:stCondLst>
                                        </p:cTn>
                                        <p:tgtEl>
                                          <p:spTgt spid="3">
                                            <p:txEl>
                                              <p:pRg st="4" end="4"/>
                                            </p:txEl>
                                          </p:spTgt>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770" decel="100000"/>
                                        <p:tgtEl>
                                          <p:spTgt spid="3">
                                            <p:txEl>
                                              <p:pRg st="5" end="5"/>
                                            </p:txEl>
                                          </p:spTgt>
                                        </p:tgtEl>
                                      </p:cBhvr>
                                    </p:animEffect>
                                    <p:animScale>
                                      <p:cBhvr>
                                        <p:cTn id="53" dur="770" decel="100000"/>
                                        <p:tgtEl>
                                          <p:spTgt spid="3">
                                            <p:txEl>
                                              <p:pRg st="5" end="5"/>
                                            </p:txEl>
                                          </p:spTgt>
                                        </p:tgtEl>
                                      </p:cBhvr>
                                      <p:from x="10000" y="10000"/>
                                      <p:to x="200000" y="450000"/>
                                    </p:animScale>
                                    <p:animScale>
                                      <p:cBhvr>
                                        <p:cTn id="54" dur="1230" accel="100000" fill="hold">
                                          <p:stCondLst>
                                            <p:cond delay="770"/>
                                          </p:stCondLst>
                                        </p:cTn>
                                        <p:tgtEl>
                                          <p:spTgt spid="3">
                                            <p:txEl>
                                              <p:pRg st="5" end="5"/>
                                            </p:txEl>
                                          </p:spTgt>
                                        </p:tgtEl>
                                      </p:cBhvr>
                                      <p:from x="200000" y="450000"/>
                                      <p:to x="100000" y="100000"/>
                                    </p:animScale>
                                    <p:set>
                                      <p:cBhvr>
                                        <p:cTn id="55" dur="770" fill="hold"/>
                                        <p:tgtEl>
                                          <p:spTgt spid="3">
                                            <p:txEl>
                                              <p:pRg st="5" end="5"/>
                                            </p:txEl>
                                          </p:spTgt>
                                        </p:tgtEl>
                                        <p:attrNameLst>
                                          <p:attrName>ppt_x</p:attrName>
                                        </p:attrNameLst>
                                      </p:cBhvr>
                                      <p:to>
                                        <p:strVal val="(0.5)"/>
                                      </p:to>
                                    </p:set>
                                    <p:anim from="(0.5)" to="(#ppt_x)" calcmode="lin" valueType="num">
                                      <p:cBhvr>
                                        <p:cTn id="56" dur="1230" accel="100000" fill="hold">
                                          <p:stCondLst>
                                            <p:cond delay="770"/>
                                          </p:stCondLst>
                                        </p:cTn>
                                        <p:tgtEl>
                                          <p:spTgt spid="3">
                                            <p:txEl>
                                              <p:pRg st="5" end="5"/>
                                            </p:txEl>
                                          </p:spTgt>
                                        </p:tgtEl>
                                        <p:attrNameLst>
                                          <p:attrName>ppt_x</p:attrName>
                                        </p:attrNameLst>
                                      </p:cBhvr>
                                    </p:anim>
                                    <p:set>
                                      <p:cBhvr>
                                        <p:cTn id="57" dur="770" fill="hold"/>
                                        <p:tgtEl>
                                          <p:spTgt spid="3">
                                            <p:txEl>
                                              <p:pRg st="5" end="5"/>
                                            </p:txEl>
                                          </p:spTgt>
                                        </p:tgtEl>
                                        <p:attrNameLst>
                                          <p:attrName>ppt_y</p:attrName>
                                        </p:attrNameLst>
                                      </p:cBhvr>
                                      <p:to>
                                        <p:strVal val="(#ppt_y+0.4)"/>
                                      </p:to>
                                    </p:set>
                                    <p:anim from="(#ppt_y+0.4)" to="(#ppt_y)" calcmode="lin" valueType="num">
                                      <p:cBhvr>
                                        <p:cTn id="58" dur="1230" accel="100000" fill="hold">
                                          <p:stCondLst>
                                            <p:cond delay="770"/>
                                          </p:stCondLst>
                                        </p:cTn>
                                        <p:tgtEl>
                                          <p:spTgt spid="3">
                                            <p:txEl>
                                              <p:pRg st="5" end="5"/>
                                            </p:txEl>
                                          </p:spTgt>
                                        </p:tgtEl>
                                        <p:attrNameLst>
                                          <p:attrName>ppt_y</p:attrName>
                                        </p:attrNameLst>
                                      </p:cBhvr>
                                    </p:anim>
                                  </p:childTnLst>
                                </p:cTn>
                              </p:par>
                              <p:par>
                                <p:cTn id="59" presetID="51" presetClass="entr" presetSubtype="0" fill="hold" grpId="0"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770" decel="100000"/>
                                        <p:tgtEl>
                                          <p:spTgt spid="3">
                                            <p:txEl>
                                              <p:pRg st="6" end="6"/>
                                            </p:txEl>
                                          </p:spTgt>
                                        </p:tgtEl>
                                      </p:cBhvr>
                                    </p:animEffect>
                                    <p:animScale>
                                      <p:cBhvr>
                                        <p:cTn id="62" dur="770" decel="100000"/>
                                        <p:tgtEl>
                                          <p:spTgt spid="3">
                                            <p:txEl>
                                              <p:pRg st="6" end="6"/>
                                            </p:txEl>
                                          </p:spTgt>
                                        </p:tgtEl>
                                      </p:cBhvr>
                                      <p:from x="10000" y="10000"/>
                                      <p:to x="200000" y="450000"/>
                                    </p:animScale>
                                    <p:animScale>
                                      <p:cBhvr>
                                        <p:cTn id="63" dur="1230" accel="100000" fill="hold">
                                          <p:stCondLst>
                                            <p:cond delay="770"/>
                                          </p:stCondLst>
                                        </p:cTn>
                                        <p:tgtEl>
                                          <p:spTgt spid="3">
                                            <p:txEl>
                                              <p:pRg st="6" end="6"/>
                                            </p:txEl>
                                          </p:spTgt>
                                        </p:tgtEl>
                                      </p:cBhvr>
                                      <p:from x="200000" y="450000"/>
                                      <p:to x="100000" y="100000"/>
                                    </p:animScale>
                                    <p:set>
                                      <p:cBhvr>
                                        <p:cTn id="64" dur="770" fill="hold"/>
                                        <p:tgtEl>
                                          <p:spTgt spid="3">
                                            <p:txEl>
                                              <p:pRg st="6" end="6"/>
                                            </p:txEl>
                                          </p:spTgt>
                                        </p:tgtEl>
                                        <p:attrNameLst>
                                          <p:attrName>ppt_x</p:attrName>
                                        </p:attrNameLst>
                                      </p:cBhvr>
                                      <p:to>
                                        <p:strVal val="(0.5)"/>
                                      </p:to>
                                    </p:set>
                                    <p:anim from="(0.5)" to="(#ppt_x)" calcmode="lin" valueType="num">
                                      <p:cBhvr>
                                        <p:cTn id="65" dur="1230" accel="100000" fill="hold">
                                          <p:stCondLst>
                                            <p:cond delay="770"/>
                                          </p:stCondLst>
                                        </p:cTn>
                                        <p:tgtEl>
                                          <p:spTgt spid="3">
                                            <p:txEl>
                                              <p:pRg st="6" end="6"/>
                                            </p:txEl>
                                          </p:spTgt>
                                        </p:tgtEl>
                                        <p:attrNameLst>
                                          <p:attrName>ppt_x</p:attrName>
                                        </p:attrNameLst>
                                      </p:cBhvr>
                                    </p:anim>
                                    <p:set>
                                      <p:cBhvr>
                                        <p:cTn id="66" dur="770" fill="hold"/>
                                        <p:tgtEl>
                                          <p:spTgt spid="3">
                                            <p:txEl>
                                              <p:pRg st="6" end="6"/>
                                            </p:txEl>
                                          </p:spTgt>
                                        </p:tgtEl>
                                        <p:attrNameLst>
                                          <p:attrName>ppt_y</p:attrName>
                                        </p:attrNameLst>
                                      </p:cBhvr>
                                      <p:to>
                                        <p:strVal val="(#ppt_y+0.4)"/>
                                      </p:to>
                                    </p:set>
                                    <p:anim from="(#ppt_y+0.4)" to="(#ppt_y)" calcmode="lin" valueType="num">
                                      <p:cBhvr>
                                        <p:cTn id="67" dur="1230" accel="100000" fill="hold">
                                          <p:stCondLst>
                                            <p:cond delay="770"/>
                                          </p:stCondLst>
                                        </p:cTn>
                                        <p:tgtEl>
                                          <p:spTgt spid="3">
                                            <p:txEl>
                                              <p:pRg st="6" end="6"/>
                                            </p:txEl>
                                          </p:spTgt>
                                        </p:tgtEl>
                                        <p:attrNameLst>
                                          <p:attrName>ppt_y</p:attrName>
                                        </p:attrNameLst>
                                      </p:cBhvr>
                                    </p:anim>
                                  </p:childTnLst>
                                </p:cTn>
                              </p:par>
                              <p:par>
                                <p:cTn id="68" presetID="51" presetClass="entr" presetSubtype="0" fill="hold" grpId="0" nodeType="with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770" decel="100000"/>
                                        <p:tgtEl>
                                          <p:spTgt spid="3">
                                            <p:txEl>
                                              <p:pRg st="7" end="7"/>
                                            </p:txEl>
                                          </p:spTgt>
                                        </p:tgtEl>
                                      </p:cBhvr>
                                    </p:animEffect>
                                    <p:animScale>
                                      <p:cBhvr>
                                        <p:cTn id="71" dur="770" decel="100000"/>
                                        <p:tgtEl>
                                          <p:spTgt spid="3">
                                            <p:txEl>
                                              <p:pRg st="7" end="7"/>
                                            </p:txEl>
                                          </p:spTgt>
                                        </p:tgtEl>
                                      </p:cBhvr>
                                      <p:from x="10000" y="10000"/>
                                      <p:to x="200000" y="450000"/>
                                    </p:animScale>
                                    <p:animScale>
                                      <p:cBhvr>
                                        <p:cTn id="72" dur="1230" accel="100000" fill="hold">
                                          <p:stCondLst>
                                            <p:cond delay="770"/>
                                          </p:stCondLst>
                                        </p:cTn>
                                        <p:tgtEl>
                                          <p:spTgt spid="3">
                                            <p:txEl>
                                              <p:pRg st="7" end="7"/>
                                            </p:txEl>
                                          </p:spTgt>
                                        </p:tgtEl>
                                      </p:cBhvr>
                                      <p:from x="200000" y="450000"/>
                                      <p:to x="100000" y="100000"/>
                                    </p:animScale>
                                    <p:set>
                                      <p:cBhvr>
                                        <p:cTn id="73" dur="770" fill="hold"/>
                                        <p:tgtEl>
                                          <p:spTgt spid="3">
                                            <p:txEl>
                                              <p:pRg st="7" end="7"/>
                                            </p:txEl>
                                          </p:spTgt>
                                        </p:tgtEl>
                                        <p:attrNameLst>
                                          <p:attrName>ppt_x</p:attrName>
                                        </p:attrNameLst>
                                      </p:cBhvr>
                                      <p:to>
                                        <p:strVal val="(0.5)"/>
                                      </p:to>
                                    </p:set>
                                    <p:anim from="(0.5)" to="(#ppt_x)" calcmode="lin" valueType="num">
                                      <p:cBhvr>
                                        <p:cTn id="74" dur="1230" accel="100000" fill="hold">
                                          <p:stCondLst>
                                            <p:cond delay="770"/>
                                          </p:stCondLst>
                                        </p:cTn>
                                        <p:tgtEl>
                                          <p:spTgt spid="3">
                                            <p:txEl>
                                              <p:pRg st="7" end="7"/>
                                            </p:txEl>
                                          </p:spTgt>
                                        </p:tgtEl>
                                        <p:attrNameLst>
                                          <p:attrName>ppt_x</p:attrName>
                                        </p:attrNameLst>
                                      </p:cBhvr>
                                    </p:anim>
                                    <p:set>
                                      <p:cBhvr>
                                        <p:cTn id="75" dur="770" fill="hold"/>
                                        <p:tgtEl>
                                          <p:spTgt spid="3">
                                            <p:txEl>
                                              <p:pRg st="7" end="7"/>
                                            </p:txEl>
                                          </p:spTgt>
                                        </p:tgtEl>
                                        <p:attrNameLst>
                                          <p:attrName>ppt_y</p:attrName>
                                        </p:attrNameLst>
                                      </p:cBhvr>
                                      <p:to>
                                        <p:strVal val="(#ppt_y+0.4)"/>
                                      </p:to>
                                    </p:set>
                                    <p:anim from="(#ppt_y+0.4)" to="(#ppt_y)" calcmode="lin" valueType="num">
                                      <p:cBhvr>
                                        <p:cTn id="76" dur="1230" accel="100000" fill="hold">
                                          <p:stCondLst>
                                            <p:cond delay="770"/>
                                          </p:stCondLst>
                                        </p:cTn>
                                        <p:tgtEl>
                                          <p:spTgt spid="3">
                                            <p:txEl>
                                              <p:pRg st="7" end="7"/>
                                            </p:txEl>
                                          </p:spTgt>
                                        </p:tgtEl>
                                        <p:attrNameLst>
                                          <p:attrName>ppt_y</p:attrName>
                                        </p:attrNameLst>
                                      </p:cBhvr>
                                    </p:anim>
                                  </p:childTnLst>
                                </p:cTn>
                              </p:par>
                              <p:par>
                                <p:cTn id="77" presetID="51" presetClass="entr" presetSubtype="0" fill="hold" grpId="0" nodeType="with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fade">
                                      <p:cBhvr>
                                        <p:cTn id="79" dur="770" decel="100000"/>
                                        <p:tgtEl>
                                          <p:spTgt spid="3">
                                            <p:txEl>
                                              <p:pRg st="8" end="8"/>
                                            </p:txEl>
                                          </p:spTgt>
                                        </p:tgtEl>
                                      </p:cBhvr>
                                    </p:animEffect>
                                    <p:animScale>
                                      <p:cBhvr>
                                        <p:cTn id="80" dur="770" decel="100000"/>
                                        <p:tgtEl>
                                          <p:spTgt spid="3">
                                            <p:txEl>
                                              <p:pRg st="8" end="8"/>
                                            </p:txEl>
                                          </p:spTgt>
                                        </p:tgtEl>
                                      </p:cBhvr>
                                      <p:from x="10000" y="10000"/>
                                      <p:to x="200000" y="450000"/>
                                    </p:animScale>
                                    <p:animScale>
                                      <p:cBhvr>
                                        <p:cTn id="81" dur="1230" accel="100000" fill="hold">
                                          <p:stCondLst>
                                            <p:cond delay="770"/>
                                          </p:stCondLst>
                                        </p:cTn>
                                        <p:tgtEl>
                                          <p:spTgt spid="3">
                                            <p:txEl>
                                              <p:pRg st="8" end="8"/>
                                            </p:txEl>
                                          </p:spTgt>
                                        </p:tgtEl>
                                      </p:cBhvr>
                                      <p:from x="200000" y="450000"/>
                                      <p:to x="100000" y="100000"/>
                                    </p:animScale>
                                    <p:set>
                                      <p:cBhvr>
                                        <p:cTn id="82" dur="770" fill="hold"/>
                                        <p:tgtEl>
                                          <p:spTgt spid="3">
                                            <p:txEl>
                                              <p:pRg st="8" end="8"/>
                                            </p:txEl>
                                          </p:spTgt>
                                        </p:tgtEl>
                                        <p:attrNameLst>
                                          <p:attrName>ppt_x</p:attrName>
                                        </p:attrNameLst>
                                      </p:cBhvr>
                                      <p:to>
                                        <p:strVal val="(0.5)"/>
                                      </p:to>
                                    </p:set>
                                    <p:anim from="(0.5)" to="(#ppt_x)" calcmode="lin" valueType="num">
                                      <p:cBhvr>
                                        <p:cTn id="83" dur="1230" accel="100000" fill="hold">
                                          <p:stCondLst>
                                            <p:cond delay="770"/>
                                          </p:stCondLst>
                                        </p:cTn>
                                        <p:tgtEl>
                                          <p:spTgt spid="3">
                                            <p:txEl>
                                              <p:pRg st="8" end="8"/>
                                            </p:txEl>
                                          </p:spTgt>
                                        </p:tgtEl>
                                        <p:attrNameLst>
                                          <p:attrName>ppt_x</p:attrName>
                                        </p:attrNameLst>
                                      </p:cBhvr>
                                    </p:anim>
                                    <p:set>
                                      <p:cBhvr>
                                        <p:cTn id="84" dur="770" fill="hold"/>
                                        <p:tgtEl>
                                          <p:spTgt spid="3">
                                            <p:txEl>
                                              <p:pRg st="8" end="8"/>
                                            </p:txEl>
                                          </p:spTgt>
                                        </p:tgtEl>
                                        <p:attrNameLst>
                                          <p:attrName>ppt_y</p:attrName>
                                        </p:attrNameLst>
                                      </p:cBhvr>
                                      <p:to>
                                        <p:strVal val="(#ppt_y+0.4)"/>
                                      </p:to>
                                    </p:set>
                                    <p:anim from="(#ppt_y+0.4)" to="(#ppt_y)" calcmode="lin" valueType="num">
                                      <p:cBhvr>
                                        <p:cTn id="85" dur="1230" accel="100000" fill="hold">
                                          <p:stCondLst>
                                            <p:cond delay="770"/>
                                          </p:stCondLst>
                                        </p:cTn>
                                        <p:tgtEl>
                                          <p:spTgt spid="3">
                                            <p:txEl>
                                              <p:pRg st="8" end="8"/>
                                            </p:txEl>
                                          </p:spTgt>
                                        </p:tgtEl>
                                        <p:attrNameLst>
                                          <p:attrName>ppt_y</p:attrName>
                                        </p:attrNameLst>
                                      </p:cBhvr>
                                    </p:anim>
                                  </p:childTnLst>
                                </p:cTn>
                              </p:par>
                              <p:par>
                                <p:cTn id="86" presetID="51" presetClass="entr" presetSubtype="0" fill="hold" grpId="0" nodeType="with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Effect transition="in" filter="fade">
                                      <p:cBhvr>
                                        <p:cTn id="88" dur="770" decel="100000"/>
                                        <p:tgtEl>
                                          <p:spTgt spid="3">
                                            <p:txEl>
                                              <p:pRg st="9" end="9"/>
                                            </p:txEl>
                                          </p:spTgt>
                                        </p:tgtEl>
                                      </p:cBhvr>
                                    </p:animEffect>
                                    <p:animScale>
                                      <p:cBhvr>
                                        <p:cTn id="89" dur="770" decel="100000"/>
                                        <p:tgtEl>
                                          <p:spTgt spid="3">
                                            <p:txEl>
                                              <p:pRg st="9" end="9"/>
                                            </p:txEl>
                                          </p:spTgt>
                                        </p:tgtEl>
                                      </p:cBhvr>
                                      <p:from x="10000" y="10000"/>
                                      <p:to x="200000" y="450000"/>
                                    </p:animScale>
                                    <p:animScale>
                                      <p:cBhvr>
                                        <p:cTn id="90" dur="1230" accel="100000" fill="hold">
                                          <p:stCondLst>
                                            <p:cond delay="770"/>
                                          </p:stCondLst>
                                        </p:cTn>
                                        <p:tgtEl>
                                          <p:spTgt spid="3">
                                            <p:txEl>
                                              <p:pRg st="9" end="9"/>
                                            </p:txEl>
                                          </p:spTgt>
                                        </p:tgtEl>
                                      </p:cBhvr>
                                      <p:from x="200000" y="450000"/>
                                      <p:to x="100000" y="100000"/>
                                    </p:animScale>
                                    <p:set>
                                      <p:cBhvr>
                                        <p:cTn id="91" dur="770" fill="hold"/>
                                        <p:tgtEl>
                                          <p:spTgt spid="3">
                                            <p:txEl>
                                              <p:pRg st="9" end="9"/>
                                            </p:txEl>
                                          </p:spTgt>
                                        </p:tgtEl>
                                        <p:attrNameLst>
                                          <p:attrName>ppt_x</p:attrName>
                                        </p:attrNameLst>
                                      </p:cBhvr>
                                      <p:to>
                                        <p:strVal val="(0.5)"/>
                                      </p:to>
                                    </p:set>
                                    <p:anim from="(0.5)" to="(#ppt_x)" calcmode="lin" valueType="num">
                                      <p:cBhvr>
                                        <p:cTn id="92" dur="1230" accel="100000" fill="hold">
                                          <p:stCondLst>
                                            <p:cond delay="770"/>
                                          </p:stCondLst>
                                        </p:cTn>
                                        <p:tgtEl>
                                          <p:spTgt spid="3">
                                            <p:txEl>
                                              <p:pRg st="9" end="9"/>
                                            </p:txEl>
                                          </p:spTgt>
                                        </p:tgtEl>
                                        <p:attrNameLst>
                                          <p:attrName>ppt_x</p:attrName>
                                        </p:attrNameLst>
                                      </p:cBhvr>
                                    </p:anim>
                                    <p:set>
                                      <p:cBhvr>
                                        <p:cTn id="93" dur="770" fill="hold"/>
                                        <p:tgtEl>
                                          <p:spTgt spid="3">
                                            <p:txEl>
                                              <p:pRg st="9" end="9"/>
                                            </p:txEl>
                                          </p:spTgt>
                                        </p:tgtEl>
                                        <p:attrNameLst>
                                          <p:attrName>ppt_y</p:attrName>
                                        </p:attrNameLst>
                                      </p:cBhvr>
                                      <p:to>
                                        <p:strVal val="(#ppt_y+0.4)"/>
                                      </p:to>
                                    </p:set>
                                    <p:anim from="(#ppt_y+0.4)" to="(#ppt_y)" calcmode="lin" valueType="num">
                                      <p:cBhvr>
                                        <p:cTn id="94" dur="1230" accel="100000" fill="hold">
                                          <p:stCondLst>
                                            <p:cond delay="770"/>
                                          </p:stCondLst>
                                        </p:cTn>
                                        <p:tgtEl>
                                          <p:spTgt spid="3">
                                            <p:txEl>
                                              <p:pRg st="9" end="9"/>
                                            </p:txEl>
                                          </p:spTgt>
                                        </p:tgtEl>
                                        <p:attrNameLst>
                                          <p:attrName>ppt_y</p:attrName>
                                        </p:attrNameLst>
                                      </p:cBhvr>
                                    </p:anim>
                                  </p:childTnLst>
                                </p:cTn>
                              </p:par>
                              <p:par>
                                <p:cTn id="95" presetID="51" presetClass="entr" presetSubtype="0" fill="hold" grpId="0" nodeType="with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Effect transition="in" filter="fade">
                                      <p:cBhvr>
                                        <p:cTn id="97" dur="770" decel="100000"/>
                                        <p:tgtEl>
                                          <p:spTgt spid="3">
                                            <p:txEl>
                                              <p:pRg st="10" end="10"/>
                                            </p:txEl>
                                          </p:spTgt>
                                        </p:tgtEl>
                                      </p:cBhvr>
                                    </p:animEffect>
                                    <p:animScale>
                                      <p:cBhvr>
                                        <p:cTn id="98" dur="770" decel="100000"/>
                                        <p:tgtEl>
                                          <p:spTgt spid="3">
                                            <p:txEl>
                                              <p:pRg st="10" end="10"/>
                                            </p:txEl>
                                          </p:spTgt>
                                        </p:tgtEl>
                                      </p:cBhvr>
                                      <p:from x="10000" y="10000"/>
                                      <p:to x="200000" y="450000"/>
                                    </p:animScale>
                                    <p:animScale>
                                      <p:cBhvr>
                                        <p:cTn id="99" dur="1230" accel="100000" fill="hold">
                                          <p:stCondLst>
                                            <p:cond delay="770"/>
                                          </p:stCondLst>
                                        </p:cTn>
                                        <p:tgtEl>
                                          <p:spTgt spid="3">
                                            <p:txEl>
                                              <p:pRg st="10" end="10"/>
                                            </p:txEl>
                                          </p:spTgt>
                                        </p:tgtEl>
                                      </p:cBhvr>
                                      <p:from x="200000" y="450000"/>
                                      <p:to x="100000" y="100000"/>
                                    </p:animScale>
                                    <p:set>
                                      <p:cBhvr>
                                        <p:cTn id="100" dur="770" fill="hold"/>
                                        <p:tgtEl>
                                          <p:spTgt spid="3">
                                            <p:txEl>
                                              <p:pRg st="10" end="10"/>
                                            </p:txEl>
                                          </p:spTgt>
                                        </p:tgtEl>
                                        <p:attrNameLst>
                                          <p:attrName>ppt_x</p:attrName>
                                        </p:attrNameLst>
                                      </p:cBhvr>
                                      <p:to>
                                        <p:strVal val="(0.5)"/>
                                      </p:to>
                                    </p:set>
                                    <p:anim from="(0.5)" to="(#ppt_x)" calcmode="lin" valueType="num">
                                      <p:cBhvr>
                                        <p:cTn id="101" dur="1230" accel="100000" fill="hold">
                                          <p:stCondLst>
                                            <p:cond delay="770"/>
                                          </p:stCondLst>
                                        </p:cTn>
                                        <p:tgtEl>
                                          <p:spTgt spid="3">
                                            <p:txEl>
                                              <p:pRg st="10" end="10"/>
                                            </p:txEl>
                                          </p:spTgt>
                                        </p:tgtEl>
                                        <p:attrNameLst>
                                          <p:attrName>ppt_x</p:attrName>
                                        </p:attrNameLst>
                                      </p:cBhvr>
                                    </p:anim>
                                    <p:set>
                                      <p:cBhvr>
                                        <p:cTn id="102" dur="770" fill="hold"/>
                                        <p:tgtEl>
                                          <p:spTgt spid="3">
                                            <p:txEl>
                                              <p:pRg st="10" end="10"/>
                                            </p:txEl>
                                          </p:spTgt>
                                        </p:tgtEl>
                                        <p:attrNameLst>
                                          <p:attrName>ppt_y</p:attrName>
                                        </p:attrNameLst>
                                      </p:cBhvr>
                                      <p:to>
                                        <p:strVal val="(#ppt_y+0.4)"/>
                                      </p:to>
                                    </p:set>
                                    <p:anim from="(#ppt_y+0.4)" to="(#ppt_y)" calcmode="lin" valueType="num">
                                      <p:cBhvr>
                                        <p:cTn id="103" dur="1230" accel="100000" fill="hold">
                                          <p:stCondLst>
                                            <p:cond delay="770"/>
                                          </p:stCondLst>
                                        </p:cTn>
                                        <p:tgtEl>
                                          <p:spTgt spid="3">
                                            <p:txEl>
                                              <p:pRg st="10" end="10"/>
                                            </p:txEl>
                                          </p:spTgt>
                                        </p:tgtEl>
                                        <p:attrNameLst>
                                          <p:attrName>ppt_y</p:attrName>
                                        </p:attrNameLst>
                                      </p:cBhvr>
                                    </p:anim>
                                  </p:childTnLst>
                                </p:cTn>
                              </p:par>
                              <p:par>
                                <p:cTn id="104" presetID="51" presetClass="entr" presetSubtype="0" fill="hold" grpId="0" nodeType="withEffect">
                                  <p:stCondLst>
                                    <p:cond delay="0"/>
                                  </p:stCondLst>
                                  <p:childTnLst>
                                    <p:set>
                                      <p:cBhvr>
                                        <p:cTn id="105" dur="1" fill="hold">
                                          <p:stCondLst>
                                            <p:cond delay="0"/>
                                          </p:stCondLst>
                                        </p:cTn>
                                        <p:tgtEl>
                                          <p:spTgt spid="3">
                                            <p:txEl>
                                              <p:pRg st="11" end="11"/>
                                            </p:txEl>
                                          </p:spTgt>
                                        </p:tgtEl>
                                        <p:attrNameLst>
                                          <p:attrName>style.visibility</p:attrName>
                                        </p:attrNameLst>
                                      </p:cBhvr>
                                      <p:to>
                                        <p:strVal val="visible"/>
                                      </p:to>
                                    </p:set>
                                    <p:animEffect transition="in" filter="fade">
                                      <p:cBhvr>
                                        <p:cTn id="106" dur="770" decel="100000"/>
                                        <p:tgtEl>
                                          <p:spTgt spid="3">
                                            <p:txEl>
                                              <p:pRg st="11" end="11"/>
                                            </p:txEl>
                                          </p:spTgt>
                                        </p:tgtEl>
                                      </p:cBhvr>
                                    </p:animEffect>
                                    <p:animScale>
                                      <p:cBhvr>
                                        <p:cTn id="107" dur="770" decel="100000"/>
                                        <p:tgtEl>
                                          <p:spTgt spid="3">
                                            <p:txEl>
                                              <p:pRg st="11" end="11"/>
                                            </p:txEl>
                                          </p:spTgt>
                                        </p:tgtEl>
                                      </p:cBhvr>
                                      <p:from x="10000" y="10000"/>
                                      <p:to x="200000" y="450000"/>
                                    </p:animScale>
                                    <p:animScale>
                                      <p:cBhvr>
                                        <p:cTn id="108" dur="1230" accel="100000" fill="hold">
                                          <p:stCondLst>
                                            <p:cond delay="770"/>
                                          </p:stCondLst>
                                        </p:cTn>
                                        <p:tgtEl>
                                          <p:spTgt spid="3">
                                            <p:txEl>
                                              <p:pRg st="11" end="11"/>
                                            </p:txEl>
                                          </p:spTgt>
                                        </p:tgtEl>
                                      </p:cBhvr>
                                      <p:from x="200000" y="450000"/>
                                      <p:to x="100000" y="100000"/>
                                    </p:animScale>
                                    <p:set>
                                      <p:cBhvr>
                                        <p:cTn id="109" dur="770" fill="hold"/>
                                        <p:tgtEl>
                                          <p:spTgt spid="3">
                                            <p:txEl>
                                              <p:pRg st="11" end="11"/>
                                            </p:txEl>
                                          </p:spTgt>
                                        </p:tgtEl>
                                        <p:attrNameLst>
                                          <p:attrName>ppt_x</p:attrName>
                                        </p:attrNameLst>
                                      </p:cBhvr>
                                      <p:to>
                                        <p:strVal val="(0.5)"/>
                                      </p:to>
                                    </p:set>
                                    <p:anim from="(0.5)" to="(#ppt_x)" calcmode="lin" valueType="num">
                                      <p:cBhvr>
                                        <p:cTn id="110" dur="1230" accel="100000" fill="hold">
                                          <p:stCondLst>
                                            <p:cond delay="770"/>
                                          </p:stCondLst>
                                        </p:cTn>
                                        <p:tgtEl>
                                          <p:spTgt spid="3">
                                            <p:txEl>
                                              <p:pRg st="11" end="11"/>
                                            </p:txEl>
                                          </p:spTgt>
                                        </p:tgtEl>
                                        <p:attrNameLst>
                                          <p:attrName>ppt_x</p:attrName>
                                        </p:attrNameLst>
                                      </p:cBhvr>
                                    </p:anim>
                                    <p:set>
                                      <p:cBhvr>
                                        <p:cTn id="111" dur="770" fill="hold"/>
                                        <p:tgtEl>
                                          <p:spTgt spid="3">
                                            <p:txEl>
                                              <p:pRg st="11" end="11"/>
                                            </p:txEl>
                                          </p:spTgt>
                                        </p:tgtEl>
                                        <p:attrNameLst>
                                          <p:attrName>ppt_y</p:attrName>
                                        </p:attrNameLst>
                                      </p:cBhvr>
                                      <p:to>
                                        <p:strVal val="(#ppt_y+0.4)"/>
                                      </p:to>
                                    </p:set>
                                    <p:anim from="(#ppt_y+0.4)" to="(#ppt_y)" calcmode="lin" valueType="num">
                                      <p:cBhvr>
                                        <p:cTn id="112" dur="1230" accel="100000" fill="hold">
                                          <p:stCondLst>
                                            <p:cond delay="770"/>
                                          </p:stCondLst>
                                        </p:cTn>
                                        <p:tgtEl>
                                          <p:spTgt spid="3">
                                            <p:txEl>
                                              <p:pRg st="11" end="11"/>
                                            </p:txEl>
                                          </p:spTgt>
                                        </p:tgtEl>
                                        <p:attrNameLst>
                                          <p:attrName>ppt_y</p:attrName>
                                        </p:attrNameLst>
                                      </p:cBhvr>
                                    </p:anim>
                                  </p:childTnLst>
                                </p:cTn>
                              </p:par>
                              <p:par>
                                <p:cTn id="113" presetID="51" presetClass="entr" presetSubtype="0" fill="hold" grpId="0" nodeType="withEffect">
                                  <p:stCondLst>
                                    <p:cond delay="0"/>
                                  </p:stCondLst>
                                  <p:childTnLst>
                                    <p:set>
                                      <p:cBhvr>
                                        <p:cTn id="114" dur="1" fill="hold">
                                          <p:stCondLst>
                                            <p:cond delay="0"/>
                                          </p:stCondLst>
                                        </p:cTn>
                                        <p:tgtEl>
                                          <p:spTgt spid="3">
                                            <p:txEl>
                                              <p:pRg st="13" end="13"/>
                                            </p:txEl>
                                          </p:spTgt>
                                        </p:tgtEl>
                                        <p:attrNameLst>
                                          <p:attrName>style.visibility</p:attrName>
                                        </p:attrNameLst>
                                      </p:cBhvr>
                                      <p:to>
                                        <p:strVal val="visible"/>
                                      </p:to>
                                    </p:set>
                                    <p:animEffect transition="in" filter="fade">
                                      <p:cBhvr>
                                        <p:cTn id="115" dur="770" decel="100000"/>
                                        <p:tgtEl>
                                          <p:spTgt spid="3">
                                            <p:txEl>
                                              <p:pRg st="13" end="13"/>
                                            </p:txEl>
                                          </p:spTgt>
                                        </p:tgtEl>
                                      </p:cBhvr>
                                    </p:animEffect>
                                    <p:animScale>
                                      <p:cBhvr>
                                        <p:cTn id="116" dur="770" decel="100000"/>
                                        <p:tgtEl>
                                          <p:spTgt spid="3">
                                            <p:txEl>
                                              <p:pRg st="13" end="13"/>
                                            </p:txEl>
                                          </p:spTgt>
                                        </p:tgtEl>
                                      </p:cBhvr>
                                      <p:from x="10000" y="10000"/>
                                      <p:to x="200000" y="450000"/>
                                    </p:animScale>
                                    <p:animScale>
                                      <p:cBhvr>
                                        <p:cTn id="117" dur="1230" accel="100000" fill="hold">
                                          <p:stCondLst>
                                            <p:cond delay="770"/>
                                          </p:stCondLst>
                                        </p:cTn>
                                        <p:tgtEl>
                                          <p:spTgt spid="3">
                                            <p:txEl>
                                              <p:pRg st="13" end="13"/>
                                            </p:txEl>
                                          </p:spTgt>
                                        </p:tgtEl>
                                      </p:cBhvr>
                                      <p:from x="200000" y="450000"/>
                                      <p:to x="100000" y="100000"/>
                                    </p:animScale>
                                    <p:set>
                                      <p:cBhvr>
                                        <p:cTn id="118" dur="770" fill="hold"/>
                                        <p:tgtEl>
                                          <p:spTgt spid="3">
                                            <p:txEl>
                                              <p:pRg st="13" end="13"/>
                                            </p:txEl>
                                          </p:spTgt>
                                        </p:tgtEl>
                                        <p:attrNameLst>
                                          <p:attrName>ppt_x</p:attrName>
                                        </p:attrNameLst>
                                      </p:cBhvr>
                                      <p:to>
                                        <p:strVal val="(0.5)"/>
                                      </p:to>
                                    </p:set>
                                    <p:anim from="(0.5)" to="(#ppt_x)" calcmode="lin" valueType="num">
                                      <p:cBhvr>
                                        <p:cTn id="119" dur="1230" accel="100000" fill="hold">
                                          <p:stCondLst>
                                            <p:cond delay="770"/>
                                          </p:stCondLst>
                                        </p:cTn>
                                        <p:tgtEl>
                                          <p:spTgt spid="3">
                                            <p:txEl>
                                              <p:pRg st="13" end="13"/>
                                            </p:txEl>
                                          </p:spTgt>
                                        </p:tgtEl>
                                        <p:attrNameLst>
                                          <p:attrName>ppt_x</p:attrName>
                                        </p:attrNameLst>
                                      </p:cBhvr>
                                    </p:anim>
                                    <p:set>
                                      <p:cBhvr>
                                        <p:cTn id="120" dur="770" fill="hold"/>
                                        <p:tgtEl>
                                          <p:spTgt spid="3">
                                            <p:txEl>
                                              <p:pRg st="13" end="13"/>
                                            </p:txEl>
                                          </p:spTgt>
                                        </p:tgtEl>
                                        <p:attrNameLst>
                                          <p:attrName>ppt_y</p:attrName>
                                        </p:attrNameLst>
                                      </p:cBhvr>
                                      <p:to>
                                        <p:strVal val="(#ppt_y+0.4)"/>
                                      </p:to>
                                    </p:set>
                                    <p:anim from="(#ppt_y+0.4)" to="(#ppt_y)" calcmode="lin" valueType="num">
                                      <p:cBhvr>
                                        <p:cTn id="121" dur="1230" accel="100000" fill="hold">
                                          <p:stCondLst>
                                            <p:cond delay="770"/>
                                          </p:stCondLst>
                                        </p:cTn>
                                        <p:tgtEl>
                                          <p:spTgt spid="3">
                                            <p:txEl>
                                              <p:pRg st="13" end="1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9632" y="1268760"/>
            <a:ext cx="7128792" cy="3477875"/>
          </a:xfrm>
          <a:prstGeom prst="rect">
            <a:avLst/>
          </a:prstGeom>
          <a:noFill/>
        </p:spPr>
        <p:txBody>
          <a:bodyPr wrap="square" rtlCol="0">
            <a:spAutoFit/>
          </a:bodyPr>
          <a:lstStyle/>
          <a:p>
            <a:pPr algn="ctr"/>
            <a:endParaRPr lang="fr-FR" sz="4400" dirty="0" smtClean="0"/>
          </a:p>
          <a:p>
            <a:pPr algn="ctr"/>
            <a:r>
              <a:rPr lang="fr-FR" sz="4400" dirty="0" smtClean="0"/>
              <a:t>SEQUENCE</a:t>
            </a:r>
          </a:p>
          <a:p>
            <a:pPr algn="ctr"/>
            <a:r>
              <a:rPr lang="fr-FR" sz="4400" dirty="0" smtClean="0"/>
              <a:t>L’EXIL: ENTRE DECHIREMENT ET INTEGRATION.</a:t>
            </a:r>
            <a:endParaRPr lang="fr-F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0"/>
                                        <p:tgtEl>
                                          <p:spTgt spid="4">
                                            <p:txEl>
                                              <p:pRg st="1" end="1"/>
                                            </p:txEl>
                                          </p:spTgt>
                                        </p:tgtEl>
                                      </p:cBhvr>
                                    </p:animEffect>
                                  </p:childTnLst>
                                </p:cTn>
                              </p:par>
                            </p:childTnLst>
                          </p:cTn>
                        </p:par>
                        <p:par>
                          <p:cTn id="8" fill="hold">
                            <p:stCondLst>
                              <p:cond delay="5000"/>
                            </p:stCondLst>
                            <p:childTnLst>
                              <p:par>
                                <p:cTn id="9" presetID="9"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dissolve">
                                      <p:cBhvr>
                                        <p:cTn id="11" dur="5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669360"/>
          </a:xfrm>
        </p:spPr>
        <p:txBody>
          <a:bodyPr>
            <a:normAutofit fontScale="92500" lnSpcReduction="10000"/>
          </a:bodyPr>
          <a:lstStyle/>
          <a:p>
            <a:pPr>
              <a:buNone/>
            </a:pPr>
            <a:r>
              <a:rPr lang="fr-FR" dirty="0" smtClean="0"/>
              <a:t>Refrain: </a:t>
            </a:r>
            <a:r>
              <a:rPr lang="fr-FR" dirty="0" err="1" smtClean="0"/>
              <a:t>Nou</a:t>
            </a:r>
            <a:r>
              <a:rPr lang="fr-FR" dirty="0" smtClean="0"/>
              <a:t> </a:t>
            </a:r>
            <a:r>
              <a:rPr lang="fr-FR" dirty="0" err="1" smtClean="0"/>
              <a:t>ja</a:t>
            </a:r>
            <a:r>
              <a:rPr lang="fr-FR" dirty="0" smtClean="0"/>
              <a:t> </a:t>
            </a:r>
            <a:r>
              <a:rPr lang="fr-FR" dirty="0" err="1" smtClean="0"/>
              <a:t>maché</a:t>
            </a:r>
            <a:r>
              <a:rPr lang="fr-FR" dirty="0" smtClean="0"/>
              <a:t> an tout </a:t>
            </a:r>
            <a:r>
              <a:rPr lang="fr-FR" dirty="0" err="1" smtClean="0"/>
              <a:t>koté</a:t>
            </a:r>
            <a:endParaRPr lang="fr-FR" dirty="0" smtClean="0"/>
          </a:p>
          <a:p>
            <a:pPr>
              <a:buNone/>
            </a:pPr>
            <a:r>
              <a:rPr lang="fr-FR" sz="2000" dirty="0" smtClean="0"/>
              <a:t>                        </a:t>
            </a:r>
            <a:r>
              <a:rPr lang="fr-FR" sz="2000" i="1" dirty="0" smtClean="0"/>
              <a:t>nous avons déjà visité de nombreux pays</a:t>
            </a:r>
            <a:endParaRPr lang="fr-FR" sz="2400" dirty="0" smtClean="0"/>
          </a:p>
          <a:p>
            <a:pPr>
              <a:buNone/>
            </a:pPr>
            <a:r>
              <a:rPr lang="fr-FR" dirty="0" smtClean="0"/>
              <a:t>               Ni </a:t>
            </a:r>
            <a:r>
              <a:rPr lang="fr-FR" dirty="0" err="1" smtClean="0"/>
              <a:t>lontan</a:t>
            </a:r>
            <a:r>
              <a:rPr lang="fr-FR" dirty="0" smtClean="0"/>
              <a:t> </a:t>
            </a:r>
            <a:r>
              <a:rPr lang="fr-FR" dirty="0" err="1" smtClean="0"/>
              <a:t>nou</a:t>
            </a:r>
            <a:r>
              <a:rPr lang="fr-FR" dirty="0" smtClean="0"/>
              <a:t> ka </a:t>
            </a:r>
            <a:r>
              <a:rPr lang="fr-FR" dirty="0" err="1" smtClean="0"/>
              <a:t>vwayajé</a:t>
            </a:r>
            <a:endParaRPr lang="fr-FR" dirty="0" smtClean="0"/>
          </a:p>
          <a:p>
            <a:pPr>
              <a:buNone/>
            </a:pPr>
            <a:r>
              <a:rPr lang="fr-FR" dirty="0" smtClean="0"/>
              <a:t>                </a:t>
            </a:r>
            <a:r>
              <a:rPr lang="fr-FR" sz="2000" i="1" dirty="0" smtClean="0"/>
              <a:t>ça fait longtemps que nous sommes sur les routes</a:t>
            </a:r>
            <a:endParaRPr lang="fr-FR" dirty="0" smtClean="0"/>
          </a:p>
          <a:p>
            <a:pPr>
              <a:buNone/>
            </a:pPr>
            <a:r>
              <a:rPr lang="fr-FR" dirty="0" smtClean="0"/>
              <a:t>                </a:t>
            </a:r>
            <a:r>
              <a:rPr lang="fr-FR" dirty="0" err="1" smtClean="0"/>
              <a:t>Dépi</a:t>
            </a:r>
            <a:r>
              <a:rPr lang="fr-FR" dirty="0" smtClean="0"/>
              <a:t> </a:t>
            </a:r>
            <a:r>
              <a:rPr lang="fr-FR" dirty="0" err="1" smtClean="0"/>
              <a:t>tan-an</a:t>
            </a:r>
            <a:r>
              <a:rPr lang="fr-FR" dirty="0" smtClean="0"/>
              <a:t> </a:t>
            </a:r>
            <a:r>
              <a:rPr lang="fr-FR" dirty="0" err="1" smtClean="0"/>
              <a:t>nou</a:t>
            </a:r>
            <a:r>
              <a:rPr lang="fr-FR" dirty="0" smtClean="0"/>
              <a:t> ka drivé</a:t>
            </a:r>
          </a:p>
          <a:p>
            <a:pPr>
              <a:buNone/>
            </a:pPr>
            <a:r>
              <a:rPr lang="fr-FR" dirty="0" smtClean="0"/>
              <a:t>                </a:t>
            </a:r>
            <a:r>
              <a:rPr lang="fr-FR" sz="2000" i="1" dirty="0" smtClean="0"/>
              <a:t>depuis le temps que nous bourlinguons</a:t>
            </a:r>
            <a:endParaRPr lang="fr-FR" dirty="0" smtClean="0"/>
          </a:p>
          <a:p>
            <a:pPr>
              <a:buNone/>
            </a:pPr>
            <a:r>
              <a:rPr lang="fr-FR" dirty="0" smtClean="0"/>
              <a:t>               </a:t>
            </a:r>
            <a:r>
              <a:rPr lang="fr-FR" dirty="0" err="1" smtClean="0"/>
              <a:t>Atchèlman</a:t>
            </a:r>
            <a:r>
              <a:rPr lang="fr-FR" dirty="0" smtClean="0"/>
              <a:t> </a:t>
            </a:r>
            <a:r>
              <a:rPr lang="fr-FR" dirty="0" err="1" smtClean="0"/>
              <a:t>nou</a:t>
            </a:r>
            <a:r>
              <a:rPr lang="fr-FR" dirty="0" smtClean="0"/>
              <a:t> la, </a:t>
            </a:r>
            <a:r>
              <a:rPr lang="fr-FR" dirty="0" err="1" smtClean="0"/>
              <a:t>nou</a:t>
            </a:r>
            <a:r>
              <a:rPr lang="fr-FR" dirty="0" smtClean="0"/>
              <a:t> rivé</a:t>
            </a:r>
          </a:p>
          <a:p>
            <a:pPr>
              <a:buNone/>
            </a:pPr>
            <a:r>
              <a:rPr lang="fr-FR" dirty="0" smtClean="0"/>
              <a:t>               </a:t>
            </a:r>
            <a:r>
              <a:rPr lang="fr-FR" sz="2000" dirty="0" smtClean="0"/>
              <a:t>maintenant nous sommes arrivés à bon port</a:t>
            </a:r>
            <a:endParaRPr lang="fr-FR" dirty="0" smtClean="0"/>
          </a:p>
          <a:p>
            <a:pPr>
              <a:buNone/>
            </a:pPr>
            <a:r>
              <a:rPr lang="fr-FR" dirty="0" smtClean="0"/>
              <a:t>                Jodi </a:t>
            </a:r>
            <a:r>
              <a:rPr lang="fr-FR" dirty="0" err="1" smtClean="0"/>
              <a:t>jou</a:t>
            </a:r>
            <a:r>
              <a:rPr lang="fr-FR" dirty="0" smtClean="0"/>
              <a:t> </a:t>
            </a:r>
            <a:r>
              <a:rPr lang="fr-FR" dirty="0" err="1" smtClean="0"/>
              <a:t>nou</a:t>
            </a:r>
            <a:r>
              <a:rPr lang="fr-FR" dirty="0" smtClean="0"/>
              <a:t> </a:t>
            </a:r>
            <a:r>
              <a:rPr lang="fr-FR" dirty="0" err="1" smtClean="0"/>
              <a:t>ké</a:t>
            </a:r>
            <a:r>
              <a:rPr lang="fr-FR" dirty="0" smtClean="0"/>
              <a:t> </a:t>
            </a:r>
            <a:r>
              <a:rPr lang="fr-FR" dirty="0" err="1" smtClean="0"/>
              <a:t>janbé</a:t>
            </a:r>
            <a:r>
              <a:rPr lang="fr-FR" dirty="0" smtClean="0"/>
              <a:t> </a:t>
            </a:r>
            <a:r>
              <a:rPr lang="fr-FR" dirty="0" err="1" smtClean="0"/>
              <a:t>dlo</a:t>
            </a:r>
            <a:r>
              <a:rPr lang="fr-FR" dirty="0" smtClean="0"/>
              <a:t>-a</a:t>
            </a:r>
          </a:p>
          <a:p>
            <a:pPr>
              <a:buNone/>
            </a:pPr>
            <a:r>
              <a:rPr lang="fr-FR" dirty="0" smtClean="0"/>
              <a:t>               </a:t>
            </a:r>
            <a:r>
              <a:rPr lang="fr-FR" sz="1800" i="1" dirty="0" smtClean="0"/>
              <a:t>aujourd'hui enfin nous rentrons au bercail </a:t>
            </a:r>
          </a:p>
          <a:p>
            <a:pPr>
              <a:buNone/>
            </a:pPr>
            <a:r>
              <a:rPr lang="fr-FR" dirty="0" smtClean="0"/>
              <a:t>                </a:t>
            </a:r>
            <a:r>
              <a:rPr lang="fr-FR" dirty="0" err="1" smtClean="0"/>
              <a:t>Nou</a:t>
            </a:r>
            <a:r>
              <a:rPr lang="fr-FR" dirty="0" smtClean="0"/>
              <a:t> </a:t>
            </a:r>
            <a:r>
              <a:rPr lang="fr-FR" dirty="0" err="1" smtClean="0"/>
              <a:t>ja</a:t>
            </a:r>
            <a:r>
              <a:rPr lang="fr-FR" dirty="0" smtClean="0"/>
              <a:t> </a:t>
            </a:r>
            <a:r>
              <a:rPr lang="fr-FR" dirty="0" err="1" smtClean="0"/>
              <a:t>konnèt</a:t>
            </a:r>
            <a:r>
              <a:rPr lang="fr-FR" dirty="0" smtClean="0"/>
              <a:t> tout </a:t>
            </a:r>
            <a:r>
              <a:rPr lang="fr-FR" dirty="0" err="1" smtClean="0"/>
              <a:t>péyi</a:t>
            </a:r>
            <a:endParaRPr lang="fr-FR" dirty="0" smtClean="0"/>
          </a:p>
          <a:p>
            <a:pPr>
              <a:buNone/>
            </a:pPr>
            <a:r>
              <a:rPr lang="fr-FR" sz="2200" dirty="0" smtClean="0"/>
              <a:t>                       </a:t>
            </a:r>
            <a:r>
              <a:rPr lang="fr-FR" sz="1800" i="1" dirty="0" smtClean="0"/>
              <a:t>nous avons déjà fait le tour du monde</a:t>
            </a:r>
            <a:endParaRPr lang="fr-FR" sz="1800" dirty="0" smtClean="0"/>
          </a:p>
          <a:p>
            <a:pPr>
              <a:buNone/>
            </a:pPr>
            <a:r>
              <a:rPr lang="fr-FR" dirty="0" smtClean="0"/>
              <a:t>                An </a:t>
            </a:r>
            <a:r>
              <a:rPr lang="fr-FR" dirty="0" err="1" smtClean="0"/>
              <a:t>vyé</a:t>
            </a:r>
            <a:r>
              <a:rPr lang="fr-FR" dirty="0" smtClean="0"/>
              <a:t> chanson ka di</a:t>
            </a:r>
          </a:p>
          <a:p>
            <a:pPr>
              <a:buNone/>
            </a:pPr>
            <a:r>
              <a:rPr lang="fr-FR" sz="2000" i="1" dirty="0" smtClean="0"/>
              <a:t>                        Une chanson d’antan qui raconte</a:t>
            </a:r>
          </a:p>
          <a:p>
            <a:pPr>
              <a:buNone/>
            </a:pPr>
            <a:r>
              <a:rPr lang="fr-FR" dirty="0" smtClean="0"/>
              <a:t>                Man </a:t>
            </a:r>
            <a:r>
              <a:rPr lang="fr-FR" dirty="0" err="1" smtClean="0"/>
              <a:t>pa</a:t>
            </a:r>
            <a:r>
              <a:rPr lang="fr-FR" dirty="0" smtClean="0"/>
              <a:t> </a:t>
            </a:r>
            <a:r>
              <a:rPr lang="fr-FR" dirty="0" err="1" smtClean="0"/>
              <a:t>moun</a:t>
            </a:r>
            <a:r>
              <a:rPr lang="fr-FR" dirty="0" smtClean="0"/>
              <a:t> lot </a:t>
            </a:r>
            <a:r>
              <a:rPr lang="fr-FR" dirty="0" err="1" smtClean="0"/>
              <a:t>bo</a:t>
            </a:r>
            <a:r>
              <a:rPr lang="fr-FR" dirty="0" smtClean="0"/>
              <a:t>, man </a:t>
            </a:r>
            <a:r>
              <a:rPr lang="fr-FR" dirty="0" err="1" smtClean="0"/>
              <a:t>sé</a:t>
            </a:r>
            <a:r>
              <a:rPr lang="fr-FR" dirty="0" smtClean="0"/>
              <a:t> </a:t>
            </a:r>
            <a:r>
              <a:rPr lang="fr-FR" dirty="0" err="1" smtClean="0"/>
              <a:t>moun</a:t>
            </a:r>
            <a:r>
              <a:rPr lang="fr-FR" dirty="0" smtClean="0"/>
              <a:t> </a:t>
            </a:r>
            <a:r>
              <a:rPr lang="fr-FR" dirty="0" err="1" smtClean="0"/>
              <a:t>isi</a:t>
            </a:r>
            <a:r>
              <a:rPr lang="fr-FR" dirty="0" smtClean="0"/>
              <a:t>!</a:t>
            </a:r>
          </a:p>
          <a:p>
            <a:pPr>
              <a:buNone/>
            </a:pPr>
            <a:r>
              <a:rPr lang="fr-FR" sz="2000" dirty="0" smtClean="0"/>
              <a:t>                        </a:t>
            </a:r>
            <a:r>
              <a:rPr lang="fr-FR" sz="2000" i="1" dirty="0" smtClean="0"/>
              <a:t>que je ne viens pas d’ailleurs mais d’ici </a:t>
            </a:r>
            <a:endParaRPr lang="fr-FR" sz="2000"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11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25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par>
                          <p:cTn id="22" fill="hold">
                            <p:stCondLst>
                              <p:cond delay="33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5"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3" end="3"/>
                                            </p:txEl>
                                          </p:spTgt>
                                        </p:tgtEl>
                                        <p:attrNameLst>
                                          <p:attrName>fill.type</p:attrName>
                                        </p:attrNameLst>
                                      </p:cBhvr>
                                      <p:to>
                                        <p:strVal val="solid"/>
                                      </p:to>
                                    </p:set>
                                  </p:childTnLst>
                                </p:cTn>
                              </p:par>
                            </p:childTnLst>
                          </p:cTn>
                        </p:par>
                        <p:par>
                          <p:cTn id="28" fill="hold">
                            <p:stCondLst>
                              <p:cond delay="5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4" end="4"/>
                                            </p:txEl>
                                          </p:spTgt>
                                        </p:tgtEl>
                                        <p:attrNameLst>
                                          <p:attrName>fill.type</p:attrName>
                                        </p:attrNameLst>
                                      </p:cBhvr>
                                      <p:to>
                                        <p:strVal val="solid"/>
                                      </p:to>
                                    </p:set>
                                  </p:childTnLst>
                                </p:cTn>
                              </p:par>
                            </p:childTnLst>
                          </p:cTn>
                        </p:par>
                        <p:par>
                          <p:cTn id="34" fill="hold">
                            <p:stCondLst>
                              <p:cond delay="584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7"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5" end="5"/>
                                            </p:txEl>
                                          </p:spTgt>
                                        </p:tgtEl>
                                        <p:attrNameLst>
                                          <p:attrName>fill.type</p:attrName>
                                        </p:attrNameLst>
                                      </p:cBhvr>
                                      <p:to>
                                        <p:strVal val="solid"/>
                                      </p:to>
                                    </p:set>
                                  </p:childTnLst>
                                </p:cTn>
                              </p:par>
                            </p:childTnLst>
                          </p:cTn>
                        </p:par>
                        <p:par>
                          <p:cTn id="40" fill="hold">
                            <p:stCondLst>
                              <p:cond delay="716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3"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45" dur="80"/>
                                        <p:tgtEl>
                                          <p:spTgt spid="3">
                                            <p:txEl>
                                              <p:pRg st="6" end="6"/>
                                            </p:txEl>
                                          </p:spTgt>
                                        </p:tgtEl>
                                        <p:attrNameLst>
                                          <p:attrName>fill.type</p:attrName>
                                        </p:attrNameLst>
                                      </p:cBhvr>
                                      <p:to>
                                        <p:strVal val="solid"/>
                                      </p:to>
                                    </p:set>
                                  </p:childTnLst>
                                </p:cTn>
                              </p:par>
                            </p:childTnLst>
                          </p:cTn>
                        </p:par>
                        <p:par>
                          <p:cTn id="46" fill="hold">
                            <p:stCondLst>
                              <p:cond delay="808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49"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7" end="7"/>
                                            </p:txEl>
                                          </p:spTgt>
                                        </p:tgtEl>
                                        <p:attrNameLst>
                                          <p:attrName>fill.type</p:attrName>
                                        </p:attrNameLst>
                                      </p:cBhvr>
                                      <p:to>
                                        <p:strVal val="solid"/>
                                      </p:to>
                                    </p:set>
                                  </p:childTnLst>
                                </p:cTn>
                              </p:par>
                            </p:childTnLst>
                          </p:cTn>
                        </p:par>
                        <p:par>
                          <p:cTn id="52" fill="hold">
                            <p:stCondLst>
                              <p:cond delay="952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55"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57" dur="80"/>
                                        <p:tgtEl>
                                          <p:spTgt spid="3">
                                            <p:txEl>
                                              <p:pRg st="8" end="8"/>
                                            </p:txEl>
                                          </p:spTgt>
                                        </p:tgtEl>
                                        <p:attrNameLst>
                                          <p:attrName>fill.type</p:attrName>
                                        </p:attrNameLst>
                                      </p:cBhvr>
                                      <p:to>
                                        <p:strVal val="solid"/>
                                      </p:to>
                                    </p:set>
                                  </p:childTnLst>
                                </p:cTn>
                              </p:par>
                            </p:childTnLst>
                          </p:cTn>
                        </p:par>
                        <p:par>
                          <p:cTn id="58" fill="hold">
                            <p:stCondLst>
                              <p:cond delay="10440"/>
                            </p:stCondLst>
                            <p:childTnLst>
                              <p:par>
                                <p:cTn id="59" presetID="27" presetClass="entr" presetSubtype="0" fill="hold" grpId="0" nodeType="afterEffect">
                                  <p:stCondLst>
                                    <p:cond delay="0"/>
                                  </p:stCondLst>
                                  <p:iterate type="lt">
                                    <p:tmPct val="50000"/>
                                  </p:iterate>
                                  <p:childTnLst>
                                    <p:set>
                                      <p:cBhvr>
                                        <p:cTn id="60" dur="1" fill="hold">
                                          <p:stCondLst>
                                            <p:cond delay="0"/>
                                          </p:stCondLst>
                                        </p:cTn>
                                        <p:tgtEl>
                                          <p:spTgt spid="3">
                                            <p:txEl>
                                              <p:pRg st="9" end="9"/>
                                            </p:txEl>
                                          </p:spTgt>
                                        </p:tgtEl>
                                        <p:attrNameLst>
                                          <p:attrName>style.visibility</p:attrName>
                                        </p:attrNameLst>
                                      </p:cBhvr>
                                      <p:to>
                                        <p:strVal val="visible"/>
                                      </p:to>
                                    </p:set>
                                    <p:anim calcmode="discrete" valueType="clr">
                                      <p:cBhvr override="childStyle">
                                        <p:cTn id="61" dur="80"/>
                                        <p:tgtEl>
                                          <p:spTgt spid="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3">
                                            <p:txEl>
                                              <p:pRg st="9" end="9"/>
                                            </p:txEl>
                                          </p:spTgt>
                                        </p:tgtEl>
                                        <p:attrNameLst>
                                          <p:attrName>fillcolor</p:attrName>
                                        </p:attrNameLst>
                                      </p:cBhvr>
                                      <p:tavLst>
                                        <p:tav tm="0">
                                          <p:val>
                                            <p:clrVal>
                                              <a:schemeClr val="accent2"/>
                                            </p:clrVal>
                                          </p:val>
                                        </p:tav>
                                        <p:tav tm="50000">
                                          <p:val>
                                            <p:clrVal>
                                              <a:schemeClr val="hlink"/>
                                            </p:clrVal>
                                          </p:val>
                                        </p:tav>
                                      </p:tavLst>
                                    </p:anim>
                                    <p:set>
                                      <p:cBhvr>
                                        <p:cTn id="63" dur="80"/>
                                        <p:tgtEl>
                                          <p:spTgt spid="3">
                                            <p:txEl>
                                              <p:pRg st="9" end="9"/>
                                            </p:txEl>
                                          </p:spTgt>
                                        </p:tgtEl>
                                        <p:attrNameLst>
                                          <p:attrName>fill.type</p:attrName>
                                        </p:attrNameLst>
                                      </p:cBhvr>
                                      <p:to>
                                        <p:strVal val="solid"/>
                                      </p:to>
                                    </p:set>
                                  </p:childTnLst>
                                </p:cTn>
                              </p:par>
                            </p:childTnLst>
                          </p:cTn>
                        </p:par>
                        <p:par>
                          <p:cTn id="64" fill="hold">
                            <p:stCondLst>
                              <p:cond delay="11960"/>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67"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69" dur="80"/>
                                        <p:tgtEl>
                                          <p:spTgt spid="3">
                                            <p:txEl>
                                              <p:pRg st="10" end="10"/>
                                            </p:txEl>
                                          </p:spTgt>
                                        </p:tgtEl>
                                        <p:attrNameLst>
                                          <p:attrName>fill.type</p:attrName>
                                        </p:attrNameLst>
                                      </p:cBhvr>
                                      <p:to>
                                        <p:strVal val="solid"/>
                                      </p:to>
                                    </p:set>
                                  </p:childTnLst>
                                </p:cTn>
                              </p:par>
                            </p:childTnLst>
                          </p:cTn>
                        </p:par>
                        <p:par>
                          <p:cTn id="70" fill="hold">
                            <p:stCondLst>
                              <p:cond delay="12760"/>
                            </p:stCondLst>
                            <p:childTnLst>
                              <p:par>
                                <p:cTn id="71" presetID="27" presetClass="entr" presetSubtype="0" fill="hold" grpId="0" nodeType="afterEffect">
                                  <p:stCondLst>
                                    <p:cond delay="0"/>
                                  </p:stCondLst>
                                  <p:iterate type="lt">
                                    <p:tmPct val="50000"/>
                                  </p:iterate>
                                  <p:childTnLst>
                                    <p:set>
                                      <p:cBhvr>
                                        <p:cTn id="72" dur="1" fill="hold">
                                          <p:stCondLst>
                                            <p:cond delay="0"/>
                                          </p:stCondLst>
                                        </p:cTn>
                                        <p:tgtEl>
                                          <p:spTgt spid="3">
                                            <p:txEl>
                                              <p:pRg st="11" end="11"/>
                                            </p:txEl>
                                          </p:spTgt>
                                        </p:tgtEl>
                                        <p:attrNameLst>
                                          <p:attrName>style.visibility</p:attrName>
                                        </p:attrNameLst>
                                      </p:cBhvr>
                                      <p:to>
                                        <p:strVal val="visible"/>
                                      </p:to>
                                    </p:set>
                                    <p:anim calcmode="discrete" valueType="clr">
                                      <p:cBhvr override="childStyle">
                                        <p:cTn id="73" dur="80"/>
                                        <p:tgtEl>
                                          <p:spTgt spid="3">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3">
                                            <p:txEl>
                                              <p:pRg st="11" end="11"/>
                                            </p:txEl>
                                          </p:spTgt>
                                        </p:tgtEl>
                                        <p:attrNameLst>
                                          <p:attrName>fillcolor</p:attrName>
                                        </p:attrNameLst>
                                      </p:cBhvr>
                                      <p:tavLst>
                                        <p:tav tm="0">
                                          <p:val>
                                            <p:clrVal>
                                              <a:schemeClr val="accent2"/>
                                            </p:clrVal>
                                          </p:val>
                                        </p:tav>
                                        <p:tav tm="50000">
                                          <p:val>
                                            <p:clrVal>
                                              <a:schemeClr val="hlink"/>
                                            </p:clrVal>
                                          </p:val>
                                        </p:tav>
                                      </p:tavLst>
                                    </p:anim>
                                    <p:set>
                                      <p:cBhvr>
                                        <p:cTn id="75" dur="80"/>
                                        <p:tgtEl>
                                          <p:spTgt spid="3">
                                            <p:txEl>
                                              <p:pRg st="11" end="11"/>
                                            </p:txEl>
                                          </p:spTgt>
                                        </p:tgtEl>
                                        <p:attrNameLst>
                                          <p:attrName>fill.type</p:attrName>
                                        </p:attrNameLst>
                                      </p:cBhvr>
                                      <p:to>
                                        <p:strVal val="solid"/>
                                      </p:to>
                                    </p:set>
                                  </p:childTnLst>
                                </p:cTn>
                              </p:par>
                            </p:childTnLst>
                          </p:cTn>
                        </p:par>
                        <p:par>
                          <p:cTn id="76" fill="hold">
                            <p:stCondLst>
                              <p:cond delay="14000"/>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3">
                                            <p:txEl>
                                              <p:pRg st="12" end="12"/>
                                            </p:txEl>
                                          </p:spTgt>
                                        </p:tgtEl>
                                        <p:attrNameLst>
                                          <p:attrName>style.visibility</p:attrName>
                                        </p:attrNameLst>
                                      </p:cBhvr>
                                      <p:to>
                                        <p:strVal val="visible"/>
                                      </p:to>
                                    </p:set>
                                    <p:anim calcmode="discrete" valueType="clr">
                                      <p:cBhvr override="childStyle">
                                        <p:cTn id="79" dur="80"/>
                                        <p:tgtEl>
                                          <p:spTgt spid="3">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3">
                                            <p:txEl>
                                              <p:pRg st="12" end="12"/>
                                            </p:txEl>
                                          </p:spTgt>
                                        </p:tgtEl>
                                        <p:attrNameLst>
                                          <p:attrName>fillcolor</p:attrName>
                                        </p:attrNameLst>
                                      </p:cBhvr>
                                      <p:tavLst>
                                        <p:tav tm="0">
                                          <p:val>
                                            <p:clrVal>
                                              <a:schemeClr val="accent2"/>
                                            </p:clrVal>
                                          </p:val>
                                        </p:tav>
                                        <p:tav tm="50000">
                                          <p:val>
                                            <p:clrVal>
                                              <a:schemeClr val="hlink"/>
                                            </p:clrVal>
                                          </p:val>
                                        </p:tav>
                                      </p:tavLst>
                                    </p:anim>
                                    <p:set>
                                      <p:cBhvr>
                                        <p:cTn id="81" dur="80"/>
                                        <p:tgtEl>
                                          <p:spTgt spid="3">
                                            <p:txEl>
                                              <p:pRg st="12" end="12"/>
                                            </p:txEl>
                                          </p:spTgt>
                                        </p:tgtEl>
                                        <p:attrNameLst>
                                          <p:attrName>fill.type</p:attrName>
                                        </p:attrNameLst>
                                      </p:cBhvr>
                                      <p:to>
                                        <p:strVal val="solid"/>
                                      </p:to>
                                    </p:set>
                                  </p:childTnLst>
                                </p:cTn>
                              </p:par>
                            </p:childTnLst>
                          </p:cTn>
                        </p:par>
                        <p:par>
                          <p:cTn id="82" fill="hold">
                            <p:stCondLst>
                              <p:cond delay="14680"/>
                            </p:stCondLst>
                            <p:childTnLst>
                              <p:par>
                                <p:cTn id="83" presetID="27" presetClass="entr" presetSubtype="0" fill="hold" grpId="0" nodeType="afterEffect">
                                  <p:stCondLst>
                                    <p:cond delay="0"/>
                                  </p:stCondLst>
                                  <p:iterate type="lt">
                                    <p:tmPct val="50000"/>
                                  </p:iterate>
                                  <p:childTnLst>
                                    <p:set>
                                      <p:cBhvr>
                                        <p:cTn id="84" dur="1" fill="hold">
                                          <p:stCondLst>
                                            <p:cond delay="0"/>
                                          </p:stCondLst>
                                        </p:cTn>
                                        <p:tgtEl>
                                          <p:spTgt spid="3">
                                            <p:txEl>
                                              <p:pRg st="13" end="13"/>
                                            </p:txEl>
                                          </p:spTgt>
                                        </p:tgtEl>
                                        <p:attrNameLst>
                                          <p:attrName>style.visibility</p:attrName>
                                        </p:attrNameLst>
                                      </p:cBhvr>
                                      <p:to>
                                        <p:strVal val="visible"/>
                                      </p:to>
                                    </p:set>
                                    <p:anim calcmode="discrete" valueType="clr">
                                      <p:cBhvr override="childStyle">
                                        <p:cTn id="85" dur="80"/>
                                        <p:tgtEl>
                                          <p:spTgt spid="3">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3">
                                            <p:txEl>
                                              <p:pRg st="13" end="13"/>
                                            </p:txEl>
                                          </p:spTgt>
                                        </p:tgtEl>
                                        <p:attrNameLst>
                                          <p:attrName>fillcolor</p:attrName>
                                        </p:attrNameLst>
                                      </p:cBhvr>
                                      <p:tavLst>
                                        <p:tav tm="0">
                                          <p:val>
                                            <p:clrVal>
                                              <a:schemeClr val="accent2"/>
                                            </p:clrVal>
                                          </p:val>
                                        </p:tav>
                                        <p:tav tm="50000">
                                          <p:val>
                                            <p:clrVal>
                                              <a:schemeClr val="hlink"/>
                                            </p:clrVal>
                                          </p:val>
                                        </p:tav>
                                      </p:tavLst>
                                    </p:anim>
                                    <p:set>
                                      <p:cBhvr>
                                        <p:cTn id="87" dur="80"/>
                                        <p:tgtEl>
                                          <p:spTgt spid="3">
                                            <p:txEl>
                                              <p:pRg st="13" end="13"/>
                                            </p:txEl>
                                          </p:spTgt>
                                        </p:tgtEl>
                                        <p:attrNameLst>
                                          <p:attrName>fill.type</p:attrName>
                                        </p:attrNameLst>
                                      </p:cBhvr>
                                      <p:to>
                                        <p:strVal val="solid"/>
                                      </p:to>
                                    </p:set>
                                  </p:childTnLst>
                                </p:cTn>
                              </p:par>
                            </p:childTnLst>
                          </p:cTn>
                        </p:par>
                        <p:par>
                          <p:cTn id="88" fill="hold">
                            <p:stCondLst>
                              <p:cond delay="15800"/>
                            </p:stCondLst>
                            <p:childTnLst>
                              <p:par>
                                <p:cTn id="89" presetID="27" presetClass="entr" presetSubtype="0" fill="hold" grpId="0" nodeType="afterEffect">
                                  <p:stCondLst>
                                    <p:cond delay="0"/>
                                  </p:stCondLst>
                                  <p:iterate type="lt">
                                    <p:tmPct val="50000"/>
                                  </p:iterate>
                                  <p:childTnLst>
                                    <p:set>
                                      <p:cBhvr>
                                        <p:cTn id="90" dur="1" fill="hold">
                                          <p:stCondLst>
                                            <p:cond delay="0"/>
                                          </p:stCondLst>
                                        </p:cTn>
                                        <p:tgtEl>
                                          <p:spTgt spid="3">
                                            <p:txEl>
                                              <p:pRg st="14" end="14"/>
                                            </p:txEl>
                                          </p:spTgt>
                                        </p:tgtEl>
                                        <p:attrNameLst>
                                          <p:attrName>style.visibility</p:attrName>
                                        </p:attrNameLst>
                                      </p:cBhvr>
                                      <p:to>
                                        <p:strVal val="visible"/>
                                      </p:to>
                                    </p:set>
                                    <p:anim calcmode="discrete" valueType="clr">
                                      <p:cBhvr override="childStyle">
                                        <p:cTn id="91" dur="80"/>
                                        <p:tgtEl>
                                          <p:spTgt spid="3">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3">
                                            <p:txEl>
                                              <p:pRg st="14" end="14"/>
                                            </p:txEl>
                                          </p:spTgt>
                                        </p:tgtEl>
                                        <p:attrNameLst>
                                          <p:attrName>fillcolor</p:attrName>
                                        </p:attrNameLst>
                                      </p:cBhvr>
                                      <p:tavLst>
                                        <p:tav tm="0">
                                          <p:val>
                                            <p:clrVal>
                                              <a:schemeClr val="accent2"/>
                                            </p:clrVal>
                                          </p:val>
                                        </p:tav>
                                        <p:tav tm="50000">
                                          <p:val>
                                            <p:clrVal>
                                              <a:schemeClr val="hlink"/>
                                            </p:clrVal>
                                          </p:val>
                                        </p:tav>
                                      </p:tavLst>
                                    </p:anim>
                                    <p:set>
                                      <p:cBhvr>
                                        <p:cTn id="93" dur="80"/>
                                        <p:tgtEl>
                                          <p:spTgt spid="3">
                                            <p:txEl>
                                              <p:pRg st="14" end="14"/>
                                            </p:txEl>
                                          </p:spTgt>
                                        </p:tgtEl>
                                        <p:attrNameLst>
                                          <p:attrName>fill.type</p:attrName>
                                        </p:attrNameLst>
                                      </p:cBhvr>
                                      <p:to>
                                        <p:strVal val="solid"/>
                                      </p:to>
                                    </p:set>
                                  </p:childTnLst>
                                </p:cTn>
                              </p:par>
                            </p:childTnLst>
                          </p:cTn>
                        </p:par>
                        <p:par>
                          <p:cTn id="94" fill="hold">
                            <p:stCondLst>
                              <p:cond delay="16960"/>
                            </p:stCondLst>
                            <p:childTnLst>
                              <p:par>
                                <p:cTn id="95" presetID="27" presetClass="entr" presetSubtype="0" fill="hold" grpId="0" nodeType="afterEffect">
                                  <p:stCondLst>
                                    <p:cond delay="0"/>
                                  </p:stCondLst>
                                  <p:iterate type="lt">
                                    <p:tmPct val="50000"/>
                                  </p:iterate>
                                  <p:childTnLst>
                                    <p:set>
                                      <p:cBhvr>
                                        <p:cTn id="96" dur="1" fill="hold">
                                          <p:stCondLst>
                                            <p:cond delay="0"/>
                                          </p:stCondLst>
                                        </p:cTn>
                                        <p:tgtEl>
                                          <p:spTgt spid="3">
                                            <p:txEl>
                                              <p:pRg st="15" end="15"/>
                                            </p:txEl>
                                          </p:spTgt>
                                        </p:tgtEl>
                                        <p:attrNameLst>
                                          <p:attrName>style.visibility</p:attrName>
                                        </p:attrNameLst>
                                      </p:cBhvr>
                                      <p:to>
                                        <p:strVal val="visible"/>
                                      </p:to>
                                    </p:set>
                                    <p:anim calcmode="discrete" valueType="clr">
                                      <p:cBhvr override="childStyle">
                                        <p:cTn id="97" dur="80"/>
                                        <p:tgtEl>
                                          <p:spTgt spid="3">
                                            <p:txEl>
                                              <p:pRg st="15" end="1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3">
                                            <p:txEl>
                                              <p:pRg st="15" end="15"/>
                                            </p:txEl>
                                          </p:spTgt>
                                        </p:tgtEl>
                                        <p:attrNameLst>
                                          <p:attrName>fillcolor</p:attrName>
                                        </p:attrNameLst>
                                      </p:cBhvr>
                                      <p:tavLst>
                                        <p:tav tm="0">
                                          <p:val>
                                            <p:clrVal>
                                              <a:schemeClr val="accent2"/>
                                            </p:clrVal>
                                          </p:val>
                                        </p:tav>
                                        <p:tav tm="50000">
                                          <p:val>
                                            <p:clrVal>
                                              <a:schemeClr val="hlink"/>
                                            </p:clrVal>
                                          </p:val>
                                        </p:tav>
                                      </p:tavLst>
                                    </p:anim>
                                    <p:set>
                                      <p:cBhvr>
                                        <p:cTn id="99" dur="80"/>
                                        <p:tgtEl>
                                          <p:spTgt spid="3">
                                            <p:txEl>
                                              <p:pRg st="15" end="1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Activités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Relevez le champ lexical de l’exil.</a:t>
            </a:r>
          </a:p>
          <a:p>
            <a:r>
              <a:rPr lang="fr-FR" dirty="0" smtClean="0"/>
              <a:t>Relevez le  champ lexical de la nostalgie.</a:t>
            </a:r>
          </a:p>
          <a:p>
            <a:r>
              <a:rPr lang="fr-FR" dirty="0" smtClean="0"/>
              <a:t>De quel lieu d’exil parle la chanson? Relevez le groupe de mots qui le prouve et expliquez votre choix.</a:t>
            </a:r>
          </a:p>
          <a:p>
            <a:r>
              <a:rPr lang="fr-FR" dirty="0" smtClean="0"/>
              <a:t>Quelle pourrait-être la terre d’accueil? Relevez des mots justifiant votre choix.</a:t>
            </a:r>
          </a:p>
          <a:p>
            <a:r>
              <a:rPr lang="fr-FR" dirty="0" smtClean="0"/>
              <a:t>En quoi le choix des langues utilisées dans la chanson est-il en rapport avec l’exil?</a:t>
            </a:r>
          </a:p>
          <a:p>
            <a:r>
              <a:rPr lang="fr-FR" dirty="0" smtClean="0"/>
              <a:t>De quoi le narrateur se sent-il orphelin?</a:t>
            </a:r>
          </a:p>
          <a:p>
            <a:r>
              <a:rPr lang="fr-FR" dirty="0" smtClean="0"/>
              <a:t>« les mots qui ont faim »: expliquez cette expression. Quel procédé d’écriture est utilisé ici?</a:t>
            </a:r>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du clip de la chanson « Exil »</a:t>
            </a:r>
            <a:endParaRPr lang="fr-FR" dirty="0"/>
          </a:p>
        </p:txBody>
      </p:sp>
      <p:sp>
        <p:nvSpPr>
          <p:cNvPr id="6" name="Rectangle 5"/>
          <p:cNvSpPr/>
          <p:nvPr/>
        </p:nvSpPr>
        <p:spPr>
          <a:xfrm>
            <a:off x="4644008" y="6237312"/>
            <a:ext cx="4499992" cy="584775"/>
          </a:xfrm>
          <a:prstGeom prst="rect">
            <a:avLst/>
          </a:prstGeom>
        </p:spPr>
        <p:txBody>
          <a:bodyPr wrap="square">
            <a:spAutoFit/>
          </a:bodyPr>
          <a:lstStyle/>
          <a:p>
            <a:r>
              <a:rPr lang="fr-FR" sz="1600" dirty="0" smtClean="0">
                <a:hlinkClick r:id="rId3"/>
              </a:rPr>
              <a:t>http://www.dailymotion.com/video/x7pmpk_ralph-thamar-exil-1987_music</a:t>
            </a:r>
            <a:endParaRPr lang="fr-FR" sz="1600" dirty="0" smtClean="0"/>
          </a:p>
        </p:txBody>
      </p:sp>
      <p:pic>
        <p:nvPicPr>
          <p:cNvPr id="7" name="12953144_mp4_h264_aac.wmv">
            <a:hlinkClick r:id="" action="ppaction://media"/>
          </p:cNvPr>
          <p:cNvPicPr>
            <a:picLocks noGrp="1" noRot="1" noChangeAspect="1"/>
          </p:cNvPicPr>
          <p:nvPr>
            <p:ph idx="1"/>
            <a:videoFile r:link="rId1"/>
          </p:nvPr>
        </p:nvPicPr>
        <p:blipFill>
          <a:blip r:embed="rId4" cstate="print"/>
          <a:stretch>
            <a:fillRect/>
          </a:stretch>
        </p:blipFill>
        <p:spPr>
          <a:xfrm>
            <a:off x="1619672" y="1772816"/>
            <a:ext cx="5328592" cy="4379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7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051720" y="1484784"/>
            <a:ext cx="5688632" cy="36184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0"/>
            <a:ext cx="7704856" cy="369332"/>
          </a:xfrm>
          <a:prstGeom prst="rect">
            <a:avLst/>
          </a:prstGeom>
          <a:noFill/>
        </p:spPr>
        <p:txBody>
          <a:bodyPr wrap="square" rtlCol="0">
            <a:spAutoFit/>
          </a:bodyPr>
          <a:lstStyle/>
          <a:p>
            <a:pPr algn="ctr"/>
            <a:r>
              <a:rPr lang="fr-FR" b="1" i="1" dirty="0" smtClean="0">
                <a:solidFill>
                  <a:srgbClr val="C00000"/>
                </a:solidFill>
              </a:rPr>
              <a:t>EVALUATION</a:t>
            </a:r>
            <a:endParaRPr lang="fr-FR" b="1" i="1" dirty="0">
              <a:solidFill>
                <a:srgbClr val="C00000"/>
              </a:solidFill>
            </a:endParaRPr>
          </a:p>
        </p:txBody>
      </p:sp>
      <p:sp>
        <p:nvSpPr>
          <p:cNvPr id="6" name="ZoneTexte 5"/>
          <p:cNvSpPr txBox="1"/>
          <p:nvPr/>
        </p:nvSpPr>
        <p:spPr>
          <a:xfrm>
            <a:off x="827584" y="404664"/>
            <a:ext cx="7704856" cy="6863417"/>
          </a:xfrm>
          <a:prstGeom prst="rect">
            <a:avLst/>
          </a:prstGeom>
          <a:noFill/>
        </p:spPr>
        <p:txBody>
          <a:bodyPr wrap="square" rtlCol="0">
            <a:spAutoFit/>
          </a:bodyPr>
          <a:lstStyle/>
          <a:p>
            <a:r>
              <a:rPr lang="fr-FR" sz="1400" i="1" dirty="0" smtClean="0"/>
              <a:t>Document 1</a:t>
            </a:r>
          </a:p>
          <a:p>
            <a:endParaRPr lang="fr-FR" sz="1400" i="1" dirty="0" smtClean="0"/>
          </a:p>
          <a:p>
            <a:r>
              <a:rPr lang="fr-FR" sz="1600" i="1" dirty="0" smtClean="0"/>
              <a:t>Lettres XXIII, le 22 juin 1984. A Nancy.</a:t>
            </a:r>
            <a:endParaRPr lang="fr-FR" sz="1600" dirty="0" smtClean="0"/>
          </a:p>
          <a:p>
            <a:r>
              <a:rPr lang="fr-FR" sz="1600" dirty="0" smtClean="0"/>
              <a:t>J’ai pensé à mon père ces derniers jours. Je me suis demandé si ce n’est pas l’exil qui l’a affaibli, plus que l’âge (il a soixante-dix ans, ce n’est pas si vieux).  Pour la première fois de sa vie, mon père a des ennuis cardiaques. Il a toujours eu de l’asthme, je suis habituée depuis l’enfance à ses crises de suffocation, mais là, mon père est sur un lit d’hôpital  le cœur malade. Je ,e peux croire que ce sera grave. Et c’est dans le pays de ma mère, la Dordogne, que mon père, patient dans son exil (il porte bien son nom : </a:t>
            </a:r>
            <a:r>
              <a:rPr lang="fr-FR" sz="1600" dirty="0" err="1" smtClean="0"/>
              <a:t>Sebbar</a:t>
            </a:r>
            <a:r>
              <a:rPr lang="fr-FR" sz="1600" dirty="0" smtClean="0"/>
              <a:t>, c’est « le patient »), se couche dans une chambre d’hôpital, isolé, sous surveillance, avec pour seul lien à sa terre ma mère qui connaît son village et sa maison natale en Algérie. Je ne sais ce que pense mon père dans ce petit hôpital près de Périgueux. Je ne le saurais pas parce que je ne demanderai rien et que mon père, s’il est un homme de patience, est aussi un homme de silence. Je ne sais pourquoi, je me suis mise à penser à quel point j’écris depuis le début du manque, un manque fondamental, et je n’ai même pas inscrit sur une bande magnétique la voix de mon père, en français et en arabe. J’écris sur le silence, une mémoire blanche, une histoire en miettes, une communauté dispersée, éclatée, divisée à jamais, j’écris sur du fragment, du vide, une terre pauvre, inculte, stérile où il faut creuser profond et loin pour mettre au jour ce qu’on aurait oublié pour toujours. J’ai peur de la mort de mon père. J’ai peur d’un tarissement, parce que je comprends aujourd’hui qu’il est ma source et ma ressource dans la langue française qui serait restée morte, simple outil d’expression, de communication, sans l’histoire paternelle, sans l’aventure croisée, amoureuse de mon père et de ma mère, de l’Algérie et de la France liées dans l’occupation, la guerre, le travail de colonisation et de libération. […] LEÏLA</a:t>
            </a:r>
          </a:p>
          <a:p>
            <a:pPr algn="r"/>
            <a:r>
              <a:rPr lang="fr-FR" sz="1400" i="1" dirty="0" smtClean="0"/>
              <a:t>Lettres parisiennes</a:t>
            </a:r>
            <a:r>
              <a:rPr lang="fr-FR" sz="1400" dirty="0" smtClean="0"/>
              <a:t>, B. </a:t>
            </a:r>
            <a:r>
              <a:rPr lang="fr-FR" sz="1400" dirty="0" err="1" smtClean="0"/>
              <a:t>Bararault</a:t>
            </a:r>
            <a:r>
              <a:rPr lang="fr-FR" sz="1400" dirty="0" smtClean="0"/>
              <a:t>, 1986</a:t>
            </a:r>
          </a:p>
          <a:p>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0"/>
            <a:ext cx="8424936" cy="6678751"/>
          </a:xfrm>
          <a:prstGeom prst="rect">
            <a:avLst/>
          </a:prstGeom>
          <a:noFill/>
        </p:spPr>
        <p:txBody>
          <a:bodyPr wrap="square" rtlCol="0">
            <a:spAutoFit/>
          </a:bodyPr>
          <a:lstStyle/>
          <a:p>
            <a:endParaRPr lang="fr-FR" dirty="0" smtClean="0"/>
          </a:p>
          <a:p>
            <a:r>
              <a:rPr lang="fr-FR" sz="1400" i="1" dirty="0" smtClean="0"/>
              <a:t>Document 2 </a:t>
            </a:r>
          </a:p>
          <a:p>
            <a:endParaRPr lang="fr-FR" sz="1400" dirty="0" smtClean="0"/>
          </a:p>
          <a:p>
            <a:r>
              <a:rPr lang="fr-FR" sz="1400" dirty="0" smtClean="0"/>
              <a:t>Au clair de lune, à la fin des matchs diffusés à la télé, l’homme de Barbès trônait au milieu de son auditoire admiratif et déroulait sa bobine, l’une de ses épouses passant à intervalles réguliers pour servir le thé.</a:t>
            </a:r>
          </a:p>
          <a:p>
            <a:pPr lvl="0"/>
            <a:r>
              <a:rPr lang="fr-FR" sz="1400" dirty="0" smtClean="0"/>
              <a:t>Alors, tonton, c’était comment là-bas, à Paris ? lançait un des jeunes.</a:t>
            </a:r>
          </a:p>
          <a:p>
            <a:r>
              <a:rPr lang="fr-FR" sz="1400" dirty="0" smtClean="0"/>
              <a:t>C’était la phrase rituelle, le verbe innocent dont Dieu avait besoin pour recréer le monde sous le ciel étoilé de </a:t>
            </a:r>
            <a:r>
              <a:rPr lang="fr-FR" sz="1400" dirty="0" err="1" smtClean="0"/>
              <a:t>Niodior</a:t>
            </a:r>
            <a:r>
              <a:rPr lang="fr-FR" sz="1400" dirty="0" smtClean="0"/>
              <a:t>.</a:t>
            </a:r>
          </a:p>
          <a:p>
            <a:pPr lvl="0"/>
            <a:r>
              <a:rPr lang="fr-FR" sz="1400" dirty="0" smtClean="0"/>
              <a:t>C’était comme tu ne pourras jamais l’imaginer. Comme à la télé, mais en mieux, car tu vois </a:t>
            </a:r>
          </a:p>
          <a:p>
            <a:r>
              <a:rPr lang="fr-FR" sz="1400" dirty="0" smtClean="0"/>
              <a:t>tout pour de vrai. Si je te raconte réellement comment  c’était, tu ne vas pas me croire. Pourtant, c’était magnifique, et le mot est faible. Même les Japonais viennent photographier tous les coins de la capitale, on dit que c’est la plus belle du monde. J’ai atterri à Paris la nuit ; on aurait dit que le bon Dieu  avait donné à ces gens- là des milliards d’étoiles rouges, bleus et jaunes pour s’éclairer ; la ville brillait de partout. Depuis l’avion qui descendait, on pouvait imaginer les gens dans leurs appartements. J’habitais dans cette immense ville de Paris. Rien que leur aéroport, il est plus grand que notre village. Avant, je n’avais jamais pensé qu’une si belle ville pouvait exister. Mais là, je l’ai vue, de mes propres yeux. La tour Eiffel et l’Obélisque*, on dirait qu’ils touchent le ciel. Les Champs-Elysées, il faut une journée, au moins, pour les parcourir, tellement les boutiques de luxe, qui les jalonnent, regorgent de marchandises extraordinaires qu’on ne peut s’empêcher d’admirer. […] </a:t>
            </a:r>
          </a:p>
          <a:p>
            <a:r>
              <a:rPr lang="fr-FR" sz="1400" dirty="0" smtClean="0"/>
              <a:t>Ah ! La vie, là-bas ! Une vraie vie de pacha ! Croyez-moi, ils sont très riches, là-bas. Chaque couple habite, avec ses enfants, dans un appartement luxueux, avec  électricité et eau courante. Ce n’est pas comme chez nous, où quatre générations cohabitent sous le même toit. Chacun a sa voiture pour aller au travail et amener les enfants à l’école ; sa télévision, où il reçoit des chaînes du monde entier ; son frigo et son congélateur chargés de bonne nourriture. Ils ont une vie très reposante. Leurs femmes ne font plus les tâches ménagères, elles ont des machines pour laver le linge et la vaisselle. Pour nettoyer la maison, elles ont juste à parcourir avec une machine qui avale toutes les saletés, on appelle ça l’aspirateur, une aspiration et tout et part. </a:t>
            </a:r>
            <a:r>
              <a:rPr lang="fr-FR" sz="1400" dirty="0" err="1" smtClean="0"/>
              <a:t>Bizz</a:t>
            </a:r>
            <a:r>
              <a:rPr lang="fr-FR" sz="1400" dirty="0" smtClean="0"/>
              <a:t> ! Et c’est nickel ! Alors, elles passent leur temps à se faire belles.</a:t>
            </a:r>
          </a:p>
          <a:p>
            <a:pPr algn="r"/>
            <a:r>
              <a:rPr lang="fr-FR" sz="1400" dirty="0" err="1" smtClean="0"/>
              <a:t>Fatou</a:t>
            </a:r>
            <a:r>
              <a:rPr lang="fr-FR" sz="1400" dirty="0" smtClean="0"/>
              <a:t> </a:t>
            </a:r>
            <a:r>
              <a:rPr lang="fr-FR" sz="1400" dirty="0" err="1" smtClean="0"/>
              <a:t>Diome</a:t>
            </a:r>
            <a:r>
              <a:rPr lang="fr-FR" sz="1400" dirty="0" smtClean="0"/>
              <a:t>, </a:t>
            </a:r>
            <a:r>
              <a:rPr lang="fr-FR" sz="1400" i="1" dirty="0" smtClean="0"/>
              <a:t>Le Ventre de l’Atlantique, </a:t>
            </a:r>
            <a:r>
              <a:rPr lang="fr-FR" sz="1400" dirty="0" smtClean="0"/>
              <a:t>Anne Carrière, 2003</a:t>
            </a:r>
          </a:p>
          <a:p>
            <a:r>
              <a:rPr lang="fr-FR" sz="1400" dirty="0" smtClean="0"/>
              <a:t> </a:t>
            </a:r>
          </a:p>
          <a:p>
            <a:r>
              <a:rPr lang="fr-FR" sz="1400" dirty="0" smtClean="0"/>
              <a:t>*L’Obélisque : monument offert par l’Egypte se trouvant place de la Concorde à Paris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88640"/>
            <a:ext cx="8424936" cy="5632311"/>
          </a:xfrm>
          <a:prstGeom prst="rect">
            <a:avLst/>
          </a:prstGeom>
          <a:noFill/>
        </p:spPr>
        <p:txBody>
          <a:bodyPr wrap="square" rtlCol="0">
            <a:spAutoFit/>
          </a:bodyPr>
          <a:lstStyle/>
          <a:p>
            <a:pPr algn="ctr"/>
            <a:endParaRPr lang="fr-FR" sz="3600" b="1" i="1" dirty="0" smtClean="0">
              <a:solidFill>
                <a:srgbClr val="FF0000"/>
              </a:solidFill>
            </a:endParaRPr>
          </a:p>
          <a:p>
            <a:pPr algn="ctr"/>
            <a:r>
              <a:rPr lang="fr-FR" sz="3600" b="1" i="1" dirty="0" smtClean="0">
                <a:solidFill>
                  <a:srgbClr val="FF0000"/>
                </a:solidFill>
              </a:rPr>
              <a:t>EVALUATION</a:t>
            </a:r>
          </a:p>
          <a:p>
            <a:endParaRPr lang="fr-FR" dirty="0" smtClean="0"/>
          </a:p>
          <a:p>
            <a:r>
              <a:rPr lang="fr-FR" b="1" dirty="0" smtClean="0">
                <a:solidFill>
                  <a:srgbClr val="FF0000"/>
                </a:solidFill>
              </a:rPr>
              <a:t>Compétence de lecture (10 pts)</a:t>
            </a:r>
          </a:p>
          <a:p>
            <a:endParaRPr lang="fr-FR" b="1" dirty="0" smtClean="0">
              <a:solidFill>
                <a:srgbClr val="FF0000"/>
              </a:solidFill>
            </a:endParaRPr>
          </a:p>
          <a:p>
            <a:r>
              <a:rPr lang="fr-FR" b="1" dirty="0" smtClean="0"/>
              <a:t>Présentation du corpus</a:t>
            </a:r>
          </a:p>
          <a:p>
            <a:r>
              <a:rPr lang="fr-FR" dirty="0" smtClean="0"/>
              <a:t>Présentez le corpus (nature, genre littéraire, auteur, époque, thème abordé, différences, ressemblances) en insistant sur la vision de l’exil.</a:t>
            </a:r>
          </a:p>
          <a:p>
            <a:endParaRPr lang="fr-FR" b="1" dirty="0" smtClean="0"/>
          </a:p>
          <a:p>
            <a:r>
              <a:rPr lang="fr-FR" b="1" dirty="0" smtClean="0"/>
              <a:t>Analyse et interprétation</a:t>
            </a:r>
          </a:p>
          <a:p>
            <a:r>
              <a:rPr lang="fr-FR" dirty="0" smtClean="0"/>
              <a:t>1- En quoi ces deux documents montrent-ils un paradoxe et pourquoi?</a:t>
            </a:r>
          </a:p>
          <a:p>
            <a:r>
              <a:rPr lang="fr-FR" dirty="0" smtClean="0"/>
              <a:t>2- Montrez la différence d’attitude entre le père et la fille en vous aidant des procédés d’écriture.</a:t>
            </a:r>
          </a:p>
          <a:p>
            <a:endParaRPr lang="fr-FR" dirty="0" smtClean="0"/>
          </a:p>
          <a:p>
            <a:r>
              <a:rPr lang="fr-FR" b="1" dirty="0" smtClean="0">
                <a:solidFill>
                  <a:srgbClr val="FF0000"/>
                </a:solidFill>
              </a:rPr>
              <a:t>Compétences d’écriture (10 pts)</a:t>
            </a:r>
          </a:p>
          <a:p>
            <a:endParaRPr lang="fr-FR" b="1" dirty="0" smtClean="0">
              <a:solidFill>
                <a:srgbClr val="FF0000"/>
              </a:solidFill>
            </a:endParaRPr>
          </a:p>
          <a:p>
            <a:r>
              <a:rPr lang="fr-FR" dirty="0" smtClean="0"/>
              <a:t>A votre avis faut-il renoncer à sa culture quand on est en exilé pour s’intégrer à la culture du pays d’accueil?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1052736"/>
            <a:ext cx="8229600" cy="4320480"/>
          </a:xfrm>
        </p:spPr>
        <p:txBody>
          <a:bodyPr>
            <a:normAutofit fontScale="90000"/>
          </a:bodyPr>
          <a:lstStyle/>
          <a:p>
            <a:r>
              <a:rPr lang="fr-FR" dirty="0" smtClean="0"/>
              <a:t/>
            </a:r>
            <a:br>
              <a:rPr lang="fr-FR" dirty="0" smtClean="0"/>
            </a:br>
            <a:r>
              <a:rPr lang="fr-FR" dirty="0" smtClean="0"/>
              <a:t>Séquence réalisée par mesdames </a:t>
            </a:r>
            <a:r>
              <a:rPr lang="fr-FR" dirty="0" err="1" smtClean="0"/>
              <a:t>Bertiner</a:t>
            </a:r>
            <a:r>
              <a:rPr lang="fr-FR" dirty="0" smtClean="0"/>
              <a:t>, Emmanuel-Emile, </a:t>
            </a:r>
            <a:r>
              <a:rPr lang="fr-FR" dirty="0" err="1" smtClean="0"/>
              <a:t>Nazir</a:t>
            </a:r>
            <a:r>
              <a:rPr lang="fr-FR" dirty="0" smtClean="0"/>
              <a:t>, </a:t>
            </a:r>
            <a:r>
              <a:rPr lang="fr-FR" dirty="0" err="1" smtClean="0"/>
              <a:t>Pandor</a:t>
            </a:r>
            <a:r>
              <a:rPr lang="fr-FR" dirty="0" smtClean="0"/>
              <a:t> et </a:t>
            </a:r>
            <a:r>
              <a:rPr lang="fr-FR" dirty="0" err="1" smtClean="0"/>
              <a:t>Montenot</a:t>
            </a:r>
            <a:r>
              <a:rPr lang="fr-FR" dirty="0" smtClean="0"/>
              <a:t>. </a:t>
            </a:r>
            <a:r>
              <a:rPr lang="fr-FR" b="0" dirty="0" smtClean="0"/>
              <a:t/>
            </a:r>
            <a:br>
              <a:rPr lang="fr-FR" b="0" dirty="0" smtClean="0"/>
            </a:br>
            <a:r>
              <a:rPr lang="fr-FR" b="0" dirty="0" smtClean="0"/>
              <a:t/>
            </a:r>
            <a:br>
              <a:rPr lang="fr-FR" b="0" dirty="0" smtClean="0"/>
            </a:br>
            <a:r>
              <a:rPr lang="fr-FR" b="0" dirty="0" smtClean="0"/>
              <a:t/>
            </a:r>
            <a:br>
              <a:rPr lang="fr-FR" b="0" dirty="0" smtClean="0"/>
            </a:br>
            <a:r>
              <a:rPr lang="fr-FR" sz="3100" b="0" dirty="0" smtClean="0"/>
              <a:t>du réseau de formateurs </a:t>
            </a:r>
            <a:r>
              <a:rPr lang="fr-FR" sz="3100" b="0" smtClean="0"/>
              <a:t>de Lettres-Histoire</a:t>
            </a:r>
            <a:br>
              <a:rPr lang="fr-FR" sz="3100" b="0" smtClean="0"/>
            </a:br>
            <a:r>
              <a:rPr lang="fr-FR" sz="3100" b="0" smtClean="0"/>
              <a:t>Académie </a:t>
            </a:r>
            <a:r>
              <a:rPr lang="fr-FR" sz="3100" b="0" dirty="0" smtClean="0"/>
              <a:t>Martinique</a:t>
            </a:r>
            <a:endParaRPr lang="fr-FR"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 xmlns:p14="http://schemas.microsoft.com/office/powerpoint/2010/main" val="1478535473"/>
              </p:ext>
            </p:extLst>
          </p:nvPr>
        </p:nvGraphicFramePr>
        <p:xfrm>
          <a:off x="107504" y="548681"/>
          <a:ext cx="8856986" cy="4920608"/>
        </p:xfrm>
        <a:graphic>
          <a:graphicData uri="http://schemas.openxmlformats.org/drawingml/2006/table">
            <a:tbl>
              <a:tblPr/>
              <a:tblGrid>
                <a:gridCol w="1368152"/>
                <a:gridCol w="1717766"/>
                <a:gridCol w="1686240"/>
                <a:gridCol w="1686240"/>
                <a:gridCol w="2398588"/>
              </a:tblGrid>
              <a:tr h="504056">
                <a:tc>
                  <a:txBody>
                    <a:bodyPr/>
                    <a:lstStyle/>
                    <a:p>
                      <a:pPr>
                        <a:lnSpc>
                          <a:spcPct val="115000"/>
                        </a:lnSpc>
                        <a:spcAft>
                          <a:spcPts val="0"/>
                        </a:spcAft>
                      </a:pPr>
                      <a:r>
                        <a:rPr lang="fr-FR" sz="1400" dirty="0">
                          <a:latin typeface="Calibri"/>
                          <a:ea typeface="Calibri"/>
                          <a:cs typeface="Times New Roman"/>
                        </a:rPr>
                        <a:t>Objet d’étude </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fr-FR" sz="1400" dirty="0">
                          <a:latin typeface="Calibri"/>
                          <a:ea typeface="Calibri"/>
                          <a:cs typeface="Times New Roman"/>
                        </a:rPr>
                        <a:t>Identité et diversité</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231699">
                <a:tc>
                  <a:txBody>
                    <a:bodyPr/>
                    <a:lstStyle/>
                    <a:p>
                      <a:pPr>
                        <a:lnSpc>
                          <a:spcPct val="115000"/>
                        </a:lnSpc>
                        <a:spcAft>
                          <a:spcPts val="0"/>
                        </a:spcAft>
                      </a:pPr>
                      <a:r>
                        <a:rPr lang="fr-FR" sz="1400" dirty="0">
                          <a:latin typeface="Calibri"/>
                          <a:ea typeface="Calibri"/>
                          <a:cs typeface="Times New Roman"/>
                        </a:rPr>
                        <a:t>Interrogation  </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fr-FR" sz="1400" dirty="0">
                          <a:latin typeface="Calibri"/>
                          <a:ea typeface="Calibri"/>
                          <a:cs typeface="Times New Roman"/>
                        </a:rPr>
                        <a:t>Doit-on renoncer aux spécificités de sa culture pour s’intégrer dans la société ?</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231699">
                <a:tc>
                  <a:txBody>
                    <a:bodyPr/>
                    <a:lstStyle/>
                    <a:p>
                      <a:pPr>
                        <a:lnSpc>
                          <a:spcPct val="115000"/>
                        </a:lnSpc>
                        <a:spcAft>
                          <a:spcPts val="0"/>
                        </a:spcAft>
                      </a:pPr>
                      <a:r>
                        <a:rPr lang="fr-FR" sz="1400" dirty="0">
                          <a:latin typeface="Calibri"/>
                          <a:ea typeface="Calibri"/>
                          <a:cs typeface="Times New Roman"/>
                        </a:rPr>
                        <a:t>Séquence</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fr-FR" sz="1400" dirty="0">
                          <a:latin typeface="Calibri"/>
                          <a:ea typeface="Calibri"/>
                          <a:cs typeface="Times New Roman"/>
                        </a:rPr>
                        <a:t>L’exil : entre déchirement et intégration.</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231699">
                <a:tc>
                  <a:txBody>
                    <a:bodyPr/>
                    <a:lstStyle/>
                    <a:p>
                      <a:pPr>
                        <a:lnSpc>
                          <a:spcPct val="115000"/>
                        </a:lnSpc>
                        <a:spcAft>
                          <a:spcPts val="0"/>
                        </a:spcAft>
                      </a:pPr>
                      <a:r>
                        <a:rPr lang="fr-FR" sz="1400" dirty="0" smtClean="0">
                          <a:latin typeface="Calibri"/>
                          <a:ea typeface="Calibri"/>
                          <a:cs typeface="Times New Roman"/>
                        </a:rPr>
                        <a:t>Problématique générale</a:t>
                      </a:r>
                      <a:endParaRPr lang="fr-FR" sz="1400" dirty="0">
                        <a:latin typeface="Calibri"/>
                        <a:ea typeface="Calibri"/>
                        <a:cs typeface="Times New Roman"/>
                      </a:endParaRP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fr-FR" sz="1400" dirty="0" smtClean="0">
                          <a:latin typeface="Calibri"/>
                          <a:ea typeface="Calibri"/>
                          <a:cs typeface="Times New Roman"/>
                        </a:rPr>
                        <a:t>Quelles sont les différentes</a:t>
                      </a:r>
                      <a:r>
                        <a:rPr lang="fr-FR" sz="1400" baseline="0" dirty="0" smtClean="0">
                          <a:latin typeface="Calibri"/>
                          <a:ea typeface="Calibri"/>
                          <a:cs typeface="Times New Roman"/>
                        </a:rPr>
                        <a:t> manières de réagir face à la situation d’exil?</a:t>
                      </a:r>
                      <a:endParaRPr lang="fr-FR" sz="1400" dirty="0">
                        <a:latin typeface="Calibri"/>
                        <a:ea typeface="Calibri"/>
                        <a:cs typeface="Times New Roman"/>
                      </a:endParaRP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183056">
                <a:tc>
                  <a:txBody>
                    <a:bodyPr/>
                    <a:lstStyle/>
                    <a:p>
                      <a:pPr>
                        <a:lnSpc>
                          <a:spcPct val="115000"/>
                        </a:lnSpc>
                        <a:spcAft>
                          <a:spcPts val="0"/>
                        </a:spcAft>
                      </a:pPr>
                      <a:r>
                        <a:rPr lang="fr-FR" sz="1400">
                          <a:latin typeface="Calibri"/>
                          <a:ea typeface="Calibri"/>
                          <a:cs typeface="Times New Roman"/>
                        </a:rPr>
                        <a:t>Séance</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dirty="0">
                          <a:latin typeface="Calibri"/>
                          <a:ea typeface="Calibri"/>
                          <a:cs typeface="Times New Roman"/>
                        </a:rPr>
                        <a:t>Capacités</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Calibri"/>
                          <a:ea typeface="Calibri"/>
                          <a:cs typeface="Times New Roman"/>
                        </a:rPr>
                        <a:t>Connaissances</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Calibri"/>
                          <a:ea typeface="Calibri"/>
                          <a:cs typeface="Times New Roman"/>
                        </a:rPr>
                        <a:t>Attitudes</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Calibri"/>
                          <a:ea typeface="Calibri"/>
                          <a:cs typeface="Times New Roman"/>
                        </a:rPr>
                        <a:t>Activité</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169">
                <a:tc>
                  <a:txBody>
                    <a:bodyPr/>
                    <a:lstStyle/>
                    <a:p>
                      <a:pPr>
                        <a:lnSpc>
                          <a:spcPct val="115000"/>
                        </a:lnSpc>
                        <a:spcAft>
                          <a:spcPts val="0"/>
                        </a:spcAft>
                      </a:pPr>
                      <a:r>
                        <a:rPr lang="fr-FR" sz="1400">
                          <a:latin typeface="Calibri"/>
                          <a:ea typeface="Calibri"/>
                          <a:cs typeface="Times New Roman"/>
                        </a:rPr>
                        <a:t>Séance 1: Qu’est ce que l’exil?</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dirty="0">
                          <a:latin typeface="Calibri"/>
                          <a:ea typeface="Calibri"/>
                          <a:cs typeface="Times New Roman"/>
                        </a:rPr>
                        <a:t>Analyser les enjeux de la présentation de l’autre dans une image.</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dirty="0">
                          <a:latin typeface="Calibri"/>
                          <a:ea typeface="Calibri"/>
                          <a:cs typeface="Times New Roman"/>
                        </a:rPr>
                        <a:t>Champ linguistique : lexique du comportement, des valeurs</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fr-FR" sz="1400" dirty="0" smtClean="0">
                          <a:latin typeface="Calibri"/>
                          <a:ea typeface="Calibri"/>
                          <a:cs typeface="Times New Roman"/>
                        </a:rPr>
                        <a:t>          </a:t>
                      </a:r>
                    </a:p>
                    <a:p>
                      <a:pPr>
                        <a:lnSpc>
                          <a:spcPct val="115000"/>
                        </a:lnSpc>
                        <a:spcAft>
                          <a:spcPts val="0"/>
                        </a:spcAft>
                      </a:pPr>
                      <a:endParaRPr lang="fr-FR" sz="1400" dirty="0" smtClean="0">
                        <a:latin typeface="Calibri"/>
                        <a:ea typeface="Calibri"/>
                        <a:cs typeface="Times New Roman"/>
                      </a:endParaRPr>
                    </a:p>
                    <a:p>
                      <a:pPr>
                        <a:lnSpc>
                          <a:spcPct val="115000"/>
                        </a:lnSpc>
                        <a:spcAft>
                          <a:spcPts val="0"/>
                        </a:spcAft>
                      </a:pPr>
                      <a:endParaRPr lang="fr-FR" sz="1400" dirty="0" smtClean="0">
                        <a:latin typeface="Calibri"/>
                        <a:ea typeface="Calibri"/>
                        <a:cs typeface="Times New Roman"/>
                      </a:endParaRPr>
                    </a:p>
                    <a:p>
                      <a:pPr>
                        <a:lnSpc>
                          <a:spcPct val="115000"/>
                        </a:lnSpc>
                        <a:spcAft>
                          <a:spcPts val="0"/>
                        </a:spcAft>
                      </a:pPr>
                      <a:endParaRPr lang="fr-FR" sz="1400" dirty="0" smtClean="0">
                        <a:latin typeface="Calibri"/>
                        <a:ea typeface="Calibri"/>
                        <a:cs typeface="Times New Roman"/>
                      </a:endParaRPr>
                    </a:p>
                    <a:p>
                      <a:pPr>
                        <a:lnSpc>
                          <a:spcPct val="115000"/>
                        </a:lnSpc>
                        <a:spcAft>
                          <a:spcPts val="0"/>
                        </a:spcAft>
                      </a:pPr>
                      <a:endParaRPr lang="fr-FR" sz="1400" dirty="0" smtClean="0">
                        <a:latin typeface="Calibri"/>
                        <a:ea typeface="Calibri"/>
                        <a:cs typeface="Times New Roman"/>
                      </a:endParaRPr>
                    </a:p>
                    <a:p>
                      <a:pPr>
                        <a:lnSpc>
                          <a:spcPct val="115000"/>
                        </a:lnSpc>
                        <a:spcAft>
                          <a:spcPts val="0"/>
                        </a:spcAft>
                      </a:pPr>
                      <a:endParaRPr lang="fr-FR" sz="1400" dirty="0" smtClean="0">
                        <a:latin typeface="Calibri"/>
                        <a:ea typeface="Calibri"/>
                        <a:cs typeface="Times New Roman"/>
                      </a:endParaRPr>
                    </a:p>
                    <a:p>
                      <a:pPr>
                        <a:lnSpc>
                          <a:spcPct val="115000"/>
                        </a:lnSpc>
                        <a:spcAft>
                          <a:spcPts val="0"/>
                        </a:spcAft>
                      </a:pPr>
                      <a:r>
                        <a:rPr lang="fr-FR" sz="1400" dirty="0" smtClean="0">
                          <a:latin typeface="Calibri"/>
                          <a:ea typeface="Calibri"/>
                          <a:cs typeface="Times New Roman"/>
                        </a:rPr>
                        <a:t>Exprimer les singularités de son héritage culturel dans le respect de l’autre et de sa culture.</a:t>
                      </a:r>
                      <a:endParaRPr lang="fr-FR" sz="1400" dirty="0">
                        <a:latin typeface="Calibri"/>
                        <a:ea typeface="Calibri"/>
                        <a:cs typeface="Times New Roman"/>
                      </a:endParaRP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dirty="0">
                          <a:latin typeface="Calibri"/>
                          <a:ea typeface="Calibri"/>
                          <a:cs typeface="Times New Roman"/>
                        </a:rPr>
                        <a:t>Analyser une photographie</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6400">
                <a:tc>
                  <a:txBody>
                    <a:bodyPr/>
                    <a:lstStyle/>
                    <a:p>
                      <a:pPr>
                        <a:lnSpc>
                          <a:spcPct val="115000"/>
                        </a:lnSpc>
                        <a:spcAft>
                          <a:spcPts val="0"/>
                        </a:spcAft>
                      </a:pPr>
                      <a:r>
                        <a:rPr lang="fr-FR" sz="1400">
                          <a:latin typeface="Calibri"/>
                          <a:ea typeface="Calibri"/>
                          <a:cs typeface="Times New Roman"/>
                        </a:rPr>
                        <a:t>Séance 2 </a:t>
                      </a:r>
                      <a:br>
                        <a:rPr lang="fr-FR" sz="1400">
                          <a:latin typeface="Calibri"/>
                          <a:ea typeface="Calibri"/>
                          <a:cs typeface="Times New Roman"/>
                        </a:rPr>
                      </a:br>
                      <a:r>
                        <a:rPr lang="fr-FR" sz="1400">
                          <a:latin typeface="Calibri"/>
                          <a:ea typeface="Calibri"/>
                          <a:cs typeface="Times New Roman"/>
                        </a:rPr>
                        <a:t>Entre Afrique et Occident: l’histoire de salie</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dirty="0">
                          <a:latin typeface="Calibri"/>
                          <a:ea typeface="Calibri"/>
                          <a:cs typeface="Times New Roman"/>
                        </a:rPr>
                        <a:t>Situer les œuvres du genre biographique dans leur contexte historique et sociologique</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dirty="0">
                          <a:latin typeface="Calibri"/>
                          <a:ea typeface="Calibri"/>
                          <a:cs typeface="Times New Roman"/>
                        </a:rPr>
                        <a:t>Champ littéraire : littérature</a:t>
                      </a:r>
                    </a:p>
                    <a:p>
                      <a:pPr>
                        <a:lnSpc>
                          <a:spcPct val="115000"/>
                        </a:lnSpc>
                        <a:spcAft>
                          <a:spcPts val="0"/>
                        </a:spcAft>
                      </a:pPr>
                      <a:r>
                        <a:rPr lang="fr-FR" sz="1400" dirty="0">
                          <a:latin typeface="Calibri"/>
                          <a:ea typeface="Calibri"/>
                          <a:cs typeface="Times New Roman"/>
                        </a:rPr>
                        <a:t>(roman) en rapport avec le déracinement</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fr-FR" sz="800" dirty="0">
                        <a:latin typeface="Calibri"/>
                        <a:ea typeface="Calibri"/>
                        <a:cs typeface="Times New Roman"/>
                      </a:endParaRP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dirty="0">
                          <a:latin typeface="Calibri"/>
                          <a:ea typeface="Calibri"/>
                          <a:cs typeface="Times New Roman"/>
                        </a:rPr>
                        <a:t>Confronter la perception différente qu’ont les deux personnages de l’Occident en complétant le tableau</a:t>
                      </a:r>
                    </a:p>
                    <a:p>
                      <a:pPr>
                        <a:lnSpc>
                          <a:spcPct val="115000"/>
                        </a:lnSpc>
                        <a:spcAft>
                          <a:spcPts val="0"/>
                        </a:spcAft>
                      </a:pPr>
                      <a:r>
                        <a:rPr lang="fr-FR" sz="1400" dirty="0">
                          <a:latin typeface="Calibri"/>
                          <a:ea typeface="Calibri"/>
                          <a:cs typeface="Times New Roman"/>
                        </a:rPr>
                        <a:t>Compléter un schéma illustrant la complexité de l’appartenance à deux cultures</a:t>
                      </a:r>
                      <a:r>
                        <a:rPr lang="fr-FR" sz="1400" dirty="0" smtClean="0">
                          <a:latin typeface="Calibri"/>
                          <a:ea typeface="Calibri"/>
                          <a:cs typeface="Times New Roman"/>
                        </a:rPr>
                        <a:t>. </a:t>
                      </a:r>
                      <a:endParaRPr lang="fr-FR" sz="1400" dirty="0">
                        <a:latin typeface="Calibri"/>
                        <a:ea typeface="Calibri"/>
                        <a:cs typeface="Times New Roman"/>
                      </a:endParaRP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56">
                <a:tc>
                  <a:txBody>
                    <a:bodyPr/>
                    <a:lstStyle/>
                    <a:p>
                      <a:pPr>
                        <a:lnSpc>
                          <a:spcPct val="115000"/>
                        </a:lnSpc>
                        <a:spcAft>
                          <a:spcPts val="0"/>
                        </a:spcAft>
                      </a:pPr>
                      <a:r>
                        <a:rPr lang="fr-FR" sz="1400" dirty="0">
                          <a:latin typeface="Calibri"/>
                          <a:ea typeface="Calibri"/>
                          <a:cs typeface="Times New Roman"/>
                        </a:rPr>
                        <a:t>Evaluation</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fr-FR" sz="1400" dirty="0">
                          <a:latin typeface="Calibri"/>
                          <a:ea typeface="Calibri"/>
                          <a:cs typeface="Times New Roman"/>
                        </a:rPr>
                        <a:t>Prendre position dans un argumentaire sur la difficulté ou non de concilier l’appartenance à deux cultures.</a:t>
                      </a:r>
                    </a:p>
                  </a:txBody>
                  <a:tcPr marL="49602" marR="49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286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ZoneTexte 4"/>
          <p:cNvSpPr txBox="1"/>
          <p:nvPr/>
        </p:nvSpPr>
        <p:spPr>
          <a:xfrm>
            <a:off x="1259632" y="2332"/>
            <a:ext cx="7200800" cy="646331"/>
          </a:xfrm>
          <a:prstGeom prst="rect">
            <a:avLst/>
          </a:prstGeom>
          <a:noFill/>
        </p:spPr>
        <p:txBody>
          <a:bodyPr wrap="square" rtlCol="0">
            <a:spAutoFit/>
          </a:bodyPr>
          <a:lstStyle/>
          <a:p>
            <a:pPr algn="ctr"/>
            <a:r>
              <a:rPr lang="fr-FR" sz="3600" dirty="0" smtClean="0"/>
              <a:t>Progression de la séquence</a:t>
            </a:r>
            <a:endParaRPr lang="fr-F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3000"/>
                                        <p:tgtEl>
                                          <p:spTgt spid="5">
                                            <p:txEl>
                                              <p:pRg st="0" end="0"/>
                                            </p:txEl>
                                          </p:spTgt>
                                        </p:tgtEl>
                                      </p:cBhvr>
                                    </p:animEffect>
                                  </p:childTnLst>
                                </p:cTn>
                              </p:par>
                            </p:childTnLst>
                          </p:cTn>
                        </p:par>
                        <p:par>
                          <p:cTn id="8" fill="hold">
                            <p:stCondLst>
                              <p:cond delay="3000"/>
                            </p:stCondLst>
                            <p:childTnLst>
                              <p:par>
                                <p:cTn id="9" presetID="5" presetClass="entr" presetSubtype="5"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down)">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467544" y="332657"/>
          <a:ext cx="8424936" cy="6309360"/>
        </p:xfrm>
        <a:graphic>
          <a:graphicData uri="http://schemas.openxmlformats.org/drawingml/2006/table">
            <a:tbl>
              <a:tblPr/>
              <a:tblGrid>
                <a:gridCol w="1117976"/>
                <a:gridCol w="1525142"/>
                <a:gridCol w="1734545"/>
                <a:gridCol w="1486753"/>
                <a:gridCol w="2560520"/>
              </a:tblGrid>
              <a:tr h="1861610">
                <a:tc>
                  <a:txBody>
                    <a:bodyPr/>
                    <a:lstStyle/>
                    <a:p>
                      <a:pPr>
                        <a:lnSpc>
                          <a:spcPct val="115000"/>
                        </a:lnSpc>
                        <a:spcAft>
                          <a:spcPts val="0"/>
                        </a:spcAft>
                      </a:pPr>
                      <a:r>
                        <a:rPr lang="fr-FR" sz="1200" dirty="0">
                          <a:latin typeface="Calibri"/>
                          <a:ea typeface="Calibri"/>
                          <a:cs typeface="Times New Roman"/>
                        </a:rPr>
                        <a:t>Séance 3 :Dénonciation de l’assimilation</a:t>
                      </a: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latin typeface="Calibri"/>
                          <a:ea typeface="Calibri"/>
                          <a:cs typeface="Times New Roman"/>
                        </a:rPr>
                        <a:t>. Analyser les modalités et les enjeux de la présentation de l’autre dans un écrit et dans une image.</a:t>
                      </a:r>
                    </a:p>
                    <a:p>
                      <a:pPr>
                        <a:lnSpc>
                          <a:spcPct val="115000"/>
                        </a:lnSpc>
                        <a:spcAft>
                          <a:spcPts val="0"/>
                        </a:spcAft>
                      </a:pPr>
                      <a:r>
                        <a:rPr lang="fr-FR" sz="1200" dirty="0">
                          <a:latin typeface="Calibri"/>
                          <a:ea typeface="Calibri"/>
                          <a:cs typeface="Times New Roman"/>
                        </a:rPr>
                        <a:t>. Comprendre comment une œuvre met en tension les expériences individuelles et les questions collectives</a:t>
                      </a: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Calibri"/>
                          <a:ea typeface="Calibri"/>
                          <a:cs typeface="Times New Roman"/>
                        </a:rPr>
                        <a:t>Champ littéraire: </a:t>
                      </a:r>
                    </a:p>
                    <a:p>
                      <a:pPr marL="342900" lvl="0" indent="-342900">
                        <a:lnSpc>
                          <a:spcPct val="115000"/>
                        </a:lnSpc>
                        <a:spcAft>
                          <a:spcPts val="0"/>
                        </a:spcAft>
                        <a:buFont typeface="Times New Roman"/>
                        <a:buChar char="-"/>
                        <a:tabLst>
                          <a:tab pos="457200" algn="l"/>
                        </a:tabLst>
                      </a:pPr>
                      <a:r>
                        <a:rPr lang="fr-FR" sz="1200">
                          <a:latin typeface="Calibri"/>
                          <a:ea typeface="Calibri"/>
                          <a:cs typeface="Times New Roman"/>
                        </a:rPr>
                        <a:t>Période: XXème siècle </a:t>
                      </a:r>
                    </a:p>
                    <a:p>
                      <a:pPr marL="342900" lvl="0" indent="-342900">
                        <a:lnSpc>
                          <a:spcPct val="115000"/>
                        </a:lnSpc>
                        <a:spcAft>
                          <a:spcPts val="0"/>
                        </a:spcAft>
                        <a:buFont typeface="Times New Roman"/>
                        <a:buChar char="-"/>
                        <a:tabLst>
                          <a:tab pos="457200" algn="l"/>
                        </a:tabLst>
                      </a:pPr>
                      <a:r>
                        <a:rPr lang="fr-FR" sz="1200">
                          <a:latin typeface="Calibri"/>
                          <a:ea typeface="Calibri"/>
                          <a:cs typeface="Times New Roman"/>
                        </a:rPr>
                        <a:t>- Poésie en rapport avec la colonisation</a:t>
                      </a:r>
                    </a:p>
                    <a:p>
                      <a:pPr marL="342900" lvl="0" indent="-342900">
                        <a:lnSpc>
                          <a:spcPct val="115000"/>
                        </a:lnSpc>
                        <a:spcAft>
                          <a:spcPts val="0"/>
                        </a:spcAft>
                        <a:buFont typeface="Times New Roman"/>
                        <a:buChar char="-"/>
                        <a:tabLst>
                          <a:tab pos="457200" algn="l"/>
                        </a:tabLst>
                      </a:pPr>
                      <a:r>
                        <a:rPr lang="fr-FR" sz="1200">
                          <a:latin typeface="Calibri"/>
                          <a:ea typeface="Calibri"/>
                          <a:cs typeface="Times New Roman"/>
                        </a:rPr>
                        <a:t>- B.D en rapport avec un récit de voyage</a:t>
                      </a:r>
                    </a:p>
                    <a:p>
                      <a:pPr marL="342900" lvl="0" indent="-342900">
                        <a:lnSpc>
                          <a:spcPct val="115000"/>
                        </a:lnSpc>
                        <a:spcAft>
                          <a:spcPts val="0"/>
                        </a:spcAft>
                        <a:buFont typeface="Times New Roman"/>
                        <a:buChar char="-"/>
                        <a:tabLst>
                          <a:tab pos="457200" algn="l"/>
                        </a:tabLst>
                      </a:pPr>
                      <a:r>
                        <a:rPr lang="fr-FR" sz="1200">
                          <a:latin typeface="Calibri"/>
                          <a:ea typeface="Calibri"/>
                          <a:cs typeface="Times New Roman"/>
                        </a:rPr>
                        <a:t>Champ linguistique: Lexique du comportement, du jugement et des valeurs</a:t>
                      </a:r>
                    </a:p>
                    <a:p>
                      <a:pPr marL="342900" lvl="0" indent="-342900">
                        <a:lnSpc>
                          <a:spcPct val="115000"/>
                        </a:lnSpc>
                        <a:spcAft>
                          <a:spcPts val="0"/>
                        </a:spcAft>
                        <a:buFont typeface="Times New Roman"/>
                        <a:buChar char="-"/>
                        <a:tabLst>
                          <a:tab pos="457200" algn="l"/>
                        </a:tabLst>
                      </a:pPr>
                      <a:r>
                        <a:rPr lang="fr-FR" sz="1200">
                          <a:latin typeface="Calibri"/>
                          <a:ea typeface="Calibri"/>
                          <a:cs typeface="Times New Roman"/>
                        </a:rPr>
                        <a:t>- Modalisation du jugement, valeurs du «  »je ».</a:t>
                      </a: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Calibri"/>
                          <a:ea typeface="Calibri"/>
                          <a:cs typeface="Times New Roman"/>
                        </a:rPr>
                        <a:t>S’intéresser à l’expérience d’autrui comme élément de l’expérience universelle.</a:t>
                      </a: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latin typeface="Calibri"/>
                          <a:ea typeface="Calibri"/>
                          <a:cs typeface="Times New Roman"/>
                        </a:rPr>
                        <a:t>- Lire Le poème, la biographie de DAMAS. Répondre aux questions.</a:t>
                      </a:r>
                    </a:p>
                    <a:p>
                      <a:pPr>
                        <a:lnSpc>
                          <a:spcPct val="115000"/>
                        </a:lnSpc>
                        <a:spcAft>
                          <a:spcPts val="0"/>
                        </a:spcAft>
                      </a:pPr>
                      <a:r>
                        <a:rPr lang="fr-FR" sz="1200" dirty="0">
                          <a:latin typeface="Calibri"/>
                          <a:ea typeface="Calibri"/>
                          <a:cs typeface="Times New Roman"/>
                        </a:rPr>
                        <a:t>- Lire les planches de la BD: répondre aux questions</a:t>
                      </a: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018">
                <a:tc>
                  <a:txBody>
                    <a:bodyPr/>
                    <a:lstStyle/>
                    <a:p>
                      <a:pPr>
                        <a:lnSpc>
                          <a:spcPct val="115000"/>
                        </a:lnSpc>
                        <a:spcAft>
                          <a:spcPts val="0"/>
                        </a:spcAft>
                      </a:pPr>
                      <a:r>
                        <a:rPr lang="fr-FR" sz="1200" b="1">
                          <a:latin typeface="Calibri"/>
                          <a:ea typeface="Calibri"/>
                          <a:cs typeface="Times New Roman"/>
                        </a:rPr>
                        <a:t>Séance 4: Chanson « L’exil » interprétée par Ralph Tamar </a:t>
                      </a:r>
                      <a:endParaRPr lang="fr-FR" sz="1200">
                        <a:latin typeface="Calibri"/>
                        <a:ea typeface="Calibri"/>
                        <a:cs typeface="Times New Roman"/>
                      </a:endParaRP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latin typeface="Calibri"/>
                          <a:ea typeface="Calibri"/>
                          <a:cs typeface="Times New Roman"/>
                        </a:rPr>
                        <a:t>*Analyser les modalités et les enjeux de la présentation de l’autre dans un écrit et une image. </a:t>
                      </a:r>
                      <a:endParaRPr lang="fr-FR" sz="1200">
                        <a:latin typeface="Calibri"/>
                        <a:ea typeface="Calibri"/>
                        <a:cs typeface="Times New Roman"/>
                      </a:endParaRPr>
                    </a:p>
                    <a:p>
                      <a:pPr>
                        <a:lnSpc>
                          <a:spcPct val="115000"/>
                        </a:lnSpc>
                        <a:spcAft>
                          <a:spcPts val="0"/>
                        </a:spcAft>
                      </a:pPr>
                      <a:r>
                        <a:rPr lang="fr-FR" sz="1200" b="1">
                          <a:latin typeface="Calibri"/>
                          <a:ea typeface="Calibri"/>
                          <a:cs typeface="Times New Roman"/>
                        </a:rPr>
                        <a:t>* Comprendre comment une œuvre met en tension les expériences individuelles et les questions collectives. </a:t>
                      </a:r>
                      <a:endParaRPr lang="fr-FR" sz="1200">
                        <a:latin typeface="Calibri"/>
                        <a:ea typeface="Calibri"/>
                        <a:cs typeface="Times New Roman"/>
                      </a:endParaRP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latin typeface="Calibri"/>
                          <a:ea typeface="Calibri"/>
                          <a:cs typeface="Times New Roman"/>
                        </a:rPr>
                        <a:t>Champ littéraire:</a:t>
                      </a:r>
                      <a:endParaRPr lang="fr-FR" sz="1200">
                        <a:latin typeface="Calibri"/>
                        <a:ea typeface="Calibri"/>
                        <a:cs typeface="Times New Roman"/>
                      </a:endParaRPr>
                    </a:p>
                    <a:p>
                      <a:pPr>
                        <a:lnSpc>
                          <a:spcPct val="115000"/>
                        </a:lnSpc>
                        <a:spcAft>
                          <a:spcPts val="0"/>
                        </a:spcAft>
                      </a:pPr>
                      <a:r>
                        <a:rPr lang="fr-FR" sz="1200" b="1">
                          <a:latin typeface="Calibri"/>
                          <a:ea typeface="Calibri"/>
                          <a:cs typeface="Times New Roman"/>
                        </a:rPr>
                        <a:t>-Période XXème siècle.</a:t>
                      </a:r>
                      <a:endParaRPr lang="fr-FR" sz="1200">
                        <a:latin typeface="Calibri"/>
                        <a:ea typeface="Calibri"/>
                        <a:cs typeface="Times New Roman"/>
                      </a:endParaRPr>
                    </a:p>
                    <a:p>
                      <a:pPr>
                        <a:lnSpc>
                          <a:spcPct val="115000"/>
                        </a:lnSpc>
                        <a:spcAft>
                          <a:spcPts val="0"/>
                        </a:spcAft>
                      </a:pPr>
                      <a:r>
                        <a:rPr lang="fr-FR" sz="1200" b="1">
                          <a:latin typeface="Calibri"/>
                          <a:ea typeface="Calibri"/>
                          <a:cs typeface="Times New Roman"/>
                        </a:rPr>
                        <a:t> Champ linguistique:</a:t>
                      </a:r>
                      <a:endParaRPr lang="fr-FR" sz="1200">
                        <a:latin typeface="Calibri"/>
                        <a:ea typeface="Calibri"/>
                        <a:cs typeface="Times New Roman"/>
                      </a:endParaRPr>
                    </a:p>
                    <a:p>
                      <a:pPr marL="342900" lvl="0" indent="-342900">
                        <a:lnSpc>
                          <a:spcPct val="115000"/>
                        </a:lnSpc>
                        <a:spcAft>
                          <a:spcPts val="0"/>
                        </a:spcAft>
                        <a:buFont typeface="Arial"/>
                        <a:buChar char="•"/>
                        <a:tabLst>
                          <a:tab pos="457200" algn="l"/>
                        </a:tabLst>
                      </a:pPr>
                      <a:r>
                        <a:rPr lang="fr-FR" sz="1200" b="1">
                          <a:latin typeface="Calibri"/>
                          <a:ea typeface="Calibri"/>
                          <a:cs typeface="Times New Roman"/>
                        </a:rPr>
                        <a:t>Lexique: individuel/collectif/singulier</a:t>
                      </a:r>
                      <a:endParaRPr lang="fr-FR" sz="1200">
                        <a:latin typeface="Calibri"/>
                        <a:ea typeface="Calibri"/>
                        <a:cs typeface="Times New Roman"/>
                      </a:endParaRPr>
                    </a:p>
                    <a:p>
                      <a:pPr marL="342900" lvl="0" indent="-342900">
                        <a:lnSpc>
                          <a:spcPct val="115000"/>
                        </a:lnSpc>
                        <a:spcAft>
                          <a:spcPts val="0"/>
                        </a:spcAft>
                        <a:buFont typeface="Arial"/>
                        <a:buChar char="•"/>
                        <a:tabLst>
                          <a:tab pos="457200" algn="l"/>
                        </a:tabLst>
                      </a:pPr>
                      <a:r>
                        <a:rPr lang="fr-FR" sz="1200" b="1">
                          <a:latin typeface="Calibri"/>
                          <a:ea typeface="Calibri"/>
                          <a:cs typeface="Times New Roman"/>
                        </a:rPr>
                        <a:t>Histoire des arts:</a:t>
                      </a:r>
                      <a:endParaRPr lang="fr-FR" sz="1200">
                        <a:latin typeface="Calibri"/>
                        <a:ea typeface="Calibri"/>
                        <a:cs typeface="Times New Roman"/>
                      </a:endParaRPr>
                    </a:p>
                    <a:p>
                      <a:pPr marL="342900" lvl="0" indent="-342900">
                        <a:lnSpc>
                          <a:spcPct val="115000"/>
                        </a:lnSpc>
                        <a:spcAft>
                          <a:spcPts val="0"/>
                        </a:spcAft>
                        <a:buFont typeface="Arial"/>
                        <a:buChar char="•"/>
                        <a:tabLst>
                          <a:tab pos="457200" algn="l"/>
                        </a:tabLst>
                      </a:pPr>
                      <a:r>
                        <a:rPr lang="fr-FR" sz="1200" b="1">
                          <a:latin typeface="Calibri"/>
                          <a:ea typeface="Calibri"/>
                          <a:cs typeface="Times New Roman"/>
                        </a:rPr>
                        <a:t>* Période XXème siècle</a:t>
                      </a:r>
                      <a:endParaRPr lang="fr-FR" sz="1200">
                        <a:latin typeface="Calibri"/>
                        <a:ea typeface="Calibri"/>
                        <a:cs typeface="Times New Roman"/>
                      </a:endParaRPr>
                    </a:p>
                    <a:p>
                      <a:pPr marL="342900" lvl="0" indent="-342900">
                        <a:lnSpc>
                          <a:spcPct val="115000"/>
                        </a:lnSpc>
                        <a:spcAft>
                          <a:spcPts val="0"/>
                        </a:spcAft>
                        <a:buFont typeface="Arial"/>
                        <a:buChar char="•"/>
                        <a:tabLst>
                          <a:tab pos="457200" algn="l"/>
                        </a:tabLst>
                      </a:pPr>
                      <a:r>
                        <a:rPr lang="fr-FR" sz="1200" b="1">
                          <a:latin typeface="Calibri"/>
                          <a:ea typeface="Calibri"/>
                          <a:cs typeface="Times New Roman"/>
                        </a:rPr>
                        <a:t>Thématique: « Arts, sociétés, cultures » </a:t>
                      </a:r>
                      <a:endParaRPr lang="fr-FR" sz="1200">
                        <a:latin typeface="Calibri"/>
                        <a:ea typeface="Calibri"/>
                        <a:cs typeface="Times New Roman"/>
                      </a:endParaRP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Wingdings"/>
                        <a:buChar char=""/>
                        <a:tabLst>
                          <a:tab pos="457200" algn="l"/>
                        </a:tabLst>
                      </a:pPr>
                      <a:r>
                        <a:rPr lang="fr-FR" sz="1200" b="1">
                          <a:latin typeface="Calibri"/>
                          <a:ea typeface="Calibri"/>
                          <a:cs typeface="Times New Roman"/>
                        </a:rPr>
                        <a:t>Etre sensible aux échos et aux  interférences entre soi et les autres.</a:t>
                      </a:r>
                      <a:endParaRPr lang="fr-FR" sz="1200">
                        <a:latin typeface="Calibri"/>
                        <a:ea typeface="Calibri"/>
                        <a:cs typeface="Times New Roman"/>
                      </a:endParaRPr>
                    </a:p>
                    <a:p>
                      <a:pPr marL="342900" lvl="0" indent="-342900">
                        <a:lnSpc>
                          <a:spcPct val="115000"/>
                        </a:lnSpc>
                        <a:spcAft>
                          <a:spcPts val="0"/>
                        </a:spcAft>
                        <a:buFont typeface="Wingdings"/>
                        <a:buChar char=""/>
                        <a:tabLst>
                          <a:tab pos="457200" algn="l"/>
                        </a:tabLst>
                      </a:pPr>
                      <a:r>
                        <a:rPr lang="fr-FR" sz="1200" b="1">
                          <a:latin typeface="Calibri"/>
                          <a:ea typeface="Calibri"/>
                          <a:cs typeface="Times New Roman"/>
                        </a:rPr>
                        <a:t>S’intéresser à l’expérience d’autrui comme élément de l’expérience universelle. </a:t>
                      </a:r>
                      <a:endParaRPr lang="fr-FR" sz="1200">
                        <a:latin typeface="Calibri"/>
                        <a:ea typeface="Calibri"/>
                        <a:cs typeface="Times New Roman"/>
                      </a:endParaRP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tabLst>
                          <a:tab pos="457200" algn="l"/>
                        </a:tabLst>
                      </a:pPr>
                      <a:r>
                        <a:rPr lang="fr-FR" sz="1200" b="1">
                          <a:latin typeface="Calibri"/>
                          <a:ea typeface="Calibri"/>
                          <a:cs typeface="Times New Roman"/>
                        </a:rPr>
                        <a:t>Regarder le clip de la chanson.</a:t>
                      </a:r>
                      <a:endParaRPr lang="fr-FR" sz="1200">
                        <a:latin typeface="Calibri"/>
                        <a:ea typeface="Calibri"/>
                        <a:cs typeface="Times New Roman"/>
                      </a:endParaRPr>
                    </a:p>
                    <a:p>
                      <a:pPr marL="342900" lvl="0" indent="-342900">
                        <a:lnSpc>
                          <a:spcPct val="115000"/>
                        </a:lnSpc>
                        <a:spcAft>
                          <a:spcPts val="0"/>
                        </a:spcAft>
                        <a:buFont typeface="Times New Roman"/>
                        <a:buChar char="-"/>
                        <a:tabLst>
                          <a:tab pos="457200" algn="l"/>
                        </a:tabLst>
                      </a:pPr>
                      <a:r>
                        <a:rPr lang="fr-FR" sz="1200" b="1">
                          <a:latin typeface="Calibri"/>
                          <a:ea typeface="Calibri"/>
                          <a:cs typeface="Times New Roman"/>
                        </a:rPr>
                        <a:t>- Analyser les  paroles.</a:t>
                      </a:r>
                      <a:endParaRPr lang="fr-FR" sz="1200">
                        <a:latin typeface="Calibri"/>
                        <a:ea typeface="Calibri"/>
                        <a:cs typeface="Times New Roman"/>
                      </a:endParaRPr>
                    </a:p>
                    <a:p>
                      <a:pPr>
                        <a:lnSpc>
                          <a:spcPct val="115000"/>
                        </a:lnSpc>
                        <a:spcAft>
                          <a:spcPts val="0"/>
                        </a:spcAft>
                      </a:pPr>
                      <a:r>
                        <a:rPr lang="fr-FR" sz="1200" b="1">
                          <a:latin typeface="Calibri"/>
                          <a:ea typeface="Calibri"/>
                          <a:cs typeface="Times New Roman"/>
                        </a:rPr>
                        <a:t>Répondre aux questions mettant en parallèle les images et les paroles de la chanson</a:t>
                      </a:r>
                      <a:endParaRPr lang="fr-FR" sz="1200">
                        <a:latin typeface="Calibri"/>
                        <a:ea typeface="Calibri"/>
                        <a:cs typeface="Times New Roman"/>
                      </a:endParaRP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851">
                <a:tc>
                  <a:txBody>
                    <a:bodyPr/>
                    <a:lstStyle/>
                    <a:p>
                      <a:pPr>
                        <a:lnSpc>
                          <a:spcPct val="115000"/>
                        </a:lnSpc>
                        <a:spcAft>
                          <a:spcPts val="0"/>
                        </a:spcAft>
                      </a:pPr>
                      <a:r>
                        <a:rPr lang="fr-FR" sz="1200" b="1">
                          <a:latin typeface="Calibri"/>
                          <a:ea typeface="Calibri"/>
                          <a:cs typeface="Times New Roman"/>
                        </a:rPr>
                        <a:t>Séance 5: Evaluation sommative </a:t>
                      </a:r>
                      <a:endParaRPr lang="fr-FR" sz="1200">
                        <a:latin typeface="Calibri"/>
                        <a:ea typeface="Calibri"/>
                        <a:cs typeface="Times New Roman"/>
                      </a:endParaRP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200">
                        <a:latin typeface="Calibri"/>
                        <a:ea typeface="Calibri"/>
                        <a:cs typeface="Times New Roman"/>
                      </a:endParaRP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200">
                        <a:latin typeface="Calibri"/>
                        <a:ea typeface="Calibri"/>
                        <a:cs typeface="Times New Roman"/>
                      </a:endParaRP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200">
                        <a:latin typeface="Calibri"/>
                        <a:ea typeface="Calibri"/>
                        <a:cs typeface="Times New Roman"/>
                      </a:endParaRP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200" dirty="0">
                        <a:latin typeface="Calibri"/>
                        <a:ea typeface="Calibri"/>
                        <a:cs typeface="Times New Roman"/>
                      </a:endParaRPr>
                    </a:p>
                  </a:txBody>
                  <a:tcPr marL="31679" marR="31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Séance 1: Qu’est ce que l’exil?</a:t>
            </a:r>
            <a:endParaRPr lang="fr-FR" sz="2400" dirty="0"/>
          </a:p>
        </p:txBody>
      </p:sp>
      <p:pic>
        <p:nvPicPr>
          <p:cNvPr id="1026" name="Picture 2" descr="J:\BOAT PEOPLE 2.jpg"/>
          <p:cNvPicPr>
            <a:picLocks noGrp="1" noChangeAspect="1" noChangeArrowheads="1"/>
          </p:cNvPicPr>
          <p:nvPr>
            <p:ph idx="1"/>
          </p:nvPr>
        </p:nvPicPr>
        <p:blipFill>
          <a:blip r:embed="rId2" cstate="print"/>
          <a:srcRect/>
          <a:stretch>
            <a:fillRect/>
          </a:stretch>
        </p:blipFill>
        <p:spPr bwMode="auto">
          <a:xfrm>
            <a:off x="539551" y="1556792"/>
            <a:ext cx="5132529" cy="4320480"/>
          </a:xfrm>
          <a:prstGeom prst="rect">
            <a:avLst/>
          </a:prstGeom>
          <a:noFill/>
        </p:spPr>
      </p:pic>
      <p:sp>
        <p:nvSpPr>
          <p:cNvPr id="5" name="ZoneTexte 4"/>
          <p:cNvSpPr txBox="1"/>
          <p:nvPr/>
        </p:nvSpPr>
        <p:spPr>
          <a:xfrm>
            <a:off x="6084168" y="1556792"/>
            <a:ext cx="2736304" cy="4247317"/>
          </a:xfrm>
          <a:prstGeom prst="rect">
            <a:avLst/>
          </a:prstGeom>
          <a:noFill/>
        </p:spPr>
        <p:txBody>
          <a:bodyPr wrap="square" rtlCol="0">
            <a:spAutoFit/>
          </a:bodyPr>
          <a:lstStyle/>
          <a:p>
            <a:endParaRPr lang="fr-FR" dirty="0" smtClean="0"/>
          </a:p>
          <a:p>
            <a:endParaRPr lang="fr-FR" dirty="0"/>
          </a:p>
          <a:p>
            <a:r>
              <a:rPr lang="fr-FR" dirty="0" smtClean="0"/>
              <a:t>1-De quel type de pays partent-ils?</a:t>
            </a:r>
          </a:p>
          <a:p>
            <a:endParaRPr lang="fr-FR" dirty="0"/>
          </a:p>
          <a:p>
            <a:r>
              <a:rPr lang="fr-FR" dirty="0" smtClean="0"/>
              <a:t>2- Que recherchent-ils?</a:t>
            </a:r>
          </a:p>
          <a:p>
            <a:endParaRPr lang="fr-FR" dirty="0"/>
          </a:p>
          <a:p>
            <a:r>
              <a:rPr lang="fr-FR" dirty="0" smtClean="0"/>
              <a:t>3-Où pensent-ils trouver, concrétiser, réaliser leur rêve?</a:t>
            </a:r>
          </a:p>
          <a:p>
            <a:endParaRPr lang="fr-FR" dirty="0"/>
          </a:p>
          <a:p>
            <a:r>
              <a:rPr lang="fr-FR" dirty="0" smtClean="0"/>
              <a:t>4- Dans quelles conditions voyagent-ils?</a:t>
            </a:r>
          </a:p>
          <a:p>
            <a:endParaRPr lang="fr-FR" dirty="0"/>
          </a:p>
          <a:p>
            <a:r>
              <a:rPr lang="fr-FR" dirty="0" smtClean="0"/>
              <a:t> </a:t>
            </a:r>
            <a:endParaRPr lang="fr-FR" dirty="0"/>
          </a:p>
        </p:txBody>
      </p:sp>
      <p:sp>
        <p:nvSpPr>
          <p:cNvPr id="6" name="ZoneTexte 5"/>
          <p:cNvSpPr txBox="1"/>
          <p:nvPr/>
        </p:nvSpPr>
        <p:spPr>
          <a:xfrm>
            <a:off x="611560" y="5949280"/>
            <a:ext cx="4320480" cy="369332"/>
          </a:xfrm>
          <a:prstGeom prst="rect">
            <a:avLst/>
          </a:prstGeom>
          <a:noFill/>
        </p:spPr>
        <p:txBody>
          <a:bodyPr wrap="square" rtlCol="0">
            <a:spAutoFit/>
          </a:bodyPr>
          <a:lstStyle/>
          <a:p>
            <a:r>
              <a:rPr lang="fr-FR" dirty="0" smtClean="0"/>
              <a:t>Sources: site : bruz.solidarite.free.fr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3000" fill="hold"/>
                                        <p:tgtEl>
                                          <p:spTgt spid="1026"/>
                                        </p:tgtEl>
                                        <p:attrNameLst>
                                          <p:attrName>ppt_w</p:attrName>
                                        </p:attrNameLst>
                                      </p:cBhvr>
                                      <p:tavLst>
                                        <p:tav tm="0">
                                          <p:val>
                                            <p:fltVal val="0"/>
                                          </p:val>
                                        </p:tav>
                                        <p:tav tm="100000">
                                          <p:val>
                                            <p:strVal val="#ppt_w"/>
                                          </p:val>
                                        </p:tav>
                                      </p:tavLst>
                                    </p:anim>
                                    <p:anim calcmode="lin" valueType="num">
                                      <p:cBhvr>
                                        <p:cTn id="18" dur="3000" fill="hold"/>
                                        <p:tgtEl>
                                          <p:spTgt spid="1026"/>
                                        </p:tgtEl>
                                        <p:attrNameLst>
                                          <p:attrName>ppt_h</p:attrName>
                                        </p:attrNameLst>
                                      </p:cBhvr>
                                      <p:tavLst>
                                        <p:tav tm="0">
                                          <p:val>
                                            <p:fltVal val="0"/>
                                          </p:val>
                                        </p:tav>
                                        <p:tav tm="100000">
                                          <p:val>
                                            <p:strVal val="#ppt_h"/>
                                          </p:val>
                                        </p:tav>
                                      </p:tavLst>
                                    </p:anim>
                                    <p:animEffect transition="in" filter="fade">
                                      <p:cBhvr>
                                        <p:cTn id="19" dur="3000"/>
                                        <p:tgtEl>
                                          <p:spTgt spid="1026"/>
                                        </p:tgtEl>
                                      </p:cBhvr>
                                    </p:animEffect>
                                  </p:childTnLst>
                                </p:cTn>
                              </p:par>
                            </p:childTnLst>
                          </p:cTn>
                        </p:par>
                        <p:par>
                          <p:cTn id="20" fill="hold">
                            <p:stCondLst>
                              <p:cond delay="5000"/>
                            </p:stCondLst>
                            <p:childTnLst>
                              <p:par>
                                <p:cTn id="21" presetID="9"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dissolve">
                                      <p:cBhvr>
                                        <p:cTn id="23" dur="2000"/>
                                        <p:tgtEl>
                                          <p:spTgt spid="5">
                                            <p:txEl>
                                              <p:pRg st="2" end="2"/>
                                            </p:txEl>
                                          </p:spTgt>
                                        </p:tgtEl>
                                      </p:cBhvr>
                                    </p:animEffect>
                                  </p:childTnLst>
                                </p:cTn>
                              </p:par>
                            </p:childTnLst>
                          </p:cTn>
                        </p:par>
                        <p:par>
                          <p:cTn id="24" fill="hold">
                            <p:stCondLst>
                              <p:cond delay="7000"/>
                            </p:stCondLst>
                            <p:childTnLst>
                              <p:par>
                                <p:cTn id="25" presetID="9" presetClass="entr" presetSubtype="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2000"/>
                                        <p:tgtEl>
                                          <p:spTgt spid="5">
                                            <p:txEl>
                                              <p:pRg st="4" end="4"/>
                                            </p:txEl>
                                          </p:spTgt>
                                        </p:tgtEl>
                                      </p:cBhvr>
                                    </p:animEffect>
                                  </p:childTnLst>
                                </p:cTn>
                              </p:par>
                            </p:childTnLst>
                          </p:cTn>
                        </p:par>
                        <p:par>
                          <p:cTn id="28" fill="hold">
                            <p:stCondLst>
                              <p:cond delay="9000"/>
                            </p:stCondLst>
                            <p:childTnLst>
                              <p:par>
                                <p:cTn id="29" presetID="9" presetClass="entr" presetSubtype="0"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dissolve">
                                      <p:cBhvr>
                                        <p:cTn id="31" dur="2000"/>
                                        <p:tgtEl>
                                          <p:spTgt spid="5">
                                            <p:txEl>
                                              <p:pRg st="6" end="6"/>
                                            </p:txEl>
                                          </p:spTgt>
                                        </p:tgtEl>
                                      </p:cBhvr>
                                    </p:animEffect>
                                  </p:childTnLst>
                                </p:cTn>
                              </p:par>
                            </p:childTnLst>
                          </p:cTn>
                        </p:par>
                        <p:par>
                          <p:cTn id="32" fill="hold">
                            <p:stCondLst>
                              <p:cond delay="11000"/>
                            </p:stCondLst>
                            <p:childTnLst>
                              <p:par>
                                <p:cTn id="33" presetID="9" presetClass="entr" presetSubtype="0" fill="hold" grpId="0"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dissolve">
                                      <p:cBhvr>
                                        <p:cTn id="35" dur="2000"/>
                                        <p:tgtEl>
                                          <p:spTgt spid="5">
                                            <p:txEl>
                                              <p:pRg st="8" end="8"/>
                                            </p:txEl>
                                          </p:spTgt>
                                        </p:tgtEl>
                                      </p:cBhvr>
                                    </p:animEffect>
                                  </p:childTnLst>
                                </p:cTn>
                              </p:par>
                            </p:childTnLst>
                          </p:cTn>
                        </p:par>
                        <p:par>
                          <p:cTn id="36" fill="hold">
                            <p:stCondLst>
                              <p:cond delay="13000"/>
                            </p:stCondLst>
                            <p:childTnLst>
                              <p:par>
                                <p:cTn id="37" presetID="9" presetClass="entr" presetSubtype="0" fill="hold" grpId="0" nodeType="after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dissolve">
                                      <p:cBhvr>
                                        <p:cTn id="39"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082354"/>
          </a:xfrm>
        </p:spPr>
        <p:txBody>
          <a:bodyPr>
            <a:noAutofit/>
          </a:bodyPr>
          <a:lstStyle/>
          <a:p>
            <a:r>
              <a:rPr lang="fr-FR" sz="4000" dirty="0" smtClean="0"/>
              <a:t>Séance 2 </a:t>
            </a:r>
            <a:br>
              <a:rPr lang="fr-FR" sz="4000" dirty="0" smtClean="0"/>
            </a:br>
            <a:r>
              <a:rPr lang="fr-FR" sz="4000" dirty="0" smtClean="0"/>
              <a:t>Entre Afrique et Occident: l’histoire de Salie</a:t>
            </a:r>
            <a:endParaRPr lang="fr-FR" sz="4000" dirty="0"/>
          </a:p>
        </p:txBody>
      </p:sp>
      <p:sp>
        <p:nvSpPr>
          <p:cNvPr id="5" name="ZoneTexte 4"/>
          <p:cNvSpPr txBox="1"/>
          <p:nvPr/>
        </p:nvSpPr>
        <p:spPr>
          <a:xfrm>
            <a:off x="1043608" y="3645024"/>
            <a:ext cx="7056784" cy="1815882"/>
          </a:xfrm>
          <a:prstGeom prst="rect">
            <a:avLst/>
          </a:prstGeom>
          <a:noFill/>
        </p:spPr>
        <p:txBody>
          <a:bodyPr wrap="square" rtlCol="0">
            <a:spAutoFit/>
          </a:bodyPr>
          <a:lstStyle/>
          <a:p>
            <a:r>
              <a:rPr lang="fr-FR" sz="2800" dirty="0" smtClean="0"/>
              <a:t>Problématique:</a:t>
            </a:r>
          </a:p>
          <a:p>
            <a:r>
              <a:rPr lang="fr-FR" sz="2800" dirty="0" smtClean="0"/>
              <a:t>Peut-on concilier l’appartenance à deux cultures?</a:t>
            </a:r>
          </a:p>
          <a:p>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55" decel="100000"/>
                                        <p:tgtEl>
                                          <p:spTgt spid="2"/>
                                        </p:tgtEl>
                                      </p:cBhvr>
                                    </p:animEffect>
                                    <p:animScale>
                                      <p:cBhvr>
                                        <p:cTn id="8" dur="1155" decel="100000"/>
                                        <p:tgtEl>
                                          <p:spTgt spid="2"/>
                                        </p:tgtEl>
                                      </p:cBhvr>
                                      <p:from x="10000" y="10000"/>
                                      <p:to x="200000" y="450000"/>
                                    </p:animScale>
                                    <p:animScale>
                                      <p:cBhvr>
                                        <p:cTn id="9" dur="1845" accel="100000" fill="hold">
                                          <p:stCondLst>
                                            <p:cond delay="1155"/>
                                          </p:stCondLst>
                                        </p:cTn>
                                        <p:tgtEl>
                                          <p:spTgt spid="2"/>
                                        </p:tgtEl>
                                      </p:cBhvr>
                                      <p:from x="200000" y="450000"/>
                                      <p:to x="100000" y="100000"/>
                                    </p:animScale>
                                    <p:set>
                                      <p:cBhvr>
                                        <p:cTn id="10" dur="1155" fill="hold"/>
                                        <p:tgtEl>
                                          <p:spTgt spid="2"/>
                                        </p:tgtEl>
                                        <p:attrNameLst>
                                          <p:attrName>ppt_x</p:attrName>
                                        </p:attrNameLst>
                                      </p:cBhvr>
                                      <p:to>
                                        <p:strVal val="(0.5)"/>
                                      </p:to>
                                    </p:set>
                                    <p:anim from="(0.5)" to="(#ppt_x)" calcmode="lin" valueType="num">
                                      <p:cBhvr>
                                        <p:cTn id="11" dur="1845" accel="100000" fill="hold">
                                          <p:stCondLst>
                                            <p:cond delay="1155"/>
                                          </p:stCondLst>
                                        </p:cTn>
                                        <p:tgtEl>
                                          <p:spTgt spid="2"/>
                                        </p:tgtEl>
                                        <p:attrNameLst>
                                          <p:attrName>ppt_x</p:attrName>
                                        </p:attrNameLst>
                                      </p:cBhvr>
                                    </p:anim>
                                    <p:set>
                                      <p:cBhvr>
                                        <p:cTn id="12" dur="1155" fill="hold"/>
                                        <p:tgtEl>
                                          <p:spTgt spid="2"/>
                                        </p:tgtEl>
                                        <p:attrNameLst>
                                          <p:attrName>ppt_y</p:attrName>
                                        </p:attrNameLst>
                                      </p:cBhvr>
                                      <p:to>
                                        <p:strVal val="(#ppt_y+0.4)"/>
                                      </p:to>
                                    </p:set>
                                    <p:anim from="(#ppt_y+0.4)" to="(#ppt_y)" calcmode="lin" valueType="num">
                                      <p:cBhvr>
                                        <p:cTn id="13" dur="1845" accel="100000" fill="hold">
                                          <p:stCondLst>
                                            <p:cond delay="1155"/>
                                          </p:stCondLst>
                                        </p:cTn>
                                        <p:tgtEl>
                                          <p:spTgt spid="2"/>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fontScale="90000"/>
          </a:bodyPr>
          <a:lstStyle/>
          <a:p>
            <a:r>
              <a:rPr lang="fr-FR" dirty="0"/>
              <a:t> </a:t>
            </a:r>
            <a:br>
              <a:rPr lang="fr-FR" dirty="0"/>
            </a:br>
            <a:r>
              <a:rPr lang="fr-FR" sz="1000" i="1" dirty="0"/>
              <a:t>Le Ventre de l’Atlantique</a:t>
            </a:r>
            <a:r>
              <a:rPr lang="fr-FR" sz="1000" dirty="0"/>
              <a:t>, publié en 2003, est le premier roman de </a:t>
            </a:r>
            <a:r>
              <a:rPr lang="fr-FR" sz="1000" dirty="0" err="1"/>
              <a:t>Fatou</a:t>
            </a:r>
            <a:r>
              <a:rPr lang="fr-FR" sz="1000" dirty="0"/>
              <a:t> </a:t>
            </a:r>
            <a:r>
              <a:rPr lang="fr-FR" sz="1000" dirty="0" err="1"/>
              <a:t>Diome</a:t>
            </a:r>
            <a:r>
              <a:rPr lang="fr-FR" sz="1000" dirty="0"/>
              <a:t>. </a:t>
            </a:r>
            <a:br>
              <a:rPr lang="fr-FR" sz="1000" dirty="0"/>
            </a:br>
            <a:r>
              <a:rPr lang="fr-FR" sz="1000" dirty="0"/>
              <a:t>Comme son héroïne, Salie, l’auteure est née (en 1968) sur la petite île</a:t>
            </a:r>
            <a:br>
              <a:rPr lang="fr-FR" sz="1000" dirty="0"/>
            </a:br>
            <a:r>
              <a:rPr lang="fr-FR" sz="1000" dirty="0"/>
              <a:t>de </a:t>
            </a:r>
            <a:r>
              <a:rPr lang="fr-FR" sz="1000" dirty="0" err="1"/>
              <a:t>Niodor</a:t>
            </a:r>
            <a:r>
              <a:rPr lang="fr-FR" sz="1000" dirty="0"/>
              <a:t> au Sud-ouest du Sénégal et a été élevée par sa grand-mère. A 22 ans, elle part s’installer en France et poursuit des études.</a:t>
            </a:r>
            <a:br>
              <a:rPr lang="fr-FR" sz="1000" dirty="0"/>
            </a:br>
            <a:r>
              <a:rPr lang="fr-FR" sz="1000" dirty="0"/>
              <a:t>Salie notre narratrice installée en France a quitté son frère </a:t>
            </a:r>
            <a:r>
              <a:rPr lang="fr-FR" sz="1000" dirty="0" err="1"/>
              <a:t>Madické</a:t>
            </a:r>
            <a:r>
              <a:rPr lang="fr-FR" sz="1000" dirty="0"/>
              <a:t> resté au Sénégal et dont le rêve est de quitter son île natale pour vivre sa passion du football. Il presse sa sœur de l’aider à venir en Europe. Salie tente de lui faire comprendre que les récits triomphants faits par les immigrés embellissent souvent la réalité. Elle évoque la complexité de la situation de celui qui est partagé entre deux pays.</a:t>
            </a:r>
            <a:r>
              <a:rPr lang="fr-FR" dirty="0"/>
              <a:t/>
            </a:r>
            <a:br>
              <a:rPr lang="fr-FR" dirty="0"/>
            </a:br>
            <a:endParaRPr lang="fr-FR" dirty="0"/>
          </a:p>
        </p:txBody>
      </p:sp>
      <p:sp>
        <p:nvSpPr>
          <p:cNvPr id="5" name="ZoneTexte 4"/>
          <p:cNvSpPr txBox="1"/>
          <p:nvPr/>
        </p:nvSpPr>
        <p:spPr>
          <a:xfrm>
            <a:off x="619944" y="1853208"/>
            <a:ext cx="4176464" cy="369332"/>
          </a:xfrm>
          <a:prstGeom prst="rect">
            <a:avLst/>
          </a:prstGeom>
          <a:noFill/>
        </p:spPr>
        <p:txBody>
          <a:bodyPr wrap="square" rtlCol="0">
            <a:spAutoFit/>
          </a:bodyPr>
          <a:lstStyle/>
          <a:p>
            <a:endParaRPr lang="fr-FR" dirty="0"/>
          </a:p>
        </p:txBody>
      </p:sp>
      <p:sp>
        <p:nvSpPr>
          <p:cNvPr id="6" name="ZoneTexte 5"/>
          <p:cNvSpPr txBox="1"/>
          <p:nvPr/>
        </p:nvSpPr>
        <p:spPr>
          <a:xfrm>
            <a:off x="323528" y="1484785"/>
            <a:ext cx="4032448" cy="4570482"/>
          </a:xfrm>
          <a:prstGeom prst="rect">
            <a:avLst/>
          </a:prstGeom>
          <a:noFill/>
        </p:spPr>
        <p:txBody>
          <a:bodyPr wrap="square" rtlCol="0">
            <a:spAutoFit/>
          </a:bodyPr>
          <a:lstStyle/>
          <a:p>
            <a:r>
              <a:rPr lang="fr-FR" sz="1200" dirty="0"/>
              <a:t>Pour </a:t>
            </a:r>
            <a:r>
              <a:rPr lang="fr-FR" sz="1200" dirty="0" err="1"/>
              <a:t>Madické</a:t>
            </a:r>
            <a:r>
              <a:rPr lang="fr-FR" sz="1200" dirty="0"/>
              <a:t>, vivre dans un pays développé représentait en soi un avantage démesuré que j’avais par rapport à lui, lui qui profitait de sa famille et du soleil sous les tropiques. Comment aurais-je pu lui faire comprendre la solitude de l’exil, mon combat pour la survie et l’état d’alerte permanent où me gardaient mes études ? N’étais-je pas la feignante qui avait choisi </a:t>
            </a:r>
            <a:r>
              <a:rPr lang="fr-FR" sz="1200" dirty="0" smtClean="0"/>
              <a:t>l’éden</a:t>
            </a:r>
            <a:r>
              <a:rPr lang="fr-FR" sz="800" dirty="0" smtClean="0">
                <a:solidFill>
                  <a:srgbClr val="C00000"/>
                </a:solidFill>
              </a:rPr>
              <a:t>1 </a:t>
            </a:r>
            <a:r>
              <a:rPr lang="fr-FR" sz="1200" dirty="0"/>
              <a:t>européen et qui jouait à l’éternelle écolière à un âge où la plupart de mes camarades d’enfance cultivaient leur lopin de terre et nourrissaient leur </a:t>
            </a:r>
            <a:r>
              <a:rPr lang="fr-FR" sz="1200" dirty="0" smtClean="0"/>
              <a:t>progéniture</a:t>
            </a:r>
            <a:r>
              <a:rPr lang="fr-FR" sz="800" dirty="0" smtClean="0">
                <a:solidFill>
                  <a:srgbClr val="C00000"/>
                </a:solidFill>
              </a:rPr>
              <a:t>2</a:t>
            </a:r>
            <a:r>
              <a:rPr lang="fr-FR" sz="800" dirty="0">
                <a:solidFill>
                  <a:srgbClr val="C00000"/>
                </a:solidFill>
              </a:rPr>
              <a:t> </a:t>
            </a:r>
            <a:r>
              <a:rPr lang="fr-FR" sz="1200" dirty="0"/>
              <a:t>? Absente et inutile à leur quotidien, à quoi pouvais-je servir, sinon à leur transvaser, de temps en temps, un peu de ce nectar qu’ils supposaient étancher ma soif en France ? Le sang oublie souvent son devoir, mais jamais son droit. Il me dictait sa loi. Ayant choisi un chemin complètement étranger aux miens, je m’acharnais à tenter de leur en prouver la validité. Il me fallait « réussir » afin d’assumer la fonction assignée à tout enfant de chez nous : servir de sécurité sociale aux siens. Cette obligation d’assistance est le plus gros fardeau que traînent les émigrés. Mais étant donné que notre plus grande quête demeure l’amour et la reconnaissance de ceux que nous avons quittés, le moindre de leur caprice devient un ordre.</a:t>
            </a:r>
          </a:p>
          <a:p>
            <a:endParaRPr lang="fr-FR" sz="900" b="1" dirty="0" smtClean="0"/>
          </a:p>
          <a:p>
            <a:r>
              <a:rPr lang="fr-FR" sz="900" dirty="0" smtClean="0">
                <a:solidFill>
                  <a:srgbClr val="C00000"/>
                </a:solidFill>
              </a:rPr>
              <a:t>1.</a:t>
            </a:r>
            <a:r>
              <a:rPr lang="fr-FR" sz="900" b="1" dirty="0" smtClean="0"/>
              <a:t>Eden</a:t>
            </a:r>
            <a:r>
              <a:rPr lang="fr-FR" sz="900" dirty="0"/>
              <a:t> : paradis</a:t>
            </a:r>
          </a:p>
          <a:p>
            <a:r>
              <a:rPr lang="fr-FR" sz="900" dirty="0" smtClean="0">
                <a:solidFill>
                  <a:srgbClr val="C00000"/>
                </a:solidFill>
              </a:rPr>
              <a:t>2 </a:t>
            </a:r>
            <a:r>
              <a:rPr lang="fr-FR" sz="900" b="1" dirty="0" smtClean="0"/>
              <a:t>Progéniture</a:t>
            </a:r>
            <a:r>
              <a:rPr lang="fr-FR" sz="900" dirty="0"/>
              <a:t> : enfants</a:t>
            </a:r>
            <a:r>
              <a:rPr lang="fr-FR" sz="900" dirty="0" smtClean="0"/>
              <a:t>.</a:t>
            </a:r>
          </a:p>
        </p:txBody>
      </p:sp>
      <p:sp>
        <p:nvSpPr>
          <p:cNvPr id="7" name="ZoneTexte 6"/>
          <p:cNvSpPr txBox="1"/>
          <p:nvPr/>
        </p:nvSpPr>
        <p:spPr>
          <a:xfrm>
            <a:off x="4788024" y="1412776"/>
            <a:ext cx="4248472" cy="5750486"/>
          </a:xfrm>
          <a:prstGeom prst="rect">
            <a:avLst/>
          </a:prstGeom>
          <a:noFill/>
        </p:spPr>
        <p:txBody>
          <a:bodyPr wrap="square" rtlCol="0">
            <a:spAutoFit/>
          </a:bodyPr>
          <a:lstStyle/>
          <a:p>
            <a:r>
              <a:rPr lang="fr-FR" sz="1200" dirty="0"/>
              <a:t>Chez moi ? Chez l’autre ? Etre hybride, l’Afrique et l’Europe se demandent, perplexes, quel bout de moi leur appartient. Je suis l’enfant présenté au sabre du roi </a:t>
            </a:r>
            <a:r>
              <a:rPr lang="fr-FR" sz="1200" dirty="0" smtClean="0"/>
              <a:t>Salomon</a:t>
            </a:r>
            <a:r>
              <a:rPr lang="fr-FR" sz="800" dirty="0" smtClean="0">
                <a:solidFill>
                  <a:srgbClr val="C00000"/>
                </a:solidFill>
              </a:rPr>
              <a:t>1</a:t>
            </a:r>
            <a:r>
              <a:rPr lang="fr-FR" sz="1200" dirty="0" smtClean="0"/>
              <a:t> </a:t>
            </a:r>
            <a:r>
              <a:rPr lang="fr-FR" sz="1200" dirty="0"/>
              <a:t>pour le juste partage. Exilée en permanence, je passe mes nuits à souder les rails qui mènent à l’identité. L’écriture est la cire chaude que je coule ente les sillons creusés par les bâtisseurs de cloisons des deux bords. Je suis cette </a:t>
            </a:r>
            <a:r>
              <a:rPr lang="fr-FR" sz="1200" dirty="0" smtClean="0"/>
              <a:t>chéloïde</a:t>
            </a:r>
            <a:r>
              <a:rPr lang="fr-FR" sz="800" dirty="0" smtClean="0">
                <a:solidFill>
                  <a:srgbClr val="C00000"/>
                </a:solidFill>
              </a:rPr>
              <a:t>2</a:t>
            </a:r>
            <a:r>
              <a:rPr lang="fr-FR" sz="1200" dirty="0" smtClean="0"/>
              <a:t> </a:t>
            </a:r>
            <a:r>
              <a:rPr lang="fr-FR" sz="1200" dirty="0"/>
              <a:t>qui pousse là où les hommes, en traçant leurs frontières, ont blessés la terre de Dieu […]. Le premier qui a dit : « Celles-ci sont mes couleurs » a transformé l’arc-en-ciel en bombe atomique, et rangé les peuples en armées. Vert, jaune, rouge ? Bleu, blanc, rouge ? Des barbelés ? Evidemment ! je préfère le mauve, cette couleur tempérée, mélange de la rouge chaleur africaine et du froid bleu européen. Qu’est ce qui fait la beauté du mauve ? le bleu ou le rouge ? Et puis, à quoi sert-il de s’en enquérir si le mauve vous va bien ?</a:t>
            </a:r>
          </a:p>
          <a:p>
            <a:r>
              <a:rPr lang="fr-FR" sz="1200" dirty="0"/>
              <a:t>Je cherche mon pays là où on apprécie l’être, sans dissocier ses multiples strates. Je cherche mon pays là où s’estompe la fragmentation identitaire. Je cherche mon pays là où les bras de l’Atlantique fusionnent pour donner l’encre mauve qui dit l‘incandescence et la douceur, la brûlure d’exister et la joie de vivre</a:t>
            </a:r>
            <a:r>
              <a:rPr lang="fr-FR" sz="1200" dirty="0" smtClean="0"/>
              <a:t>.</a:t>
            </a:r>
          </a:p>
          <a:p>
            <a:endParaRPr lang="fr-FR" sz="1200" dirty="0"/>
          </a:p>
          <a:p>
            <a:r>
              <a:rPr lang="fr-FR" sz="900" dirty="0" smtClean="0">
                <a:solidFill>
                  <a:srgbClr val="C00000"/>
                </a:solidFill>
              </a:rPr>
              <a:t>1.</a:t>
            </a:r>
            <a:r>
              <a:rPr lang="fr-FR" sz="900" b="1" dirty="0" smtClean="0"/>
              <a:t>Roi </a:t>
            </a:r>
            <a:r>
              <a:rPr lang="fr-FR" sz="900" b="1" dirty="0"/>
              <a:t>Salomon</a:t>
            </a:r>
            <a:r>
              <a:rPr lang="fr-FR" sz="900" dirty="0"/>
              <a:t> : roi réputé pour sa sagesse de ses jugements. La Bible raconte la dispute entre deux femmes qui se disaient toutes deux mères d’un enfant. Pour régler le désaccord, Salomon réclama une épée et ordonna de couper l’enfant vivant en deux et d’en donner une des moitiés à chacune. L’une des femmes déclara qu’elle préférait renoncer à l’enfant plutôt que de le voir sacrifié. Salomon reconnut la vraie mère en elle, et lui fit remettre le nourrisson</a:t>
            </a:r>
            <a:r>
              <a:rPr lang="fr-FR" sz="900" dirty="0" smtClean="0"/>
              <a:t>.</a:t>
            </a:r>
          </a:p>
          <a:p>
            <a:endParaRPr lang="fr-FR" sz="900" dirty="0"/>
          </a:p>
          <a:p>
            <a:r>
              <a:rPr lang="fr-FR" sz="900" dirty="0" smtClean="0">
                <a:solidFill>
                  <a:srgbClr val="C00000"/>
                </a:solidFill>
              </a:rPr>
              <a:t>2.</a:t>
            </a:r>
            <a:r>
              <a:rPr lang="fr-FR" sz="900" b="1" dirty="0" smtClean="0"/>
              <a:t>Chéloïde</a:t>
            </a:r>
            <a:r>
              <a:rPr lang="fr-FR" sz="900" dirty="0" smtClean="0"/>
              <a:t> : cicatrice qui s’élargit.</a:t>
            </a:r>
          </a:p>
          <a:p>
            <a:endParaRPr lang="fr-FR" sz="900" dirty="0"/>
          </a:p>
          <a:p>
            <a:endParaRPr lang="fr-FR" dirty="0"/>
          </a:p>
        </p:txBody>
      </p:sp>
      <p:sp>
        <p:nvSpPr>
          <p:cNvPr id="8" name="ZoneTexte 7"/>
          <p:cNvSpPr txBox="1"/>
          <p:nvPr/>
        </p:nvSpPr>
        <p:spPr>
          <a:xfrm>
            <a:off x="2051720" y="6525344"/>
            <a:ext cx="4752528" cy="507831"/>
          </a:xfrm>
          <a:prstGeom prst="rect">
            <a:avLst/>
          </a:prstGeom>
          <a:noFill/>
        </p:spPr>
        <p:txBody>
          <a:bodyPr wrap="square" rtlCol="0">
            <a:spAutoFit/>
          </a:bodyPr>
          <a:lstStyle/>
          <a:p>
            <a:endParaRPr lang="fr-FR" sz="900" b="1" dirty="0" smtClean="0">
              <a:solidFill>
                <a:srgbClr val="C00000"/>
              </a:solidFill>
            </a:endParaRPr>
          </a:p>
          <a:p>
            <a:r>
              <a:rPr lang="fr-FR" sz="900" b="1" dirty="0" smtClean="0">
                <a:solidFill>
                  <a:srgbClr val="C00000"/>
                </a:solidFill>
              </a:rPr>
              <a:t>Extraits du Ventre de l’Atlantique de </a:t>
            </a:r>
            <a:r>
              <a:rPr lang="fr-FR" sz="900" b="1" dirty="0" err="1" smtClean="0">
                <a:solidFill>
                  <a:srgbClr val="C00000"/>
                </a:solidFill>
              </a:rPr>
              <a:t>Fatou</a:t>
            </a:r>
            <a:r>
              <a:rPr lang="fr-FR" sz="900" b="1" dirty="0" smtClean="0">
                <a:solidFill>
                  <a:srgbClr val="C00000"/>
                </a:solidFill>
              </a:rPr>
              <a:t> </a:t>
            </a:r>
            <a:r>
              <a:rPr lang="fr-FR" sz="900" b="1" dirty="0" err="1" smtClean="0">
                <a:solidFill>
                  <a:srgbClr val="C00000"/>
                </a:solidFill>
              </a:rPr>
              <a:t>Diome</a:t>
            </a:r>
            <a:r>
              <a:rPr lang="fr-FR" sz="900" b="1" dirty="0" smtClean="0">
                <a:solidFill>
                  <a:srgbClr val="C00000"/>
                </a:solidFill>
              </a:rPr>
              <a:t> , tiré du manuel Nathan technique </a:t>
            </a:r>
            <a:r>
              <a:rPr lang="fr-FR" sz="900" b="1" dirty="0" err="1" smtClean="0">
                <a:solidFill>
                  <a:srgbClr val="C00000"/>
                </a:solidFill>
              </a:rPr>
              <a:t>Tbac</a:t>
            </a:r>
            <a:r>
              <a:rPr lang="fr-FR" sz="900" b="1" dirty="0" smtClean="0">
                <a:solidFill>
                  <a:srgbClr val="C00000"/>
                </a:solidFill>
              </a:rPr>
              <a:t> pro.</a:t>
            </a:r>
          </a:p>
          <a:p>
            <a:pPr algn="ctr"/>
            <a:endParaRPr lang="fr-FR" sz="9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2000"/>
                                        <p:tgtEl>
                                          <p:spTgt spid="6"/>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2000"/>
                                        <p:tgtEl>
                                          <p:spTgt spid="7"/>
                                        </p:tgtEl>
                                      </p:cBhvr>
                                    </p:animEffect>
                                  </p:childTnLst>
                                </p:cTn>
                              </p:par>
                            </p:childTnLst>
                          </p:cTn>
                        </p:par>
                        <p:par>
                          <p:cTn id="16" fill="hold">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404665"/>
            <a:ext cx="8064896" cy="3031599"/>
          </a:xfrm>
          <a:prstGeom prst="rect">
            <a:avLst/>
          </a:prstGeom>
          <a:noFill/>
        </p:spPr>
        <p:txBody>
          <a:bodyPr wrap="square" rtlCol="0">
            <a:spAutoFit/>
          </a:bodyPr>
          <a:lstStyle/>
          <a:p>
            <a:r>
              <a:rPr lang="fr-FR" sz="1200" dirty="0" smtClean="0"/>
              <a:t>Pour </a:t>
            </a:r>
            <a:r>
              <a:rPr lang="fr-FR" sz="1200" dirty="0" err="1" smtClean="0"/>
              <a:t>Madické</a:t>
            </a:r>
            <a:r>
              <a:rPr lang="fr-FR" sz="1200" dirty="0" smtClean="0"/>
              <a:t>, vivre dans un pays développé représentait en soi un avantage démesuré que j’avais par rapport à lui, lui qui profitait de sa famille et du soleil sous les tropiques. Comment aurais-je pu lui faire comprendre la solitude de l’exil, mon combat pour la survie et l’état d’alerte permanent où me gardaient mes études ? N’étais-je pas la feignante qui avait choisi l’éden</a:t>
            </a:r>
            <a:r>
              <a:rPr lang="fr-FR" sz="1200" dirty="0" smtClean="0">
                <a:solidFill>
                  <a:srgbClr val="C00000"/>
                </a:solidFill>
              </a:rPr>
              <a:t>1 </a:t>
            </a:r>
            <a:r>
              <a:rPr lang="fr-FR" sz="1200" dirty="0" smtClean="0"/>
              <a:t>européen et qui jouait à l’éternelle écolière à un âge où la plupart de mes camarades d’enfance cultivaient leur lopin de terre et nourrissaient leur progéniture</a:t>
            </a:r>
            <a:r>
              <a:rPr lang="fr-FR" sz="1200" dirty="0" smtClean="0">
                <a:solidFill>
                  <a:srgbClr val="C00000"/>
                </a:solidFill>
              </a:rPr>
              <a:t>2 </a:t>
            </a:r>
            <a:r>
              <a:rPr lang="fr-FR" sz="1200" dirty="0" smtClean="0"/>
              <a:t>? Absente et inutile à leur quotidien, à quoi pouvais-je servir, sinon à leur transvaser, de temps en temps, un peu de ce nectar qu’ils supposaient étancher ma soif en France ? Le sang oublie souvent son devoir, mais jamais son droit. Il me dictait sa loi. Ayant choisi un chemin complètement étranger aux miens, je m’acharnais à tenter de leur en prouver la validité. Il me fallait « réussir » afin d’assumer la fonction assignée à tout enfant de chez nous : servir de sécurité sociale aux siens. Cette obligation d’assistance est le plus gros fardeau que traînent les émigrés. Mais étant donné que notre plus grande quête demeure l’amour et la reconnaissance de ceux que nous avons quittés, le moindre de leur caprice devient un ordre.</a:t>
            </a:r>
          </a:p>
          <a:p>
            <a:endParaRPr lang="fr-FR" sz="1100" b="1" dirty="0" smtClean="0"/>
          </a:p>
          <a:p>
            <a:r>
              <a:rPr lang="fr-FR" sz="900" dirty="0" smtClean="0">
                <a:solidFill>
                  <a:srgbClr val="C00000"/>
                </a:solidFill>
              </a:rPr>
              <a:t>1.</a:t>
            </a:r>
            <a:r>
              <a:rPr lang="fr-FR" sz="900" b="1" dirty="0" smtClean="0"/>
              <a:t>Eden</a:t>
            </a:r>
            <a:r>
              <a:rPr lang="fr-FR" sz="900" dirty="0" smtClean="0"/>
              <a:t> : paradis</a:t>
            </a:r>
          </a:p>
          <a:p>
            <a:r>
              <a:rPr lang="fr-FR" sz="900" dirty="0" smtClean="0">
                <a:solidFill>
                  <a:srgbClr val="C00000"/>
                </a:solidFill>
              </a:rPr>
              <a:t>2 </a:t>
            </a:r>
            <a:r>
              <a:rPr lang="fr-FR" sz="900" b="1" dirty="0" smtClean="0"/>
              <a:t>Progéniture</a:t>
            </a:r>
            <a:r>
              <a:rPr lang="fr-FR" sz="900" dirty="0" smtClean="0"/>
              <a:t> : enfants.</a:t>
            </a:r>
          </a:p>
          <a:p>
            <a:endParaRPr lang="fr-FR" dirty="0"/>
          </a:p>
        </p:txBody>
      </p:sp>
      <p:sp>
        <p:nvSpPr>
          <p:cNvPr id="5" name="ZoneTexte 4"/>
          <p:cNvSpPr txBox="1"/>
          <p:nvPr/>
        </p:nvSpPr>
        <p:spPr>
          <a:xfrm>
            <a:off x="683568" y="3140968"/>
            <a:ext cx="7992888" cy="646331"/>
          </a:xfrm>
          <a:prstGeom prst="rect">
            <a:avLst/>
          </a:prstGeom>
          <a:noFill/>
        </p:spPr>
        <p:txBody>
          <a:bodyPr wrap="square" rtlCol="0">
            <a:spAutoFit/>
          </a:bodyPr>
          <a:lstStyle/>
          <a:p>
            <a:r>
              <a:rPr lang="fr-FR" dirty="0" smtClean="0"/>
              <a:t>Montrez que </a:t>
            </a:r>
            <a:r>
              <a:rPr lang="fr-FR" dirty="0" err="1" smtClean="0"/>
              <a:t>Madiké</a:t>
            </a:r>
            <a:r>
              <a:rPr lang="fr-FR" dirty="0" smtClean="0"/>
              <a:t> et Salie perçoivent l’occident différemment en complétant le tableau suivant:</a:t>
            </a:r>
            <a:endParaRPr lang="fr-FR" dirty="0"/>
          </a:p>
        </p:txBody>
      </p:sp>
      <p:graphicFrame>
        <p:nvGraphicFramePr>
          <p:cNvPr id="6" name="Tableau 5"/>
          <p:cNvGraphicFramePr>
            <a:graphicFrameLocks noGrp="1"/>
          </p:cNvGraphicFramePr>
          <p:nvPr/>
        </p:nvGraphicFramePr>
        <p:xfrm>
          <a:off x="1403648" y="3861049"/>
          <a:ext cx="6096000" cy="2743200"/>
        </p:xfrm>
        <a:graphic>
          <a:graphicData uri="http://schemas.openxmlformats.org/drawingml/2006/table">
            <a:tbl>
              <a:tblPr firstRow="1" bandRow="1">
                <a:tableStyleId>{5C22544A-7EE6-4342-B048-85BDC9FD1C3A}</a:tableStyleId>
              </a:tblPr>
              <a:tblGrid>
                <a:gridCol w="1524000"/>
                <a:gridCol w="1524000"/>
                <a:gridCol w="1524000"/>
                <a:gridCol w="1524000"/>
              </a:tblGrid>
              <a:tr h="57606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Perception de</a:t>
                      </a:r>
                      <a:r>
                        <a:rPr lang="fr-FR" baseline="0" dirty="0" smtClean="0"/>
                        <a:t> </a:t>
                      </a:r>
                      <a:r>
                        <a:rPr lang="fr-FR" baseline="0" dirty="0" err="1" smtClean="0"/>
                        <a:t>M</a:t>
                      </a:r>
                      <a:r>
                        <a:rPr lang="fr-FR" dirty="0" err="1" smtClean="0"/>
                        <a:t>adiké</a:t>
                      </a:r>
                      <a:r>
                        <a:rPr lang="fr-FR" dirty="0" smtClean="0"/>
                        <a:t> </a:t>
                      </a:r>
                    </a:p>
                    <a:p>
                      <a:endParaRPr lang="fr-FR" dirty="0"/>
                    </a:p>
                  </a:txBody>
                  <a:tcPr/>
                </a:tc>
                <a:tc hMerge="1">
                  <a:txBody>
                    <a:bodyPr/>
                    <a:lstStyle/>
                    <a:p>
                      <a:endParaRPr lang="fr-F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Perception de Salie </a:t>
                      </a:r>
                    </a:p>
                    <a:p>
                      <a:endParaRPr lang="fr-FR" dirty="0"/>
                    </a:p>
                  </a:txBody>
                  <a:tcPr/>
                </a:tc>
                <a:tc hMerge="1">
                  <a:txBody>
                    <a:bodyPr/>
                    <a:lstStyle/>
                    <a:p>
                      <a:endParaRPr lang="fr-FR"/>
                    </a:p>
                  </a:txBody>
                  <a:tcPr/>
                </a:tc>
              </a:tr>
              <a:tr h="864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Sur l’occident</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Sur la vie de sa sœur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Sur l’occident</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Sur sa propre vie</a:t>
                      </a:r>
                    </a:p>
                    <a:p>
                      <a:endParaRPr lang="fr-FR" dirty="0"/>
                    </a:p>
                  </a:txBody>
                  <a:tcPr/>
                </a:tc>
              </a:tr>
              <a:tr h="864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2000"/>
                                        <p:tgtEl>
                                          <p:spTgt spid="5"/>
                                        </p:tgtEl>
                                      </p:cBhvr>
                                    </p:animEffect>
                                  </p:childTnLst>
                                </p:cTn>
                              </p:par>
                            </p:childTnLst>
                          </p:cTn>
                        </p:par>
                        <p:par>
                          <p:cTn id="17" fill="hold">
                            <p:stCondLst>
                              <p:cond delay="4000"/>
                            </p:stCondLst>
                            <p:childTnLst>
                              <p:par>
                                <p:cTn id="18" presetID="3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600" decel="100000"/>
                                        <p:tgtEl>
                                          <p:spTgt spid="6"/>
                                        </p:tgtEl>
                                      </p:cBhvr>
                                    </p:animEffect>
                                    <p:anim calcmode="lin" valueType="num">
                                      <p:cBhvr>
                                        <p:cTn id="21" dur="1600" decel="100000" fill="hold"/>
                                        <p:tgtEl>
                                          <p:spTgt spid="6"/>
                                        </p:tgtEl>
                                        <p:attrNameLst>
                                          <p:attrName>style.rotation</p:attrName>
                                        </p:attrNameLst>
                                      </p:cBhvr>
                                      <p:tavLst>
                                        <p:tav tm="0">
                                          <p:val>
                                            <p:fltVal val="-90"/>
                                          </p:val>
                                        </p:tav>
                                        <p:tav tm="100000">
                                          <p:val>
                                            <p:fltVal val="0"/>
                                          </p:val>
                                        </p:tav>
                                      </p:tavLst>
                                    </p:anim>
                                    <p:anim calcmode="lin" valueType="num">
                                      <p:cBhvr>
                                        <p:cTn id="22" dur="1600" decel="100000" fill="hold"/>
                                        <p:tgtEl>
                                          <p:spTgt spid="6"/>
                                        </p:tgtEl>
                                        <p:attrNameLst>
                                          <p:attrName>ppt_x</p:attrName>
                                        </p:attrNameLst>
                                      </p:cBhvr>
                                      <p:tavLst>
                                        <p:tav tm="0">
                                          <p:val>
                                            <p:strVal val="#ppt_x+0.4"/>
                                          </p:val>
                                        </p:tav>
                                        <p:tav tm="100000">
                                          <p:val>
                                            <p:strVal val="#ppt_x-0.05"/>
                                          </p:val>
                                        </p:tav>
                                      </p:tavLst>
                                    </p:anim>
                                    <p:anim calcmode="lin" valueType="num">
                                      <p:cBhvr>
                                        <p:cTn id="23" dur="1600" decel="100000" fill="hold"/>
                                        <p:tgtEl>
                                          <p:spTgt spid="6"/>
                                        </p:tgtEl>
                                        <p:attrNameLst>
                                          <p:attrName>ppt_y</p:attrName>
                                        </p:attrNameLst>
                                      </p:cBhvr>
                                      <p:tavLst>
                                        <p:tav tm="0">
                                          <p:val>
                                            <p:strVal val="#ppt_y-0.4"/>
                                          </p:val>
                                        </p:tav>
                                        <p:tav tm="100000">
                                          <p:val>
                                            <p:strVal val="#ppt_y+0.1"/>
                                          </p:val>
                                        </p:tav>
                                      </p:tavLst>
                                    </p:anim>
                                    <p:anim calcmode="lin" valueType="num">
                                      <p:cBhvr>
                                        <p:cTn id="24"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25"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260648"/>
            <a:ext cx="8208912" cy="2677656"/>
          </a:xfrm>
          <a:prstGeom prst="rect">
            <a:avLst/>
          </a:prstGeom>
          <a:noFill/>
        </p:spPr>
        <p:txBody>
          <a:bodyPr wrap="square" rtlCol="0">
            <a:spAutoFit/>
          </a:bodyPr>
          <a:lstStyle/>
          <a:p>
            <a:r>
              <a:rPr lang="fr-FR" sz="1200" dirty="0" smtClean="0"/>
              <a:t>Extrait 1</a:t>
            </a:r>
          </a:p>
          <a:p>
            <a:r>
              <a:rPr lang="fr-FR" sz="1200" dirty="0" smtClean="0"/>
              <a:t>Pour </a:t>
            </a:r>
            <a:r>
              <a:rPr lang="fr-FR" sz="1200" dirty="0" err="1" smtClean="0"/>
              <a:t>Madické</a:t>
            </a:r>
            <a:r>
              <a:rPr lang="fr-FR" sz="1200" dirty="0" smtClean="0"/>
              <a:t>, vivre dans un pays développé représentait en soi un avantage démesuré que j’avais par rapport à lui, lui qui profitait de sa famille et du soleil sous les tropiques. Comment aurais-je pu lui faire comprendre la solitude de l’exil, mon combat pour la survie et l’état d’alerte permanent où me gardaient mes études ? N’étais-je pas la feignante qui avait choisi l’éden</a:t>
            </a:r>
            <a:r>
              <a:rPr lang="fr-FR" sz="1200" dirty="0" smtClean="0">
                <a:solidFill>
                  <a:srgbClr val="C00000"/>
                </a:solidFill>
              </a:rPr>
              <a:t>1 </a:t>
            </a:r>
            <a:r>
              <a:rPr lang="fr-FR" sz="1200" dirty="0" smtClean="0"/>
              <a:t>européen et qui jouait à l’éternelle écolière à un âge où la plupart de mes camarades d’enfance cultivaient leur lopin de terre et nourrissaient leur progéniture</a:t>
            </a:r>
            <a:r>
              <a:rPr lang="fr-FR" sz="1200" dirty="0" smtClean="0">
                <a:solidFill>
                  <a:srgbClr val="C00000"/>
                </a:solidFill>
              </a:rPr>
              <a:t>2 </a:t>
            </a:r>
            <a:r>
              <a:rPr lang="fr-FR" sz="1200" dirty="0" smtClean="0"/>
              <a:t>? Absente et inutile à leur quotidien, à quoi pouvais-je servir, sinon à leur transvaser, de temps en temps, un peu de ce nectar qu’ils supposaient étancher ma soif en France ? Le sang oublie souvent son devoir, mais jamais son droit. Il me dictait sa loi. Ayant choisi un chemin complètement étranger aux miens, je m’acharnais à tenter de leur en prouver la validité. Il me fallait « réussir » afin d’assumer la fonction assignée à tout enfant de chez nous : servir de sécurité sociale aux siens. Cette obligation d’assistance est le plus gros fardeau que traînent les émigrés. Mais étant donné que notre plus grande quête demeure l’amour et la reconnaissance de ceux que nous avons quittés, le moindre de leur caprice devient un ordre.</a:t>
            </a:r>
          </a:p>
          <a:p>
            <a:endParaRPr lang="fr-FR" sz="1600" b="1" dirty="0" smtClean="0"/>
          </a:p>
          <a:p>
            <a:r>
              <a:rPr lang="fr-FR" sz="900" dirty="0" smtClean="0">
                <a:solidFill>
                  <a:srgbClr val="C00000"/>
                </a:solidFill>
              </a:rPr>
              <a:t>1.</a:t>
            </a:r>
            <a:r>
              <a:rPr lang="fr-FR" sz="900" b="1" dirty="0" smtClean="0"/>
              <a:t>Eden</a:t>
            </a:r>
            <a:r>
              <a:rPr lang="fr-FR" sz="900" dirty="0" smtClean="0"/>
              <a:t> : paradis</a:t>
            </a:r>
          </a:p>
          <a:p>
            <a:r>
              <a:rPr lang="fr-FR" sz="900" dirty="0" smtClean="0">
                <a:solidFill>
                  <a:srgbClr val="C00000"/>
                </a:solidFill>
              </a:rPr>
              <a:t>2 </a:t>
            </a:r>
            <a:r>
              <a:rPr lang="fr-FR" sz="900" b="1" dirty="0" smtClean="0"/>
              <a:t>Progéniture</a:t>
            </a:r>
            <a:r>
              <a:rPr lang="fr-FR" sz="900" dirty="0" smtClean="0"/>
              <a:t> : enfants</a:t>
            </a:r>
            <a:r>
              <a:rPr lang="fr-FR" sz="1100" dirty="0" smtClean="0"/>
              <a:t>.</a:t>
            </a:r>
            <a:endParaRPr lang="fr-FR" dirty="0"/>
          </a:p>
        </p:txBody>
      </p:sp>
      <p:sp>
        <p:nvSpPr>
          <p:cNvPr id="6" name="ZoneTexte 5"/>
          <p:cNvSpPr txBox="1"/>
          <p:nvPr/>
        </p:nvSpPr>
        <p:spPr>
          <a:xfrm>
            <a:off x="611560" y="2924944"/>
            <a:ext cx="8136904" cy="1477328"/>
          </a:xfrm>
          <a:prstGeom prst="rect">
            <a:avLst/>
          </a:prstGeom>
          <a:noFill/>
        </p:spPr>
        <p:txBody>
          <a:bodyPr wrap="square" rtlCol="0">
            <a:spAutoFit/>
          </a:bodyPr>
          <a:lstStyle/>
          <a:p>
            <a:r>
              <a:rPr lang="fr-FR" dirty="0" smtClean="0"/>
              <a:t>1-Quel est le procédé d’écriture utilisé montrant l’incertitude de Salie sur son choix de vie?</a:t>
            </a:r>
          </a:p>
          <a:p>
            <a:r>
              <a:rPr lang="fr-FR" dirty="0" smtClean="0"/>
              <a:t>2-Expliquez la phrase suivante: « il me fallait.. Aux siens ». Puis relevez d’autres expressions qui illustrent cette idée.</a:t>
            </a:r>
          </a:p>
          <a:p>
            <a:r>
              <a:rPr lang="fr-FR" dirty="0" smtClean="0"/>
              <a:t>3-Comment Salie vit-elle son exil?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1681</TotalTime>
  <Words>1769</Words>
  <Application>Microsoft Office PowerPoint</Application>
  <PresentationFormat>Affichage à l'écran (4:3)</PresentationFormat>
  <Paragraphs>255</Paragraphs>
  <Slides>27</Slides>
  <Notes>1</Notes>
  <HiddenSlides>0</HiddenSlides>
  <MMClips>1</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Apex</vt:lpstr>
      <vt:lpstr>IDENTITE ET DIVERSITE</vt:lpstr>
      <vt:lpstr>Diapositive 2</vt:lpstr>
      <vt:lpstr>Diapositive 3</vt:lpstr>
      <vt:lpstr>Diapositive 4</vt:lpstr>
      <vt:lpstr>Séance 1: Qu’est ce que l’exil?</vt:lpstr>
      <vt:lpstr>Séance 2  Entre Afrique et Occident: l’histoire de Salie</vt:lpstr>
      <vt:lpstr>  Le Ventre de l’Atlantique, publié en 2003, est le premier roman de Fatou Diome.  Comme son héroïne, Salie, l’auteure est née (en 1968) sur la petite île de Niodor au Sud-ouest du Sénégal et a été élevée par sa grand-mère. A 22 ans, elle part s’installer en France et poursuit des études. Salie notre narratrice installée en France a quitté son frère Madické resté au Sénégal et dont le rêve est de quitter son île natale pour vivre sa passion du football. Il presse sa sœur de l’aider à venir en Europe. Salie tente de lui faire comprendre que les récits triomphants faits par les immigrés embellissent souvent la réalité. Elle évoque la complexité de la situation de celui qui est partagé entre deux pays. </vt:lpstr>
      <vt:lpstr>Diapositive 8</vt:lpstr>
      <vt:lpstr>Diapositive 9</vt:lpstr>
      <vt:lpstr>Diapositive 10</vt:lpstr>
      <vt:lpstr>Diapositive 11</vt:lpstr>
      <vt:lpstr>Diapositive 12</vt:lpstr>
      <vt:lpstr>Séance 3  Dénonciation de l’assimilation</vt:lpstr>
      <vt:lpstr>Diapositive 14</vt:lpstr>
      <vt:lpstr>Diapositive 15</vt:lpstr>
      <vt:lpstr>Diapositive 16</vt:lpstr>
      <vt:lpstr>Diapositive 17</vt:lpstr>
      <vt:lpstr>Diapositive 18</vt:lpstr>
      <vt:lpstr>Séance 5: Histoire des arts</vt:lpstr>
      <vt:lpstr>Diapositive 20</vt:lpstr>
      <vt:lpstr>Activités</vt:lpstr>
      <vt:lpstr>Etude du clip de la chanson « Exil »</vt:lpstr>
      <vt:lpstr>Diapositive 23</vt:lpstr>
      <vt:lpstr>Diapositive 24</vt:lpstr>
      <vt:lpstr>Diapositive 25</vt:lpstr>
      <vt:lpstr>Diapositive 26</vt:lpstr>
      <vt:lpstr> Séquence réalisée par mesdames Bertiner, Emmanuel-Emile, Nazir, Pandor et Montenot.    du réseau de formateurs de Lettres-Histoire Académie Martinique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IDENTITE ET DIVERSITE</dc:title>
  <dc:creator>MONTENOT</dc:creator>
  <cp:lastModifiedBy>Sylvie</cp:lastModifiedBy>
  <cp:revision>81</cp:revision>
  <dcterms:created xsi:type="dcterms:W3CDTF">2012-03-18T12:35:04Z</dcterms:created>
  <dcterms:modified xsi:type="dcterms:W3CDTF">2012-06-11T11:08:06Z</dcterms:modified>
</cp:coreProperties>
</file>