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0" r:id="rId4"/>
    <p:sldId id="261" r:id="rId5"/>
    <p:sldId id="262" r:id="rId6"/>
    <p:sldId id="263" r:id="rId7"/>
    <p:sldId id="265" r:id="rId8"/>
    <p:sldId id="267" r:id="rId9"/>
    <p:sldId id="269" r:id="rId10"/>
    <p:sldId id="268" r:id="rId11"/>
    <p:sldId id="270" r:id="rId12"/>
    <p:sldId id="257" r:id="rId13"/>
    <p:sldId id="258" r:id="rId14"/>
    <p:sldId id="275" r:id="rId15"/>
    <p:sldId id="291" r:id="rId16"/>
    <p:sldId id="292" r:id="rId17"/>
    <p:sldId id="297" r:id="rId18"/>
    <p:sldId id="294" r:id="rId19"/>
    <p:sldId id="295" r:id="rId20"/>
    <p:sldId id="296" r:id="rId21"/>
    <p:sldId id="272" r:id="rId22"/>
    <p:sldId id="273" r:id="rId23"/>
    <p:sldId id="274" r:id="rId24"/>
    <p:sldId id="277" r:id="rId25"/>
    <p:sldId id="287" r:id="rId26"/>
    <p:sldId id="288" r:id="rId27"/>
    <p:sldId id="289" r:id="rId28"/>
    <p:sldId id="279" r:id="rId29"/>
    <p:sldId id="280" r:id="rId30"/>
    <p:sldId id="290" r:id="rId31"/>
    <p:sldId id="283" r:id="rId32"/>
    <p:sldId id="282" r:id="rId33"/>
    <p:sldId id="285" r:id="rId34"/>
    <p:sldId id="298"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4048DB7-F1AC-4B70-A1C6-E4B79F0EBAF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4048DB7-F1AC-4B70-A1C6-E4B79F0EBAF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77A277D-67C0-424A-97F9-0A9C442C7416}" type="datetimeFigureOut">
              <a:rPr lang="fr-FR" smtClean="0"/>
              <a:pPr/>
              <a:t>11/06/2013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048DB7-F1AC-4B70-A1C6-E4B79F0EBAF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7A277D-67C0-424A-97F9-0A9C442C7416}" type="datetimeFigureOut">
              <a:rPr lang="fr-FR" smtClean="0"/>
              <a:pPr/>
              <a:t>11/06/2013</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4048DB7-F1AC-4B70-A1C6-E4B79F0EBAF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fr.wikipedia.org/wiki/Antih%C3%A9ros" TargetMode="External"/><Relationship Id="rId2" Type="http://schemas.openxmlformats.org/officeDocument/2006/relationships/hyperlink" Target="http://fr.wikipedia.org/wiki/Fiction"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755576" y="980728"/>
            <a:ext cx="7848872" cy="5016758"/>
          </a:xfrm>
          <a:prstGeom prst="rect">
            <a:avLst/>
          </a:prstGeom>
          <a:noFill/>
        </p:spPr>
        <p:txBody>
          <a:bodyPr wrap="square" rtlCol="0">
            <a:spAutoFit/>
          </a:bodyPr>
          <a:lstStyle/>
          <a:p>
            <a:pPr algn="ctr"/>
            <a:r>
              <a:rPr lang="fr-FR" sz="4000" b="1" i="1" dirty="0" smtClean="0">
                <a:solidFill>
                  <a:srgbClr val="FFC000"/>
                </a:solidFill>
              </a:rPr>
              <a:t>PARCOURS DE PERSONNAGES</a:t>
            </a:r>
          </a:p>
          <a:p>
            <a:pPr algn="ctr"/>
            <a:endParaRPr lang="fr-FR" sz="4800" dirty="0" smtClean="0">
              <a:solidFill>
                <a:srgbClr val="FFC000"/>
              </a:solidFill>
            </a:endParaRPr>
          </a:p>
          <a:p>
            <a:pPr algn="ctr"/>
            <a:r>
              <a:rPr lang="fr-FR" sz="3200" i="1" dirty="0" smtClean="0"/>
              <a:t>Interrogation</a:t>
            </a:r>
          </a:p>
          <a:p>
            <a:pPr algn="ctr"/>
            <a:endParaRPr lang="fr-FR" sz="3200" i="1" dirty="0" smtClean="0"/>
          </a:p>
          <a:p>
            <a:pPr algn="ctr"/>
            <a:r>
              <a:rPr lang="fr-FR" sz="3200" i="1" dirty="0" smtClean="0"/>
              <a:t>Les valeurs qu’incarne le personnage étudié sont-elles celles de l’auteur, celles d’une époque? </a:t>
            </a:r>
          </a:p>
          <a:p>
            <a:pPr algn="ctr"/>
            <a:r>
              <a:rPr lang="fr-FR" sz="3200" i="1" dirty="0" smtClean="0"/>
              <a:t>Niveau :seconde professionnelle</a:t>
            </a:r>
            <a:endParaRPr lang="fr-FR"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3000" fill="hold"/>
                                        <p:tgtEl>
                                          <p:spTgt spid="8"/>
                                        </p:tgtEl>
                                        <p:attrNameLst>
                                          <p:attrName>ppt_x</p:attrName>
                                        </p:attrNameLst>
                                      </p:cBhvr>
                                      <p:tavLst>
                                        <p:tav tm="0">
                                          <p:val>
                                            <p:strVal val="#ppt_x"/>
                                          </p:val>
                                        </p:tav>
                                        <p:tav tm="100000">
                                          <p:val>
                                            <p:strVal val="#ppt_x"/>
                                          </p:val>
                                        </p:tav>
                                      </p:tavLst>
                                    </p:anim>
                                    <p:anim calcmode="lin" valueType="num">
                                      <p:cBhvr additive="base">
                                        <p:cTn id="8"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95536" y="692696"/>
            <a:ext cx="7992888" cy="646331"/>
          </a:xfrm>
          <a:prstGeom prst="rect">
            <a:avLst/>
          </a:prstGeom>
          <a:noFill/>
        </p:spPr>
        <p:txBody>
          <a:bodyPr wrap="square" rtlCol="0">
            <a:spAutoFit/>
          </a:bodyPr>
          <a:lstStyle/>
          <a:p>
            <a:pPr algn="ctr"/>
            <a:r>
              <a:rPr lang="fr-FR" sz="2400" b="1" i="1" dirty="0" smtClean="0"/>
              <a:t>LE PERSONNAGE REALISTE</a:t>
            </a:r>
          </a:p>
          <a:p>
            <a:pPr algn="ctr"/>
            <a:r>
              <a:rPr lang="fr-FR" sz="1200" dirty="0" smtClean="0"/>
              <a:t>Tableau à compléter tout au long de la séquence</a:t>
            </a:r>
            <a:endParaRPr lang="fr-FR" sz="1200" dirty="0"/>
          </a:p>
        </p:txBody>
      </p:sp>
      <p:graphicFrame>
        <p:nvGraphicFramePr>
          <p:cNvPr id="6" name="Tableau 5"/>
          <p:cNvGraphicFramePr>
            <a:graphicFrameLocks noGrp="1"/>
          </p:cNvGraphicFramePr>
          <p:nvPr/>
        </p:nvGraphicFramePr>
        <p:xfrm>
          <a:off x="467544" y="1412776"/>
          <a:ext cx="8136904" cy="4215270"/>
        </p:xfrm>
        <a:graphic>
          <a:graphicData uri="http://schemas.openxmlformats.org/drawingml/2006/table">
            <a:tbl>
              <a:tblPr firstRow="1" bandRow="1">
                <a:tableStyleId>{5C22544A-7EE6-4342-B048-85BDC9FD1C3A}</a:tableStyleId>
              </a:tblPr>
              <a:tblGrid>
                <a:gridCol w="2034226"/>
                <a:gridCol w="2034226"/>
                <a:gridCol w="2034226"/>
                <a:gridCol w="2034226"/>
              </a:tblGrid>
              <a:tr h="1872208">
                <a:tc>
                  <a:txBody>
                    <a:bodyPr/>
                    <a:lstStyle/>
                    <a:p>
                      <a:r>
                        <a:rPr lang="fr-FR" dirty="0" smtClean="0"/>
                        <a:t>OEUVRES</a:t>
                      </a:r>
                      <a:endParaRPr lang="fr-FR" dirty="0"/>
                    </a:p>
                  </a:txBody>
                  <a:tcPr/>
                </a:tc>
                <a:tc>
                  <a:txBody>
                    <a:bodyPr/>
                    <a:lstStyle/>
                    <a:p>
                      <a:r>
                        <a:rPr lang="fr-FR" dirty="0" smtClean="0"/>
                        <a:t>CADRE DE L’ACTION </a:t>
                      </a:r>
                      <a:r>
                        <a:rPr lang="fr-FR" sz="1400" dirty="0" smtClean="0"/>
                        <a:t>(lieu,</a:t>
                      </a:r>
                      <a:r>
                        <a:rPr lang="fr-FR" sz="1400" baseline="0" dirty="0" smtClean="0"/>
                        <a:t> époque)</a:t>
                      </a:r>
                      <a:endParaRPr lang="fr-FR" sz="1400" dirty="0"/>
                    </a:p>
                  </a:txBody>
                  <a:tcPr/>
                </a:tc>
                <a:tc>
                  <a:txBody>
                    <a:bodyPr/>
                    <a:lstStyle/>
                    <a:p>
                      <a:r>
                        <a:rPr lang="fr-FR" dirty="0" smtClean="0"/>
                        <a:t>LANGAGE</a:t>
                      </a:r>
                      <a:r>
                        <a:rPr lang="fr-FR" baseline="0" dirty="0" smtClean="0"/>
                        <a:t> DU MILIEU DANS LEQUEL IL EVOLUE</a:t>
                      </a:r>
                      <a:endParaRPr lang="fr-FR" dirty="0"/>
                    </a:p>
                  </a:txBody>
                  <a:tcPr/>
                </a:tc>
                <a:tc>
                  <a:txBody>
                    <a:bodyPr/>
                    <a:lstStyle/>
                    <a:p>
                      <a:r>
                        <a:rPr lang="fr-FR" dirty="0" smtClean="0"/>
                        <a:t>THEMES:</a:t>
                      </a:r>
                    </a:p>
                    <a:p>
                      <a:pPr>
                        <a:buFontTx/>
                        <a:buChar char="-"/>
                      </a:pPr>
                      <a:r>
                        <a:rPr lang="fr-FR" sz="1400" baseline="0" dirty="0" smtClean="0"/>
                        <a:t>La puissance des instincts</a:t>
                      </a:r>
                    </a:p>
                    <a:p>
                      <a:pPr>
                        <a:buFontTx/>
                        <a:buChar char="-"/>
                      </a:pPr>
                      <a:r>
                        <a:rPr lang="fr-FR" sz="1400" baseline="0" dirty="0" smtClean="0"/>
                        <a:t>L’ascension sociale et l’argent</a:t>
                      </a:r>
                    </a:p>
                    <a:p>
                      <a:pPr>
                        <a:buFontTx/>
                        <a:buChar char="-"/>
                      </a:pPr>
                      <a:r>
                        <a:rPr lang="fr-FR" sz="1400" baseline="0" dirty="0" smtClean="0"/>
                        <a:t>Le monde du travail</a:t>
                      </a:r>
                    </a:p>
                    <a:p>
                      <a:pPr>
                        <a:buFontTx/>
                        <a:buChar char="-"/>
                      </a:pPr>
                      <a:r>
                        <a:rPr lang="fr-FR" sz="1400" baseline="0" dirty="0" smtClean="0"/>
                        <a:t>Les épreuves de la vie</a:t>
                      </a:r>
                    </a:p>
                  </a:txBody>
                  <a:tcPr/>
                </a:tc>
              </a:tr>
              <a:tr h="648072">
                <a:tc>
                  <a:txBody>
                    <a:bodyPr/>
                    <a:lstStyle/>
                    <a:p>
                      <a:r>
                        <a:rPr lang="fr-FR" dirty="0" smtClean="0"/>
                        <a:t>Boule de Suif</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648072">
                <a:tc>
                  <a:txBody>
                    <a:bodyPr/>
                    <a:lstStyle/>
                    <a:p>
                      <a:r>
                        <a:rPr lang="fr-FR" dirty="0" smtClean="0"/>
                        <a:t>Mme</a:t>
                      </a:r>
                      <a:r>
                        <a:rPr lang="fr-FR" baseline="0" dirty="0" smtClean="0"/>
                        <a:t> Baptiste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523459">
                <a:tc>
                  <a:txBody>
                    <a:bodyPr/>
                    <a:lstStyle/>
                    <a:p>
                      <a:r>
                        <a:rPr lang="fr-FR" dirty="0" smtClean="0"/>
                        <a:t>Une vie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523459">
                <a:tc>
                  <a:txBody>
                    <a:bodyPr/>
                    <a:lstStyle/>
                    <a:p>
                      <a:r>
                        <a:rPr lang="fr-FR" dirty="0" smtClean="0"/>
                        <a:t>Bel Ami</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dissolve">
                                      <p:cBhvr>
                                        <p:cTn id="7" dur="3000"/>
                                        <p:tgtEl>
                                          <p:spTgt spid="5"/>
                                        </p:tgtEl>
                                      </p:cBhvr>
                                    </p:animEffect>
                                  </p:childTnLst>
                                </p:cTn>
                              </p:par>
                            </p:childTnLst>
                          </p:cTn>
                        </p:par>
                        <p:par>
                          <p:cTn id="8" fill="hold">
                            <p:stCondLst>
                              <p:cond delay="3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C000"/>
                </a:solidFill>
                <a:latin typeface="+mn-lt"/>
              </a:rPr>
              <a:t>Séance 2: De l’outrage du corps…</a:t>
            </a:r>
            <a:br>
              <a:rPr lang="fr-FR" dirty="0" smtClean="0">
                <a:solidFill>
                  <a:srgbClr val="FFC000"/>
                </a:solidFill>
                <a:latin typeface="+mn-lt"/>
              </a:rPr>
            </a:br>
            <a:r>
              <a:rPr lang="fr-FR" dirty="0" smtClean="0">
                <a:solidFill>
                  <a:srgbClr val="FFC000"/>
                </a:solidFill>
                <a:latin typeface="+mn-lt"/>
              </a:rPr>
              <a:t> </a:t>
            </a:r>
            <a:endParaRPr lang="fr-FR" dirty="0">
              <a:solidFill>
                <a:srgbClr val="FFC000"/>
              </a:solidFill>
              <a:latin typeface="+mn-lt"/>
            </a:endParaRPr>
          </a:p>
        </p:txBody>
      </p:sp>
      <p:sp>
        <p:nvSpPr>
          <p:cNvPr id="3" name="Sous-titre 2"/>
          <p:cNvSpPr>
            <a:spLocks noGrp="1"/>
          </p:cNvSpPr>
          <p:nvPr>
            <p:ph type="subTitle" idx="1"/>
          </p:nvPr>
        </p:nvSpPr>
        <p:spPr/>
        <p:txBody>
          <a:bodyPr/>
          <a:lstStyle/>
          <a:p>
            <a:r>
              <a:rPr lang="fr-FR" dirty="0" smtClean="0"/>
              <a:t>(ou  l’analyse comparative des nouvelles </a:t>
            </a:r>
            <a:r>
              <a:rPr lang="fr-FR" u="sng" dirty="0" smtClean="0"/>
              <a:t>Mme Baptiste </a:t>
            </a:r>
            <a:r>
              <a:rPr lang="fr-FR" dirty="0" smtClean="0"/>
              <a:t>et </a:t>
            </a:r>
            <a:r>
              <a:rPr lang="fr-FR" u="sng" dirty="0" smtClean="0"/>
              <a:t>Boule de suif </a:t>
            </a:r>
            <a:r>
              <a:rPr lang="fr-FR" dirty="0" smtClean="0"/>
              <a:t>de Maupassant)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72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mn-lt"/>
              </a:rPr>
              <a:t>Madame Baptiste</a:t>
            </a:r>
            <a:endParaRPr lang="fr-FR" dirty="0">
              <a:solidFill>
                <a:srgbClr val="FFC000"/>
              </a:solidFill>
              <a:latin typeface="+mn-lt"/>
            </a:endParaRPr>
          </a:p>
        </p:txBody>
      </p:sp>
      <p:sp>
        <p:nvSpPr>
          <p:cNvPr id="3" name="Espace réservé du contenu 2"/>
          <p:cNvSpPr>
            <a:spLocks noGrp="1"/>
          </p:cNvSpPr>
          <p:nvPr>
            <p:ph idx="1"/>
          </p:nvPr>
        </p:nvSpPr>
        <p:spPr/>
        <p:txBody>
          <a:bodyPr>
            <a:normAutofit fontScale="85000" lnSpcReduction="20000"/>
          </a:bodyPr>
          <a:lstStyle/>
          <a:p>
            <a:pPr algn="just">
              <a:buNone/>
            </a:pPr>
            <a:r>
              <a:rPr lang="fr-FR" dirty="0" smtClean="0"/>
              <a:t>    Et il commença:     « Figurez-vous que cette jeune femme, Mme Paul </a:t>
            </a:r>
            <a:r>
              <a:rPr lang="fr-FR" dirty="0" err="1" smtClean="0"/>
              <a:t>Hamot</a:t>
            </a:r>
            <a:r>
              <a:rPr lang="fr-FR" dirty="0" smtClean="0"/>
              <a:t>, était la fille d’un riche commerçant du pays, M. Fontanelle. Elle eut, étant tout enfant, à l’âge de onze ans, une aventure terrible: un valet la souilla. Elle en faillit mourir, estropiée par ce misérable que sa brutalité dénonça. Un épouvantable procès eut lieu et révéla que depuis trois mois la pauvre martyre était victime des honteuses pratiques de cette brute. L’homme fut condamné aux travaux forcés à perpétuité. » La petite fille grandit, marquée d’infamie, isolée, sans camarade, à peine embrassée par les grandes personnes, qui auraient cru se tacher les lèvres en touchant son front. […] Elle grandit; ce fut pis encore. On éloignait d’elle les jeunes filles comme d’une pestiférée.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3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Autofit/>
          </a:bodyPr>
          <a:lstStyle/>
          <a:p>
            <a:pPr algn="just">
              <a:buNone/>
            </a:pPr>
            <a:r>
              <a:rPr lang="fr-FR" sz="2000" b="1" dirty="0" smtClean="0"/>
              <a:t>   On la saluait à peine. Seuls, quelques hommes se découvraient. Les mères feignaient de ne pas l’avoir aperçue. Quelques petits voyous l’appelaient « madame Baptiste »du nom du valet qui l’avait outragée et perdue. […]</a:t>
            </a:r>
          </a:p>
          <a:p>
            <a:pPr algn="just">
              <a:buNone/>
            </a:pPr>
            <a:r>
              <a:rPr lang="fr-FR" sz="2000" b="1" dirty="0" smtClean="0"/>
              <a:t>    M. et Mme Fontanelle considéraient leur fille comme ils eussent fait d’un fils sortant du bagne.</a:t>
            </a:r>
          </a:p>
          <a:p>
            <a:pPr algn="just">
              <a:buNone/>
            </a:pPr>
            <a:r>
              <a:rPr lang="fr-FR" sz="2000" b="1" dirty="0" smtClean="0"/>
              <a:t>    Elle était jolie et pâle, grande, mince, distinguée. Elle m’aurait beaucoup plu, monsieur, sans cette affaire.</a:t>
            </a:r>
          </a:p>
          <a:p>
            <a:pPr algn="just">
              <a:buNone/>
            </a:pPr>
            <a:r>
              <a:rPr lang="fr-FR" sz="2000" b="1" dirty="0" smtClean="0"/>
              <a:t>Or, quand nous avons </a:t>
            </a:r>
            <a:r>
              <a:rPr lang="fr-FR" sz="2400" b="1" dirty="0" smtClean="0"/>
              <a:t>eu</a:t>
            </a:r>
            <a:r>
              <a:rPr lang="fr-FR" sz="2000" b="1" dirty="0" smtClean="0"/>
              <a:t> un nouveau sous-préfet, voici maintenant dix-huit mois, il amena avec son secrétaire particulier, un drôle de garçon qui avait mené la vie dans le Quartier latin, paraît-il.</a:t>
            </a:r>
          </a:p>
          <a:p>
            <a:pPr algn="just">
              <a:buNone/>
            </a:pPr>
            <a:r>
              <a:rPr lang="fr-FR" sz="2000" b="1" dirty="0" smtClean="0"/>
              <a:t>Il vit Melle Fontanelle et en devint amoureux. On lui dit tout. Il se contenta de répondre: «  bah c’est justement là une garantie pour l’avenir. J’aime mieux que ce soit avant qu’après. Avec cette femme là, je dormirai tranquille. »</a:t>
            </a:r>
          </a:p>
          <a:p>
            <a:pPr algn="just">
              <a:buNone/>
            </a:pPr>
            <a:r>
              <a:rPr lang="fr-FR" sz="2000" b="1" dirty="0" smtClean="0"/>
              <a:t>Il fit sa cour, la demanda en mariage et l’épousa.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2000"/>
                                        <p:tgtEl>
                                          <p:spTgt spid="3">
                                            <p:txEl>
                                              <p:pRg st="1" end="1"/>
                                            </p:txEl>
                                          </p:spTgt>
                                        </p:tgtEl>
                                      </p:cBhvr>
                                    </p:animEffect>
                                  </p:childTnLst>
                                </p:cTn>
                              </p:par>
                            </p:childTnLst>
                          </p:cTn>
                        </p:par>
                        <p:par>
                          <p:cTn id="12" fill="hold">
                            <p:stCondLst>
                              <p:cond delay="4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2000"/>
                                        <p:tgtEl>
                                          <p:spTgt spid="3">
                                            <p:txEl>
                                              <p:pRg st="2" end="2"/>
                                            </p:txEl>
                                          </p:spTgt>
                                        </p:tgtEl>
                                      </p:cBhvr>
                                    </p:animEffect>
                                  </p:childTnLst>
                                </p:cTn>
                              </p:par>
                            </p:childTnLst>
                          </p:cTn>
                        </p:par>
                        <p:par>
                          <p:cTn id="16" fill="hold">
                            <p:stCondLst>
                              <p:cond delay="60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2000"/>
                                        <p:tgtEl>
                                          <p:spTgt spid="3">
                                            <p:txEl>
                                              <p:pRg st="3" end="3"/>
                                            </p:txEl>
                                          </p:spTgt>
                                        </p:tgtEl>
                                      </p:cBhvr>
                                    </p:animEffect>
                                  </p:childTnLst>
                                </p:cTn>
                              </p:par>
                            </p:childTnLst>
                          </p:cTn>
                        </p:par>
                        <p:par>
                          <p:cTn id="20" fill="hold">
                            <p:stCondLst>
                              <p:cond delay="8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2000"/>
                                        <p:tgtEl>
                                          <p:spTgt spid="3">
                                            <p:txEl>
                                              <p:pRg st="4" end="4"/>
                                            </p:txEl>
                                          </p:spTgt>
                                        </p:tgtEl>
                                      </p:cBhvr>
                                    </p:animEffect>
                                  </p:childTnLst>
                                </p:cTn>
                              </p:par>
                            </p:childTnLst>
                          </p:cTn>
                        </p:par>
                        <p:par>
                          <p:cTn id="24" fill="hold">
                            <p:stCondLst>
                              <p:cond delay="100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0"/>
            <a:ext cx="8964488" cy="6247864"/>
          </a:xfrm>
          <a:prstGeom prst="rect">
            <a:avLst/>
          </a:prstGeom>
        </p:spPr>
        <p:txBody>
          <a:bodyPr wrap="square">
            <a:spAutoFit/>
          </a:bodyPr>
          <a:lstStyle/>
          <a:p>
            <a:pPr>
              <a:buNone/>
            </a:pPr>
            <a:endParaRPr lang="fr-FR" sz="2000" dirty="0" smtClean="0"/>
          </a:p>
          <a:p>
            <a:pPr>
              <a:buNone/>
            </a:pPr>
            <a:r>
              <a:rPr lang="fr-FR" sz="2000" b="1" dirty="0" smtClean="0"/>
              <a:t>Il faut dire qu’elle adorait son mari comme un dieu. Songez qu’il lui avait rendu l’honneur, qu’il l’avait fait rentrer dans la loi commune, qu’il avait bravé, forcé l’opinion, affronté les outrages, accompli, en somme, un acte de courage que bien peu d’hommes accompliraient. Elle avait donc pour lui une passion exaltée et ombrageuse.</a:t>
            </a:r>
          </a:p>
          <a:p>
            <a:pPr>
              <a:buNone/>
            </a:pPr>
            <a:r>
              <a:rPr lang="fr-FR" sz="2000" b="1" dirty="0" smtClean="0"/>
              <a:t>Elle devint enceinte, et, quand on appris sa grossesse, les personnes les plus chatouilleuses lui ouvrirent leur porte, comme si elle eût été définitivement purifiée par la maternité. C’est drôle, mais c’est comme ça.</a:t>
            </a:r>
          </a:p>
          <a:p>
            <a:pPr>
              <a:buNone/>
            </a:pPr>
            <a:r>
              <a:rPr lang="fr-FR" sz="2000" b="1" dirty="0" smtClean="0"/>
              <a:t>Tout allait donc pour le mieux, quand nous avons eu, l’autre jour, la fête patronale du </a:t>
            </a:r>
            <a:r>
              <a:rPr lang="fr-FR" sz="2000" b="1" i="1" dirty="0" smtClean="0"/>
              <a:t>pays (pays à ici le sens de « région »)</a:t>
            </a:r>
            <a:r>
              <a:rPr lang="fr-FR" sz="2000" b="1" dirty="0" smtClean="0"/>
              <a:t>. […]</a:t>
            </a:r>
          </a:p>
          <a:p>
            <a:pPr>
              <a:buNone/>
            </a:pPr>
            <a:r>
              <a:rPr lang="fr-FR" sz="2000" b="1" dirty="0" smtClean="0"/>
              <a:t>Toutes les dames de la ville étaient là, sur l’estrade.</a:t>
            </a:r>
          </a:p>
          <a:p>
            <a:pPr>
              <a:buNone/>
            </a:pPr>
            <a:r>
              <a:rPr lang="fr-FR" sz="2000" b="1" dirty="0" smtClean="0"/>
              <a:t>A son tour s’avança le chef de musique du bourg de </a:t>
            </a:r>
            <a:r>
              <a:rPr lang="fr-FR" sz="2000" b="1" dirty="0" err="1" smtClean="0"/>
              <a:t>Mormillon</a:t>
            </a:r>
            <a:r>
              <a:rPr lang="fr-FR" sz="2000" b="1" dirty="0" smtClean="0"/>
              <a:t>. Sa troupe n’avait qu’une médaille de deuxième classe. […]</a:t>
            </a:r>
          </a:p>
          <a:p>
            <a:pPr>
              <a:buNone/>
            </a:pPr>
            <a:r>
              <a:rPr lang="fr-FR" sz="2000" b="1" dirty="0" smtClean="0"/>
              <a:t>Quand le secrétaire particulier lui remis son emblème, voilà que cet homme la lui jette à la figure en criant:  « Tu peux la garder pour Baptiste? Ta médaille. Tu lui en dois même une de première classe aussi bien qu’à moi. »</a:t>
            </a:r>
          </a:p>
          <a:p>
            <a:pPr>
              <a:buNone/>
            </a:pPr>
            <a:r>
              <a:rPr lang="fr-FR" sz="2000" b="1" dirty="0" smtClean="0"/>
              <a:t>Il y avait là un tas de peuple qui se mit à rire. Le peuple n’est pas charitable ni délicat, et tous les yeux se sont tournés vers cette pauvre dame.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Oh! Monsieur avez-vous jamais vu une femme devenir folle? – Non.- Eh bien, nous avons assisté à ce spectacle-là! Elle se leva et retomba de son siège trois fois de suite, comme si elle eût voulu se sauver et compris qu’elle ne pourrait traverser toute cette foule qui l’entourait. […]</a:t>
            </a:r>
          </a:p>
          <a:p>
            <a:pPr>
              <a:buNone/>
            </a:pPr>
            <a:r>
              <a:rPr lang="fr-FR" dirty="0" smtClean="0"/>
              <a:t>La cérémonie fut interrompue.</a:t>
            </a:r>
          </a:p>
          <a:p>
            <a:pPr>
              <a:buNone/>
            </a:pPr>
            <a:r>
              <a:rPr lang="fr-FR" dirty="0" smtClean="0"/>
              <a:t>Une heure après, au moment où les </a:t>
            </a:r>
            <a:r>
              <a:rPr lang="fr-FR" dirty="0" err="1" smtClean="0"/>
              <a:t>Hamot</a:t>
            </a:r>
            <a:r>
              <a:rPr lang="fr-FR" dirty="0" smtClean="0"/>
              <a:t> rentraient chez eux, la jeune femme, qui n’avait pas prononcé un seul mot depuis l’insulte, mais qui tremblait comme si tous ses nerfs eussent été mis en danse par un ressort, enjamba tout à coup le parapet du pont sans que son mari ait eu le temps de la retenir, et se jeta dans la rivière.</a:t>
            </a:r>
          </a:p>
          <a:p>
            <a:pPr>
              <a:buNone/>
            </a:pPr>
            <a:r>
              <a:rPr lang="fr-FR" dirty="0" smtClean="0"/>
              <a:t>L’eau est profonde sous les arches. On fut deux heures avant de parvenir à la repêcher. Elle était morte, naturellement.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rPr>
              <a:t>Boule de suif</a:t>
            </a:r>
            <a:endParaRPr lang="fr-FR" dirty="0">
              <a:solidFill>
                <a:srgbClr val="FFC000"/>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 </a:t>
            </a:r>
            <a:r>
              <a:rPr lang="fr-FR" dirty="0"/>
              <a:t>alors Boule de suif, rougissante et embarrassée, balbutia en regardant les quatre voyageurs restés à jeun: -"Mon Dieu, si j'osais offrir à ces messieurs et à ces dames..." Elle se </a:t>
            </a:r>
            <a:r>
              <a:rPr lang="fr-FR" dirty="0" smtClean="0"/>
              <a:t>tut. </a:t>
            </a:r>
            <a:r>
              <a:rPr lang="fr-FR" dirty="0"/>
              <a:t>Craignant un outrage. </a:t>
            </a:r>
            <a:r>
              <a:rPr lang="fr-FR" dirty="0" err="1"/>
              <a:t>Loiseau</a:t>
            </a:r>
            <a:r>
              <a:rPr lang="fr-FR" dirty="0"/>
              <a:t> prit la parole: -"eh parbleu, dans des cas pareils tout le monde est frère et doit s'aider. Allons, mesdames, pas de cérémonie, acceptez, que diable! Savons-nous si nous trouverons seulement une maison </a:t>
            </a:r>
            <a:r>
              <a:rPr lang="fr-FR" dirty="0" smtClean="0"/>
              <a:t>où </a:t>
            </a:r>
            <a:r>
              <a:rPr lang="fr-FR" dirty="0"/>
              <a:t>passer la nuit? Du train dont nous allons, nous ne serons pas à </a:t>
            </a:r>
            <a:r>
              <a:rPr lang="fr-FR" dirty="0" err="1"/>
              <a:t>Totes</a:t>
            </a:r>
            <a:r>
              <a:rPr lang="fr-FR" dirty="0"/>
              <a:t> avant demain midi"- on hésitait, personne n'osant assumer la responsabilité du "oui".</a:t>
            </a:r>
            <a:br>
              <a:rPr lang="fr-FR" dirty="0"/>
            </a:br>
            <a:r>
              <a:rPr lang="fr-FR" dirty="0"/>
              <a:t>Mais le comte trancha la question. Il se tourna vers la grosse fille intimidée, et prenant son grand air de gentilhomme, il lui dit:- " Nous acceptons avec reconnaissance, madame."</a:t>
            </a:r>
            <a:br>
              <a:rPr lang="fr-FR" dirty="0"/>
            </a:br>
            <a:r>
              <a:rPr lang="fr-FR" dirty="0"/>
              <a:t> </a:t>
            </a: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49"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3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336704"/>
          </a:xfrm>
        </p:spPr>
        <p:txBody>
          <a:bodyPr>
            <a:normAutofit fontScale="55000" lnSpcReduction="20000"/>
          </a:bodyPr>
          <a:lstStyle/>
          <a:p>
            <a:r>
              <a:rPr lang="fr-FR" sz="3300" dirty="0" smtClean="0"/>
              <a:t> </a:t>
            </a:r>
            <a:r>
              <a:rPr lang="fr-FR" sz="3300" dirty="0"/>
              <a:t>"Aussitôt qu'elle fut partie, tout le monde se regarda, puis on rapprocha les chaises, car on sentait bien qu'à la fin il fallait décider quelque chose. </a:t>
            </a:r>
            <a:r>
              <a:rPr lang="fr-FR" sz="3300" dirty="0" err="1"/>
              <a:t>Loiseau</a:t>
            </a:r>
            <a:r>
              <a:rPr lang="fr-FR" sz="3300" dirty="0"/>
              <a:t> eut une inspiration: il était d'avis de proposer à l'officier de garder Boule de suif toute seule, et de laisser partir les autres.</a:t>
            </a:r>
            <a:br>
              <a:rPr lang="fr-FR" sz="3300" dirty="0"/>
            </a:br>
            <a:r>
              <a:rPr lang="fr-FR" sz="3300" dirty="0"/>
              <a:t>M. </a:t>
            </a:r>
            <a:r>
              <a:rPr lang="fr-FR" sz="3300" dirty="0" err="1"/>
              <a:t>Follenvie</a:t>
            </a:r>
            <a:r>
              <a:rPr lang="fr-FR" sz="3300" dirty="0"/>
              <a:t> se chargea encore de la commission, mais il redescendît presque aussitôt. L'Allemand, qui connaissait la nature humaine, </a:t>
            </a:r>
            <a:r>
              <a:rPr lang="fr-FR" sz="3300" dirty="0" smtClean="0"/>
              <a:t>l'avait </a:t>
            </a:r>
            <a:r>
              <a:rPr lang="fr-FR" sz="3300" dirty="0"/>
              <a:t>mis à la porte. Il prétendait retenir tout le monde tant que son désir ne serait pas satisfait.</a:t>
            </a:r>
            <a:br>
              <a:rPr lang="fr-FR" sz="3300" dirty="0"/>
            </a:br>
            <a:r>
              <a:rPr lang="fr-FR" sz="3300" dirty="0"/>
              <a:t>Alors le tempérament populacier de Mme </a:t>
            </a:r>
            <a:r>
              <a:rPr lang="fr-FR" sz="3300" dirty="0" err="1"/>
              <a:t>Loiseau</a:t>
            </a:r>
            <a:r>
              <a:rPr lang="fr-FR" sz="3300" dirty="0"/>
              <a:t> éclata: </a:t>
            </a:r>
            <a:br>
              <a:rPr lang="fr-FR" sz="3300" dirty="0"/>
            </a:br>
            <a:r>
              <a:rPr lang="fr-FR" sz="3300" dirty="0"/>
              <a:t>-"Nous n'allons pourtant pas mourir de vieillesse ici. Puisque c'est son métier, à cette gueuse, de faire ça avec tous les hommes, je trouve qu'elle n'a pas le droit de refuser l'un plutôt que l'autre. Je vous demande un peu, ça à pris tout ce qu'elle a trouvé dans Rouen, même des cochers! Oui madame, le cocher de la préfecture! Je le sais bien, moi, il achète son vin à la maison. Et aujourd'hui qu'il s'agit de tirer d'embarras, elle fait la mijaurée, cette morveuse! .... Moi, je trouve qu'il se conduit très bien, cet officier. Il est peut-être privé depuis longtemps; et nous étions là trois qu'il aurait sans doute préférées. Mais non, il se contente de celle de tout le monde. Il respecte les femmes mariées. Songez donc, il est maître. Il n'avait qu'à dire:» Je veux", et il pouvait nous prendre de force avec ses soldats."</a:t>
            </a:r>
            <a:br>
              <a:rPr lang="fr-FR" sz="3300" dirty="0"/>
            </a:br>
            <a:r>
              <a:rPr lang="fr-FR" sz="3300" dirty="0"/>
              <a:t> </a:t>
            </a:r>
            <a:br>
              <a:rPr lang="fr-FR" sz="3300" dirty="0"/>
            </a:br>
            <a:r>
              <a:rPr lang="fr-FR" sz="3300" dirty="0"/>
              <a:t>"Mais le comte, issu de trois générations d'ambassadeurs, et doué d'un physique de diplomate, était partisan de l'habilité: «Il faudrait le décider", -dit-il.</a:t>
            </a:r>
            <a:br>
              <a:rPr lang="fr-FR" sz="3300" dirty="0"/>
            </a:br>
            <a:r>
              <a:rPr lang="fr-FR" sz="3300" dirty="0"/>
              <a:t>Alors on conspira"</a:t>
            </a:r>
            <a:br>
              <a:rPr lang="fr-FR" sz="3300" dirty="0"/>
            </a:br>
            <a:endParaRPr lang="fr-FR" sz="33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04696"/>
          </a:xfrm>
        </p:spPr>
        <p:txBody>
          <a:bodyPr>
            <a:normAutofit fontScale="77500" lnSpcReduction="20000"/>
          </a:bodyPr>
          <a:lstStyle/>
          <a:p>
            <a:r>
              <a:rPr lang="fr-FR" dirty="0" smtClean="0"/>
              <a:t>"</a:t>
            </a:r>
            <a:r>
              <a:rPr lang="fr-FR" dirty="0"/>
              <a:t>Aussitôt à table, on commença les approches. Ce fut d'abord une conversation vague sur le dévouement."</a:t>
            </a:r>
            <a:br>
              <a:rPr lang="fr-FR" dirty="0"/>
            </a:br>
            <a:r>
              <a:rPr lang="fr-FR" dirty="0"/>
              <a:t>"On parla même en termes voilés de cette Anglaise de grande famille qui s'est </a:t>
            </a:r>
            <a:r>
              <a:rPr lang="fr-FR" dirty="0" smtClean="0"/>
              <a:t>laissée </a:t>
            </a:r>
            <a:r>
              <a:rPr lang="fr-FR" dirty="0"/>
              <a:t>inoculer une horrible contagieuse maladie pour la transmettre à Bonaparte </a:t>
            </a:r>
            <a:r>
              <a:rPr lang="fr-FR" dirty="0" smtClean="0"/>
              <a:t>sauvé </a:t>
            </a:r>
            <a:r>
              <a:rPr lang="fr-FR" dirty="0"/>
              <a:t>miraculeusement, par une faiblesse subite, à l'heure du rendez-vous fatal.</a:t>
            </a:r>
            <a:br>
              <a:rPr lang="fr-FR" dirty="0"/>
            </a:br>
            <a:r>
              <a:rPr lang="fr-FR" dirty="0"/>
              <a:t>Et tout cela était raconté d'une façon convenable et modérée, ou parfois éclatait un enthousiasme voulu propre et exciter l'émulation.</a:t>
            </a:r>
            <a:br>
              <a:rPr lang="fr-FR" dirty="0"/>
            </a:br>
            <a:r>
              <a:rPr lang="fr-FR" dirty="0"/>
              <a:t>On aurait pu croire, à la fin, que le seul rôle de la femme, ici-bas, était un perpétuel sacrifice de sa personne, un abandon continu aux caprices des soldatesques."</a:t>
            </a:r>
            <a:br>
              <a:rPr lang="fr-FR" dirty="0"/>
            </a:br>
            <a:r>
              <a:rPr lang="fr-FR" dirty="0"/>
              <a:t> </a:t>
            </a:r>
            <a:br>
              <a:rPr lang="fr-FR" dirty="0"/>
            </a:br>
            <a:r>
              <a:rPr lang="fr-FR" dirty="0"/>
              <a:t> </a:t>
            </a:r>
            <a:br>
              <a:rPr lang="fr-FR" dirty="0"/>
            </a:br>
            <a:r>
              <a:rPr lang="fr-FR" dirty="0"/>
              <a:t>P 49: "L'heure du dîner sonna; on l'attendit en vain. M. </a:t>
            </a:r>
            <a:r>
              <a:rPr lang="fr-FR" dirty="0" err="1"/>
              <a:t>Follenvie</a:t>
            </a:r>
            <a:r>
              <a:rPr lang="fr-FR" dirty="0"/>
              <a:t>, entrant alors, annonça que Mlle Rousset se sentait indisposée, et qu'on pouvait se mettre à table. Tout le monde dressa l'oreille. Le comte s'approcha  de l'aubergiste, et,  tout bas: «ça y est?"- "Oui."</a:t>
            </a:r>
            <a:br>
              <a:rPr lang="fr-FR" dirty="0"/>
            </a:br>
            <a:r>
              <a:rPr lang="fr-FR" dirty="0"/>
              <a:t> </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544656"/>
          </a:xfrm>
        </p:spPr>
        <p:txBody>
          <a:bodyPr>
            <a:normAutofit fontScale="77500" lnSpcReduction="20000"/>
          </a:bodyPr>
          <a:lstStyle/>
          <a:p>
            <a:r>
              <a:rPr lang="fr-FR" dirty="0" smtClean="0"/>
              <a:t>"</a:t>
            </a:r>
            <a:r>
              <a:rPr lang="fr-FR" dirty="0"/>
              <a:t>Le lendemain, un clair soleil d'hiver rendait la neige éblouissante. La diligence, attelée enfin, attendait devant la porte, tandis qu'une armée de pigeons blancs, rengorges dans leurs plumes épaisses, avec un œil rose, tâche, au milieu d'un point noir, se promenaient gravement </a:t>
            </a:r>
            <a:r>
              <a:rPr lang="fr-FR" dirty="0" smtClean="0"/>
              <a:t>entre </a:t>
            </a:r>
            <a:r>
              <a:rPr lang="fr-FR" dirty="0"/>
              <a:t>les jambes des six chevaux, et cherchaient leur vie dans le crottin fumant qu’ils éparpillaient.</a:t>
            </a:r>
            <a:br>
              <a:rPr lang="fr-FR" dirty="0"/>
            </a:br>
            <a:r>
              <a:rPr lang="fr-FR" dirty="0"/>
              <a:t>Le cocher, </a:t>
            </a:r>
            <a:r>
              <a:rPr lang="fr-FR" dirty="0" smtClean="0"/>
              <a:t>enveloppé </a:t>
            </a:r>
            <a:r>
              <a:rPr lang="fr-FR" dirty="0"/>
              <a:t>dans sa peau de mouton grillait une pipe sur le siège, et </a:t>
            </a:r>
            <a:r>
              <a:rPr lang="fr-FR" dirty="0" smtClean="0"/>
              <a:t>tous </a:t>
            </a:r>
            <a:r>
              <a:rPr lang="fr-FR" dirty="0"/>
              <a:t>les voyageurs radieux faisaient rapidement empaqueter des provisions pour le reste du voyage.</a:t>
            </a:r>
            <a:br>
              <a:rPr lang="fr-FR" dirty="0"/>
            </a:br>
            <a:r>
              <a:rPr lang="fr-FR" dirty="0"/>
              <a:t>On n'attendait plus que Boule de suif. Elle parut."</a:t>
            </a:r>
            <a:br>
              <a:rPr lang="fr-FR" dirty="0"/>
            </a:br>
            <a:r>
              <a:rPr lang="fr-FR" dirty="0"/>
              <a:t> </a:t>
            </a:r>
            <a:br>
              <a:rPr lang="fr-FR" dirty="0"/>
            </a:br>
            <a:r>
              <a:rPr lang="fr-FR" dirty="0"/>
              <a:t>"On semblait ne pas la voir, ne pas la connaître; mais Mme </a:t>
            </a:r>
            <a:r>
              <a:rPr lang="fr-FR" dirty="0" err="1"/>
              <a:t>Loiseau</a:t>
            </a:r>
            <a:r>
              <a:rPr lang="fr-FR" dirty="0"/>
              <a:t>, la considérant de loin avec indignation, dit à mi-voix à son mari: - "Heureusement que je ne suis pas à côté </a:t>
            </a:r>
            <a:r>
              <a:rPr lang="fr-FR" dirty="0" smtClean="0"/>
              <a:t>d'elle. »</a:t>
            </a:r>
            <a:r>
              <a:rPr lang="fr-FR" dirty="0" smtClean="0"/>
              <a:t> </a:t>
            </a:r>
          </a:p>
          <a:p>
            <a:r>
              <a:rPr lang="fr-FR" dirty="0"/>
              <a:t/>
            </a: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fontScale="90000"/>
          </a:bodyPr>
          <a:lstStyle/>
          <a:p>
            <a:r>
              <a:rPr lang="fr-FR" sz="4400" i="1" dirty="0" smtClean="0">
                <a:solidFill>
                  <a:srgbClr val="FFC000"/>
                </a:solidFill>
                <a:latin typeface="+mn-lt"/>
              </a:rPr>
              <a:t/>
            </a:r>
            <a:br>
              <a:rPr lang="fr-FR" sz="4400" i="1" dirty="0" smtClean="0">
                <a:solidFill>
                  <a:srgbClr val="FFC000"/>
                </a:solidFill>
                <a:latin typeface="+mn-lt"/>
              </a:rPr>
            </a:br>
            <a:r>
              <a:rPr lang="fr-FR" sz="4400" i="1" dirty="0" smtClean="0">
                <a:solidFill>
                  <a:srgbClr val="FFC000"/>
                </a:solidFill>
                <a:latin typeface="+mn-lt"/>
              </a:rPr>
              <a:t/>
            </a:r>
            <a:br>
              <a:rPr lang="fr-FR" sz="4400" i="1" dirty="0" smtClean="0">
                <a:solidFill>
                  <a:srgbClr val="FFC000"/>
                </a:solidFill>
                <a:latin typeface="+mn-lt"/>
              </a:rPr>
            </a:br>
            <a:r>
              <a:rPr lang="fr-FR" sz="4400" i="1" dirty="0" smtClean="0">
                <a:solidFill>
                  <a:srgbClr val="FFC000"/>
                </a:solidFill>
                <a:latin typeface="+mn-lt"/>
              </a:rPr>
              <a:t>INTRODUCTION</a:t>
            </a:r>
            <a:br>
              <a:rPr lang="fr-FR" sz="4400" i="1" dirty="0" smtClean="0">
                <a:solidFill>
                  <a:srgbClr val="FFC000"/>
                </a:solidFill>
                <a:latin typeface="+mn-lt"/>
              </a:rPr>
            </a:br>
            <a:r>
              <a:rPr lang="fr-FR" sz="4400" i="1" dirty="0" smtClean="0">
                <a:solidFill>
                  <a:srgbClr val="FFC000"/>
                </a:solidFill>
                <a:latin typeface="+mn-lt"/>
              </a:rPr>
              <a:t/>
            </a:r>
            <a:br>
              <a:rPr lang="fr-FR" sz="4400" i="1" dirty="0" smtClean="0">
                <a:solidFill>
                  <a:srgbClr val="FFC000"/>
                </a:solidFill>
                <a:latin typeface="+mn-lt"/>
              </a:rPr>
            </a:br>
            <a:endParaRPr lang="fr-FR" dirty="0">
              <a:latin typeface="+mn-lt"/>
            </a:endParaRPr>
          </a:p>
        </p:txBody>
      </p:sp>
      <p:sp>
        <p:nvSpPr>
          <p:cNvPr id="3" name="Espace réservé du contenu 2"/>
          <p:cNvSpPr>
            <a:spLocks noGrp="1"/>
          </p:cNvSpPr>
          <p:nvPr>
            <p:ph idx="1"/>
          </p:nvPr>
        </p:nvSpPr>
        <p:spPr>
          <a:xfrm>
            <a:off x="0" y="836712"/>
            <a:ext cx="8892480" cy="5040560"/>
          </a:xfrm>
        </p:spPr>
        <p:txBody>
          <a:bodyPr>
            <a:noAutofit/>
          </a:bodyPr>
          <a:lstStyle/>
          <a:p>
            <a:r>
              <a:rPr lang="fr-FR" sz="1600" dirty="0" smtClean="0"/>
              <a:t>Il nous a fallu du temps pour trouver un angle d’attaque à cette séquence, tant à cause de l’objet d’étude en lui-même et de la complexité de certains aspects, notamment celui de la période littéraire. En effet, le choix de l’auteur étudié, Maupassant, a également porté à discussion : En quoi constitue t-il un intérêt ?  Est-il seulement réaliste, et pas naturaliste aussi ? Pourquoi s’intéresser au thème de la femme ?</a:t>
            </a:r>
          </a:p>
          <a:p>
            <a:r>
              <a:rPr lang="fr-FR" sz="1600" dirty="0" smtClean="0"/>
              <a:t>Etudier Maupassant est, selon nous, permettre à nos élèves de se réconcilier avec la lecture. Pourquoi ne pas leur proposer le maître d’art du récit court dont la richesse des thèmes abordés, sa manière de dépeindre avec humour ou ironie les petits et gros défauts de ses contemporains peuvent séduire nos élèves.</a:t>
            </a:r>
          </a:p>
          <a:p>
            <a:r>
              <a:rPr lang="fr-FR" sz="1600" dirty="0" smtClean="0"/>
              <a:t>De plus, de Flaubert son mentor, il a hérité le souci de faire vrai tout en choisissant dans les éléments que la réalité lui fournit.</a:t>
            </a:r>
          </a:p>
          <a:p>
            <a:r>
              <a:rPr lang="fr-FR" sz="1600" dirty="0" smtClean="0"/>
              <a:t>Enfin le thème des femmes  trouvera un écho à travers le sujet d’éducation civique «  égalités, différences, discriminations » en 2</a:t>
            </a:r>
            <a:r>
              <a:rPr lang="fr-FR" sz="1600" baseline="30000" dirty="0" smtClean="0"/>
              <a:t>nde</a:t>
            </a:r>
            <a:r>
              <a:rPr lang="fr-FR" sz="1600" dirty="0" smtClean="0"/>
              <a:t> bac pro qui se prolongera en 1ere bac pro lors de l’étude du sujet « les femmes de la belle époque à nos jours ».</a:t>
            </a:r>
          </a:p>
          <a:p>
            <a:r>
              <a:rPr lang="fr-FR" sz="1600" dirty="0" smtClean="0"/>
              <a:t>En tout cas, nous voulions d’une séquence innovante et répondant aux différents points du programme. La question choisie : « </a:t>
            </a:r>
            <a:r>
              <a:rPr lang="fr-FR" sz="1600" i="1" dirty="0" smtClean="0"/>
              <a:t>Les valeurs qu’incarne le personnage étudié sont-elles celles de l’auteur, celles d’une époque? » </a:t>
            </a:r>
            <a:r>
              <a:rPr lang="fr-FR" sz="1600" dirty="0" smtClean="0"/>
              <a:t>est en étroite corrélation avec le thème de la séquence, c’est-à-dire la vision qu’a l’auteur de la femme et la vision de l’ensemble d’une société à cette époque sur le sujet féminin. En effet , il a souvent dressé le tableau de la réalité sociale de son époque, la cruauté du genre humain s’exprimant à travers ses défauts comme l’égoïsme, la cupidité etc.. d’ailleurs Maupassant aimait à dire : « le réalisme est une vision personnelle du monde que le romancier cherche à nous communiquer en la reproduisant dans un livre  [..] C’est toujours nous que nous montrons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3000"/>
                                        <p:tgtEl>
                                          <p:spTgt spid="2"/>
                                        </p:tgtEl>
                                      </p:cBhvr>
                                    </p:animEffect>
                                  </p:childTnLst>
                                </p:cTn>
                              </p:par>
                            </p:childTnLst>
                          </p:cTn>
                        </p:par>
                        <p:par>
                          <p:cTn id="8" fill="hold">
                            <p:stCondLst>
                              <p:cond delay="3000"/>
                            </p:stCondLst>
                            <p:childTnLst>
                              <p:par>
                                <p:cTn id="9" presetID="8"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out)">
                                      <p:cBhvr>
                                        <p:cTn id="11" dur="3000"/>
                                        <p:tgtEl>
                                          <p:spTgt spid="3">
                                            <p:txEl>
                                              <p:pRg st="0" end="0"/>
                                            </p:txEl>
                                          </p:spTgt>
                                        </p:tgtEl>
                                      </p:cBhvr>
                                    </p:animEffect>
                                  </p:childTnLst>
                                </p:cTn>
                              </p:par>
                            </p:childTnLst>
                          </p:cTn>
                        </p:par>
                        <p:par>
                          <p:cTn id="12" fill="hold">
                            <p:stCondLst>
                              <p:cond delay="6000"/>
                            </p:stCondLst>
                            <p:childTnLst>
                              <p:par>
                                <p:cTn id="13" presetID="8"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out)">
                                      <p:cBhvr>
                                        <p:cTn id="15" dur="3000"/>
                                        <p:tgtEl>
                                          <p:spTgt spid="3">
                                            <p:txEl>
                                              <p:pRg st="1" end="1"/>
                                            </p:txEl>
                                          </p:spTgt>
                                        </p:tgtEl>
                                      </p:cBhvr>
                                    </p:animEffect>
                                  </p:childTnLst>
                                </p:cTn>
                              </p:par>
                            </p:childTnLst>
                          </p:cTn>
                        </p:par>
                        <p:par>
                          <p:cTn id="16" fill="hold">
                            <p:stCondLst>
                              <p:cond delay="9000"/>
                            </p:stCondLst>
                            <p:childTnLst>
                              <p:par>
                                <p:cTn id="17" presetID="8"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out)">
                                      <p:cBhvr>
                                        <p:cTn id="19" dur="3000"/>
                                        <p:tgtEl>
                                          <p:spTgt spid="3">
                                            <p:txEl>
                                              <p:pRg st="2" end="2"/>
                                            </p:txEl>
                                          </p:spTgt>
                                        </p:tgtEl>
                                      </p:cBhvr>
                                    </p:animEffect>
                                  </p:childTnLst>
                                </p:cTn>
                              </p:par>
                            </p:childTnLst>
                          </p:cTn>
                        </p:par>
                        <p:par>
                          <p:cTn id="20" fill="hold">
                            <p:stCondLst>
                              <p:cond delay="12000"/>
                            </p:stCondLst>
                            <p:childTnLst>
                              <p:par>
                                <p:cTn id="21" presetID="8"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out)">
                                      <p:cBhvr>
                                        <p:cTn id="23" dur="3000"/>
                                        <p:tgtEl>
                                          <p:spTgt spid="3">
                                            <p:txEl>
                                              <p:pRg st="3" end="3"/>
                                            </p:txEl>
                                          </p:spTgt>
                                        </p:tgtEl>
                                      </p:cBhvr>
                                    </p:animEffect>
                                  </p:childTnLst>
                                </p:cTn>
                              </p:par>
                            </p:childTnLst>
                          </p:cTn>
                        </p:par>
                        <p:par>
                          <p:cTn id="24" fill="hold">
                            <p:stCondLst>
                              <p:cond delay="15000"/>
                            </p:stCondLst>
                            <p:childTnLst>
                              <p:par>
                                <p:cTn id="25" presetID="8"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out)">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264696"/>
          </a:xfrm>
        </p:spPr>
        <p:txBody>
          <a:bodyPr>
            <a:noAutofit/>
          </a:bodyPr>
          <a:lstStyle/>
          <a:p>
            <a:r>
              <a:rPr lang="fr-FR" sz="1600" dirty="0" smtClean="0"/>
              <a:t>"</a:t>
            </a:r>
            <a:r>
              <a:rPr lang="fr-FR" sz="1600" dirty="0"/>
              <a:t>Au bout de trois heures de route, </a:t>
            </a:r>
            <a:r>
              <a:rPr lang="fr-FR" sz="1600" dirty="0" err="1"/>
              <a:t>Loiseau</a:t>
            </a:r>
            <a:r>
              <a:rPr lang="fr-FR" sz="1600" dirty="0"/>
              <a:t> ramassa ses cartes: - "Il fait faim", dit-il.</a:t>
            </a:r>
            <a:br>
              <a:rPr lang="fr-FR" sz="1600" dirty="0"/>
            </a:br>
            <a:r>
              <a:rPr lang="fr-FR" sz="1600" dirty="0"/>
              <a:t>Alors sa femme atteignit un paquet ficelé d'où elle fit sortir un morceau de veau froid. Elle le découpa proprement par tranches minces et fermes, et tous deux se mirent à manger</a:t>
            </a:r>
            <a:br>
              <a:rPr lang="fr-FR" sz="1600" dirty="0"/>
            </a:br>
            <a:r>
              <a:rPr lang="fr-FR" sz="1600" dirty="0"/>
              <a:t>- "Si nous en faisions autant",  - dit la comtesse. On y consentit et elle déballa les provisions préparées pour les deux ménages</a:t>
            </a:r>
            <a:r>
              <a:rPr lang="fr-FR" sz="1600" dirty="0" smtClean="0"/>
              <a:t>.«  […]</a:t>
            </a:r>
            <a:r>
              <a:rPr lang="fr-FR" sz="1600" dirty="0"/>
              <a:t/>
            </a:r>
            <a:br>
              <a:rPr lang="fr-FR" sz="1600" dirty="0"/>
            </a:br>
            <a:r>
              <a:rPr lang="fr-FR" sz="1600" dirty="0"/>
              <a:t> </a:t>
            </a:r>
            <a:br>
              <a:rPr lang="fr-FR" sz="1600" dirty="0"/>
            </a:br>
            <a:r>
              <a:rPr lang="fr-FR" sz="1600" dirty="0"/>
              <a:t> </a:t>
            </a:r>
            <a:br>
              <a:rPr lang="fr-FR" sz="1600" dirty="0"/>
            </a:br>
            <a:r>
              <a:rPr lang="fr-FR" sz="1600" dirty="0" smtClean="0"/>
              <a:t>"Boule </a:t>
            </a:r>
            <a:r>
              <a:rPr lang="fr-FR" sz="1600" dirty="0"/>
              <a:t>de suif, dans la hâte et l'effarement de son lever, n'avait pu songer à rien; et elle regardait, exaspérée, suffoquant de rage, tous ces gens qui mangeaient placidement. Une colère tumultueuse la crispa d'abord, et elle </a:t>
            </a:r>
            <a:r>
              <a:rPr lang="fr-FR" sz="1600" b="1" dirty="0"/>
              <a:t>voulait</a:t>
            </a:r>
            <a:r>
              <a:rPr lang="fr-FR" sz="1600" dirty="0"/>
              <a:t> ouvrir la bouche pour leur crier leur fait avec un flot d'injures qui lui montait aux lèvres ; mais elle ne pouvait pas parler tant l'exaspération l'étranglait.</a:t>
            </a:r>
            <a:br>
              <a:rPr lang="fr-FR" sz="1600" dirty="0"/>
            </a:br>
            <a:r>
              <a:rPr lang="fr-FR" sz="1600" dirty="0"/>
              <a:t>Personne ne la regardait, ne songeait à elle. Elle se sentait noyée dans le mépris de ces gredins honnêtes qui l'avaient sacrifiée d'abord, rejetée ensuite, comme une chose malpropre et inutile."</a:t>
            </a:r>
            <a:br>
              <a:rPr lang="fr-FR" sz="1600" dirty="0"/>
            </a:br>
            <a:r>
              <a:rPr lang="fr-FR" sz="1600" dirty="0"/>
              <a:t>"Elle fit des efforts terribles, se raidit, avala ses sanglots comme les enfants, mais les pleurs montaient, luisaient au bord de ses paupières, et bientôt deux grosses larmes se détachant des yeux roulèrent lentement sur ses joues. D'autres les suivaient plus rapides, coulant comme les gouttes d'eau qui filtrent d'une roche, et tombant régulièrement sur la courbe rebondie de sa poitrine. Elle restait droite, le regard fixe, la face rigide et pâle, espérant qu'on ne la verrait pas.</a:t>
            </a:r>
            <a:br>
              <a:rPr lang="fr-FR" sz="1600" dirty="0"/>
            </a:br>
            <a:r>
              <a:rPr lang="fr-FR" sz="1600" dirty="0"/>
              <a:t>Mais la comtesse s'en aperçut et prévint son mari d'un signe. Il haussa les épaules comme pour dire: "Que voulez-vous, ce n'est pas ma faute." Mme </a:t>
            </a:r>
            <a:r>
              <a:rPr lang="fr-FR" sz="1600" dirty="0" err="1"/>
              <a:t>Loiseau</a:t>
            </a:r>
            <a:r>
              <a:rPr lang="fr-FR" sz="1600" dirty="0"/>
              <a:t> eut un rire muet de triomphe et murmura: - "Elle pleure de honte."</a:t>
            </a:r>
            <a:br>
              <a:rPr lang="fr-FR" sz="1600" dirty="0"/>
            </a:br>
            <a:r>
              <a:rPr lang="fr-FR" sz="1600" dirty="0"/>
              <a:t> </a:t>
            </a:r>
          </a:p>
          <a:p>
            <a:endParaRPr lang="fr-FR" sz="1600" dirty="0"/>
          </a:p>
          <a:p>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mn-lt"/>
              </a:rPr>
              <a:t>I- Présentation des héroïnes</a:t>
            </a:r>
            <a:endParaRPr lang="fr-FR" dirty="0">
              <a:solidFill>
                <a:srgbClr val="FFC000"/>
              </a:solidFill>
              <a:latin typeface="+mn-lt"/>
            </a:endParaRPr>
          </a:p>
        </p:txBody>
      </p:sp>
      <p:graphicFrame>
        <p:nvGraphicFramePr>
          <p:cNvPr id="4" name="Espace réservé du contenu 3"/>
          <p:cNvGraphicFramePr>
            <a:graphicFrameLocks noGrp="1"/>
          </p:cNvGraphicFramePr>
          <p:nvPr>
            <p:ph idx="1"/>
          </p:nvPr>
        </p:nvGraphicFramePr>
        <p:xfrm>
          <a:off x="457200" y="1600200"/>
          <a:ext cx="8229600" cy="4278404"/>
        </p:xfrm>
        <a:graphic>
          <a:graphicData uri="http://schemas.openxmlformats.org/drawingml/2006/table">
            <a:tbl>
              <a:tblPr firstRow="1" bandRow="1">
                <a:tableStyleId>{5C22544A-7EE6-4342-B048-85BDC9FD1C3A}</a:tableStyleId>
              </a:tblPr>
              <a:tblGrid>
                <a:gridCol w="2743200"/>
                <a:gridCol w="2743200"/>
                <a:gridCol w="2743200"/>
              </a:tblGrid>
              <a:tr h="539002">
                <a:tc>
                  <a:txBody>
                    <a:bodyPr/>
                    <a:lstStyle/>
                    <a:p>
                      <a:endParaRPr lang="fr-FR" dirty="0"/>
                    </a:p>
                  </a:txBody>
                  <a:tcPr/>
                </a:tc>
                <a:tc>
                  <a:txBody>
                    <a:bodyPr/>
                    <a:lstStyle/>
                    <a:p>
                      <a:pPr algn="ctr"/>
                      <a:r>
                        <a:rPr lang="fr-FR" dirty="0" smtClean="0"/>
                        <a:t>Mme Baptiste</a:t>
                      </a:r>
                      <a:endParaRPr lang="fr-FR" dirty="0"/>
                    </a:p>
                  </a:txBody>
                  <a:tcPr/>
                </a:tc>
                <a:tc>
                  <a:txBody>
                    <a:bodyPr/>
                    <a:lstStyle/>
                    <a:p>
                      <a:pPr algn="ctr"/>
                      <a:r>
                        <a:rPr lang="fr-FR" dirty="0" smtClean="0"/>
                        <a:t>Boule de suif</a:t>
                      </a:r>
                      <a:endParaRPr lang="fr-FR" dirty="0"/>
                    </a:p>
                  </a:txBody>
                  <a:tcPr/>
                </a:tc>
              </a:tr>
              <a:tr h="539002">
                <a:tc>
                  <a:txBody>
                    <a:bodyPr/>
                    <a:lstStyle/>
                    <a:p>
                      <a:r>
                        <a:rPr lang="fr-FR" dirty="0" smtClean="0"/>
                        <a:t>Nom de l’héroïne</a:t>
                      </a:r>
                      <a:endParaRPr lang="fr-FR" dirty="0"/>
                    </a:p>
                  </a:txBody>
                  <a:tcPr/>
                </a:tc>
                <a:tc>
                  <a:txBody>
                    <a:bodyPr/>
                    <a:lstStyle/>
                    <a:p>
                      <a:endParaRPr lang="fr-FR"/>
                    </a:p>
                  </a:txBody>
                  <a:tcPr/>
                </a:tc>
                <a:tc>
                  <a:txBody>
                    <a:bodyPr/>
                    <a:lstStyle/>
                    <a:p>
                      <a:endParaRPr lang="fr-FR" dirty="0"/>
                    </a:p>
                  </a:txBody>
                  <a:tcPr/>
                </a:tc>
              </a:tr>
              <a:tr h="539002">
                <a:tc>
                  <a:txBody>
                    <a:bodyPr/>
                    <a:lstStyle/>
                    <a:p>
                      <a:r>
                        <a:rPr lang="fr-FR" dirty="0" smtClean="0"/>
                        <a:t>Lexique du portrait physique</a:t>
                      </a:r>
                      <a:endParaRPr lang="fr-FR" dirty="0"/>
                    </a:p>
                  </a:txBody>
                  <a:tcPr/>
                </a:tc>
                <a:tc>
                  <a:txBody>
                    <a:bodyPr/>
                    <a:lstStyle/>
                    <a:p>
                      <a:endParaRPr lang="fr-FR"/>
                    </a:p>
                  </a:txBody>
                  <a:tcPr/>
                </a:tc>
                <a:tc>
                  <a:txBody>
                    <a:bodyPr/>
                    <a:lstStyle/>
                    <a:p>
                      <a:endParaRPr lang="fr-FR" dirty="0"/>
                    </a:p>
                  </a:txBody>
                  <a:tcPr/>
                </a:tc>
              </a:tr>
              <a:tr h="539002">
                <a:tc>
                  <a:txBody>
                    <a:bodyPr/>
                    <a:lstStyle/>
                    <a:p>
                      <a:r>
                        <a:rPr lang="fr-FR" dirty="0" smtClean="0"/>
                        <a:t>Lexique du portrait moral</a:t>
                      </a:r>
                      <a:endParaRPr lang="fr-FR" dirty="0"/>
                    </a:p>
                  </a:txBody>
                  <a:tcPr/>
                </a:tc>
                <a:tc>
                  <a:txBody>
                    <a:bodyPr/>
                    <a:lstStyle/>
                    <a:p>
                      <a:endParaRPr lang="fr-FR"/>
                    </a:p>
                  </a:txBody>
                  <a:tcPr/>
                </a:tc>
                <a:tc>
                  <a:txBody>
                    <a:bodyPr/>
                    <a:lstStyle/>
                    <a:p>
                      <a:endParaRPr lang="fr-FR"/>
                    </a:p>
                  </a:txBody>
                  <a:tcPr/>
                </a:tc>
              </a:tr>
              <a:tr h="539002">
                <a:tc>
                  <a:txBody>
                    <a:bodyPr/>
                    <a:lstStyle/>
                    <a:p>
                      <a:r>
                        <a:rPr lang="fr-FR" dirty="0" smtClean="0"/>
                        <a:t>En quoi son corps a-t-il été bafoué?</a:t>
                      </a:r>
                      <a:endParaRPr lang="fr-FR" dirty="0"/>
                    </a:p>
                  </a:txBody>
                  <a:tcPr/>
                </a:tc>
                <a:tc>
                  <a:txBody>
                    <a:bodyPr/>
                    <a:lstStyle/>
                    <a:p>
                      <a:endParaRPr lang="fr-FR"/>
                    </a:p>
                  </a:txBody>
                  <a:tcPr/>
                </a:tc>
                <a:tc>
                  <a:txBody>
                    <a:bodyPr/>
                    <a:lstStyle/>
                    <a:p>
                      <a:endParaRPr lang="fr-FR"/>
                    </a:p>
                  </a:txBody>
                  <a:tcPr/>
                </a:tc>
              </a:tr>
              <a:tr h="539002">
                <a:tc>
                  <a:txBody>
                    <a:bodyPr/>
                    <a:lstStyle/>
                    <a:p>
                      <a:r>
                        <a:rPr lang="fr-FR" dirty="0" smtClean="0"/>
                        <a:t>Relevez le champ lexical du corps bafoué</a:t>
                      </a:r>
                      <a:endParaRPr lang="fr-FR" dirty="0"/>
                    </a:p>
                  </a:txBody>
                  <a:tcPr/>
                </a:tc>
                <a:tc>
                  <a:txBody>
                    <a:bodyPr/>
                    <a:lstStyle/>
                    <a:p>
                      <a:endParaRPr lang="fr-FR"/>
                    </a:p>
                  </a:txBody>
                  <a:tcPr/>
                </a:tc>
                <a:tc>
                  <a:txBody>
                    <a:bodyPr/>
                    <a:lstStyle/>
                    <a:p>
                      <a:endParaRPr lang="fr-FR"/>
                    </a:p>
                  </a:txBody>
                  <a:tcPr/>
                </a:tc>
              </a:tr>
              <a:tr h="539002">
                <a:tc>
                  <a:txBody>
                    <a:bodyPr/>
                    <a:lstStyle/>
                    <a:p>
                      <a:r>
                        <a:rPr lang="fr-FR" dirty="0" smtClean="0"/>
                        <a:t>Comment la considère-t-on?</a:t>
                      </a:r>
                      <a:endParaRPr lang="fr-FR" dirty="0"/>
                    </a:p>
                  </a:txBody>
                  <a:tcPr/>
                </a:tc>
                <a:tc>
                  <a:txBody>
                    <a:bodyPr/>
                    <a:lstStyle/>
                    <a:p>
                      <a:endParaRPr lang="fr-FR"/>
                    </a:p>
                  </a:txBody>
                  <a:tcPr/>
                </a:tc>
                <a:tc>
                  <a:txBody>
                    <a:bodyPr/>
                    <a:lstStyle/>
                    <a:p>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3000" fill="hold"/>
                                        <p:tgtEl>
                                          <p:spTgt spid="4"/>
                                        </p:tgtEl>
                                        <p:attrNameLst>
                                          <p:attrName>ppt_x</p:attrName>
                                        </p:attrNameLst>
                                      </p:cBhvr>
                                      <p:tavLst>
                                        <p:tav tm="0">
                                          <p:val>
                                            <p:strVal val="#ppt_x"/>
                                          </p:val>
                                        </p:tav>
                                        <p:tav tm="100000">
                                          <p:val>
                                            <p:strVal val="#ppt_x"/>
                                          </p:val>
                                        </p:tav>
                                      </p:tavLst>
                                    </p:anim>
                                    <p:anim calcmode="lin" valueType="num">
                                      <p:cBhvr additive="base">
                                        <p:cTn id="12"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C000"/>
                </a:solidFill>
                <a:latin typeface="+mn-lt"/>
              </a:rPr>
              <a:t>II) Evolution des héroïnes au cours de l’histoire</a:t>
            </a:r>
            <a:endParaRPr lang="fr-FR" dirty="0">
              <a:solidFill>
                <a:srgbClr val="FFC000"/>
              </a:solidFill>
              <a:latin typeface="+mn-lt"/>
            </a:endParaRPr>
          </a:p>
        </p:txBody>
      </p:sp>
      <p:graphicFrame>
        <p:nvGraphicFramePr>
          <p:cNvPr id="4" name="Espace réservé du contenu 3"/>
          <p:cNvGraphicFramePr>
            <a:graphicFrameLocks noGrp="1"/>
          </p:cNvGraphicFramePr>
          <p:nvPr>
            <p:ph idx="1"/>
          </p:nvPr>
        </p:nvGraphicFramePr>
        <p:xfrm>
          <a:off x="323529" y="1600200"/>
          <a:ext cx="8363272" cy="3947160"/>
        </p:xfrm>
        <a:graphic>
          <a:graphicData uri="http://schemas.openxmlformats.org/drawingml/2006/table">
            <a:tbl>
              <a:tblPr firstRow="1" bandRow="1">
                <a:tableStyleId>{5C22544A-7EE6-4342-B048-85BDC9FD1C3A}</a:tableStyleId>
              </a:tblPr>
              <a:tblGrid>
                <a:gridCol w="2876872"/>
                <a:gridCol w="2743200"/>
                <a:gridCol w="2743200"/>
              </a:tblGrid>
              <a:tr h="370840">
                <a:tc>
                  <a:txBody>
                    <a:bodyPr/>
                    <a:lstStyle/>
                    <a:p>
                      <a:endParaRPr lang="fr-FR" dirty="0"/>
                    </a:p>
                  </a:txBody>
                  <a:tcPr/>
                </a:tc>
                <a:tc>
                  <a:txBody>
                    <a:bodyPr/>
                    <a:lstStyle/>
                    <a:p>
                      <a:pPr algn="ctr"/>
                      <a:r>
                        <a:rPr lang="fr-FR" dirty="0" smtClean="0"/>
                        <a:t>Mme  Baptiste</a:t>
                      </a:r>
                      <a:endParaRPr lang="fr-FR" dirty="0"/>
                    </a:p>
                  </a:txBody>
                  <a:tcPr/>
                </a:tc>
                <a:tc>
                  <a:txBody>
                    <a:bodyPr/>
                    <a:lstStyle/>
                    <a:p>
                      <a:pPr algn="ctr"/>
                      <a:r>
                        <a:rPr lang="fr-FR" dirty="0" smtClean="0"/>
                        <a:t>Boule de suif</a:t>
                      </a:r>
                      <a:endParaRPr lang="fr-FR" dirty="0"/>
                    </a:p>
                  </a:txBody>
                  <a:tcPr/>
                </a:tc>
              </a:tr>
              <a:tr h="370840">
                <a:tc>
                  <a:txBody>
                    <a:bodyPr/>
                    <a:lstStyle/>
                    <a:p>
                      <a:r>
                        <a:rPr lang="fr-FR" dirty="0" smtClean="0"/>
                        <a:t>Qui est-elle au début de l’histoire?</a:t>
                      </a:r>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Que lui a- t -on fait subir?</a:t>
                      </a:r>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Comment réagit-elle?</a:t>
                      </a:r>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Citez</a:t>
                      </a:r>
                      <a:r>
                        <a:rPr lang="fr-FR" baseline="0" dirty="0" smtClean="0"/>
                        <a:t> un élément positif lui arrivant.</a:t>
                      </a:r>
                      <a:endParaRPr lang="fr-FR" dirty="0"/>
                    </a:p>
                  </a:txBody>
                  <a:tcPr/>
                </a:tc>
                <a:tc>
                  <a:txBody>
                    <a:bodyPr/>
                    <a:lstStyle/>
                    <a:p>
                      <a:endParaRPr lang="fr-FR" dirty="0"/>
                    </a:p>
                  </a:txBody>
                  <a:tcPr/>
                </a:tc>
                <a:tc>
                  <a:txBody>
                    <a:bodyPr/>
                    <a:lstStyle/>
                    <a:p>
                      <a:endParaRPr lang="fr-FR"/>
                    </a:p>
                  </a:txBody>
                  <a:tcPr/>
                </a:tc>
              </a:tr>
              <a:tr h="370840">
                <a:tc>
                  <a:txBody>
                    <a:bodyPr/>
                    <a:lstStyle/>
                    <a:p>
                      <a:r>
                        <a:rPr lang="fr-FR" dirty="0" smtClean="0"/>
                        <a:t>Quelle situation perturbe son équilibre?</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Comment évolue sa situation à la fin de l’histoire?</a:t>
                      </a:r>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6" presetClass="entr" presetSubtype="3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out)">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96752"/>
            <a:ext cx="8136904" cy="4832092"/>
          </a:xfrm>
          <a:prstGeom prst="rect">
            <a:avLst/>
          </a:prstGeom>
        </p:spPr>
        <p:txBody>
          <a:bodyPr wrap="square">
            <a:spAutoFit/>
          </a:bodyPr>
          <a:lstStyle/>
          <a:p>
            <a:r>
              <a:rPr lang="fr-FR" sz="2800" dirty="0" smtClean="0"/>
              <a:t>Ecriture</a:t>
            </a:r>
          </a:p>
          <a:p>
            <a:pPr>
              <a:buNone/>
            </a:pPr>
            <a:r>
              <a:rPr lang="fr-FR" sz="2800" dirty="0" smtClean="0"/>
              <a:t>Selon cette définition,  le terme "héros" « désigne le personnage principal d'une œuvre de </a:t>
            </a:r>
            <a:r>
              <a:rPr lang="fr-FR" sz="2800" u="sng" dirty="0" smtClean="0">
                <a:hlinkClick r:id="rId2" tooltip="Fiction"/>
              </a:rPr>
              <a:t>fiction</a:t>
            </a:r>
            <a:r>
              <a:rPr lang="fr-FR" sz="2800" dirty="0" smtClean="0"/>
              <a:t>, quelles que soient les qualités dont il fait preuve. Si sa conduite ne correspond pas à un idéal (par exemple, s'il est lâche ou cupide), ce héros peut être qualifié d'</a:t>
            </a:r>
            <a:r>
              <a:rPr lang="fr-FR" sz="2800" u="sng" dirty="0" err="1" smtClean="0">
                <a:hlinkClick r:id="rId3" tooltip="Antihéros"/>
              </a:rPr>
              <a:t>anti-héros</a:t>
            </a:r>
            <a:r>
              <a:rPr lang="fr-FR" sz="2800" dirty="0" smtClean="0"/>
              <a:t>. » </a:t>
            </a:r>
          </a:p>
          <a:p>
            <a:pPr>
              <a:buNone/>
            </a:pPr>
            <a:r>
              <a:rPr lang="fr-FR" sz="2800" dirty="0" smtClean="0"/>
              <a:t>A votre avis, Mme Baptiste et Boule de suif sont-elles des héroïnes ou des anti-héroïnes? Justifiez votre réponse en donnant des exemples précis. Votre analyse fera une vingtaine de lignes.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7" y="1916832"/>
            <a:ext cx="8280920" cy="1446550"/>
          </a:xfrm>
          <a:prstGeom prst="rect">
            <a:avLst/>
          </a:prstGeom>
        </p:spPr>
        <p:txBody>
          <a:bodyPr wrap="square">
            <a:spAutoFit/>
          </a:bodyPr>
          <a:lstStyle/>
          <a:p>
            <a:r>
              <a:rPr lang="fr-FR" sz="4400" dirty="0" smtClean="0">
                <a:solidFill>
                  <a:srgbClr val="FFC000"/>
                </a:solidFill>
              </a:rPr>
              <a:t>Séance 3 …à l’oppression de l’esprit</a:t>
            </a:r>
            <a:endParaRPr lang="fr-FR" sz="44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836712"/>
            <a:ext cx="8507288" cy="6021288"/>
          </a:xfrm>
        </p:spPr>
        <p:txBody>
          <a:bodyPr>
            <a:normAutofit/>
          </a:bodyPr>
          <a:lstStyle/>
          <a:p>
            <a:pPr>
              <a:buNone/>
            </a:pPr>
            <a:r>
              <a:rPr lang="fr-FR" sz="1200" b="1" dirty="0"/>
              <a:t>Texte 1</a:t>
            </a:r>
            <a:endParaRPr lang="fr-FR" sz="1200" dirty="0"/>
          </a:p>
          <a:p>
            <a:pPr algn="just">
              <a:buNone/>
            </a:pPr>
            <a:r>
              <a:rPr lang="fr-FR" sz="1200" i="1" dirty="0"/>
              <a:t>Jeanne, la jeune héroïne, quitte le couvent par un temps de pluie. Son père est venu la récupérer…</a:t>
            </a:r>
            <a:endParaRPr lang="fr-FR" sz="1200" dirty="0"/>
          </a:p>
          <a:p>
            <a:pPr algn="just">
              <a:buNone/>
            </a:pPr>
            <a:r>
              <a:rPr lang="fr-FR" sz="1200" dirty="0" smtClean="0"/>
              <a:t>Jeanne, sortie la veille du couvent, libre enfin pour toujours, prête à saisir tous les bonheurs de la vie dont elle rêvait depuis si longtemps, craignit que son père n’hésitât si le temps ne s’éclaircissait pas et pour la centième fois depuis le matin elle interrogeait l’horizon. Puis elle s’aperçut qu’elle avait oublié de mettre son calendrier dans son sac de voyage. Elle cueillit sur le mur le petit carton divisé par mois, et portant au milieu d’un dessin la date de l’année courante 1819 en chiffres d’or. Puis elle biffa à coups de crayon les quatre premières colonnes, rayant chaque nom de saint jusqu’au 2 mai, jour de sa sortie du couvent […]</a:t>
            </a:r>
          </a:p>
          <a:p>
            <a:pPr algn="just">
              <a:buNone/>
            </a:pPr>
            <a:r>
              <a:rPr lang="fr-FR" sz="1200" dirty="0" smtClean="0"/>
              <a:t>Elle </a:t>
            </a:r>
            <a:r>
              <a:rPr lang="fr-FR" sz="1200" dirty="0"/>
              <a:t>était demeurée jusqu’à douze ans dans la maison, puis malgré les pleurs de la mère, elle fût mise au Sacré Cœur</a:t>
            </a:r>
            <a:r>
              <a:rPr lang="fr-FR" sz="1200" b="1" dirty="0"/>
              <a:t> </a:t>
            </a:r>
            <a:r>
              <a:rPr lang="fr-FR" sz="1200" dirty="0"/>
              <a:t>.</a:t>
            </a:r>
          </a:p>
          <a:p>
            <a:pPr algn="just">
              <a:buNone/>
            </a:pPr>
            <a:r>
              <a:rPr lang="fr-FR" sz="1200" dirty="0"/>
              <a:t>Il (son père le baron </a:t>
            </a:r>
            <a:r>
              <a:rPr lang="fr-FR" sz="1200" dirty="0" smtClean="0"/>
              <a:t>Simon-Jacques </a:t>
            </a:r>
            <a:r>
              <a:rPr lang="fr-FR" sz="1200" dirty="0"/>
              <a:t>Le </a:t>
            </a:r>
            <a:r>
              <a:rPr lang="fr-FR" sz="1200" dirty="0" err="1"/>
              <a:t>Perthuis</a:t>
            </a:r>
            <a:r>
              <a:rPr lang="fr-FR" sz="1200" dirty="0"/>
              <a:t> des </a:t>
            </a:r>
            <a:r>
              <a:rPr lang="fr-FR" sz="1200" dirty="0" err="1"/>
              <a:t>Vauds</a:t>
            </a:r>
            <a:r>
              <a:rPr lang="fr-FR" sz="1200" dirty="0"/>
              <a:t>) l’avait </a:t>
            </a:r>
            <a:r>
              <a:rPr lang="fr-FR" sz="1200" dirty="0" smtClean="0"/>
              <a:t>tenue </a:t>
            </a:r>
            <a:r>
              <a:rPr lang="fr-FR" sz="1200" dirty="0"/>
              <a:t>là sévèrement enfermée, cloitrée, ignorée et ignorante des choses humaines. Il voulait qu’on la lui rendît chaste à dix-sept ans pour la tremper lui-même dans une sorte de bain de poésie raisonnable ; et, par les champs, au milieu de la terre fécondée, ouvrir son âme, dégourdir son ignorance à l’aspect de l’amour naïf, des tendresses simples des animaux, des lois sereines de la vie. Elle sortait maintenant du couvent, radieuse, pleine de sèves et d’appétits de bonheur, prête à toutes les joies, à tous les hasards charmants que dans le désœuvrement des jours, la longueur des nuits, la solitude des espérances, son esprit avait déjà parcourus.</a:t>
            </a:r>
          </a:p>
          <a:p>
            <a:pPr algn="just">
              <a:buNone/>
            </a:pPr>
            <a:r>
              <a:rPr lang="fr-FR" sz="1200" dirty="0"/>
              <a:t>Elle semblait un portrait de Véronèse avec ses cheveux d’un blond luisant qu’on aurait dit avoir déteint sur sa chair d’aristocrate à peine nuancée de rose, ombrée d’un léger duvet, d’une sorte de velours pâle qu’on apercevait un peu quand le soleil la caressait. Ses yeux étaient bleus, de ce bleu opaque qu’ont ceux des bonhommes en faïence de Hollande. Elle avait, sur l’aile gauche de la narine, un petit grain de beauté, un autre à droite, sur le menton, où frisaient quelques poils si semblables à sa peau qu’on les distinguait à peine. Elle était grande, mûre de poitrine, ondoyante de la taille. Sa voix nette semblait parfois trop aigüe ; mais son rire franc jetait de la joie autour d’elle. Souvent d’un geste familier, elle portait ses deux mains à ses tempes comme pour lisser sa chevelure [….]</a:t>
            </a:r>
          </a:p>
          <a:p>
            <a:pPr algn="just">
              <a:buNone/>
            </a:pPr>
            <a:r>
              <a:rPr lang="fr-FR" sz="1200" dirty="0"/>
              <a:t> </a:t>
            </a:r>
          </a:p>
          <a:p>
            <a:pPr algn="just">
              <a:buNone/>
            </a:pPr>
            <a:r>
              <a:rPr lang="fr-FR" sz="1000" b="1" i="1" dirty="0" smtClean="0"/>
              <a:t>Couvent : </a:t>
            </a:r>
            <a:r>
              <a:rPr lang="fr-FR" sz="1000" i="1" dirty="0" smtClean="0"/>
              <a:t> établissement </a:t>
            </a:r>
            <a:r>
              <a:rPr lang="fr-FR" sz="1000" i="1" dirty="0"/>
              <a:t>où vivent des religieux et qui parfois peut accueillir un pensionnat pour jeunes filles. </a:t>
            </a:r>
            <a:r>
              <a:rPr lang="fr-FR" sz="1000" i="1" dirty="0" smtClean="0"/>
              <a:t>Exemple le Sacré Cœur.</a:t>
            </a:r>
            <a:endParaRPr lang="fr-FR" sz="1000" i="1" dirty="0"/>
          </a:p>
          <a:p>
            <a:pPr algn="just">
              <a:buNone/>
            </a:pPr>
            <a:r>
              <a:rPr lang="fr-FR" sz="1000" b="1" i="1" dirty="0" smtClean="0"/>
              <a:t>Désœuvrement : </a:t>
            </a:r>
            <a:r>
              <a:rPr lang="fr-FR" sz="1000" i="1" dirty="0" smtClean="0"/>
              <a:t>ennui </a:t>
            </a:r>
            <a:r>
              <a:rPr lang="fr-FR" sz="1000" i="1" dirty="0"/>
              <a:t>dû au manque d’activité</a:t>
            </a:r>
            <a:r>
              <a:rPr lang="fr-FR" sz="1000" i="1" dirty="0" smtClean="0"/>
              <a:t>.</a:t>
            </a:r>
          </a:p>
          <a:p>
            <a:pPr algn="just">
              <a:buNone/>
            </a:pPr>
            <a:r>
              <a:rPr lang="fr-FR" sz="1000" b="1" i="1" dirty="0" smtClean="0"/>
              <a:t>Véronèse : </a:t>
            </a:r>
            <a:r>
              <a:rPr lang="fr-FR" sz="1000" i="1" dirty="0" smtClean="0"/>
              <a:t>artiste peintre italien dont les tableaux étaient très colorés.</a:t>
            </a:r>
            <a:endParaRPr lang="fr-FR" sz="1000" b="1" i="1" dirty="0"/>
          </a:p>
          <a:p>
            <a:pPr algn="just">
              <a:buNone/>
            </a:pPr>
            <a:r>
              <a:rPr lang="fr-FR" sz="1000" b="1" i="1" dirty="0" smtClean="0"/>
              <a:t>Ondoyante : </a:t>
            </a:r>
            <a:r>
              <a:rPr lang="fr-FR" sz="1000" i="1" dirty="0" smtClean="0"/>
              <a:t>qui </a:t>
            </a:r>
            <a:r>
              <a:rPr lang="fr-FR" sz="1000" i="1" dirty="0"/>
              <a:t>reproduit le mouvement d’une vague</a:t>
            </a:r>
          </a:p>
          <a:p>
            <a:pPr algn="just">
              <a:buNone/>
            </a:pPr>
            <a:endParaRPr lang="fr-FR" sz="1200" dirty="0"/>
          </a:p>
        </p:txBody>
      </p:sp>
      <p:sp>
        <p:nvSpPr>
          <p:cNvPr id="5" name="ZoneTexte 4"/>
          <p:cNvSpPr txBox="1"/>
          <p:nvPr/>
        </p:nvSpPr>
        <p:spPr>
          <a:xfrm>
            <a:off x="611560" y="188640"/>
            <a:ext cx="7128792" cy="707886"/>
          </a:xfrm>
          <a:prstGeom prst="rect">
            <a:avLst/>
          </a:prstGeom>
          <a:noFill/>
        </p:spPr>
        <p:txBody>
          <a:bodyPr wrap="square" rtlCol="0">
            <a:spAutoFit/>
          </a:bodyPr>
          <a:lstStyle/>
          <a:p>
            <a:pPr algn="ctr"/>
            <a:r>
              <a:rPr lang="fr-FR" sz="4000" dirty="0" smtClean="0">
                <a:solidFill>
                  <a:srgbClr val="FFC000"/>
                </a:solidFill>
              </a:rPr>
              <a:t>Une vie</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360"/>
                                          </p:val>
                                        </p:tav>
                                        <p:tav tm="100000">
                                          <p:val>
                                            <p:fltVal val="0"/>
                                          </p:val>
                                        </p:tav>
                                      </p:tavLst>
                                    </p:anim>
                                    <p:animEffect transition="in" filter="fade">
                                      <p:cBhvr>
                                        <p:cTn id="10" dur="3000"/>
                                        <p:tgtEl>
                                          <p:spTgt spid="5"/>
                                        </p:tgtEl>
                                      </p:cBhvr>
                                    </p:animEffect>
                                  </p:childTnLst>
                                </p:cTn>
                              </p:par>
                            </p:childTnLst>
                          </p:cTn>
                        </p:par>
                        <p:par>
                          <p:cTn id="11" fill="hold">
                            <p:stCondLst>
                              <p:cond delay="3000"/>
                            </p:stCondLst>
                            <p:childTnLst>
                              <p:par>
                                <p:cTn id="12" presetID="8" presetClass="entr" presetSubtype="16" fill="hold" grpId="1"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par>
                          <p:cTn id="15" fill="hold">
                            <p:stCondLst>
                              <p:cond delay="5000"/>
                            </p:stCondLst>
                            <p:childTnLst>
                              <p:par>
                                <p:cTn id="16" presetID="8" presetClass="entr" presetSubtype="16" fill="hold" grpId="1"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par>
                          <p:cTn id="19" fill="hold">
                            <p:stCondLst>
                              <p:cond delay="7000"/>
                            </p:stCondLst>
                            <p:childTnLst>
                              <p:par>
                                <p:cTn id="20" presetID="8" presetClass="entr" presetSubtype="16" fill="hold" grpId="1"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par>
                          <p:cTn id="23" fill="hold">
                            <p:stCondLst>
                              <p:cond delay="9000"/>
                            </p:stCondLst>
                            <p:childTnLst>
                              <p:par>
                                <p:cTn id="24" presetID="8" presetClass="entr" presetSubtype="16" fill="hold" grpId="1"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amond(in)">
                                      <p:cBhvr>
                                        <p:cTn id="26" dur="2000"/>
                                        <p:tgtEl>
                                          <p:spTgt spid="3">
                                            <p:txEl>
                                              <p:pRg st="3" end="3"/>
                                            </p:txEl>
                                          </p:spTgt>
                                        </p:tgtEl>
                                      </p:cBhvr>
                                    </p:animEffect>
                                  </p:childTnLst>
                                </p:cTn>
                              </p:par>
                            </p:childTnLst>
                          </p:cTn>
                        </p:par>
                        <p:par>
                          <p:cTn id="27" fill="hold">
                            <p:stCondLst>
                              <p:cond delay="11000"/>
                            </p:stCondLst>
                            <p:childTnLst>
                              <p:par>
                                <p:cTn id="28" presetID="8" presetClass="entr" presetSubtype="16" fill="hold" grpId="1"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amond(in)">
                                      <p:cBhvr>
                                        <p:cTn id="30" dur="2000"/>
                                        <p:tgtEl>
                                          <p:spTgt spid="3">
                                            <p:txEl>
                                              <p:pRg st="4" end="4"/>
                                            </p:txEl>
                                          </p:spTgt>
                                        </p:tgtEl>
                                      </p:cBhvr>
                                    </p:animEffect>
                                  </p:childTnLst>
                                </p:cTn>
                              </p:par>
                            </p:childTnLst>
                          </p:cTn>
                        </p:par>
                        <p:par>
                          <p:cTn id="31" fill="hold">
                            <p:stCondLst>
                              <p:cond delay="13000"/>
                            </p:stCondLst>
                            <p:childTnLst>
                              <p:par>
                                <p:cTn id="32" presetID="8" presetClass="entr" presetSubtype="16" fill="hold" grpId="1"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amond(in)">
                                      <p:cBhvr>
                                        <p:cTn id="34" dur="2000"/>
                                        <p:tgtEl>
                                          <p:spTgt spid="3">
                                            <p:txEl>
                                              <p:pRg st="5" end="5"/>
                                            </p:txEl>
                                          </p:spTgt>
                                        </p:tgtEl>
                                      </p:cBhvr>
                                    </p:animEffect>
                                  </p:childTnLst>
                                </p:cTn>
                              </p:par>
                            </p:childTnLst>
                          </p:cTn>
                        </p:par>
                        <p:par>
                          <p:cTn id="35" fill="hold">
                            <p:stCondLst>
                              <p:cond delay="15000"/>
                            </p:stCondLst>
                            <p:childTnLst>
                              <p:par>
                                <p:cTn id="36" presetID="8" presetClass="entr" presetSubtype="16" fill="hold" grpId="1"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amond(in)">
                                      <p:cBhvr>
                                        <p:cTn id="38" dur="2000"/>
                                        <p:tgtEl>
                                          <p:spTgt spid="3">
                                            <p:txEl>
                                              <p:pRg st="6" end="6"/>
                                            </p:txEl>
                                          </p:spTgt>
                                        </p:tgtEl>
                                      </p:cBhvr>
                                    </p:animEffect>
                                  </p:childTnLst>
                                </p:cTn>
                              </p:par>
                            </p:childTnLst>
                          </p:cTn>
                        </p:par>
                        <p:par>
                          <p:cTn id="39" fill="hold">
                            <p:stCondLst>
                              <p:cond delay="17000"/>
                            </p:stCondLst>
                            <p:childTnLst>
                              <p:par>
                                <p:cTn id="40" presetID="8" presetClass="entr" presetSubtype="16" fill="hold" grpId="1"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par>
                          <p:cTn id="43" fill="hold">
                            <p:stCondLst>
                              <p:cond delay="19000"/>
                            </p:stCondLst>
                            <p:childTnLst>
                              <p:par>
                                <p:cTn id="44" presetID="8" presetClass="entr" presetSubtype="16" fill="hold" grpId="1"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amond(in)">
                                      <p:cBhvr>
                                        <p:cTn id="46" dur="2000"/>
                                        <p:tgtEl>
                                          <p:spTgt spid="3">
                                            <p:txEl>
                                              <p:pRg st="8" end="8"/>
                                            </p:txEl>
                                          </p:spTgt>
                                        </p:tgtEl>
                                      </p:cBhvr>
                                    </p:animEffect>
                                  </p:childTnLst>
                                </p:cTn>
                              </p:par>
                            </p:childTnLst>
                          </p:cTn>
                        </p:par>
                        <p:par>
                          <p:cTn id="47" fill="hold">
                            <p:stCondLst>
                              <p:cond delay="21000"/>
                            </p:stCondLst>
                            <p:childTnLst>
                              <p:par>
                                <p:cTn id="48" presetID="8" presetClass="entr" presetSubtype="16" fill="hold" grpId="1"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diamond(in)">
                                      <p:cBhvr>
                                        <p:cTn id="50" dur="2000"/>
                                        <p:tgtEl>
                                          <p:spTgt spid="3">
                                            <p:txEl>
                                              <p:pRg st="9" end="9"/>
                                            </p:txEl>
                                          </p:spTgt>
                                        </p:tgtEl>
                                      </p:cBhvr>
                                    </p:animEffect>
                                  </p:childTnLst>
                                </p:cTn>
                              </p:par>
                            </p:childTnLst>
                          </p:cTn>
                        </p:par>
                        <p:par>
                          <p:cTn id="51" fill="hold">
                            <p:stCondLst>
                              <p:cond delay="23000"/>
                            </p:stCondLst>
                            <p:childTnLst>
                              <p:par>
                                <p:cTn id="52" presetID="8" presetClass="entr" presetSubtype="16" fill="hold" grpId="1" nodeType="after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diamond(in)">
                                      <p:cBhvr>
                                        <p:cTn id="5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229600" cy="5462067"/>
          </a:xfrm>
        </p:spPr>
        <p:txBody>
          <a:bodyPr>
            <a:normAutofit fontScale="55000" lnSpcReduction="20000"/>
          </a:bodyPr>
          <a:lstStyle/>
          <a:p>
            <a:pPr>
              <a:buNone/>
            </a:pPr>
            <a:r>
              <a:rPr lang="fr-FR" u="sng" dirty="0"/>
              <a:t>Texte </a:t>
            </a:r>
            <a:r>
              <a:rPr lang="fr-FR" u="sng" dirty="0" smtClean="0"/>
              <a:t>2</a:t>
            </a:r>
            <a:endParaRPr lang="fr-FR" dirty="0"/>
          </a:p>
          <a:p>
            <a:pPr>
              <a:buNone/>
            </a:pPr>
            <a:r>
              <a:rPr lang="fr-FR" dirty="0"/>
              <a:t> </a:t>
            </a:r>
          </a:p>
          <a:p>
            <a:pPr>
              <a:buNone/>
            </a:pPr>
            <a:r>
              <a:rPr lang="fr-FR" i="1" dirty="0"/>
              <a:t>Jeanne </a:t>
            </a:r>
            <a:r>
              <a:rPr lang="fr-FR" i="1" dirty="0" smtClean="0"/>
              <a:t>a </a:t>
            </a:r>
            <a:r>
              <a:rPr lang="fr-FR" i="1" dirty="0"/>
              <a:t>maintenant 17 </a:t>
            </a:r>
            <a:r>
              <a:rPr lang="fr-FR" i="1" dirty="0" smtClean="0"/>
              <a:t>ans, elle rêve du prince charmant…</a:t>
            </a:r>
            <a:endParaRPr lang="fr-FR" dirty="0"/>
          </a:p>
          <a:p>
            <a:pPr>
              <a:buNone/>
            </a:pPr>
            <a:r>
              <a:rPr lang="fr-FR" dirty="0"/>
              <a:t> </a:t>
            </a:r>
          </a:p>
          <a:p>
            <a:pPr>
              <a:buNone/>
            </a:pPr>
            <a:r>
              <a:rPr lang="fr-FR" dirty="0"/>
              <a:t>Et elle se mit à rêver d'amour.</a:t>
            </a:r>
            <a:br>
              <a:rPr lang="fr-FR" dirty="0"/>
            </a:br>
            <a:r>
              <a:rPr lang="fr-FR" dirty="0"/>
              <a:t>L'amour ! Il l'emplissait depuis deux années de l'anxiété croissante de son approche. Maintenant elle était libre d'aimer ; elle n'avait plus qu'à le rencontrer, lui ! </a:t>
            </a:r>
            <a:br>
              <a:rPr lang="fr-FR" dirty="0"/>
            </a:br>
            <a:r>
              <a:rPr lang="fr-FR" dirty="0"/>
              <a:t>Comment serait-il ? Elle ne le savait pas au juste et ne se le demandait même pas. Il serait lui, voilà tout. </a:t>
            </a:r>
            <a:br>
              <a:rPr lang="fr-FR" dirty="0"/>
            </a:br>
            <a:r>
              <a:rPr lang="fr-FR" dirty="0"/>
              <a:t>Elle savait seulement qu'elle l'adorerait de toute son âme et qu'il la chérirait de toute sa force. Ils se promèneraient par les soirs pareils à celui-ci, sous la cendre lumineuse qui tombait des étoiles. Ils iraient, les mains dans les mains, serrés l'un contre l'autre, entendant battre leurs cœurs, sentant la chaleur de leurs épaules, mêlant leur amour à la simplicité suave des nuits d'été, tellement unis qu'ils pénétreraient aisément, par la seule puissance de leur tendresse, jusqu'à leurs plus secrètes pensées. </a:t>
            </a:r>
            <a:br>
              <a:rPr lang="fr-FR" dirty="0"/>
            </a:br>
            <a:r>
              <a:rPr lang="fr-FR" dirty="0"/>
              <a:t>Et cela continuerait indéfiniment, dans la sérénité d'une affection indescriptible. </a:t>
            </a:r>
            <a:br>
              <a:rPr lang="fr-FR" dirty="0"/>
            </a:br>
            <a:r>
              <a:rPr lang="fr-FR" dirty="0"/>
              <a:t>[…] </a:t>
            </a:r>
            <a:br>
              <a:rPr lang="fr-FR" dirty="0"/>
            </a:br>
            <a:r>
              <a:rPr lang="fr-FR" dirty="0"/>
              <a:t> elle laissa flotter son esprit au courant d'une rêverie plus raisonnable, cherchant à pénétrer l'avenir, échafaudant son existence. </a:t>
            </a:r>
            <a:br>
              <a:rPr lang="fr-FR" dirty="0"/>
            </a:br>
            <a:r>
              <a:rPr lang="fr-FR" dirty="0"/>
              <a:t>Avec lui elle vivrait ici, dans ce calme château qui dominait la mer. Elle aurait sans doute deux enfants, un fils pour lui, une fille pour elle. Et elle les voyait courant sur l'herbe entre le platane et le tilleul, tandis que le père et la mère les suivraient d'un œil ravi, en échangeant par-dessus leurs têtes des regards pleins de passion.</a:t>
            </a:r>
          </a:p>
          <a:p>
            <a:pPr>
              <a:buNone/>
            </a:pPr>
            <a:r>
              <a:rPr lang="fr-FR" dirty="0"/>
              <a:t> </a:t>
            </a:r>
          </a:p>
          <a:p>
            <a:pPr>
              <a:buNone/>
            </a:pPr>
            <a:r>
              <a:rPr lang="fr-FR" dirty="0"/>
              <a:t>Guy de Maupassant, </a:t>
            </a:r>
            <a:r>
              <a:rPr lang="fr-FR" i="1" dirty="0"/>
              <a:t>Une vie, chapitre</a:t>
            </a:r>
            <a:r>
              <a:rPr lang="fr-FR" dirty="0"/>
              <a:t> I, 1883.</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par>
                          <p:cTn id="28" fill="hold">
                            <p:stCondLst>
                              <p:cond delay="12000"/>
                            </p:stCondLst>
                            <p:childTnLst>
                              <p:par>
                                <p:cTn id="29" presetID="8" presetClass="entr" presetSubtype="1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76664"/>
          </a:xfrm>
        </p:spPr>
        <p:txBody>
          <a:bodyPr>
            <a:normAutofit fontScale="40000" lnSpcReduction="20000"/>
          </a:bodyPr>
          <a:lstStyle/>
          <a:p>
            <a:pPr algn="just">
              <a:buNone/>
            </a:pPr>
            <a:r>
              <a:rPr lang="fr-FR" sz="3500" b="1" u="sng" dirty="0"/>
              <a:t>Texte </a:t>
            </a:r>
            <a:r>
              <a:rPr lang="fr-FR" sz="3500" b="1" u="sng" dirty="0" smtClean="0"/>
              <a:t>3</a:t>
            </a:r>
            <a:endParaRPr lang="fr-FR" sz="3500" u="sng" dirty="0"/>
          </a:p>
          <a:p>
            <a:pPr algn="just">
              <a:buNone/>
            </a:pPr>
            <a:r>
              <a:rPr lang="fr-FR" sz="3500" i="1" dirty="0"/>
              <a:t>Quatre mois après sa </a:t>
            </a:r>
            <a:r>
              <a:rPr lang="fr-FR" sz="3500" i="1" dirty="0" smtClean="0"/>
              <a:t>sortie </a:t>
            </a:r>
            <a:r>
              <a:rPr lang="fr-FR" sz="3500" i="1" dirty="0"/>
              <a:t>du couvent, Jeanne découvre l’amour et épouse, à la grande satisfaction de ses parents, Julien, le vicomte de </a:t>
            </a:r>
            <a:r>
              <a:rPr lang="fr-FR" sz="3500" i="1" dirty="0" err="1"/>
              <a:t>Lamare</a:t>
            </a:r>
            <a:r>
              <a:rPr lang="fr-FR" sz="3500" i="1" dirty="0"/>
              <a:t>. S’ensuit un long voyage de noces en Corse où la jeune femme éprouve un bonheur sans limite. De retour, Jeanne, enceinte, décide de s’installer dans la propriété familiale des Peuples, en Normandie</a:t>
            </a:r>
            <a:r>
              <a:rPr lang="fr-FR" sz="3500" i="1" dirty="0" smtClean="0"/>
              <a:t>.</a:t>
            </a:r>
          </a:p>
          <a:p>
            <a:pPr algn="just">
              <a:buNone/>
            </a:pPr>
            <a:endParaRPr lang="fr-FR" sz="3500" dirty="0"/>
          </a:p>
          <a:p>
            <a:pPr algn="just">
              <a:buNone/>
            </a:pPr>
            <a:r>
              <a:rPr lang="fr-FR" sz="3500" dirty="0"/>
              <a:t>Jeanne, accablée, sentit à son tour ses yeux ruisselants ; et les gouttes sans bruit coulèrent sur ses joues.</a:t>
            </a:r>
          </a:p>
          <a:p>
            <a:pPr algn="just">
              <a:buNone/>
            </a:pPr>
            <a:r>
              <a:rPr lang="fr-FR" sz="3500" dirty="0"/>
              <a:t>L’enfant de sa bonne avait le même père que le sien !</a:t>
            </a:r>
          </a:p>
          <a:p>
            <a:pPr algn="just">
              <a:buNone/>
            </a:pPr>
            <a:r>
              <a:rPr lang="fr-FR" sz="3500" dirty="0"/>
              <a:t>Sa colère était tombée, elle se sentait maintenant toute pénétrée d’un désespoir morne, lent, profond, indéfini. Elle reprit enfin d’une voix changée, mouillée d’une voix de femme qui pleure :</a:t>
            </a:r>
          </a:p>
          <a:p>
            <a:pPr algn="just">
              <a:buNone/>
            </a:pPr>
            <a:r>
              <a:rPr lang="fr-FR" sz="3500" dirty="0"/>
              <a:t>« Quand nous sommes revenus de…là-bas…du voyage…quand est-ce qu’il a commencé ? »</a:t>
            </a:r>
          </a:p>
          <a:p>
            <a:pPr algn="just">
              <a:buNone/>
            </a:pPr>
            <a:r>
              <a:rPr lang="fr-FR" sz="3500" dirty="0"/>
              <a:t>La petite bonne, tout à fait écroulée par terre, balbutia : « Le…le premier soir, il est </a:t>
            </a:r>
            <a:r>
              <a:rPr lang="fr-FR" sz="3500" dirty="0" err="1"/>
              <a:t>v’nu</a:t>
            </a:r>
            <a:r>
              <a:rPr lang="fr-FR" sz="3500" dirty="0"/>
              <a:t>. »</a:t>
            </a:r>
          </a:p>
          <a:p>
            <a:pPr algn="just">
              <a:buNone/>
            </a:pPr>
            <a:r>
              <a:rPr lang="fr-FR" sz="3500" dirty="0"/>
              <a:t>Chaque parole tordait le cœur de Jeanne. Ainsi, le premier soir, le soir du retour aux Peuples, il l’avait </a:t>
            </a:r>
            <a:r>
              <a:rPr lang="fr-FR" sz="3500" dirty="0" smtClean="0"/>
              <a:t>quittée </a:t>
            </a:r>
            <a:r>
              <a:rPr lang="fr-FR" sz="3500" dirty="0"/>
              <a:t>pour cette fille. Voilà pourquoi il la laissait dormir seule !</a:t>
            </a:r>
          </a:p>
          <a:p>
            <a:pPr algn="just">
              <a:buNone/>
            </a:pPr>
            <a:r>
              <a:rPr lang="fr-FR" sz="3500" dirty="0"/>
              <a:t>Elle en savait assez maintenant, elle ne voulait plus rien apprendre ; elle cria : « va-t-en, va-t-en ! » Et comme Rosalie ne bougeait point, anéantie, Jeanne appela son père : « emmène-la, emporte-la. » […]</a:t>
            </a:r>
          </a:p>
          <a:p>
            <a:pPr algn="just">
              <a:buNone/>
            </a:pPr>
            <a:r>
              <a:rPr lang="fr-FR" sz="3500" dirty="0"/>
              <a:t>Jeanne, affaissée, les yeux ouverts devant elle, allongée sur le dos et les bras inertes, songeait douloureusement. Une parole de Rosalie lui était revenue qui lui blessait l’âme, et pénétrait comme une vrille en son cœur : « moi, j’ai rien </a:t>
            </a:r>
            <a:r>
              <a:rPr lang="fr-FR" sz="3500" dirty="0" smtClean="0"/>
              <a:t>dit, </a:t>
            </a:r>
            <a:r>
              <a:rPr lang="fr-FR" sz="3500" dirty="0"/>
              <a:t>parce que je le trouvais gentil. »</a:t>
            </a:r>
          </a:p>
          <a:p>
            <a:pPr algn="just">
              <a:buNone/>
            </a:pPr>
            <a:r>
              <a:rPr lang="fr-FR" sz="3500" dirty="0"/>
              <a:t>Elle aussi l’avait trouvé gentil ; et c’est uniquement pour cela qu’elle s’était donnée, liée pour la vie, qu’elle avait renoncé à toute autre espérance, à tous les projets entrevus, à tout l’inconnu de demain. Elle était tombée dans ce mariage, dans ce trou sans bords pour remonter dans cette misère, dans cette tristesse, dans ce désespoir, parce que comme Rosalie, elle l’avait trouvé gentil !</a:t>
            </a:r>
          </a:p>
          <a:p>
            <a:pPr algn="just">
              <a:buNone/>
            </a:pPr>
            <a:r>
              <a:rPr lang="fr-FR" sz="3500" dirty="0" smtClean="0"/>
              <a:t>                                                                                                                                       Guy </a:t>
            </a:r>
            <a:r>
              <a:rPr lang="fr-FR" sz="3500" dirty="0"/>
              <a:t>de Maupassant, </a:t>
            </a:r>
            <a:r>
              <a:rPr lang="fr-FR" sz="3500" i="1" dirty="0"/>
              <a:t>une vie</a:t>
            </a:r>
            <a:r>
              <a:rPr lang="fr-FR" sz="3500" dirty="0"/>
              <a:t>, 1883.</a:t>
            </a:r>
          </a:p>
          <a:p>
            <a:pPr algn="just">
              <a:buNone/>
            </a:pPr>
            <a:r>
              <a:rPr lang="fr-FR" sz="2500" b="1" i="1" dirty="0" smtClean="0"/>
              <a:t>Inertes : </a:t>
            </a:r>
            <a:r>
              <a:rPr lang="fr-FR" sz="2500" i="1" dirty="0" smtClean="0"/>
              <a:t>Sans animation</a:t>
            </a:r>
            <a:endParaRPr lang="fr-FR" sz="2500" i="1" dirty="0"/>
          </a:p>
          <a:p>
            <a:pPr algn="just">
              <a:buNone/>
            </a:pPr>
            <a:r>
              <a:rPr lang="fr-FR" sz="2500" b="1" i="1" dirty="0" smtClean="0"/>
              <a:t>Vrille : </a:t>
            </a:r>
            <a:r>
              <a:rPr lang="fr-FR" sz="2500" i="1" dirty="0" smtClean="0"/>
              <a:t>Outil </a:t>
            </a:r>
            <a:r>
              <a:rPr lang="fr-FR" sz="2500" i="1" dirty="0"/>
              <a:t>formé d’une tige que termine un tournevis. Mèche.</a:t>
            </a:r>
          </a:p>
          <a:p>
            <a:endParaRPr lang="fr-FR"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amond(in)">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amond(in)">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amond(in)">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amond(in)">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diamond(in)">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diamond(in)">
                                      <p:cBhvr>
                                        <p:cTn id="67" dur="20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diamond(in)">
                                      <p:cBhvr>
                                        <p:cTn id="7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4294967295"/>
          </p:nvPr>
        </p:nvSpPr>
        <p:spPr>
          <a:xfrm>
            <a:off x="0" y="0"/>
            <a:ext cx="9144000" cy="6858000"/>
          </a:xfrm>
        </p:spPr>
        <p:txBody>
          <a:bodyPr>
            <a:normAutofit fontScale="92500" lnSpcReduction="10000"/>
          </a:bodyPr>
          <a:lstStyle/>
          <a:p>
            <a:pPr marL="228600" indent="-228600" algn="just">
              <a:buFont typeface="+mj-lt"/>
              <a:buAutoNum type="arabicPeriod"/>
            </a:pPr>
            <a:r>
              <a:rPr lang="fr-FR" sz="1400" b="1" dirty="0" smtClean="0">
                <a:latin typeface="Arial" pitchFamily="34" charset="0"/>
                <a:cs typeface="Arial" pitchFamily="34" charset="0"/>
              </a:rPr>
              <a:t>D’après le texte 1, à quel milieu social Jeanne appartient-elle? Cochez la bonne réponse puis justifiez la.</a:t>
            </a:r>
          </a:p>
          <a:p>
            <a:pPr marL="228600" indent="-228600" algn="just">
              <a:buFont typeface="+mj-lt"/>
              <a:buAutoNum type="arabicPeriod"/>
            </a:pPr>
            <a:endParaRPr lang="fr-FR" sz="1400" b="1" dirty="0" smtClean="0">
              <a:latin typeface="Arial" pitchFamily="34" charset="0"/>
              <a:cs typeface="Arial" pitchFamily="34" charset="0"/>
            </a:endParaRPr>
          </a:p>
          <a:p>
            <a:pPr marL="228600" indent="-228600" algn="just">
              <a:buNone/>
            </a:pPr>
            <a:r>
              <a:rPr lang="fr-FR" sz="1400" b="1" dirty="0" smtClean="0">
                <a:latin typeface="Arial" pitchFamily="34" charset="0"/>
                <a:cs typeface="Arial" pitchFamily="34" charset="0"/>
              </a:rPr>
              <a:t>                      paysannerie                             bourgeoisie                                   aristocratie           </a:t>
            </a:r>
          </a:p>
          <a:p>
            <a:pPr marL="228600" indent="-228600" algn="just"/>
            <a:endParaRPr lang="fr-FR" sz="1400" b="1" dirty="0" smtClean="0">
              <a:latin typeface="Arial" pitchFamily="34" charset="0"/>
              <a:cs typeface="Arial" pitchFamily="34" charset="0"/>
            </a:endParaRPr>
          </a:p>
          <a:p>
            <a:pPr marL="228600" indent="-228600" algn="just">
              <a:buFont typeface="+mj-lt"/>
              <a:buAutoNum type="arabicPeriod" startAt="2"/>
            </a:pPr>
            <a:r>
              <a:rPr lang="fr-FR" sz="1400" b="1" dirty="0" smtClean="0">
                <a:latin typeface="Arial" pitchFamily="34" charset="0"/>
                <a:cs typeface="Arial" pitchFamily="34" charset="0"/>
              </a:rPr>
              <a:t>D’après le texte 1, comment Jeanne a-t-elle vécu ses années au couvent? Etudiez le champ lexical qui domine et expliquez  ce que représente le calendrier pour elle.</a:t>
            </a:r>
          </a:p>
          <a:p>
            <a:pPr marL="228600" indent="-228600" algn="just">
              <a:buNone/>
            </a:pPr>
            <a:endParaRPr lang="fr-FR" sz="1400" b="1" dirty="0" smtClean="0">
              <a:latin typeface="Arial" pitchFamily="34" charset="0"/>
              <a:cs typeface="Arial" pitchFamily="34" charset="0"/>
            </a:endParaRPr>
          </a:p>
          <a:p>
            <a:pPr marL="228600" indent="-228600" algn="just">
              <a:buNone/>
            </a:pPr>
            <a:endParaRPr lang="fr-FR" sz="1400" b="1" dirty="0" smtClean="0">
              <a:latin typeface="Arial" pitchFamily="34" charset="0"/>
              <a:cs typeface="Arial" pitchFamily="34" charset="0"/>
            </a:endParaRPr>
          </a:p>
          <a:p>
            <a:pPr marL="228600" indent="-228600" algn="just">
              <a:buNone/>
            </a:pPr>
            <a:endParaRPr lang="fr-FR" sz="1400" b="1" dirty="0" smtClean="0">
              <a:latin typeface="Arial" pitchFamily="34" charset="0"/>
              <a:cs typeface="Arial" pitchFamily="34" charset="0"/>
            </a:endParaRPr>
          </a:p>
          <a:p>
            <a:pPr marL="228600" indent="-228600" algn="just">
              <a:buNone/>
            </a:pPr>
            <a:endParaRPr lang="fr-FR" sz="1400" b="1" dirty="0" smtClean="0">
              <a:latin typeface="Arial" pitchFamily="34" charset="0"/>
              <a:cs typeface="Arial" pitchFamily="34" charset="0"/>
            </a:endParaRPr>
          </a:p>
          <a:p>
            <a:pPr algn="just">
              <a:buFont typeface="+mj-lt"/>
              <a:buAutoNum type="arabicPeriod" startAt="3"/>
            </a:pPr>
            <a:r>
              <a:rPr lang="fr-FR" sz="1400" b="1" dirty="0" smtClean="0">
                <a:latin typeface="Arial" pitchFamily="34" charset="0"/>
                <a:cs typeface="Arial" pitchFamily="34" charset="0"/>
              </a:rPr>
              <a:t>D’après le texte 1, en quoi consistait l’éducation d’une jeune aristocrate de province au XIX siècle? </a:t>
            </a:r>
          </a:p>
          <a:p>
            <a:pPr algn="just">
              <a:buFont typeface="+mj-lt"/>
              <a:buAutoNum type="arabicPeriod" startAt="3"/>
            </a:pPr>
            <a:endParaRPr lang="fr-FR" sz="1400" b="1" dirty="0" smtClean="0">
              <a:latin typeface="Arial" pitchFamily="34" charset="0"/>
              <a:cs typeface="Arial" pitchFamily="34" charset="0"/>
            </a:endParaRPr>
          </a:p>
          <a:p>
            <a:pPr marL="228600" indent="-228600" algn="just"/>
            <a:r>
              <a:rPr lang="fr-FR" sz="1400" b="1" u="sng" dirty="0" smtClean="0">
                <a:latin typeface="Arial" pitchFamily="34" charset="0"/>
                <a:cs typeface="Arial" pitchFamily="34" charset="0"/>
              </a:rPr>
              <a:t>Repérer puis relever les éléments du texte</a:t>
            </a:r>
          </a:p>
          <a:p>
            <a:pPr marL="228600" indent="-228600" algn="just">
              <a:buFontTx/>
              <a:buChar char="-"/>
            </a:pPr>
            <a:r>
              <a:rPr lang="fr-FR" sz="1400" dirty="0" smtClean="0">
                <a:latin typeface="Arial" pitchFamily="34" charset="0"/>
                <a:cs typeface="Arial" pitchFamily="34" charset="0"/>
              </a:rPr>
              <a:t>Souligner en rouge le lieu où se fait cette éducation</a:t>
            </a:r>
          </a:p>
          <a:p>
            <a:pPr marL="228600" indent="-228600" algn="just">
              <a:buFontTx/>
              <a:buChar char="-"/>
            </a:pPr>
            <a:r>
              <a:rPr lang="fr-FR" sz="1400" dirty="0" smtClean="0">
                <a:latin typeface="Arial" pitchFamily="34" charset="0"/>
                <a:cs typeface="Arial" pitchFamily="34" charset="0"/>
              </a:rPr>
              <a:t>Souligner en vert la personne qui décide d’envoyer la jeune Jeanne en ce lieu. Jeanne a-t-elle son mot à dire? Montrer qu’elle est considérée comme un objet. </a:t>
            </a:r>
          </a:p>
          <a:p>
            <a:pPr marL="228600" indent="-228600" algn="just">
              <a:buNone/>
            </a:pPr>
            <a:endParaRPr lang="fr-FR" sz="1400" dirty="0" smtClean="0">
              <a:latin typeface="Arial" pitchFamily="34" charset="0"/>
              <a:cs typeface="Arial" pitchFamily="34" charset="0"/>
            </a:endParaRPr>
          </a:p>
          <a:p>
            <a:pPr marL="228600" indent="-228600" algn="just">
              <a:buNone/>
            </a:pPr>
            <a:endParaRPr lang="fr-FR" sz="1400" dirty="0" smtClean="0">
              <a:latin typeface="Arial" pitchFamily="34" charset="0"/>
              <a:cs typeface="Arial" pitchFamily="34" charset="0"/>
            </a:endParaRPr>
          </a:p>
          <a:p>
            <a:pPr marL="228600" indent="-228600" algn="just">
              <a:buFontTx/>
              <a:buChar char="-"/>
            </a:pPr>
            <a:r>
              <a:rPr lang="fr-FR" sz="1400" dirty="0" smtClean="0">
                <a:latin typeface="Arial" pitchFamily="34" charset="0"/>
                <a:cs typeface="Arial" pitchFamily="34" charset="0"/>
              </a:rPr>
              <a:t>Quelle a été la durée du séjour en ce lieu?</a:t>
            </a:r>
          </a:p>
          <a:p>
            <a:pPr marL="228600" indent="-228600" algn="just">
              <a:buFontTx/>
              <a:buChar char="-"/>
            </a:pPr>
            <a:endParaRPr lang="fr-FR" sz="1400" dirty="0" smtClean="0">
              <a:latin typeface="Arial" pitchFamily="34" charset="0"/>
              <a:cs typeface="Arial" pitchFamily="34" charset="0"/>
            </a:endParaRPr>
          </a:p>
          <a:p>
            <a:pPr marL="228600" indent="-228600" algn="just">
              <a:buFontTx/>
              <a:buChar char="-"/>
            </a:pPr>
            <a:r>
              <a:rPr lang="fr-FR" sz="1400" dirty="0" smtClean="0">
                <a:latin typeface="Arial" pitchFamily="34" charset="0"/>
                <a:cs typeface="Arial" pitchFamily="34" charset="0"/>
              </a:rPr>
              <a:t>Souligner en noir les objectifs de cette éducation</a:t>
            </a:r>
          </a:p>
          <a:p>
            <a:pPr marL="228600" indent="-228600" algn="just"/>
            <a:r>
              <a:rPr lang="fr-FR" sz="1400" b="1" u="sng" dirty="0" smtClean="0">
                <a:latin typeface="Arial" pitchFamily="34" charset="0"/>
                <a:cs typeface="Arial" pitchFamily="34" charset="0"/>
              </a:rPr>
              <a:t>Reformuler-les afin de compléter le texte suivant  portant sur l’éducation d’une jeune fille de l’aristocratie au XIX siècle</a:t>
            </a:r>
          </a:p>
          <a:p>
            <a:pPr marL="228600" indent="-228600" algn="just">
              <a:buNone/>
            </a:pPr>
            <a:r>
              <a:rPr lang="fr-FR" sz="1400" dirty="0" smtClean="0">
                <a:latin typeface="Arial" pitchFamily="34" charset="0"/>
                <a:cs typeface="Arial" pitchFamily="34" charset="0"/>
              </a:rPr>
              <a:t>L’éducation de la jeune aristocrate du                      est très stricte. Placée sous l’autorité de                     , elle est envoyée, sans son consentement, au                          afin de parfaire son                       Dès l’âge de                 jusqu’à                       ,               elle y Est                  .     Les objectifs de cette éducation sont multiples:</a:t>
            </a:r>
          </a:p>
          <a:p>
            <a:pPr marL="228600" indent="-228600" algn="just">
              <a:buNone/>
            </a:pPr>
            <a:r>
              <a:rPr lang="fr-FR" sz="1400" dirty="0" smtClean="0">
                <a:latin typeface="Arial" pitchFamily="34" charset="0"/>
                <a:cs typeface="Arial" pitchFamily="34" charset="0"/>
              </a:rPr>
              <a:t> </a:t>
            </a:r>
          </a:p>
          <a:p>
            <a:pPr marL="228600" indent="-228600" algn="just">
              <a:buNone/>
            </a:pPr>
            <a:endParaRPr lang="fr-FR" sz="1400" b="1" dirty="0" smtClean="0">
              <a:latin typeface="Arial" pitchFamily="34" charset="0"/>
              <a:cs typeface="Arial" pitchFamily="34" charset="0"/>
            </a:endParaRPr>
          </a:p>
          <a:p>
            <a:pPr marL="228600" indent="-228600" algn="just">
              <a:buFont typeface="+mj-lt"/>
              <a:buAutoNum type="arabicPeriod" startAt="4"/>
            </a:pPr>
            <a:r>
              <a:rPr lang="fr-FR" sz="1400" b="1" dirty="0" smtClean="0">
                <a:latin typeface="Arial" pitchFamily="34" charset="0"/>
                <a:cs typeface="Arial" pitchFamily="34" charset="0"/>
              </a:rPr>
              <a:t>D’après le texte 3, quel évènement va faire basculer la vie de Jeanne? </a:t>
            </a:r>
          </a:p>
          <a:p>
            <a:pPr marL="228600" indent="-228600" algn="just">
              <a:buFont typeface="+mj-lt"/>
              <a:buAutoNum type="arabicPeriod" startAt="4"/>
            </a:pPr>
            <a:r>
              <a:rPr lang="fr-FR" sz="1400" b="1" dirty="0" smtClean="0">
                <a:latin typeface="Arial" pitchFamily="34" charset="0"/>
                <a:cs typeface="Arial" pitchFamily="34" charset="0"/>
              </a:rPr>
              <a:t>Compléter les trois premières rubriques du tableau ci-dessous à l’aide des textes 2 et 3.</a:t>
            </a:r>
          </a:p>
          <a:p>
            <a:pPr marL="228600" indent="-228600" algn="just">
              <a:buFont typeface="+mj-lt"/>
              <a:buAutoNum type="arabicPeriod" startAt="4"/>
            </a:pPr>
            <a:r>
              <a:rPr lang="fr-FR" sz="1400" b="1" dirty="0" smtClean="0">
                <a:latin typeface="Arial" pitchFamily="34" charset="0"/>
                <a:cs typeface="Arial" pitchFamily="34" charset="0"/>
              </a:rPr>
              <a:t>A quoi Maupassant compare t-il le mariage à la fin du texte du texte 3? Comment appelle-t-on cette figure de style? Expliquer-la tout en complétant la dernière rubrique du tableau.</a:t>
            </a:r>
          </a:p>
          <a:p>
            <a:pPr marL="228600" indent="-228600" algn="just">
              <a:buFont typeface="+mj-lt"/>
              <a:buAutoNum type="arabicPeriod" startAt="4"/>
            </a:pPr>
            <a:endParaRPr lang="fr-FR" sz="1400" b="1" dirty="0" smtClean="0">
              <a:latin typeface="Arial" pitchFamily="34" charset="0"/>
              <a:cs typeface="Arial" pitchFamily="34" charset="0"/>
            </a:endParaRPr>
          </a:p>
          <a:p>
            <a:pPr marL="228600" indent="-228600" algn="just">
              <a:buFont typeface="+mj-lt"/>
              <a:buAutoNum type="arabicPeriod" startAt="4"/>
            </a:pPr>
            <a:endParaRPr lang="fr-FR" sz="1400" b="1" dirty="0" smtClean="0">
              <a:latin typeface="Arial" pitchFamily="34" charset="0"/>
              <a:cs typeface="Arial" pitchFamily="34" charset="0"/>
            </a:endParaRPr>
          </a:p>
          <a:p>
            <a:pPr marL="228600" indent="-228600" algn="just">
              <a:buFont typeface="+mj-lt"/>
              <a:buAutoNum type="arabicPeriod" startAt="4"/>
            </a:pPr>
            <a:endParaRPr lang="fr-FR" sz="1400" b="1" dirty="0" smtClean="0">
              <a:latin typeface="Arial" pitchFamily="34" charset="0"/>
              <a:cs typeface="Arial" pitchFamily="34" charset="0"/>
            </a:endParaRPr>
          </a:p>
          <a:p>
            <a:pPr marL="228600" indent="-228600" algn="just">
              <a:buFont typeface="+mj-lt"/>
              <a:buAutoNum type="arabicPeriod" startAt="4"/>
            </a:pPr>
            <a:endParaRPr lang="fr-FR" sz="1400" b="1" dirty="0" smtClean="0"/>
          </a:p>
          <a:p>
            <a:pPr marL="228600" indent="-228600" algn="just">
              <a:buFont typeface="+mj-lt"/>
              <a:buAutoNum type="arabicPeriod" startAt="4"/>
            </a:pPr>
            <a:endParaRPr lang="fr-FR" sz="1400" b="1" dirty="0"/>
          </a:p>
        </p:txBody>
      </p:sp>
      <p:sp>
        <p:nvSpPr>
          <p:cNvPr id="7" name="Rectangle 6"/>
          <p:cNvSpPr/>
          <p:nvPr/>
        </p:nvSpPr>
        <p:spPr>
          <a:xfrm>
            <a:off x="611560" y="476672"/>
            <a:ext cx="28803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987824" y="476672"/>
            <a:ext cx="28803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5508104" y="476672"/>
            <a:ext cx="28803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980728"/>
          </a:xfrm>
        </p:spPr>
        <p:txBody>
          <a:bodyPr>
            <a:normAutofit/>
          </a:bodyPr>
          <a:lstStyle/>
          <a:p>
            <a:r>
              <a:rPr lang="fr-FR" sz="1800" b="1" dirty="0" smtClean="0">
                <a:solidFill>
                  <a:srgbClr val="FFC000"/>
                </a:solidFill>
                <a:latin typeface="+mn-lt"/>
              </a:rPr>
              <a:t>ETUDE COMPARATIVE DE L’EVOLUTION MORALE DU PERSONNAGE DE JEANNE AVANT ET APRES SON MARIAGE</a:t>
            </a:r>
            <a:endParaRPr lang="fr-FR" sz="1800" b="1" dirty="0">
              <a:solidFill>
                <a:srgbClr val="FFC000"/>
              </a:solidFill>
              <a:latin typeface="+mn-lt"/>
            </a:endParaRPr>
          </a:p>
        </p:txBody>
      </p:sp>
      <p:graphicFrame>
        <p:nvGraphicFramePr>
          <p:cNvPr id="4" name="Espace réservé du contenu 3"/>
          <p:cNvGraphicFramePr>
            <a:graphicFrameLocks noGrp="1"/>
          </p:cNvGraphicFramePr>
          <p:nvPr>
            <p:ph idx="1"/>
          </p:nvPr>
        </p:nvGraphicFramePr>
        <p:xfrm>
          <a:off x="0" y="981076"/>
          <a:ext cx="9144000" cy="5886093"/>
        </p:xfrm>
        <a:graphic>
          <a:graphicData uri="http://schemas.openxmlformats.org/drawingml/2006/table">
            <a:tbl>
              <a:tblPr firstRow="1" bandRow="1">
                <a:tableStyleId>{5C22544A-7EE6-4342-B048-85BDC9FD1C3A}</a:tableStyleId>
              </a:tblPr>
              <a:tblGrid>
                <a:gridCol w="2267744"/>
                <a:gridCol w="3312368"/>
                <a:gridCol w="3563888"/>
              </a:tblGrid>
              <a:tr h="788598">
                <a:tc>
                  <a:txBody>
                    <a:bodyPr/>
                    <a:lstStyle/>
                    <a:p>
                      <a:endParaRPr lang="fr-FR" b="1" dirty="0"/>
                    </a:p>
                  </a:txBody>
                  <a:tcPr/>
                </a:tc>
                <a:tc>
                  <a:txBody>
                    <a:bodyPr/>
                    <a:lstStyle/>
                    <a:p>
                      <a:pPr algn="ctr"/>
                      <a:r>
                        <a:rPr lang="fr-FR" dirty="0" smtClean="0"/>
                        <a:t>JEANNE AVANT LE MARIAGE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JEANNE APRES LE MARIAGE</a:t>
                      </a:r>
                    </a:p>
                    <a:p>
                      <a:endParaRPr lang="fr-FR" dirty="0"/>
                    </a:p>
                  </a:txBody>
                  <a:tcPr/>
                </a:tc>
              </a:tr>
              <a:tr h="1584591">
                <a:tc>
                  <a:txBody>
                    <a:bodyPr/>
                    <a:lstStyle/>
                    <a:p>
                      <a:pPr algn="ctr"/>
                      <a:r>
                        <a:rPr lang="fr-FR" b="1" dirty="0" smtClean="0"/>
                        <a:t>SON</a:t>
                      </a:r>
                      <a:r>
                        <a:rPr lang="fr-FR" b="1" baseline="0" dirty="0" smtClean="0"/>
                        <a:t> </a:t>
                      </a:r>
                      <a:r>
                        <a:rPr lang="fr-FR" b="1" dirty="0" smtClean="0"/>
                        <a:t>PORTRAIT MORAL</a:t>
                      </a:r>
                    </a:p>
                    <a:p>
                      <a:pPr algn="ctr"/>
                      <a:r>
                        <a:rPr lang="fr-FR" b="1" dirty="0" smtClean="0"/>
                        <a:t>(état d’esprit, ses sentiments, traits de caractère…)</a:t>
                      </a:r>
                    </a:p>
                  </a:txBody>
                  <a:tcPr/>
                </a:tc>
                <a:tc>
                  <a:txBody>
                    <a:bodyPr/>
                    <a:lstStyle/>
                    <a:p>
                      <a:endParaRPr lang="fr-FR" dirty="0"/>
                    </a:p>
                  </a:txBody>
                  <a:tcPr/>
                </a:tc>
                <a:tc>
                  <a:txBody>
                    <a:bodyPr/>
                    <a:lstStyle/>
                    <a:p>
                      <a:endParaRPr lang="fr-FR" dirty="0"/>
                    </a:p>
                  </a:txBody>
                  <a:tcPr/>
                </a:tc>
              </a:tr>
              <a:tr h="1584591">
                <a:tc>
                  <a:txBody>
                    <a:bodyPr/>
                    <a:lstStyle/>
                    <a:p>
                      <a:pPr algn="ctr"/>
                      <a:endParaRPr lang="fr-FR" b="1" dirty="0" smtClean="0"/>
                    </a:p>
                    <a:p>
                      <a:pPr algn="ctr"/>
                      <a:r>
                        <a:rPr lang="fr-FR" b="1" baseline="0" dirty="0" smtClean="0"/>
                        <a:t>SA</a:t>
                      </a:r>
                    </a:p>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VISION</a:t>
                      </a:r>
                      <a:r>
                        <a:rPr lang="fr-FR" b="1" baseline="0" dirty="0" smtClean="0"/>
                        <a:t> </a:t>
                      </a:r>
                      <a:r>
                        <a:rPr lang="fr-FR" b="1" dirty="0" smtClean="0"/>
                        <a:t>DE LA VIE</a:t>
                      </a:r>
                    </a:p>
                    <a:p>
                      <a:pPr algn="ctr"/>
                      <a:endParaRPr lang="fr-FR" b="0" dirty="0"/>
                    </a:p>
                  </a:txBody>
                  <a:tcPr/>
                </a:tc>
                <a:tc>
                  <a:txBody>
                    <a:bodyPr/>
                    <a:lstStyle/>
                    <a:p>
                      <a:endParaRPr lang="fr-FR" dirty="0"/>
                    </a:p>
                  </a:txBody>
                  <a:tcPr/>
                </a:tc>
                <a:tc>
                  <a:txBody>
                    <a:bodyPr/>
                    <a:lstStyle/>
                    <a:p>
                      <a:endParaRPr lang="fr-FR" dirty="0"/>
                    </a:p>
                  </a:txBody>
                  <a:tcPr/>
                </a:tc>
              </a:tr>
              <a:tr h="1802511">
                <a:tc>
                  <a:txBody>
                    <a:bodyPr/>
                    <a:lstStyle/>
                    <a:p>
                      <a:pPr algn="ctr"/>
                      <a:r>
                        <a:rPr lang="fr-FR" b="1" dirty="0" smtClean="0"/>
                        <a:t>Quelle</a:t>
                      </a:r>
                      <a:r>
                        <a:rPr lang="fr-FR" b="1" baseline="0" dirty="0" smtClean="0"/>
                        <a:t> image Maupassant donne t-il du mariage à travers l’exemple de Jeanne?</a:t>
                      </a:r>
                      <a:r>
                        <a:rPr lang="fr-FR" b="1" dirty="0" smtClean="0"/>
                        <a:t> </a:t>
                      </a:r>
                      <a:endParaRPr lang="fr-FR" b="1" dirty="0"/>
                    </a:p>
                  </a:txBody>
                  <a:tcPr/>
                </a:tc>
                <a:tc gridSpan="2">
                  <a:txBody>
                    <a:bodyPr/>
                    <a:lstStyle/>
                    <a:p>
                      <a:endParaRPr lang="fr-FR" dirty="0"/>
                    </a:p>
                  </a:txBody>
                  <a:tcPr/>
                </a:tc>
                <a:tc hMerge="1">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5509200"/>
          </a:xfrm>
          <a:prstGeom prst="rect">
            <a:avLst/>
          </a:prstGeom>
        </p:spPr>
        <p:txBody>
          <a:bodyPr wrap="square">
            <a:spAutoFit/>
          </a:bodyPr>
          <a:lstStyle/>
          <a:p>
            <a:endParaRPr lang="fr-FR" sz="1600" dirty="0" smtClean="0"/>
          </a:p>
          <a:p>
            <a:endParaRPr lang="fr-FR" sz="1600" dirty="0" smtClean="0"/>
          </a:p>
          <a:p>
            <a:r>
              <a:rPr lang="fr-FR" sz="1600" dirty="0" smtClean="0"/>
              <a:t>Aussi, afin d’amorcer, notre séquence, nous avons décidé de faire découvrir la VISION de la société de cette époque, par le biais de l’IMAGE. Quelle est l’image de la femme  à travers l’art ? Pour ce faire, une séance histoire des arts présente deux types de femmes du XIXème ; séance par laquelle les élèves travaillent les champs linguistiques du lexique du portrait ainsi que les dénotations et connotations.</a:t>
            </a:r>
          </a:p>
          <a:p>
            <a:r>
              <a:rPr lang="fr-FR" sz="1600" dirty="0" smtClean="0"/>
              <a:t>Par la suite, nous voulions que les élèves entrent pleinement dans la séquence. Le fil conducteur est bien sûr l’auteur étudié ainsi que plusieurs de ces œuvres. Le but premier est que les élèves, après cette séquence, sachent reconnaître le personnage réaliste. Ainsi, tout au long de cette dernière, ils sont amenés à compléter un tableau avec les différents éléments intrinsèques du personnage réaliste.</a:t>
            </a:r>
          </a:p>
          <a:p>
            <a:r>
              <a:rPr lang="fr-FR" sz="1600" dirty="0" smtClean="0"/>
              <a:t>Cette séquence a également pour double vocation de faire les élèves LIRE et d’accroître leur culture. En effet, par le biais de cette séquence, les élèves découvrent QUATRE ŒUVRES de Maupassant. Au fil de ces œuvres, l’image de la femme chez l’auteur et dans la société du XIXème, est donc analysée. Les personnages de </a:t>
            </a:r>
            <a:r>
              <a:rPr lang="fr-FR" sz="1600" u="sng" dirty="0" smtClean="0"/>
              <a:t>Mme Baptiste</a:t>
            </a:r>
            <a:r>
              <a:rPr lang="fr-FR" sz="1600" dirty="0" smtClean="0"/>
              <a:t>, </a:t>
            </a:r>
            <a:r>
              <a:rPr lang="fr-FR" sz="1600" u="sng" dirty="0" smtClean="0"/>
              <a:t>Boule de suif</a:t>
            </a:r>
            <a:r>
              <a:rPr lang="fr-FR" sz="1600" dirty="0" smtClean="0"/>
              <a:t> et </a:t>
            </a:r>
            <a:r>
              <a:rPr lang="fr-FR" sz="1600" u="sng" dirty="0" smtClean="0"/>
              <a:t>Une vie</a:t>
            </a:r>
            <a:r>
              <a:rPr lang="fr-FR" sz="1600" dirty="0" smtClean="0"/>
              <a:t> sont des femmes qui mènent une vie difficile ;  le regard de la société rajoutant un surcroît de souffrance à leur condition. C’est ainsi que la notion d’</a:t>
            </a:r>
            <a:r>
              <a:rPr lang="fr-FR" sz="1600" dirty="0" err="1" smtClean="0"/>
              <a:t>anti-héros</a:t>
            </a:r>
            <a:r>
              <a:rPr lang="fr-FR" sz="1600" dirty="0" smtClean="0"/>
              <a:t> peut être traitée.</a:t>
            </a:r>
          </a:p>
          <a:p>
            <a:r>
              <a:rPr lang="fr-FR" sz="1600" dirty="0" smtClean="0"/>
              <a:t>On pourrait s’interroger sur le choix de </a:t>
            </a:r>
            <a:r>
              <a:rPr lang="fr-FR" sz="1600" u="sng" dirty="0" smtClean="0"/>
              <a:t>Bel-Ami</a:t>
            </a:r>
            <a:r>
              <a:rPr lang="fr-FR" sz="1600" dirty="0" smtClean="0"/>
              <a:t> pour l’évaluation sommative. En effet, le personnage principal Georges Duroy est un homme. Ce qui est intéressant dans les extraits proposés, c’est la manière dont le personnage perçoit les femmes et les utilise.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18050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600" i="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600" i="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i="1" u="none" strike="noStrike" cap="none" normalizeH="0" baseline="0" dirty="0" smtClean="0">
                <a:ln>
                  <a:noFill/>
                </a:ln>
                <a:solidFill>
                  <a:schemeClr val="tx1"/>
                </a:solidFill>
                <a:effectLst/>
                <a:ea typeface="Calibri" pitchFamily="34" charset="0"/>
                <a:cs typeface="Times New Roman" pitchFamily="18" charset="0"/>
              </a:rPr>
              <a:t>De nombreux romans réalistes évoquent les trajectoires d’ascension sociale de jeunes gens ambitieux, prêt à tout pour s’élever et réussir  dans une société en plein essor économique. C’est le cas de Georges Duroy, le héros cynique de Bel-Ami. Au début du roman, le jeune homme est un provincial sans le sou et sans travail, venu tenter sa chance à Paris.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i="1"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ea typeface="Calibri" pitchFamily="34" charset="0"/>
                <a:cs typeface="Times New Roman" pitchFamily="18" charset="0"/>
              </a:rPr>
              <a:t>Quand la caissière lui eut rendu la monnaie de sa pièce de cent sous, </a:t>
            </a:r>
            <a:r>
              <a:rPr lang="fr-FR" sz="1600" b="1" dirty="0" smtClean="0">
                <a:ea typeface="Calibri" pitchFamily="34" charset="0"/>
                <a:cs typeface="Times New Roman" pitchFamily="18" charset="0"/>
              </a:rPr>
              <a:t>Ge</a:t>
            </a:r>
            <a:r>
              <a:rPr kumimoji="0" lang="fr-FR" sz="1600" b="1" i="0" u="none" strike="noStrike" cap="none" normalizeH="0" baseline="0" dirty="0" smtClean="0">
                <a:ln>
                  <a:noFill/>
                </a:ln>
                <a:solidFill>
                  <a:schemeClr val="tx1"/>
                </a:solidFill>
                <a:effectLst/>
                <a:ea typeface="Calibri" pitchFamily="34" charset="0"/>
                <a:cs typeface="Times New Roman" pitchFamily="18" charset="0"/>
              </a:rPr>
              <a:t>orges Duroy sortit du restaurant.</a:t>
            </a:r>
            <a:endParaRPr kumimoji="0" lang="fr-FR"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ea typeface="Calibri" pitchFamily="34" charset="0"/>
                <a:cs typeface="Times New Roman" pitchFamily="18" charset="0"/>
              </a:rPr>
              <a:t>Comme il portait beau, par nature et par pose d’ancien sous-officier, il cambra sa taille, frisa sa moustache d’un geste militaire et familier, et  jeta sur les dîneurs attardés un regard rapide et circulaire, un de ces regards de joli garçon, qui s’étendent comme des coups d’épervier.</a:t>
            </a:r>
            <a:endParaRPr kumimoji="0" lang="fr-FR"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ea typeface="Calibri" pitchFamily="34" charset="0"/>
                <a:cs typeface="Times New Roman" pitchFamily="18" charset="0"/>
              </a:rPr>
              <a:t>Les femmes avaient levé la tête vers lui, trois petites ouvrières, une maîtresse de musique entre deux âges, mal peignée, négligée, coiffée d’un chapeau toujours poussiéreux et vêtue d’une robe toujours de travers, et deux bourgeoises avec leurs maris, habituées de cette gargote à prix  fixe.</a:t>
            </a:r>
            <a:endParaRPr kumimoji="0" lang="fr-FR"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ea typeface="Calibri" pitchFamily="34" charset="0"/>
                <a:cs typeface="Times New Roman" pitchFamily="18" charset="0"/>
              </a:rPr>
              <a:t>Lorsqu’il fut sur le trottoir, il demeura un instant immobile, se demandant ce qu’il allait faire. On était de 28 juin, et il lui restait juste en poche trois francs quarante pour finir le mois. Cela représentait deux dîners sans  déjeuners, ou deux déjeuners sans dîners, au choix. Il réfléchit que les repas du matin étant de vingt-deux sous, au lieu de trente que coûtaient ceux du soir, il lui resterait, en se contentant des déjeuners, un franc vingt centimes de boni2, ce qui représentait encore deux collations au pain et au saucisson, plus deux bocks3 sur le boulevard. C’était là sa grande dépense et son grand plaisir des nuits ; et il se mit à descendre la rue Notre-Dame-de –Lorette</a:t>
            </a:r>
            <a:r>
              <a:rPr kumimoji="0" lang="fr-FR" sz="1600" b="0" i="0" u="none" strike="noStrike" cap="none" normalizeH="0" baseline="0" dirty="0" smtClean="0">
                <a:ln>
                  <a:noFill/>
                </a:ln>
                <a:solidFill>
                  <a:schemeClr val="tx1"/>
                </a:solidFill>
                <a:effectLst/>
                <a:ea typeface="Calibri" pitchFamily="34" charset="0"/>
                <a:cs typeface="Times New Roman" pitchFamily="18" charset="0"/>
              </a:rPr>
              <a:t>.</a:t>
            </a:r>
            <a:endParaRPr kumimoji="0" lang="fr-FR" sz="1600" b="0" i="0" u="none" strike="noStrike" cap="none" normalizeH="0" baseline="0" dirty="0" smtClean="0">
              <a:ln>
                <a:noFill/>
              </a:ln>
              <a:solidFill>
                <a:schemeClr val="tx1"/>
              </a:solidFill>
              <a:effectLst/>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ea typeface="Calibri" pitchFamily="34" charset="0"/>
                <a:cs typeface="Times New Roman" pitchFamily="18" charset="0"/>
              </a:rPr>
              <a:t>Maupassant, Bel Ami, 1885.</a:t>
            </a:r>
            <a:endParaRPr kumimoji="0" lang="fr-FR" sz="1600" b="0" i="0" u="none" strike="noStrike" cap="none" normalizeH="0" baseline="0" dirty="0" smtClean="0">
              <a:ln>
                <a:noFill/>
              </a:ln>
              <a:solidFill>
                <a:schemeClr val="tx1"/>
              </a:solidFill>
              <a:effectLst/>
              <a:cs typeface="Arial" pitchFamily="34" charset="0"/>
            </a:endParaRPr>
          </a:p>
        </p:txBody>
      </p:sp>
      <p:sp>
        <p:nvSpPr>
          <p:cNvPr id="6" name="ZoneTexte 5"/>
          <p:cNvSpPr txBox="1"/>
          <p:nvPr/>
        </p:nvSpPr>
        <p:spPr>
          <a:xfrm>
            <a:off x="179512" y="-603448"/>
            <a:ext cx="4464496" cy="1569660"/>
          </a:xfrm>
          <a:prstGeom prst="rect">
            <a:avLst/>
          </a:prstGeom>
          <a:noFill/>
        </p:spPr>
        <p:txBody>
          <a:bodyPr wrap="square" rtlCol="0">
            <a:spAutoFit/>
          </a:bodyPr>
          <a:lstStyle/>
          <a:p>
            <a:endParaRPr lang="fr-FR" sz="1600" b="1" dirty="0" smtClean="0"/>
          </a:p>
          <a:p>
            <a:endParaRPr lang="fr-FR" sz="1600" b="1" dirty="0" smtClean="0"/>
          </a:p>
          <a:p>
            <a:endParaRPr lang="fr-FR" sz="1600" b="1" dirty="0" smtClean="0"/>
          </a:p>
          <a:p>
            <a:endParaRPr lang="fr-FR" sz="1600" b="1" dirty="0" smtClean="0"/>
          </a:p>
          <a:p>
            <a:endParaRPr lang="fr-FR" sz="1600" b="1" dirty="0" smtClean="0"/>
          </a:p>
          <a:p>
            <a:r>
              <a:rPr lang="fr-FR" sz="1600" b="1" dirty="0" smtClean="0"/>
              <a:t>Texte 1</a:t>
            </a:r>
            <a:endParaRPr lang="fr-FR" sz="1600" b="1" dirty="0"/>
          </a:p>
        </p:txBody>
      </p:sp>
      <p:sp>
        <p:nvSpPr>
          <p:cNvPr id="4" name="ZoneTexte 3"/>
          <p:cNvSpPr txBox="1"/>
          <p:nvPr/>
        </p:nvSpPr>
        <p:spPr>
          <a:xfrm>
            <a:off x="755576" y="0"/>
            <a:ext cx="7560840" cy="800219"/>
          </a:xfrm>
          <a:prstGeom prst="rect">
            <a:avLst/>
          </a:prstGeom>
          <a:noFill/>
        </p:spPr>
        <p:txBody>
          <a:bodyPr wrap="square" rtlCol="0">
            <a:spAutoFit/>
          </a:bodyPr>
          <a:lstStyle/>
          <a:p>
            <a:pPr algn="ctr"/>
            <a:r>
              <a:rPr lang="fr-FR" sz="2800" b="1" i="1" dirty="0" smtClean="0">
                <a:solidFill>
                  <a:srgbClr val="FFC000"/>
                </a:solidFill>
              </a:rPr>
              <a:t>EVALUATION</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2/3*#ppt_w"/>
                                          </p:val>
                                        </p:tav>
                                        <p:tav tm="100000">
                                          <p:val>
                                            <p:strVal val="#ppt_w"/>
                                          </p:val>
                                        </p:tav>
                                      </p:tavLst>
                                    </p:anim>
                                    <p:anim calcmode="lin" valueType="num">
                                      <p:cBhvr>
                                        <p:cTn id="8" dur="2000" fill="hold"/>
                                        <p:tgtEl>
                                          <p:spTgt spid="4"/>
                                        </p:tgtEl>
                                        <p:attrNameLst>
                                          <p:attrName>ppt_h</p:attrName>
                                        </p:attrNameLst>
                                      </p:cBhvr>
                                      <p:tavLst>
                                        <p:tav tm="0">
                                          <p:val>
                                            <p:strVal val="2/3*#ppt_h"/>
                                          </p:val>
                                        </p:tav>
                                        <p:tav tm="100000">
                                          <p:val>
                                            <p:strVal val="#ppt_h"/>
                                          </p:val>
                                        </p:tav>
                                      </p:tavLst>
                                    </p:anim>
                                  </p:childTnLst>
                                </p:cTn>
                              </p:par>
                            </p:childTnLst>
                          </p:cTn>
                        </p:par>
                        <p:par>
                          <p:cTn id="9" fill="hold">
                            <p:stCondLst>
                              <p:cond delay="2000"/>
                            </p:stCondLst>
                            <p:childTnLst>
                              <p:par>
                                <p:cTn id="10" presetID="23" presetClass="entr" presetSubtype="27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2000" fill="hold"/>
                                        <p:tgtEl>
                                          <p:spTgt spid="6"/>
                                        </p:tgtEl>
                                        <p:attrNameLst>
                                          <p:attrName>ppt_w</p:attrName>
                                        </p:attrNameLst>
                                      </p:cBhvr>
                                      <p:tavLst>
                                        <p:tav tm="0">
                                          <p:val>
                                            <p:strVal val="2/3*#ppt_w"/>
                                          </p:val>
                                        </p:tav>
                                        <p:tav tm="100000">
                                          <p:val>
                                            <p:strVal val="#ppt_w"/>
                                          </p:val>
                                        </p:tav>
                                      </p:tavLst>
                                    </p:anim>
                                    <p:anim calcmode="lin" valueType="num">
                                      <p:cBhvr>
                                        <p:cTn id="13" dur="2000" fill="hold"/>
                                        <p:tgtEl>
                                          <p:spTgt spid="6"/>
                                        </p:tgtEl>
                                        <p:attrNameLst>
                                          <p:attrName>ppt_h</p:attrName>
                                        </p:attrNameLst>
                                      </p:cBhvr>
                                      <p:tavLst>
                                        <p:tav tm="0">
                                          <p:val>
                                            <p:strVal val="2/3*#ppt_h"/>
                                          </p:val>
                                        </p:tav>
                                        <p:tav tm="100000">
                                          <p:val>
                                            <p:strVal val="#ppt_h"/>
                                          </p:val>
                                        </p:tav>
                                      </p:tavLst>
                                    </p:anim>
                                  </p:childTnLst>
                                </p:cTn>
                              </p:par>
                              <p:par>
                                <p:cTn id="14" presetID="23" presetClass="entr" presetSubtype="272" fill="hold" grpId="0" nodeType="withEffect">
                                  <p:stCondLst>
                                    <p:cond delay="0"/>
                                  </p:stCondLst>
                                  <p:childTnLst>
                                    <p:set>
                                      <p:cBhvr>
                                        <p:cTn id="15" dur="1" fill="hold">
                                          <p:stCondLst>
                                            <p:cond delay="0"/>
                                          </p:stCondLst>
                                        </p:cTn>
                                        <p:tgtEl>
                                          <p:spTgt spid="2051"/>
                                        </p:tgtEl>
                                        <p:attrNameLst>
                                          <p:attrName>style.visibility</p:attrName>
                                        </p:attrNameLst>
                                      </p:cBhvr>
                                      <p:to>
                                        <p:strVal val="visible"/>
                                      </p:to>
                                    </p:set>
                                    <p:anim calcmode="lin" valueType="num">
                                      <p:cBhvr>
                                        <p:cTn id="16" dur="2000" fill="hold"/>
                                        <p:tgtEl>
                                          <p:spTgt spid="2051"/>
                                        </p:tgtEl>
                                        <p:attrNameLst>
                                          <p:attrName>ppt_w</p:attrName>
                                        </p:attrNameLst>
                                      </p:cBhvr>
                                      <p:tavLst>
                                        <p:tav tm="0">
                                          <p:val>
                                            <p:strVal val="2/3*#ppt_w"/>
                                          </p:val>
                                        </p:tav>
                                        <p:tav tm="100000">
                                          <p:val>
                                            <p:strVal val="#ppt_w"/>
                                          </p:val>
                                        </p:tav>
                                      </p:tavLst>
                                    </p:anim>
                                    <p:anim calcmode="lin" valueType="num">
                                      <p:cBhvr>
                                        <p:cTn id="17" dur="2000" fill="hold"/>
                                        <p:tgtEl>
                                          <p:spTgt spid="2051"/>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6"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621439"/>
            <a:ext cx="9144000" cy="75713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ea typeface="Calibri" pitchFamily="34" charset="0"/>
                <a:cs typeface="Times New Roman" pitchFamily="18" charset="0"/>
              </a:rPr>
              <a:t>Texte2</a:t>
            </a:r>
            <a:endParaRPr kumimoji="0" lang="fr-FR"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1" u="none" strike="noStrike" cap="none" normalizeH="0" baseline="0" dirty="0" smtClean="0">
                <a:ln>
                  <a:noFill/>
                </a:ln>
                <a:solidFill>
                  <a:schemeClr val="tx1"/>
                </a:solidFill>
                <a:effectLst/>
                <a:ea typeface="Calibri" pitchFamily="34" charset="0"/>
                <a:cs typeface="Times New Roman" pitchFamily="18" charset="0"/>
              </a:rPr>
              <a:t>George Duroy met à profit ses charmes pour réussir à Paris. Il devient l’amant de femmes riches et influentes, comme Clothilde de Marelle. Ces femmes l’aident à s’élever socialement et son manque de scrupules lui permet de réussir dans tous les milieux où elles l’introduisent (la presse, la politique).</a:t>
            </a:r>
            <a:endParaRPr kumimoji="0" lang="fr-FR"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1" u="none" strike="noStrike" cap="none" normalizeH="0" baseline="0" dirty="0" smtClean="0">
                <a:ln>
                  <a:noFill/>
                </a:ln>
                <a:solidFill>
                  <a:schemeClr val="tx1"/>
                </a:solidFill>
                <a:effectLst/>
                <a:ea typeface="Calibri" pitchFamily="34" charset="0"/>
                <a:cs typeface="Times New Roman" pitchFamily="18" charset="0"/>
              </a:rPr>
              <a:t>A la fin du roman, il est parvenu à épouser la fille du patron de son journal, Suzanne Walter, en écartant de sa route sa mère de la jeune fille, une autre de ses maîtresses. Il atteint son but : il est devenu riche et célèbre. Son mariage est un triomphe.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ea typeface="Calibri" pitchFamily="34" charset="0"/>
                <a:cs typeface="Times New Roman" pitchFamily="18" charset="0"/>
              </a:rPr>
              <a:t>Georges reprit le bras de Suzanne pour retraverser l’église. Elle était pleine de monde, car chacun avait regagné sa place, afin de les voir passer ensemble. Il allait lentement, d’un pas calme, la tête haute, les yeux fixés sur la grande baie ensoleillée de la porte. Il sentait sur la peau courir de légers frissons, ces frissons froids que donnent les immenses bonheurs. Il ne voyait personne. Il ne pensait qu’à lui .</a:t>
            </a:r>
            <a:endParaRPr kumimoji="0" lang="fr-FR"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ea typeface="Calibri" pitchFamily="34" charset="0"/>
                <a:cs typeface="Times New Roman" pitchFamily="18" charset="0"/>
              </a:rPr>
              <a:t>Lorsqu’il parvint sur le seuil, il aperçut la foule amassée, une foule noire, bruissante, venue là pour lui, pour lui George Duroy. Le peuple de Paris le contemplait et l’enviait.</a:t>
            </a:r>
            <a:endParaRPr kumimoji="0" lang="fr-FR"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ea typeface="Calibri" pitchFamily="34" charset="0"/>
                <a:cs typeface="Times New Roman" pitchFamily="18" charset="0"/>
              </a:rPr>
              <a:t>Puis, relevant les yeux, il découvrit là-bas, derrière la place de la Concorde, la Chambre des députés. Et il lui sembla qu’il allait faire un bon du portique de la Madeleine au portique du Palais-Bourbon.</a:t>
            </a:r>
            <a:endParaRPr kumimoji="0" lang="fr-FR"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ea typeface="Calibri" pitchFamily="34" charset="0"/>
                <a:cs typeface="Times New Roman" pitchFamily="18" charset="0"/>
              </a:rPr>
              <a:t>Il descendit avec lenteur les marches du haut perron entre deux haies de spectateurs. Mais il ne les voyait point ; sa pensée maintenant revenait en arrière, et devant ses yeux éblouis par l’éclatant soleil flottait l’image de Mme de Marelle rajustant en face de la glace les petits cheveux frisés de ses tempes, toujours défaits au sortir du lit.</a:t>
            </a:r>
          </a:p>
          <a:p>
            <a:pPr marL="0" marR="0" lvl="0" indent="0" algn="r" defTabSz="914400" rtl="0" eaLnBrk="0" fontAlgn="base" latinLnBrk="0" hangingPunct="0">
              <a:lnSpc>
                <a:spcPct val="100000"/>
              </a:lnSpc>
              <a:spcBef>
                <a:spcPct val="0"/>
              </a:spcBef>
              <a:spcAft>
                <a:spcPct val="0"/>
              </a:spcAft>
              <a:buClrTx/>
              <a:buSzTx/>
              <a:buFontTx/>
              <a:buNone/>
              <a:tabLst/>
            </a:pPr>
            <a:r>
              <a:rPr lang="fr-FR" i="1" dirty="0" smtClean="0">
                <a:cs typeface="Times New Roman" pitchFamily="18" charset="0"/>
              </a:rPr>
              <a:t>Maupassant, Bel Ami.</a:t>
            </a:r>
            <a:endParaRPr kumimoji="0" lang="fr-FR" i="1"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p:cTn id="7" dur="2000" fill="hold"/>
                                        <p:tgtEl>
                                          <p:spTgt spid="34817"/>
                                        </p:tgtEl>
                                        <p:attrNameLst>
                                          <p:attrName>ppt_w</p:attrName>
                                        </p:attrNameLst>
                                      </p:cBhvr>
                                      <p:tavLst>
                                        <p:tav tm="0">
                                          <p:val>
                                            <p:strVal val="2/3*#ppt_w"/>
                                          </p:val>
                                        </p:tav>
                                        <p:tav tm="100000">
                                          <p:val>
                                            <p:strVal val="#ppt_w"/>
                                          </p:val>
                                        </p:tav>
                                      </p:tavLst>
                                    </p:anim>
                                    <p:anim calcmode="lin" valueType="num">
                                      <p:cBhvr>
                                        <p:cTn id="8" dur="2000" fill="hold"/>
                                        <p:tgtEl>
                                          <p:spTgt spid="3481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980728"/>
            <a:ext cx="7704856" cy="5078313"/>
          </a:xfrm>
          <a:prstGeom prst="rect">
            <a:avLst/>
          </a:prstGeom>
          <a:noFill/>
        </p:spPr>
        <p:txBody>
          <a:bodyPr wrap="square" rtlCol="0">
            <a:spAutoFit/>
          </a:bodyPr>
          <a:lstStyle/>
          <a:p>
            <a:r>
              <a:rPr lang="fr-FR" b="1" dirty="0" smtClean="0"/>
              <a:t>Compétences de lecture. (10 pts)</a:t>
            </a:r>
          </a:p>
          <a:p>
            <a:endParaRPr lang="fr-FR" dirty="0" smtClean="0"/>
          </a:p>
          <a:p>
            <a:r>
              <a:rPr lang="fr-FR" dirty="0" smtClean="0"/>
              <a:t>1-A partir de ces deux extraits, montrez l’évolution du personnage.</a:t>
            </a:r>
          </a:p>
          <a:p>
            <a:endParaRPr lang="fr-FR" dirty="0" smtClean="0"/>
          </a:p>
          <a:p>
            <a:r>
              <a:rPr lang="fr-FR" dirty="0" smtClean="0"/>
              <a:t>2-Quelle attitude et quels traits de caractère lui permettent d’arriver à ses fins? Justifiez votre réponse.</a:t>
            </a:r>
          </a:p>
          <a:p>
            <a:endParaRPr lang="fr-FR" dirty="0" smtClean="0"/>
          </a:p>
          <a:p>
            <a:r>
              <a:rPr lang="fr-FR" dirty="0" smtClean="0"/>
              <a:t>3-En vous appuyant sur les éléments du texte ainsi que sur vos connaissances, montrez que ce personnage est réaliste.</a:t>
            </a:r>
          </a:p>
          <a:p>
            <a:endParaRPr lang="fr-FR" dirty="0" smtClean="0"/>
          </a:p>
          <a:p>
            <a:r>
              <a:rPr lang="fr-FR" dirty="0" smtClean="0"/>
              <a:t>4-En quoi la description et le comportement de Duroy vis-à-vis des femmes traduisent-ils la vision de l’auteur sur celles-ci?</a:t>
            </a:r>
          </a:p>
          <a:p>
            <a:endParaRPr lang="fr-FR" dirty="0" smtClean="0"/>
          </a:p>
          <a:p>
            <a:endParaRPr lang="fr-FR" dirty="0" smtClean="0"/>
          </a:p>
          <a:p>
            <a:r>
              <a:rPr lang="fr-FR" b="1" dirty="0" smtClean="0"/>
              <a:t>Compétences d’écriture. (10 pts)</a:t>
            </a:r>
          </a:p>
          <a:p>
            <a:endParaRPr lang="fr-FR" dirty="0" smtClean="0"/>
          </a:p>
          <a:p>
            <a:r>
              <a:rPr lang="fr-FR" dirty="0" smtClean="0"/>
              <a:t>Réécrivez le texte 2 en adoptant le point de vue de Georges Duroy qui raconte la scène à la première personne du singulier.</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2/3*#ppt_w"/>
                                          </p:val>
                                        </p:tav>
                                        <p:tav tm="100000">
                                          <p:val>
                                            <p:strVal val="#ppt_w"/>
                                          </p:val>
                                        </p:tav>
                                      </p:tavLst>
                                    </p:anim>
                                    <p:anim calcmode="lin" valueType="num">
                                      <p:cBhvr>
                                        <p:cTn id="8" dur="2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451684"/>
            <a:ext cx="9144000" cy="77559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FFC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1600" b="1" dirty="0" smtClean="0">
              <a:solidFill>
                <a:srgbClr val="FFC000"/>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C000"/>
                </a:solidFill>
                <a:effectLst/>
                <a:latin typeface="Calibri" pitchFamily="34" charset="0"/>
                <a:ea typeface="Calibri" pitchFamily="34" charset="0"/>
                <a:cs typeface="Times New Roman" pitchFamily="18" charset="0"/>
              </a:rPr>
              <a:t>Eléments de correction</a:t>
            </a:r>
          </a:p>
          <a:p>
            <a:pPr marL="0" marR="0" lvl="0" indent="0" algn="ctr" defTabSz="914400" rtl="0" eaLnBrk="1" fontAlgn="base" latinLnBrk="0" hangingPunct="1">
              <a:lnSpc>
                <a:spcPct val="100000"/>
              </a:lnSpc>
              <a:spcBef>
                <a:spcPct val="0"/>
              </a:spcBef>
              <a:spcAft>
                <a:spcPct val="0"/>
              </a:spcAft>
              <a:buClrTx/>
              <a:buSzTx/>
              <a:buFontTx/>
              <a:buNone/>
              <a:tabLst/>
            </a:pPr>
            <a:endParaRPr lang="fr-FR" sz="1600" b="1" dirty="0" smtClean="0">
              <a:solidFill>
                <a:srgbClr val="FFC000"/>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Compétences de lecture</a:t>
            </a: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Georges Duroy est un personnage actif ou vif (portrait en mouvement), qui a de l’assurance. Célibataire, séducteur, orgueilleux ambitieux, il débarque à Paris sans le sou ni travail  et parvient  à ses fins en épousant une femme qui le rendra riche. Dernière étape de sa vie, il ambitionne le poste de député.</a:t>
            </a:r>
          </a:p>
          <a:p>
            <a:pPr marL="0" marR="0" lvl="0" indent="0" algn="l" defTabSz="914400" rtl="0" eaLnBrk="0" fontAlgn="base" latinLnBrk="0" hangingPunct="0">
              <a:lnSpc>
                <a:spcPct val="100000"/>
              </a:lnSpc>
              <a:spcBef>
                <a:spcPct val="0"/>
              </a:spcBef>
              <a:spcAft>
                <a:spcPct val="0"/>
              </a:spcAft>
              <a:buClrTx/>
              <a:buSzTx/>
              <a:buFontTx/>
              <a:buChar char="•"/>
              <a:tabLst/>
            </a:pPr>
            <a:endParaRPr lang="fr-FR" sz="1600" dirty="0" smtClean="0">
              <a:latin typeface="Calibri" pitchFamily="34" charset="0"/>
              <a:cs typeface="Times New Roman" pitchFamily="18" charset="0"/>
            </a:endParaRPr>
          </a:p>
          <a:p>
            <a:pPr lvl="0"/>
            <a:r>
              <a:rPr lang="fr-FR" sz="1600" dirty="0" smtClean="0">
                <a:latin typeface="Calibri" pitchFamily="34" charset="0"/>
              </a:rPr>
              <a:t>2-Son côté séducteur (texte 1), son orgueil démesuré (dans le texte 2 : théâtralisation de la scène à l’église à travers le regard de Duroy) , son esprit calculateur (texte 1)et son goût prononcé pour les femmes (textes 1 et 2)lui permettront de parvenir à ses fins. </a:t>
            </a:r>
          </a:p>
          <a:p>
            <a:r>
              <a:rPr lang="fr-FR" sz="1600" dirty="0" smtClean="0">
                <a:latin typeface="Calibri" pitchFamily="34" charset="0"/>
              </a:rPr>
              <a:t> </a:t>
            </a:r>
          </a:p>
          <a:p>
            <a:pPr lvl="0"/>
            <a:r>
              <a:rPr lang="fr-FR" sz="1600" dirty="0" smtClean="0">
                <a:latin typeface="Calibri" pitchFamily="34" charset="0"/>
              </a:rPr>
              <a:t>3-C’est un personnage réaliste car : l’auteur indique </a:t>
            </a:r>
            <a:r>
              <a:rPr lang="fr-FR" sz="1600" b="1" dirty="0" smtClean="0">
                <a:latin typeface="Calibri" pitchFamily="34" charset="0"/>
              </a:rPr>
              <a:t>le cadre de l’action</a:t>
            </a:r>
            <a:r>
              <a:rPr lang="fr-FR" sz="1600" dirty="0" smtClean="0">
                <a:latin typeface="Calibri" pitchFamily="34" charset="0"/>
              </a:rPr>
              <a:t> : Paris, notre Dame de Lorette, place de la Concorde, Madeleine, Palais Bourbon, le 28 juin etc.. ; </a:t>
            </a:r>
            <a:r>
              <a:rPr lang="fr-FR" sz="1600" b="1" dirty="0" smtClean="0">
                <a:latin typeface="Calibri" pitchFamily="34" charset="0"/>
              </a:rPr>
              <a:t>univers du personnage</a:t>
            </a:r>
            <a:r>
              <a:rPr lang="fr-FR" sz="1600" dirty="0" smtClean="0">
                <a:latin typeface="Calibri" pitchFamily="34" charset="0"/>
              </a:rPr>
              <a:t> à travers la description dans le texte 1 des dîneurs attardés ; </a:t>
            </a:r>
            <a:r>
              <a:rPr lang="fr-FR" sz="1600" b="1" dirty="0" smtClean="0">
                <a:latin typeface="Calibri" pitchFamily="34" charset="0"/>
              </a:rPr>
              <a:t>réalité économique et sociale</a:t>
            </a:r>
            <a:r>
              <a:rPr lang="fr-FR" sz="1600" dirty="0" smtClean="0">
                <a:latin typeface="Calibri" pitchFamily="34" charset="0"/>
              </a:rPr>
              <a:t> : lui provençal venu tenter sa chance à Paris ,caissière, ancien sous-officier, ouvrières, maîtresse de musique, bourgeois.</a:t>
            </a:r>
          </a:p>
          <a:p>
            <a:pPr lvl="0"/>
            <a:endParaRPr lang="fr-FR" sz="1600" dirty="0" smtClean="0">
              <a:latin typeface="Calibri" pitchFamily="34" charset="0"/>
            </a:endParaRPr>
          </a:p>
          <a:p>
            <a:pPr lvl="0"/>
            <a:r>
              <a:rPr lang="fr-FR" sz="1600" dirty="0" smtClean="0"/>
              <a:t>4-Les femmes sont comparées à des objets sexuels .Duroy montre sa force séduction dès  le regard qu’il jette sur elles(épisode de la sortie du restaurant texte 1, épisode de Marelle texte 2).  mais les femmes chez Maupassant servent aussi à parvenir (texte 2).</a:t>
            </a:r>
          </a:p>
          <a:p>
            <a:r>
              <a:rPr lang="fr-FR" sz="1600" dirty="0" smtClean="0"/>
              <a:t> </a:t>
            </a:r>
          </a:p>
          <a:p>
            <a:r>
              <a:rPr lang="fr-FR" sz="1600" dirty="0" smtClean="0"/>
              <a:t> </a:t>
            </a:r>
          </a:p>
          <a:p>
            <a:r>
              <a:rPr lang="fr-FR" sz="1600" b="1" dirty="0" smtClean="0"/>
              <a:t>Compétences d’écriture</a:t>
            </a:r>
            <a:endParaRPr lang="fr-FR" sz="1600" dirty="0" smtClean="0"/>
          </a:p>
          <a:p>
            <a:r>
              <a:rPr lang="fr-FR" sz="1600" dirty="0" smtClean="0"/>
              <a:t>Il s’agit de passer d’un roman écrit à la troisième personne à un roman écrit à la première ;</a:t>
            </a:r>
          </a:p>
          <a:p>
            <a:r>
              <a:rPr lang="fr-FR" sz="1600" dirty="0" smtClean="0"/>
              <a:t>autrement dit, de changer de focalisation. On s’efforcera de « coller » le plus possible au texte de départ, sans ajouter ni soustraire quoi que ce soit.</a:t>
            </a:r>
          </a:p>
          <a:p>
            <a:r>
              <a:rPr lang="fr-FR" sz="1600" dirty="0" smtClean="0"/>
              <a:t> </a:t>
            </a:r>
          </a:p>
          <a:p>
            <a:pPr lvl="0"/>
            <a:endParaRPr lang="fr-FR" sz="1200" dirty="0" smtClean="0">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6865"/>
                                        </p:tgtEl>
                                        <p:attrNameLst>
                                          <p:attrName>style.visibility</p:attrName>
                                        </p:attrNameLst>
                                      </p:cBhvr>
                                      <p:to>
                                        <p:strVal val="visible"/>
                                      </p:to>
                                    </p:set>
                                    <p:anim calcmode="lin" valueType="num">
                                      <p:cBhvr>
                                        <p:cTn id="7" dur="2000" fill="hold"/>
                                        <p:tgtEl>
                                          <p:spTgt spid="36865"/>
                                        </p:tgtEl>
                                        <p:attrNameLst>
                                          <p:attrName>ppt_w</p:attrName>
                                        </p:attrNameLst>
                                      </p:cBhvr>
                                      <p:tavLst>
                                        <p:tav tm="0">
                                          <p:val>
                                            <p:strVal val="2/3*#ppt_w"/>
                                          </p:val>
                                        </p:tav>
                                        <p:tav tm="100000">
                                          <p:val>
                                            <p:strVal val="#ppt_w"/>
                                          </p:val>
                                        </p:tav>
                                      </p:tavLst>
                                    </p:anim>
                                    <p:anim calcmode="lin" valueType="num">
                                      <p:cBhvr>
                                        <p:cTn id="8" dur="2000" fill="hold"/>
                                        <p:tgtEl>
                                          <p:spTgt spid="3686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1844824"/>
            <a:ext cx="6400800" cy="3239474"/>
          </a:xfrm>
        </p:spPr>
        <p:txBody>
          <a:bodyPr>
            <a:noAutofit/>
          </a:bodyPr>
          <a:lstStyle/>
          <a:p>
            <a:r>
              <a:rPr lang="fr-FR" sz="3200" dirty="0" smtClean="0"/>
              <a:t>Séquence présentée</a:t>
            </a:r>
          </a:p>
          <a:p>
            <a:r>
              <a:rPr lang="fr-FR" sz="3200" dirty="0" smtClean="0"/>
              <a:t> par Mesdames</a:t>
            </a:r>
          </a:p>
          <a:p>
            <a:r>
              <a:rPr lang="fr-FR" sz="3200" dirty="0" err="1" smtClean="0"/>
              <a:t>Bertiner</a:t>
            </a:r>
            <a:r>
              <a:rPr lang="fr-FR" sz="3200" dirty="0" smtClean="0"/>
              <a:t> Anne-Sophie, Emmanuel-Emile Sandra, </a:t>
            </a:r>
            <a:r>
              <a:rPr lang="fr-FR" sz="3200" dirty="0" err="1" smtClean="0"/>
              <a:t>Montenot</a:t>
            </a:r>
            <a:r>
              <a:rPr lang="fr-FR" sz="3200" dirty="0" smtClean="0"/>
              <a:t> Claude, </a:t>
            </a:r>
            <a:r>
              <a:rPr lang="fr-FR" sz="3200" dirty="0" err="1" smtClean="0"/>
              <a:t>Nazir</a:t>
            </a:r>
            <a:r>
              <a:rPr lang="fr-FR" sz="3200" dirty="0" smtClean="0"/>
              <a:t> </a:t>
            </a:r>
            <a:r>
              <a:rPr lang="fr-FR" sz="3200" dirty="0" err="1" smtClean="0"/>
              <a:t>Cyrlène</a:t>
            </a:r>
            <a:r>
              <a:rPr lang="fr-FR" sz="3200" dirty="0" smtClean="0"/>
              <a:t> et Ramus Myriam, membres du réseau des PLP Lettres-Histoire-Géographie</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76672"/>
            <a:ext cx="8136904" cy="5232202"/>
          </a:xfrm>
          <a:prstGeom prst="rect">
            <a:avLst/>
          </a:prstGeom>
          <a:noFill/>
        </p:spPr>
        <p:txBody>
          <a:bodyPr wrap="square" rtlCol="0">
            <a:spAutoFit/>
          </a:bodyPr>
          <a:lstStyle/>
          <a:p>
            <a:pPr algn="ctr"/>
            <a:endParaRPr lang="fr-FR" sz="3600" b="1" i="1" dirty="0" smtClean="0">
              <a:solidFill>
                <a:srgbClr val="FFC000"/>
              </a:solidFill>
            </a:endParaRPr>
          </a:p>
          <a:p>
            <a:pPr algn="ctr"/>
            <a:endParaRPr lang="fr-FR" sz="3600" b="1" i="1" dirty="0" smtClean="0">
              <a:solidFill>
                <a:srgbClr val="FFC000"/>
              </a:solidFill>
            </a:endParaRPr>
          </a:p>
          <a:p>
            <a:pPr algn="ctr"/>
            <a:endParaRPr lang="fr-FR" sz="3600" b="1" i="1" dirty="0" smtClean="0">
              <a:solidFill>
                <a:srgbClr val="FFC000"/>
              </a:solidFill>
            </a:endParaRPr>
          </a:p>
          <a:p>
            <a:pPr algn="ctr"/>
            <a:r>
              <a:rPr lang="fr-FR" sz="3600" b="1" i="1" dirty="0" smtClean="0">
                <a:solidFill>
                  <a:srgbClr val="FFC000"/>
                </a:solidFill>
              </a:rPr>
              <a:t>SEQUENCE</a:t>
            </a:r>
          </a:p>
          <a:p>
            <a:pPr algn="ctr"/>
            <a:r>
              <a:rPr lang="fr-FR" sz="3600" b="1" i="1" dirty="0" smtClean="0">
                <a:solidFill>
                  <a:srgbClr val="FFC000"/>
                </a:solidFill>
              </a:rPr>
              <a:t>LES FEMMES CHEZ MAUPASSANT.</a:t>
            </a:r>
          </a:p>
          <a:p>
            <a:endParaRPr lang="fr-FR" sz="3600" dirty="0" smtClean="0"/>
          </a:p>
          <a:p>
            <a:endParaRPr lang="fr-FR" dirty="0" smtClean="0"/>
          </a:p>
          <a:p>
            <a:endParaRPr lang="fr-FR" dirty="0" smtClean="0"/>
          </a:p>
          <a:p>
            <a:pPr algn="ctr"/>
            <a:r>
              <a:rPr lang="fr-FR" sz="3200" i="1" dirty="0" smtClean="0"/>
              <a:t>Ces personnages sont-elles le porte-parole d’un milieu, d’une époque?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0"/>
            <a:ext cx="7992888" cy="461665"/>
          </a:xfrm>
          <a:prstGeom prst="rect">
            <a:avLst/>
          </a:prstGeom>
          <a:noFill/>
        </p:spPr>
        <p:txBody>
          <a:bodyPr wrap="square" rtlCol="0">
            <a:spAutoFit/>
          </a:bodyPr>
          <a:lstStyle/>
          <a:p>
            <a:pPr algn="ctr"/>
            <a:r>
              <a:rPr lang="fr-FR" sz="2400" b="1" i="1" dirty="0" smtClean="0">
                <a:solidFill>
                  <a:srgbClr val="FFC000"/>
                </a:solidFill>
              </a:rPr>
              <a:t>Progression de la séquence</a:t>
            </a:r>
            <a:endParaRPr lang="fr-FR" sz="2400" b="1" i="1" dirty="0">
              <a:solidFill>
                <a:srgbClr val="FFC000"/>
              </a:solidFill>
            </a:endParaRPr>
          </a:p>
        </p:txBody>
      </p:sp>
      <p:graphicFrame>
        <p:nvGraphicFramePr>
          <p:cNvPr id="5" name="Tableau 4"/>
          <p:cNvGraphicFramePr>
            <a:graphicFrameLocks noGrp="1"/>
          </p:cNvGraphicFramePr>
          <p:nvPr/>
        </p:nvGraphicFramePr>
        <p:xfrm>
          <a:off x="-36511" y="404665"/>
          <a:ext cx="9180513" cy="6543421"/>
        </p:xfrm>
        <a:graphic>
          <a:graphicData uri="http://schemas.openxmlformats.org/drawingml/2006/table">
            <a:tbl>
              <a:tblPr/>
              <a:tblGrid>
                <a:gridCol w="1992055"/>
                <a:gridCol w="986290"/>
                <a:gridCol w="1551048"/>
                <a:gridCol w="1550036"/>
                <a:gridCol w="1550036"/>
                <a:gridCol w="1551048"/>
              </a:tblGrid>
              <a:tr h="432047">
                <a:tc>
                  <a:txBody>
                    <a:bodyPr/>
                    <a:lstStyle/>
                    <a:p>
                      <a:pPr algn="ctr">
                        <a:lnSpc>
                          <a:spcPct val="115000"/>
                        </a:lnSpc>
                        <a:spcAft>
                          <a:spcPts val="0"/>
                        </a:spcAft>
                      </a:pPr>
                      <a:r>
                        <a:rPr lang="fr-FR" sz="1600" b="1" i="0" dirty="0">
                          <a:solidFill>
                            <a:schemeClr val="tx1"/>
                          </a:solidFill>
                          <a:latin typeface="Calibri"/>
                          <a:ea typeface="Calibri"/>
                          <a:cs typeface="Times New Roman"/>
                        </a:rPr>
                        <a:t>Objet d’étude</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fr-FR" sz="1600" dirty="0">
                          <a:latin typeface="Calibri"/>
                          <a:ea typeface="Calibri"/>
                          <a:cs typeface="Times New Roman"/>
                        </a:rPr>
                        <a:t>Parcours de personnage</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3900">
                <a:tc>
                  <a:txBody>
                    <a:bodyPr/>
                    <a:lstStyle/>
                    <a:p>
                      <a:pPr algn="ctr">
                        <a:lnSpc>
                          <a:spcPct val="115000"/>
                        </a:lnSpc>
                        <a:spcAft>
                          <a:spcPts val="0"/>
                        </a:spcAft>
                      </a:pPr>
                      <a:r>
                        <a:rPr lang="fr-FR" sz="1600" b="1" i="0" dirty="0">
                          <a:solidFill>
                            <a:schemeClr val="tx1"/>
                          </a:solidFill>
                          <a:latin typeface="Calibri"/>
                          <a:ea typeface="Calibri"/>
                          <a:cs typeface="Times New Roman"/>
                        </a:rPr>
                        <a:t>Interrogation</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fr-FR" sz="1600" dirty="0">
                          <a:latin typeface="Calibri"/>
                          <a:ea typeface="Calibri"/>
                          <a:cs typeface="Times New Roman"/>
                        </a:rPr>
                        <a:t>Les valeurs qu’incarne le personnage sont-elles celles de l’auteur, celles d’une époque </a:t>
                      </a:r>
                      <a:r>
                        <a:rPr lang="fr-FR" sz="1600" dirty="0" smtClean="0">
                          <a:latin typeface="Calibri"/>
                          <a:ea typeface="Calibri"/>
                          <a:cs typeface="Times New Roman"/>
                        </a:rPr>
                        <a:t>?</a:t>
                      </a:r>
                    </a:p>
                    <a:p>
                      <a:pPr algn="ctr">
                        <a:lnSpc>
                          <a:spcPct val="115000"/>
                        </a:lnSpc>
                        <a:spcAft>
                          <a:spcPts val="0"/>
                        </a:spcAft>
                      </a:pPr>
                      <a:endParaRPr lang="fr-FR" sz="1600" dirty="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3900">
                <a:tc>
                  <a:txBody>
                    <a:bodyPr/>
                    <a:lstStyle/>
                    <a:p>
                      <a:pPr algn="ctr">
                        <a:lnSpc>
                          <a:spcPct val="115000"/>
                        </a:lnSpc>
                        <a:spcAft>
                          <a:spcPts val="0"/>
                        </a:spcAft>
                      </a:pPr>
                      <a:r>
                        <a:rPr lang="fr-FR" sz="1600" b="1" i="0" dirty="0">
                          <a:solidFill>
                            <a:schemeClr val="tx1"/>
                          </a:solidFill>
                          <a:latin typeface="Calibri"/>
                          <a:ea typeface="Calibri"/>
                          <a:cs typeface="Times New Roman"/>
                        </a:rPr>
                        <a:t>Séquence</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fr-FR" sz="1600" dirty="0">
                          <a:latin typeface="Calibri"/>
                          <a:ea typeface="Calibri"/>
                          <a:cs typeface="Times New Roman"/>
                        </a:rPr>
                        <a:t>Les femmes chez </a:t>
                      </a:r>
                      <a:r>
                        <a:rPr lang="fr-FR" sz="1600" dirty="0" smtClean="0">
                          <a:latin typeface="Calibri"/>
                          <a:ea typeface="Calibri"/>
                          <a:cs typeface="Times New Roman"/>
                        </a:rPr>
                        <a:t>Maupassant</a:t>
                      </a:r>
                    </a:p>
                    <a:p>
                      <a:pPr algn="ctr">
                        <a:lnSpc>
                          <a:spcPct val="115000"/>
                        </a:lnSpc>
                        <a:spcAft>
                          <a:spcPts val="0"/>
                        </a:spcAft>
                      </a:pPr>
                      <a:endParaRPr lang="fr-FR" sz="1600" dirty="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3900">
                <a:tc>
                  <a:txBody>
                    <a:bodyPr/>
                    <a:lstStyle/>
                    <a:p>
                      <a:pPr algn="ctr">
                        <a:lnSpc>
                          <a:spcPct val="115000"/>
                        </a:lnSpc>
                        <a:spcAft>
                          <a:spcPts val="0"/>
                        </a:spcAft>
                      </a:pPr>
                      <a:r>
                        <a:rPr lang="fr-FR" sz="1600" b="1" i="0" dirty="0">
                          <a:solidFill>
                            <a:schemeClr val="tx1"/>
                          </a:solidFill>
                          <a:latin typeface="Calibri"/>
                          <a:ea typeface="Calibri"/>
                          <a:cs typeface="Times New Roman"/>
                        </a:rPr>
                        <a:t>Séances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dirty="0">
                          <a:latin typeface="Calibri"/>
                          <a:ea typeface="Calibri"/>
                          <a:cs typeface="Times New Roman"/>
                        </a:rPr>
                        <a:t>Capacités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dirty="0">
                          <a:latin typeface="Calibri"/>
                          <a:ea typeface="Calibri"/>
                          <a:cs typeface="Times New Roman"/>
                        </a:rPr>
                        <a:t>connaissances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dirty="0">
                          <a:latin typeface="Calibri"/>
                          <a:ea typeface="Calibri"/>
                          <a:cs typeface="Times New Roman"/>
                        </a:rPr>
                        <a:t>attitudes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dirty="0">
                          <a:latin typeface="Calibri"/>
                          <a:ea typeface="Calibri"/>
                          <a:cs typeface="Times New Roman"/>
                        </a:rPr>
                        <a:t>activités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dirty="0">
                          <a:latin typeface="Calibri"/>
                          <a:ea typeface="Calibri"/>
                          <a:cs typeface="Times New Roman"/>
                        </a:rPr>
                        <a:t>supports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5104">
                <a:tc>
                  <a:txBody>
                    <a:bodyPr/>
                    <a:lstStyle/>
                    <a:p>
                      <a:pPr>
                        <a:lnSpc>
                          <a:spcPct val="115000"/>
                        </a:lnSpc>
                        <a:spcAft>
                          <a:spcPts val="0"/>
                        </a:spcAft>
                      </a:pPr>
                      <a:r>
                        <a:rPr lang="fr-FR" sz="1600" b="1" i="0" dirty="0">
                          <a:solidFill>
                            <a:schemeClr val="tx1"/>
                          </a:solidFill>
                          <a:latin typeface="Calibri"/>
                          <a:ea typeface="Calibri"/>
                          <a:cs typeface="Times New Roman"/>
                        </a:rPr>
                        <a:t>1.Portrait de femmes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Times New Roman"/>
                          <a:cs typeface="Times New Roman"/>
                        </a:rPr>
                        <a:t>Rendre compte à l'oral de ce qu'un personnage dit de la réalité</a:t>
                      </a:r>
                      <a:endParaRPr lang="fr-FR" sz="1400" dirty="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kern="150" dirty="0">
                          <a:latin typeface="Times New Roman"/>
                          <a:ea typeface="Times New Roman"/>
                          <a:cs typeface="Times New Roman"/>
                        </a:rPr>
                        <a:t>Lexique du portrait physique</a:t>
                      </a:r>
                      <a:endParaRPr lang="fr-FR" sz="1400" kern="150" dirty="0">
                        <a:latin typeface="Times New Roman"/>
                        <a:ea typeface="SimSun"/>
                        <a:cs typeface="Mangal"/>
                      </a:endParaRPr>
                    </a:p>
                    <a:p>
                      <a:pPr>
                        <a:spcAft>
                          <a:spcPts val="0"/>
                        </a:spcAft>
                      </a:pPr>
                      <a:r>
                        <a:rPr lang="fr-FR" sz="1400" kern="150" dirty="0">
                          <a:latin typeface="Times New Roman"/>
                          <a:ea typeface="Times New Roman"/>
                          <a:cs typeface="Times New Roman"/>
                        </a:rPr>
                        <a:t>Lexique de la dénotation et de la connotation</a:t>
                      </a:r>
                      <a:endParaRPr lang="fr-FR" sz="1400" kern="150" dirty="0">
                        <a:latin typeface="Times New Roman"/>
                        <a:ea typeface="SimSun"/>
                        <a:cs typeface="Mangal"/>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Se laisser interroger par les valeurs incarnées dans un personnage :</a:t>
                      </a:r>
                    </a:p>
                    <a:p>
                      <a:pPr>
                        <a:spcAft>
                          <a:spcPts val="0"/>
                        </a:spcAft>
                      </a:pPr>
                      <a:r>
                        <a:rPr lang="fr-FR" sz="1400" kern="150" dirty="0">
                          <a:latin typeface="Times New Roman"/>
                          <a:ea typeface="Times New Roman"/>
                          <a:cs typeface="Times New Roman"/>
                        </a:rPr>
                        <a:t>Amener l'élève à s'interroger sur les représentations de la femme au 19ème siècle</a:t>
                      </a:r>
                      <a:endParaRPr lang="fr-FR" sz="1400" kern="150" dirty="0">
                        <a:latin typeface="Times New Roman"/>
                        <a:ea typeface="SimSun"/>
                        <a:cs typeface="Mangal"/>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smtClean="0">
                          <a:latin typeface="Times New Roman"/>
                          <a:ea typeface="Times New Roman"/>
                          <a:cs typeface="Times New Roman"/>
                        </a:rPr>
                        <a:t>Analyser des images</a:t>
                      </a:r>
                      <a:r>
                        <a:rPr lang="fr-FR" sz="1400" dirty="0">
                          <a:latin typeface="Times New Roman"/>
                          <a:ea typeface="Times New Roman"/>
                          <a:cs typeface="Times New Roman"/>
                        </a:rPr>
                        <a:t> </a:t>
                      </a:r>
                      <a:endParaRPr lang="fr-FR" sz="1400" dirty="0">
                        <a:latin typeface="Calibri"/>
                        <a:ea typeface="Calibri"/>
                        <a:cs typeface="Times New Roman"/>
                      </a:endParaRPr>
                    </a:p>
                    <a:p>
                      <a:pPr>
                        <a:lnSpc>
                          <a:spcPct val="115000"/>
                        </a:lnSpc>
                        <a:spcAft>
                          <a:spcPts val="0"/>
                        </a:spcAft>
                      </a:pPr>
                      <a:r>
                        <a:rPr lang="fr-FR" sz="1400" dirty="0" smtClean="0">
                          <a:latin typeface="Times New Roman"/>
                          <a:ea typeface="Times New Roman"/>
                          <a:cs typeface="Times New Roman"/>
                        </a:rPr>
                        <a:t>Analyser des </a:t>
                      </a:r>
                      <a:r>
                        <a:rPr lang="fr-FR" sz="1400" dirty="0">
                          <a:latin typeface="Times New Roman"/>
                          <a:ea typeface="Times New Roman"/>
                          <a:cs typeface="Times New Roman"/>
                        </a:rPr>
                        <a:t>symboles et valeurs du 19ème siècle</a:t>
                      </a:r>
                      <a:endParaRPr lang="fr-FR" sz="1400" dirty="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Caricature de</a:t>
                      </a:r>
                    </a:p>
                    <a:p>
                      <a:pPr>
                        <a:lnSpc>
                          <a:spcPct val="115000"/>
                        </a:lnSpc>
                        <a:spcAft>
                          <a:spcPts val="0"/>
                        </a:spcAft>
                      </a:pPr>
                      <a:r>
                        <a:rPr lang="fr-FR" sz="1400" u="sng">
                          <a:latin typeface="Calibri"/>
                          <a:ea typeface="Calibri"/>
                          <a:cs typeface="Times New Roman"/>
                        </a:rPr>
                        <a:t>Jeune femme dans un intérieur</a:t>
                      </a:r>
                      <a:r>
                        <a:rPr lang="fr-FR" sz="1400">
                          <a:latin typeface="Calibri"/>
                          <a:ea typeface="Calibri"/>
                          <a:cs typeface="Times New Roman"/>
                        </a:rPr>
                        <a:t> de Louise-Laure Beaufery ; </a:t>
                      </a:r>
                      <a:r>
                        <a:rPr lang="fr-FR" sz="1400" u="sng">
                          <a:latin typeface="Times New Roman"/>
                          <a:ea typeface="Times New Roman"/>
                          <a:cs typeface="Times New Roman"/>
                        </a:rPr>
                        <a:t>Femme avec  un carlin sous le bras</a:t>
                      </a:r>
                      <a:r>
                        <a:rPr lang="fr-FR" sz="1400" u="sng">
                          <a:latin typeface="Calibri"/>
                          <a:ea typeface="Times New Roman"/>
                          <a:cs typeface="Times New Roman"/>
                        </a:rPr>
                        <a:t>,</a:t>
                      </a:r>
                      <a:r>
                        <a:rPr lang="fr-FR" sz="1400">
                          <a:latin typeface="Times New Roman"/>
                          <a:ea typeface="Times New Roman"/>
                          <a:cs typeface="Times New Roman"/>
                        </a:rPr>
                        <a:t> Ecole Française 19</a:t>
                      </a:r>
                      <a:r>
                        <a:rPr lang="fr-FR" sz="1400" baseline="30000">
                          <a:latin typeface="Times New Roman"/>
                          <a:ea typeface="Times New Roman"/>
                          <a:cs typeface="Times New Roman"/>
                        </a:rPr>
                        <a:t>è</a:t>
                      </a:r>
                      <a:r>
                        <a:rPr lang="fr-FR" sz="1400" baseline="30000">
                          <a:latin typeface="Calibri"/>
                          <a:ea typeface="Times New Roman"/>
                          <a:cs typeface="Times New Roman"/>
                        </a:rPr>
                        <a:t>me</a:t>
                      </a:r>
                      <a:r>
                        <a:rPr lang="fr-FR" sz="1400">
                          <a:latin typeface="Calibri"/>
                          <a:ea typeface="Times New Roman"/>
                          <a:cs typeface="Times New Roman"/>
                        </a:rPr>
                        <a:t> siècle</a:t>
                      </a:r>
                      <a:endParaRPr lang="fr-FR" sz="140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0602">
                <a:tc>
                  <a:txBody>
                    <a:bodyPr/>
                    <a:lstStyle/>
                    <a:p>
                      <a:pPr>
                        <a:lnSpc>
                          <a:spcPct val="115000"/>
                        </a:lnSpc>
                        <a:spcAft>
                          <a:spcPts val="0"/>
                        </a:spcAft>
                      </a:pPr>
                      <a:r>
                        <a:rPr lang="fr-FR" sz="1600" b="1" i="0" dirty="0">
                          <a:solidFill>
                            <a:schemeClr val="tx1"/>
                          </a:solidFill>
                          <a:latin typeface="Calibri"/>
                          <a:ea typeface="Calibri"/>
                          <a:cs typeface="Times New Roman"/>
                        </a:rPr>
                        <a:t>2. De l’outrage du corps….</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 Montrer comment un personnage évolue depuis son apparition dans l’œuvre jusqu’à la fin</a:t>
                      </a:r>
                    </a:p>
                    <a:p>
                      <a:pPr>
                        <a:lnSpc>
                          <a:spcPct val="115000"/>
                        </a:lnSpc>
                        <a:spcAft>
                          <a:spcPts val="0"/>
                        </a:spcAft>
                      </a:pPr>
                      <a:r>
                        <a:rPr lang="fr-FR" sz="1400" dirty="0" smtClean="0">
                          <a:latin typeface="Calibri"/>
                          <a:ea typeface="Calibri"/>
                          <a:cs typeface="Times New Roman"/>
                        </a:rPr>
                        <a:t>-</a:t>
                      </a:r>
                      <a:endParaRPr lang="fr-FR" sz="1400" dirty="0">
                        <a:latin typeface="Calibri"/>
                        <a:ea typeface="Calibri"/>
                        <a:cs typeface="Times New Roman"/>
                      </a:endParaRP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Champ littéraire: Notion de héros et d’</a:t>
                      </a:r>
                      <a:r>
                        <a:rPr lang="fr-FR" sz="1400" dirty="0" err="1">
                          <a:latin typeface="Calibri"/>
                          <a:ea typeface="Calibri"/>
                          <a:cs typeface="Times New Roman"/>
                        </a:rPr>
                        <a:t>anti-héros</a:t>
                      </a:r>
                      <a:r>
                        <a:rPr lang="fr-FR" sz="1400" dirty="0">
                          <a:latin typeface="Calibri"/>
                          <a:ea typeface="Calibri"/>
                          <a:cs typeface="Times New Roman"/>
                        </a:rPr>
                        <a:t> </a:t>
                      </a:r>
                    </a:p>
                    <a:p>
                      <a:pPr>
                        <a:lnSpc>
                          <a:spcPct val="115000"/>
                        </a:lnSpc>
                        <a:spcAft>
                          <a:spcPts val="0"/>
                        </a:spcAft>
                      </a:pPr>
                      <a:r>
                        <a:rPr lang="fr-FR" sz="1400" dirty="0">
                          <a:latin typeface="Calibri"/>
                          <a:ea typeface="Calibri"/>
                          <a:cs typeface="Times New Roman"/>
                        </a:rPr>
                        <a:t>Champ linguistique: Lexique du portrait physique et moral</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Se laisser interroger par les valeurs incarnées dans un personnage</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Compléter un tableau comparatif</a:t>
                      </a:r>
                    </a:p>
                    <a:p>
                      <a:pPr>
                        <a:lnSpc>
                          <a:spcPct val="115000"/>
                        </a:lnSpc>
                        <a:spcAft>
                          <a:spcPts val="0"/>
                        </a:spcAft>
                      </a:pPr>
                      <a:r>
                        <a:rPr lang="fr-FR" sz="1400" dirty="0">
                          <a:latin typeface="Calibri"/>
                          <a:ea typeface="Calibri"/>
                          <a:cs typeface="Times New Roman"/>
                        </a:rPr>
                        <a:t>A l’écrit défendre et justifier son point de vue </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Deux extraits des nouvelles </a:t>
                      </a:r>
                      <a:r>
                        <a:rPr lang="fr-FR" sz="1400" u="sng" dirty="0">
                          <a:latin typeface="Calibri"/>
                          <a:ea typeface="Calibri"/>
                          <a:cs typeface="Times New Roman"/>
                        </a:rPr>
                        <a:t>Mme Baptiste </a:t>
                      </a:r>
                      <a:r>
                        <a:rPr lang="fr-FR" sz="1400" dirty="0">
                          <a:latin typeface="Calibri"/>
                          <a:ea typeface="Calibri"/>
                          <a:cs typeface="Times New Roman"/>
                        </a:rPr>
                        <a:t>et </a:t>
                      </a:r>
                      <a:r>
                        <a:rPr lang="fr-FR" sz="1400" u="sng" dirty="0">
                          <a:latin typeface="Calibri"/>
                          <a:ea typeface="Calibri"/>
                          <a:cs typeface="Times New Roman"/>
                        </a:rPr>
                        <a:t>Boule de suif </a:t>
                      </a:r>
                      <a:r>
                        <a:rPr lang="fr-FR" sz="1400" dirty="0">
                          <a:latin typeface="Calibri"/>
                          <a:ea typeface="Calibri"/>
                          <a:cs typeface="Times New Roman"/>
                        </a:rPr>
                        <a:t>de Maupassant</a:t>
                      </a:r>
                    </a:p>
                  </a:txBody>
                  <a:tcPr marL="7212" marR="7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17" presetClass="entr" presetSubtype="1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3000" fill="hold"/>
                                        <p:tgtEl>
                                          <p:spTgt spid="5"/>
                                        </p:tgtEl>
                                        <p:attrNameLst>
                                          <p:attrName>ppt_w</p:attrName>
                                        </p:attrNameLst>
                                      </p:cBhvr>
                                      <p:tavLst>
                                        <p:tav tm="0">
                                          <p:val>
                                            <p:fltVal val="0"/>
                                          </p:val>
                                        </p:tav>
                                        <p:tav tm="100000">
                                          <p:val>
                                            <p:strVal val="#ppt_w"/>
                                          </p:val>
                                        </p:tav>
                                      </p:tavLst>
                                    </p:anim>
                                    <p:anim calcmode="lin" valueType="num">
                                      <p:cBhvr>
                                        <p:cTn id="13" dur="3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188640"/>
          <a:ext cx="8784976" cy="5055121"/>
        </p:xfrm>
        <a:graphic>
          <a:graphicData uri="http://schemas.openxmlformats.org/drawingml/2006/table">
            <a:tbl>
              <a:tblPr/>
              <a:tblGrid>
                <a:gridCol w="1590384"/>
                <a:gridCol w="1893314"/>
                <a:gridCol w="1158675"/>
                <a:gridCol w="839174"/>
                <a:gridCol w="1258650"/>
                <a:gridCol w="2044779"/>
              </a:tblGrid>
              <a:tr h="1440160">
                <a:tc>
                  <a:txBody>
                    <a:bodyPr/>
                    <a:lstStyle/>
                    <a:p>
                      <a:pPr>
                        <a:lnSpc>
                          <a:spcPct val="115000"/>
                        </a:lnSpc>
                        <a:spcAft>
                          <a:spcPts val="0"/>
                        </a:spcAft>
                      </a:pPr>
                      <a:endParaRPr lang="fr-FR" sz="1600" b="1" i="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smtClean="0">
                          <a:latin typeface="Calibri"/>
                          <a:ea typeface="Calibri"/>
                          <a:cs typeface="Times New Roman"/>
                        </a:rPr>
                        <a:t>-</a:t>
                      </a:r>
                      <a:r>
                        <a:rPr lang="fr-FR" sz="1600" dirty="0">
                          <a:latin typeface="Calibri"/>
                          <a:ea typeface="Calibri"/>
                          <a:cs typeface="Times New Roman"/>
                        </a:rPr>
                        <a:t>Rendre compte à l’oral et à l’écrit de ce qu’un personnage de fiction dit de la réalité</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6125">
                <a:tc>
                  <a:txBody>
                    <a:bodyPr/>
                    <a:lstStyle/>
                    <a:p>
                      <a:pPr>
                        <a:lnSpc>
                          <a:spcPct val="115000"/>
                        </a:lnSpc>
                        <a:spcAft>
                          <a:spcPts val="0"/>
                        </a:spcAft>
                      </a:pPr>
                      <a:r>
                        <a:rPr lang="fr-FR" sz="1600" b="1" i="1" dirty="0">
                          <a:latin typeface="Calibri"/>
                          <a:ea typeface="Calibri"/>
                          <a:cs typeface="Times New Roman"/>
                        </a:rPr>
                        <a:t>3…. A l’oppression de l’esprit</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-Comprendre en quoi un personnage porte le projet de son auteur</a:t>
                      </a:r>
                    </a:p>
                    <a:p>
                      <a:pPr>
                        <a:lnSpc>
                          <a:spcPct val="115000"/>
                        </a:lnSpc>
                        <a:spcAft>
                          <a:spcPts val="0"/>
                        </a:spcAft>
                      </a:pPr>
                      <a:r>
                        <a:rPr lang="fr-FR" sz="1600" dirty="0">
                          <a:latin typeface="Calibri"/>
                          <a:ea typeface="Calibri"/>
                          <a:cs typeface="Times New Roman"/>
                        </a:rPr>
                        <a:t>-Montrer comment un personnage évolue </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La notion de : champ lexical</a:t>
                      </a:r>
                    </a:p>
                    <a:p>
                      <a:pPr>
                        <a:lnSpc>
                          <a:spcPct val="115000"/>
                        </a:lnSpc>
                        <a:spcAft>
                          <a:spcPts val="0"/>
                        </a:spcAft>
                      </a:pPr>
                      <a:r>
                        <a:rPr lang="fr-FR" sz="1600" dirty="0">
                          <a:latin typeface="Calibri"/>
                          <a:ea typeface="Calibri"/>
                          <a:cs typeface="Times New Roman"/>
                        </a:rPr>
                        <a:t>La </a:t>
                      </a:r>
                      <a:r>
                        <a:rPr lang="fr-FR" sz="1600" dirty="0" smtClean="0">
                          <a:latin typeface="Calibri"/>
                          <a:ea typeface="Calibri"/>
                          <a:cs typeface="Times New Roman"/>
                        </a:rPr>
                        <a:t>métaphore</a:t>
                      </a: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-Répondre à des questions de compréhension</a:t>
                      </a:r>
                    </a:p>
                    <a:p>
                      <a:pPr>
                        <a:lnSpc>
                          <a:spcPct val="115000"/>
                        </a:lnSpc>
                        <a:spcAft>
                          <a:spcPts val="0"/>
                        </a:spcAft>
                      </a:pPr>
                      <a:r>
                        <a:rPr lang="fr-FR" sz="1600" dirty="0">
                          <a:latin typeface="Calibri"/>
                          <a:ea typeface="Calibri"/>
                          <a:cs typeface="Times New Roman"/>
                        </a:rPr>
                        <a:t>-Compléter un texte à trous</a:t>
                      </a:r>
                    </a:p>
                    <a:p>
                      <a:pPr>
                        <a:lnSpc>
                          <a:spcPct val="115000"/>
                        </a:lnSpc>
                        <a:spcAft>
                          <a:spcPts val="0"/>
                        </a:spcAft>
                      </a:pPr>
                      <a:r>
                        <a:rPr lang="fr-FR" sz="1600" dirty="0">
                          <a:latin typeface="Calibri"/>
                          <a:ea typeface="Calibri"/>
                          <a:cs typeface="Times New Roman"/>
                        </a:rPr>
                        <a:t>- </a:t>
                      </a:r>
                      <a:r>
                        <a:rPr lang="fr-FR" sz="1600" dirty="0" smtClean="0">
                          <a:latin typeface="Calibri"/>
                          <a:ea typeface="Calibri"/>
                          <a:cs typeface="Times New Roman"/>
                        </a:rPr>
                        <a:t>Compléter </a:t>
                      </a:r>
                      <a:r>
                        <a:rPr lang="fr-FR" sz="1600" dirty="0">
                          <a:latin typeface="Calibri"/>
                          <a:ea typeface="Calibri"/>
                          <a:cs typeface="Times New Roman"/>
                        </a:rPr>
                        <a:t>un tableau comparatif</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a:latin typeface="Calibri"/>
                          <a:ea typeface="Calibri"/>
                          <a:cs typeface="Times New Roman"/>
                        </a:rPr>
                        <a:t>3 extraits d’</a:t>
                      </a:r>
                      <a:r>
                        <a:rPr lang="fr-FR" sz="1600" u="sng">
                          <a:latin typeface="Calibri"/>
                          <a:ea typeface="Calibri"/>
                          <a:cs typeface="Times New Roman"/>
                        </a:rPr>
                        <a:t>Une vie </a:t>
                      </a:r>
                      <a:r>
                        <a:rPr lang="fr-FR" sz="1600">
                          <a:latin typeface="Calibri"/>
                          <a:ea typeface="Calibri"/>
                          <a:cs typeface="Times New Roman"/>
                        </a:rPr>
                        <a:t>de Maupassant</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85">
                <a:tc>
                  <a:txBody>
                    <a:bodyPr/>
                    <a:lstStyle/>
                    <a:p>
                      <a:pPr>
                        <a:lnSpc>
                          <a:spcPct val="115000"/>
                        </a:lnSpc>
                        <a:spcAft>
                          <a:spcPts val="0"/>
                        </a:spcAft>
                      </a:pPr>
                      <a:r>
                        <a:rPr lang="fr-FR" sz="1600" b="1" i="1" dirty="0">
                          <a:latin typeface="Calibri"/>
                          <a:ea typeface="Calibri"/>
                          <a:cs typeface="Times New Roman"/>
                        </a:rPr>
                        <a:t>Evaluation</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ct val="115000"/>
                        </a:lnSpc>
                        <a:spcAft>
                          <a:spcPts val="0"/>
                        </a:spcAft>
                      </a:pPr>
                      <a:r>
                        <a:rPr lang="fr-FR" sz="1600" dirty="0">
                          <a:latin typeface="Calibri"/>
                          <a:ea typeface="Calibri"/>
                          <a:cs typeface="Times New Roman"/>
                        </a:rPr>
                        <a:t>Réécriture  d’un extrait de Bel Ami en changeant de point de vue</a:t>
                      </a:r>
                      <a:r>
                        <a:rPr lang="fr-FR" sz="1600" dirty="0" smtClean="0">
                          <a:latin typeface="Calibri"/>
                          <a:ea typeface="Calibri"/>
                          <a:cs typeface="Times New Roman"/>
                        </a:rPr>
                        <a:t>.</a:t>
                      </a:r>
                      <a:endParaRPr lang="fr-FR" sz="1600"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204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3568" y="404664"/>
            <a:ext cx="7772400" cy="1470025"/>
          </a:xfrm>
        </p:spPr>
        <p:txBody>
          <a:bodyPr/>
          <a:lstStyle/>
          <a:p>
            <a:r>
              <a:rPr lang="fr-FR" dirty="0" smtClean="0">
                <a:solidFill>
                  <a:srgbClr val="FFC000"/>
                </a:solidFill>
                <a:latin typeface="+mn-lt"/>
              </a:rPr>
              <a:t>Séance  1</a:t>
            </a:r>
            <a:endParaRPr lang="fr-FR" dirty="0">
              <a:solidFill>
                <a:srgbClr val="FFC000"/>
              </a:solidFill>
              <a:latin typeface="+mn-lt"/>
            </a:endParaRPr>
          </a:p>
        </p:txBody>
      </p:sp>
      <p:sp>
        <p:nvSpPr>
          <p:cNvPr id="5" name="Sous-titre 4"/>
          <p:cNvSpPr>
            <a:spLocks noGrp="1"/>
          </p:cNvSpPr>
          <p:nvPr>
            <p:ph type="subTitle" idx="1"/>
          </p:nvPr>
        </p:nvSpPr>
        <p:spPr>
          <a:xfrm>
            <a:off x="1331640" y="2564904"/>
            <a:ext cx="6400800" cy="2880320"/>
          </a:xfrm>
        </p:spPr>
        <p:txBody>
          <a:bodyPr>
            <a:normAutofit/>
          </a:bodyPr>
          <a:lstStyle/>
          <a:p>
            <a:endParaRPr lang="fr-FR" dirty="0" smtClean="0"/>
          </a:p>
          <a:p>
            <a:endParaRPr lang="fr-FR" dirty="0" smtClean="0"/>
          </a:p>
          <a:p>
            <a:r>
              <a:rPr lang="fr-FR" dirty="0" smtClean="0"/>
              <a:t>Histoire des Arts</a:t>
            </a:r>
          </a:p>
          <a:p>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32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anim calcmode="lin" valueType="num">
                                      <p:cBhvr>
                                        <p:cTn id="14"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15"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80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anim calcmode="lin" valueType="num">
                                      <p:cBhvr>
                                        <p:cTn id="20"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solidFill>
                  <a:srgbClr val="FFC000"/>
                </a:solidFill>
              </a:rPr>
              <a:t>Portrait de femmes au XIXème siècle</a:t>
            </a:r>
            <a:endParaRPr lang="fr-FR" dirty="0">
              <a:solidFill>
                <a:srgbClr val="FFC000"/>
              </a:solidFill>
            </a:endParaRPr>
          </a:p>
        </p:txBody>
      </p:sp>
      <p:sp>
        <p:nvSpPr>
          <p:cNvPr id="6" name="Espace réservé du texte 5"/>
          <p:cNvSpPr>
            <a:spLocks noGrp="1"/>
          </p:cNvSpPr>
          <p:nvPr>
            <p:ph type="body" idx="1"/>
          </p:nvPr>
        </p:nvSpPr>
        <p:spPr/>
        <p:txBody>
          <a:bodyPr>
            <a:normAutofit/>
          </a:bodyPr>
          <a:lstStyle/>
          <a:p>
            <a:pPr algn="ctr"/>
            <a:r>
              <a:rPr lang="fr-FR" dirty="0" smtClean="0"/>
              <a:t>	Portrait 	</a:t>
            </a:r>
            <a:endParaRPr lang="fr-FR" dirty="0"/>
          </a:p>
        </p:txBody>
      </p:sp>
      <p:sp>
        <p:nvSpPr>
          <p:cNvPr id="8" name="Espace réservé du texte 7"/>
          <p:cNvSpPr>
            <a:spLocks noGrp="1"/>
          </p:cNvSpPr>
          <p:nvPr>
            <p:ph type="body" sz="half" idx="3"/>
          </p:nvPr>
        </p:nvSpPr>
        <p:spPr/>
        <p:txBody>
          <a:bodyPr/>
          <a:lstStyle/>
          <a:p>
            <a:pPr algn="ctr"/>
            <a:r>
              <a:rPr lang="fr-FR" dirty="0" smtClean="0"/>
              <a:t>Caricature </a:t>
            </a:r>
            <a:endParaRPr lang="fr-FR" dirty="0"/>
          </a:p>
        </p:txBody>
      </p:sp>
      <p:pic>
        <p:nvPicPr>
          <p:cNvPr id="7" name="images2"/>
          <p:cNvPicPr>
            <a:picLocks noGrp="1" noChangeAspect="1" noChangeArrowheads="1"/>
          </p:cNvPicPr>
          <p:nvPr>
            <p:ph sz="quarter" idx="2"/>
          </p:nvPr>
        </p:nvPicPr>
        <p:blipFill>
          <a:blip r:embed="rId2" cstate="print"/>
          <a:stretch>
            <a:fillRect/>
          </a:stretch>
        </p:blipFill>
        <p:spPr bwMode="auto">
          <a:xfrm>
            <a:off x="1053655" y="2362200"/>
            <a:ext cx="2847278" cy="3763963"/>
          </a:xfrm>
          <a:prstGeom prst="rect">
            <a:avLst/>
          </a:prstGeom>
          <a:noFill/>
        </p:spPr>
      </p:pic>
      <p:pic>
        <p:nvPicPr>
          <p:cNvPr id="1026" name="Picture 2" descr="C:\Users\Sandra EMMANUEL-EMIL\Documents\2NDE BAC PRO NOUVEAU PROGRAMME FRANCAIS\Parcours de personnage maupassant et les femmes\caricature femme.jpg"/>
          <p:cNvPicPr>
            <a:picLocks noGrp="1" noChangeAspect="1" noChangeArrowheads="1"/>
          </p:cNvPicPr>
          <p:nvPr>
            <p:ph sz="quarter" idx="4"/>
          </p:nvPr>
        </p:nvPicPr>
        <p:blipFill>
          <a:blip r:embed="rId3" cstate="print"/>
          <a:srcRect/>
          <a:stretch>
            <a:fillRect/>
          </a:stretch>
        </p:blipFill>
        <p:spPr bwMode="auto">
          <a:xfrm>
            <a:off x="5364088" y="2130220"/>
            <a:ext cx="2592288" cy="4205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7800"/>
                            </p:stCondLst>
                            <p:childTnLst>
                              <p:par>
                                <p:cTn id="11" presetID="51"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770" decel="100000"/>
                                        <p:tgtEl>
                                          <p:spTgt spid="6">
                                            <p:txEl>
                                              <p:pRg st="0" end="0"/>
                                            </p:txEl>
                                          </p:spTgt>
                                        </p:tgtEl>
                                      </p:cBhvr>
                                    </p:animEffect>
                                    <p:animScale>
                                      <p:cBhvr>
                                        <p:cTn id="14" dur="770" decel="100000"/>
                                        <p:tgtEl>
                                          <p:spTgt spid="6">
                                            <p:txEl>
                                              <p:pRg st="0" end="0"/>
                                            </p:txEl>
                                          </p:spTgt>
                                        </p:tgtEl>
                                      </p:cBhvr>
                                      <p:from x="10000" y="10000"/>
                                      <p:to x="200000" y="450000"/>
                                    </p:animScale>
                                    <p:animScale>
                                      <p:cBhvr>
                                        <p:cTn id="15" dur="1230" accel="100000" fill="hold">
                                          <p:stCondLst>
                                            <p:cond delay="770"/>
                                          </p:stCondLst>
                                        </p:cTn>
                                        <p:tgtEl>
                                          <p:spTgt spid="6">
                                            <p:txEl>
                                              <p:pRg st="0" end="0"/>
                                            </p:txEl>
                                          </p:spTgt>
                                        </p:tgtEl>
                                      </p:cBhvr>
                                      <p:from x="200000" y="450000"/>
                                      <p:to x="100000" y="100000"/>
                                    </p:animScale>
                                    <p:set>
                                      <p:cBhvr>
                                        <p:cTn id="16" dur="770" fill="hold"/>
                                        <p:tgtEl>
                                          <p:spTgt spid="6">
                                            <p:txEl>
                                              <p:pRg st="0" end="0"/>
                                            </p:txEl>
                                          </p:spTgt>
                                        </p:tgtEl>
                                        <p:attrNameLst>
                                          <p:attrName>ppt_x</p:attrName>
                                        </p:attrNameLst>
                                      </p:cBhvr>
                                      <p:to>
                                        <p:strVal val="(0.5)"/>
                                      </p:to>
                                    </p:set>
                                    <p:anim from="(0.5)" to="(#ppt_x)" calcmode="lin" valueType="num">
                                      <p:cBhvr>
                                        <p:cTn id="17" dur="1230" accel="100000" fill="hold">
                                          <p:stCondLst>
                                            <p:cond delay="770"/>
                                          </p:stCondLst>
                                        </p:cTn>
                                        <p:tgtEl>
                                          <p:spTgt spid="6">
                                            <p:txEl>
                                              <p:pRg st="0" end="0"/>
                                            </p:txEl>
                                          </p:spTgt>
                                        </p:tgtEl>
                                        <p:attrNameLst>
                                          <p:attrName>ppt_x</p:attrName>
                                        </p:attrNameLst>
                                      </p:cBhvr>
                                    </p:anim>
                                    <p:set>
                                      <p:cBhvr>
                                        <p:cTn id="18" dur="770" fill="hold"/>
                                        <p:tgtEl>
                                          <p:spTgt spid="6">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6">
                                            <p:txEl>
                                              <p:pRg st="0" end="0"/>
                                            </p:txEl>
                                          </p:spTgt>
                                        </p:tgtEl>
                                        <p:attrNameLst>
                                          <p:attrName>ppt_y</p:attrName>
                                        </p:attrNameLst>
                                      </p:cBhvr>
                                    </p:anim>
                                  </p:childTnLst>
                                </p:cTn>
                              </p:par>
                              <p:par>
                                <p:cTn id="20" presetID="51"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70" decel="100000"/>
                                        <p:tgtEl>
                                          <p:spTgt spid="7"/>
                                        </p:tgtEl>
                                      </p:cBhvr>
                                    </p:animEffect>
                                    <p:animScale>
                                      <p:cBhvr>
                                        <p:cTn id="23" dur="770" decel="100000"/>
                                        <p:tgtEl>
                                          <p:spTgt spid="7"/>
                                        </p:tgtEl>
                                      </p:cBhvr>
                                      <p:from x="10000" y="10000"/>
                                      <p:to x="200000" y="450000"/>
                                    </p:animScale>
                                    <p:animScale>
                                      <p:cBhvr>
                                        <p:cTn id="24" dur="1230" accel="100000" fill="hold">
                                          <p:stCondLst>
                                            <p:cond delay="770"/>
                                          </p:stCondLst>
                                        </p:cTn>
                                        <p:tgtEl>
                                          <p:spTgt spid="7"/>
                                        </p:tgtEl>
                                      </p:cBhvr>
                                      <p:from x="200000" y="450000"/>
                                      <p:to x="100000" y="100000"/>
                                    </p:animScale>
                                    <p:set>
                                      <p:cBhvr>
                                        <p:cTn id="25" dur="770" fill="hold"/>
                                        <p:tgtEl>
                                          <p:spTgt spid="7"/>
                                        </p:tgtEl>
                                        <p:attrNameLst>
                                          <p:attrName>ppt_x</p:attrName>
                                        </p:attrNameLst>
                                      </p:cBhvr>
                                      <p:to>
                                        <p:strVal val="(0.5)"/>
                                      </p:to>
                                    </p:set>
                                    <p:anim from="(0.5)" to="(#ppt_x)" calcmode="lin" valueType="num">
                                      <p:cBhvr>
                                        <p:cTn id="26" dur="1230" accel="100000" fill="hold">
                                          <p:stCondLst>
                                            <p:cond delay="770"/>
                                          </p:stCondLst>
                                        </p:cTn>
                                        <p:tgtEl>
                                          <p:spTgt spid="7"/>
                                        </p:tgtEl>
                                        <p:attrNameLst>
                                          <p:attrName>ppt_x</p:attrName>
                                        </p:attrNameLst>
                                      </p:cBhvr>
                                    </p:anim>
                                    <p:set>
                                      <p:cBhvr>
                                        <p:cTn id="27" dur="770" fill="hold"/>
                                        <p:tgtEl>
                                          <p:spTgt spid="7"/>
                                        </p:tgtEl>
                                        <p:attrNameLst>
                                          <p:attrName>ppt_y</p:attrName>
                                        </p:attrNameLst>
                                      </p:cBhvr>
                                      <p:to>
                                        <p:strVal val="(#ppt_y+0.4)"/>
                                      </p:to>
                                    </p:set>
                                    <p:anim from="(#ppt_y+0.4)" to="(#ppt_y)" calcmode="lin" valueType="num">
                                      <p:cBhvr>
                                        <p:cTn id="28" dur="1230" accel="100000" fill="hold">
                                          <p:stCondLst>
                                            <p:cond delay="770"/>
                                          </p:stCondLst>
                                        </p:cTn>
                                        <p:tgtEl>
                                          <p:spTgt spid="7"/>
                                        </p:tgtEl>
                                        <p:attrNameLst>
                                          <p:attrName>ppt_y</p:attrName>
                                        </p:attrNameLst>
                                      </p:cBhvr>
                                    </p:anim>
                                  </p:childTnLst>
                                </p:cTn>
                              </p:par>
                            </p:childTnLst>
                          </p:cTn>
                        </p:par>
                        <p:par>
                          <p:cTn id="29" fill="hold">
                            <p:stCondLst>
                              <p:cond delay="9800"/>
                            </p:stCondLst>
                            <p:childTnLst>
                              <p:par>
                                <p:cTn id="30" presetID="51" presetClass="entr" presetSubtype="0" fill="hold" grpId="0"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770" decel="100000"/>
                                        <p:tgtEl>
                                          <p:spTgt spid="8">
                                            <p:txEl>
                                              <p:pRg st="0" end="0"/>
                                            </p:txEl>
                                          </p:spTgt>
                                        </p:tgtEl>
                                      </p:cBhvr>
                                    </p:animEffect>
                                    <p:animScale>
                                      <p:cBhvr>
                                        <p:cTn id="33" dur="770" decel="100000"/>
                                        <p:tgtEl>
                                          <p:spTgt spid="8">
                                            <p:txEl>
                                              <p:pRg st="0" end="0"/>
                                            </p:txEl>
                                          </p:spTgt>
                                        </p:tgtEl>
                                      </p:cBhvr>
                                      <p:from x="10000" y="10000"/>
                                      <p:to x="200000" y="450000"/>
                                    </p:animScale>
                                    <p:animScale>
                                      <p:cBhvr>
                                        <p:cTn id="34" dur="1230" accel="100000" fill="hold">
                                          <p:stCondLst>
                                            <p:cond delay="770"/>
                                          </p:stCondLst>
                                        </p:cTn>
                                        <p:tgtEl>
                                          <p:spTgt spid="8">
                                            <p:txEl>
                                              <p:pRg st="0" end="0"/>
                                            </p:txEl>
                                          </p:spTgt>
                                        </p:tgtEl>
                                      </p:cBhvr>
                                      <p:from x="200000" y="450000"/>
                                      <p:to x="100000" y="100000"/>
                                    </p:animScale>
                                    <p:set>
                                      <p:cBhvr>
                                        <p:cTn id="35" dur="770" fill="hold"/>
                                        <p:tgtEl>
                                          <p:spTgt spid="8">
                                            <p:txEl>
                                              <p:pRg st="0" end="0"/>
                                            </p:txEl>
                                          </p:spTgt>
                                        </p:tgtEl>
                                        <p:attrNameLst>
                                          <p:attrName>ppt_x</p:attrName>
                                        </p:attrNameLst>
                                      </p:cBhvr>
                                      <p:to>
                                        <p:strVal val="(0.5)"/>
                                      </p:to>
                                    </p:set>
                                    <p:anim from="(0.5)" to="(#ppt_x)" calcmode="lin" valueType="num">
                                      <p:cBhvr>
                                        <p:cTn id="36" dur="1230" accel="100000" fill="hold">
                                          <p:stCondLst>
                                            <p:cond delay="770"/>
                                          </p:stCondLst>
                                        </p:cTn>
                                        <p:tgtEl>
                                          <p:spTgt spid="8">
                                            <p:txEl>
                                              <p:pRg st="0" end="0"/>
                                            </p:txEl>
                                          </p:spTgt>
                                        </p:tgtEl>
                                        <p:attrNameLst>
                                          <p:attrName>ppt_x</p:attrName>
                                        </p:attrNameLst>
                                      </p:cBhvr>
                                    </p:anim>
                                    <p:set>
                                      <p:cBhvr>
                                        <p:cTn id="37" dur="770" fill="hold"/>
                                        <p:tgtEl>
                                          <p:spTgt spid="8">
                                            <p:txEl>
                                              <p:pRg st="0" end="0"/>
                                            </p:txEl>
                                          </p:spTgt>
                                        </p:tgtEl>
                                        <p:attrNameLst>
                                          <p:attrName>ppt_y</p:attrName>
                                        </p:attrNameLst>
                                      </p:cBhvr>
                                      <p:to>
                                        <p:strVal val="(#ppt_y+0.4)"/>
                                      </p:to>
                                    </p:set>
                                    <p:anim from="(#ppt_y+0.4)" to="(#ppt_y)" calcmode="lin" valueType="num">
                                      <p:cBhvr>
                                        <p:cTn id="38" dur="1230" accel="100000" fill="hold">
                                          <p:stCondLst>
                                            <p:cond delay="770"/>
                                          </p:stCondLst>
                                        </p:cTn>
                                        <p:tgtEl>
                                          <p:spTgt spid="8">
                                            <p:txEl>
                                              <p:pRg st="0" end="0"/>
                                            </p:txEl>
                                          </p:spTgt>
                                        </p:tgtEl>
                                        <p:attrNameLst>
                                          <p:attrName>ppt_y</p:attrName>
                                        </p:attrNameLst>
                                      </p:cBhvr>
                                    </p:anim>
                                  </p:childTnLst>
                                </p:cTn>
                              </p:par>
                              <p:par>
                                <p:cTn id="39" presetID="51" presetClass="entr" presetSubtype="0" fill="hold" nodeType="withEffect">
                                  <p:stCondLst>
                                    <p:cond delay="0"/>
                                  </p:stCondLst>
                                  <p:childTnLst>
                                    <p:set>
                                      <p:cBhvr>
                                        <p:cTn id="40" dur="1" fill="hold">
                                          <p:stCondLst>
                                            <p:cond delay="0"/>
                                          </p:stCondLst>
                                        </p:cTn>
                                        <p:tgtEl>
                                          <p:spTgt spid="1026"/>
                                        </p:tgtEl>
                                        <p:attrNameLst>
                                          <p:attrName>style.visibility</p:attrName>
                                        </p:attrNameLst>
                                      </p:cBhvr>
                                      <p:to>
                                        <p:strVal val="visible"/>
                                      </p:to>
                                    </p:set>
                                    <p:animEffect transition="in" filter="fade">
                                      <p:cBhvr>
                                        <p:cTn id="41" dur="770" decel="100000"/>
                                        <p:tgtEl>
                                          <p:spTgt spid="1026"/>
                                        </p:tgtEl>
                                      </p:cBhvr>
                                    </p:animEffect>
                                    <p:animScale>
                                      <p:cBhvr>
                                        <p:cTn id="42" dur="770" decel="100000"/>
                                        <p:tgtEl>
                                          <p:spTgt spid="1026"/>
                                        </p:tgtEl>
                                      </p:cBhvr>
                                      <p:from x="10000" y="10000"/>
                                      <p:to x="200000" y="450000"/>
                                    </p:animScale>
                                    <p:animScale>
                                      <p:cBhvr>
                                        <p:cTn id="43" dur="1230" accel="100000" fill="hold">
                                          <p:stCondLst>
                                            <p:cond delay="770"/>
                                          </p:stCondLst>
                                        </p:cTn>
                                        <p:tgtEl>
                                          <p:spTgt spid="1026"/>
                                        </p:tgtEl>
                                      </p:cBhvr>
                                      <p:from x="200000" y="450000"/>
                                      <p:to x="100000" y="100000"/>
                                    </p:animScale>
                                    <p:set>
                                      <p:cBhvr>
                                        <p:cTn id="44" dur="770" fill="hold"/>
                                        <p:tgtEl>
                                          <p:spTgt spid="1026"/>
                                        </p:tgtEl>
                                        <p:attrNameLst>
                                          <p:attrName>ppt_x</p:attrName>
                                        </p:attrNameLst>
                                      </p:cBhvr>
                                      <p:to>
                                        <p:strVal val="(0.5)"/>
                                      </p:to>
                                    </p:set>
                                    <p:anim from="(0.5)" to="(#ppt_x)" calcmode="lin" valueType="num">
                                      <p:cBhvr>
                                        <p:cTn id="45" dur="1230" accel="100000" fill="hold">
                                          <p:stCondLst>
                                            <p:cond delay="770"/>
                                          </p:stCondLst>
                                        </p:cTn>
                                        <p:tgtEl>
                                          <p:spTgt spid="1026"/>
                                        </p:tgtEl>
                                        <p:attrNameLst>
                                          <p:attrName>ppt_x</p:attrName>
                                        </p:attrNameLst>
                                      </p:cBhvr>
                                    </p:anim>
                                    <p:set>
                                      <p:cBhvr>
                                        <p:cTn id="46" dur="770" fill="hold"/>
                                        <p:tgtEl>
                                          <p:spTgt spid="1026"/>
                                        </p:tgtEl>
                                        <p:attrNameLst>
                                          <p:attrName>ppt_y</p:attrName>
                                        </p:attrNameLst>
                                      </p:cBhvr>
                                      <p:to>
                                        <p:strVal val="(#ppt_y+0.4)"/>
                                      </p:to>
                                    </p:set>
                                    <p:anim from="(#ppt_y+0.4)" to="(#ppt_y)" calcmode="lin" valueType="num">
                                      <p:cBhvr>
                                        <p:cTn id="47" dur="1230" accel="100000" fill="hold">
                                          <p:stCondLst>
                                            <p:cond delay="770"/>
                                          </p:stCondLst>
                                        </p:cTn>
                                        <p:tgtEl>
                                          <p:spTgt spid="10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50620"/>
          <a:ext cx="8568952" cy="6867774"/>
        </p:xfrm>
        <a:graphic>
          <a:graphicData uri="http://schemas.openxmlformats.org/drawingml/2006/table">
            <a:tbl>
              <a:tblPr/>
              <a:tblGrid>
                <a:gridCol w="2405320"/>
                <a:gridCol w="3081816"/>
                <a:gridCol w="3081816"/>
              </a:tblGrid>
              <a:tr h="1847074">
                <a:tc>
                  <a:txBody>
                    <a:bodyPr/>
                    <a:lstStyle/>
                    <a:p>
                      <a:pPr>
                        <a:spcAft>
                          <a:spcPts val="0"/>
                        </a:spcAft>
                      </a:pPr>
                      <a:endParaRPr lang="fr-FR" sz="1200" kern="150" dirty="0">
                        <a:latin typeface="Times New Roman"/>
                        <a:ea typeface="SimSun"/>
                        <a:cs typeface="Mangal"/>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kern="150" dirty="0">
                          <a:latin typeface="Times New Roman"/>
                          <a:ea typeface="SimSun"/>
                          <a:cs typeface="Mangal"/>
                        </a:rPr>
                        <a:t/>
                      </a:r>
                      <a:br>
                        <a:rPr lang="fr-FR" sz="1200" kern="150" dirty="0">
                          <a:latin typeface="Times New Roman"/>
                          <a:ea typeface="SimSun"/>
                          <a:cs typeface="Mangal"/>
                        </a:rPr>
                      </a:br>
                      <a:endParaRPr lang="fr-FR" sz="1200"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000" u="sng" kern="150" dirty="0" smtClean="0">
                        <a:latin typeface="Times New Roman"/>
                        <a:ea typeface="SimSun"/>
                        <a:cs typeface="Mangal"/>
                      </a:endParaRPr>
                    </a:p>
                    <a:p>
                      <a:pPr>
                        <a:spcAft>
                          <a:spcPts val="0"/>
                        </a:spcAft>
                      </a:pPr>
                      <a:r>
                        <a:rPr lang="fr-FR" sz="1000" u="sng" kern="150" dirty="0" smtClean="0">
                          <a:latin typeface="Times New Roman"/>
                          <a:ea typeface="SimSun"/>
                          <a:cs typeface="Mangal"/>
                        </a:rPr>
                        <a:t>Jeune </a:t>
                      </a:r>
                      <a:r>
                        <a:rPr lang="fr-FR" sz="1000" u="sng" kern="150" dirty="0">
                          <a:latin typeface="Times New Roman"/>
                          <a:ea typeface="SimSun"/>
                          <a:cs typeface="Mangal"/>
                        </a:rPr>
                        <a:t>femme dans un intérieur</a:t>
                      </a:r>
                      <a:r>
                        <a:rPr lang="fr-FR" sz="1000" kern="150" dirty="0">
                          <a:latin typeface="Times New Roman"/>
                          <a:ea typeface="SimSun"/>
                          <a:cs typeface="Mangal"/>
                        </a:rPr>
                        <a:t> de Louise-Laure </a:t>
                      </a:r>
                      <a:r>
                        <a:rPr lang="fr-FR" sz="1000" kern="150" dirty="0" err="1">
                          <a:latin typeface="Times New Roman"/>
                          <a:ea typeface="SimSun"/>
                          <a:cs typeface="Mangal"/>
                        </a:rPr>
                        <a:t>Beaufery</a:t>
                      </a:r>
                      <a:endParaRPr lang="fr-FR" sz="1000" kern="150" dirty="0">
                        <a:latin typeface="Times New Roman"/>
                        <a:ea typeface="SimSun"/>
                        <a:cs typeface="Mangal"/>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kern="150" dirty="0">
                          <a:latin typeface="Times New Roman"/>
                          <a:ea typeface="SimSun"/>
                          <a:cs typeface="Mangal"/>
                        </a:rPr>
                        <a:t/>
                      </a:r>
                      <a:br>
                        <a:rPr lang="fr-FR" sz="1200" kern="150" dirty="0">
                          <a:latin typeface="Times New Roman"/>
                          <a:ea typeface="SimSun"/>
                          <a:cs typeface="Mangal"/>
                        </a:rPr>
                      </a:br>
                      <a:endParaRPr lang="fr-FR" sz="1200"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200" u="sng" kern="150" dirty="0" smtClean="0">
                        <a:latin typeface="Times New Roman"/>
                        <a:ea typeface="SimSun"/>
                        <a:cs typeface="Mangal"/>
                      </a:endParaRPr>
                    </a:p>
                    <a:p>
                      <a:pPr>
                        <a:spcAft>
                          <a:spcPts val="0"/>
                        </a:spcAft>
                      </a:pPr>
                      <a:endParaRPr lang="fr-FR" sz="1000" u="sng" kern="150" dirty="0" smtClean="0">
                        <a:latin typeface="Times New Roman"/>
                        <a:ea typeface="Times New Roman"/>
                        <a:cs typeface="Times New Roman"/>
                      </a:endParaRPr>
                    </a:p>
                    <a:p>
                      <a:pPr>
                        <a:spcAft>
                          <a:spcPts val="0"/>
                        </a:spcAft>
                      </a:pPr>
                      <a:r>
                        <a:rPr lang="fr-FR" sz="1000" u="sng" kern="150" dirty="0" smtClean="0">
                          <a:latin typeface="Times New Roman"/>
                          <a:ea typeface="Times New Roman"/>
                          <a:cs typeface="Times New Roman"/>
                        </a:rPr>
                        <a:t>Femme </a:t>
                      </a:r>
                      <a:r>
                        <a:rPr lang="fr-FR" sz="1000" u="sng" kern="150" dirty="0">
                          <a:latin typeface="Times New Roman"/>
                          <a:ea typeface="Times New Roman"/>
                          <a:cs typeface="Times New Roman"/>
                        </a:rPr>
                        <a:t>avec  un carlin sous le bras,</a:t>
                      </a:r>
                      <a:r>
                        <a:rPr lang="fr-FR" sz="1000" kern="150" dirty="0">
                          <a:latin typeface="Times New Roman"/>
                          <a:ea typeface="Times New Roman"/>
                          <a:cs typeface="Times New Roman"/>
                        </a:rPr>
                        <a:t> Ecole Française 19</a:t>
                      </a:r>
                      <a:r>
                        <a:rPr lang="fr-FR" sz="1000" kern="150" baseline="30000" dirty="0">
                          <a:latin typeface="Times New Roman"/>
                          <a:ea typeface="Times New Roman"/>
                          <a:cs typeface="Times New Roman"/>
                        </a:rPr>
                        <a:t>ème</a:t>
                      </a:r>
                      <a:r>
                        <a:rPr lang="fr-FR" sz="1000" kern="150" dirty="0">
                          <a:latin typeface="Times New Roman"/>
                          <a:ea typeface="Times New Roman"/>
                          <a:cs typeface="Times New Roman"/>
                        </a:rPr>
                        <a:t> siècle</a:t>
                      </a:r>
                      <a:endParaRPr lang="fr-FR" sz="1000" kern="150" dirty="0">
                        <a:latin typeface="Times New Roman"/>
                        <a:ea typeface="SimSun"/>
                        <a:cs typeface="Mangal"/>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1438">
                <a:tc>
                  <a:txBody>
                    <a:bodyPr/>
                    <a:lstStyle/>
                    <a:p>
                      <a:pPr>
                        <a:spcAft>
                          <a:spcPts val="0"/>
                        </a:spcAft>
                      </a:pPr>
                      <a:r>
                        <a:rPr lang="fr-FR" sz="1200" kern="150" dirty="0">
                          <a:latin typeface="Times New Roman"/>
                          <a:ea typeface="Times New Roman"/>
                          <a:cs typeface="Times New Roman"/>
                        </a:rPr>
                        <a:t>Dénotation : description (ce que je vois)</a:t>
                      </a:r>
                      <a:endParaRPr lang="fr-FR" sz="1200" kern="150" dirty="0">
                        <a:latin typeface="Times New Roman"/>
                        <a:ea typeface="SimSun"/>
                        <a:cs typeface="Mangal"/>
                      </a:endParaRPr>
                    </a:p>
                    <a:p>
                      <a:pPr>
                        <a:spcAft>
                          <a:spcPts val="0"/>
                        </a:spcAft>
                      </a:pPr>
                      <a:r>
                        <a:rPr lang="fr-FR" sz="1100" kern="150" dirty="0">
                          <a:latin typeface="Times New Roman"/>
                          <a:ea typeface="Calibri"/>
                          <a:cs typeface="Calibri"/>
                        </a:rPr>
                        <a:t>Posture/ </a:t>
                      </a:r>
                      <a:r>
                        <a:rPr lang="fr-FR" sz="1100" kern="150" dirty="0" smtClean="0">
                          <a:latin typeface="Times New Roman"/>
                          <a:ea typeface="Calibri"/>
                          <a:cs typeface="Calibri"/>
                        </a:rPr>
                        <a:t>Attitude :</a:t>
                      </a:r>
                      <a:endParaRPr lang="fr-FR" sz="1200" kern="150" dirty="0">
                        <a:latin typeface="Times New Roman"/>
                        <a:ea typeface="SimSun"/>
                        <a:cs typeface="Mangal"/>
                      </a:endParaRPr>
                    </a:p>
                    <a:p>
                      <a:pPr>
                        <a:spcAft>
                          <a:spcPts val="0"/>
                        </a:spcAft>
                      </a:pPr>
                      <a:r>
                        <a:rPr lang="fr-FR" sz="1100" kern="150" dirty="0" smtClean="0">
                          <a:latin typeface="Times New Roman"/>
                          <a:ea typeface="Calibri"/>
                          <a:cs typeface="Calibri"/>
                        </a:rPr>
                        <a:t>Vêtements :</a:t>
                      </a:r>
                      <a:endParaRPr lang="fr-FR" sz="1200" kern="150" dirty="0">
                        <a:latin typeface="Times New Roman"/>
                        <a:ea typeface="SimSun"/>
                        <a:cs typeface="Mangal"/>
                      </a:endParaRPr>
                    </a:p>
                    <a:p>
                      <a:pPr>
                        <a:spcAft>
                          <a:spcPts val="0"/>
                        </a:spcAft>
                      </a:pPr>
                      <a:r>
                        <a:rPr lang="fr-FR" sz="1100" kern="150" dirty="0" smtClean="0">
                          <a:latin typeface="Times New Roman"/>
                          <a:ea typeface="Calibri"/>
                          <a:cs typeface="Calibri"/>
                        </a:rPr>
                        <a:t>Accessoires</a:t>
                      </a:r>
                      <a:r>
                        <a:rPr lang="fr-FR" sz="1100" kern="150" baseline="0" dirty="0" smtClean="0">
                          <a:latin typeface="Times New Roman"/>
                          <a:ea typeface="Calibri"/>
                          <a:cs typeface="Calibri"/>
                        </a:rPr>
                        <a:t> :</a:t>
                      </a:r>
                      <a:endParaRPr lang="fr-FR" sz="1200" kern="150" dirty="0">
                        <a:latin typeface="Times New Roman"/>
                        <a:ea typeface="SimSun"/>
                        <a:cs typeface="Mangal"/>
                      </a:endParaRPr>
                    </a:p>
                    <a:p>
                      <a:pPr>
                        <a:spcAft>
                          <a:spcPts val="0"/>
                        </a:spcAft>
                      </a:pPr>
                      <a:r>
                        <a:rPr lang="fr-FR" sz="1100" kern="150" dirty="0" smtClean="0">
                          <a:latin typeface="Times New Roman"/>
                          <a:ea typeface="Calibri"/>
                          <a:cs typeface="Calibri"/>
                        </a:rPr>
                        <a:t>Décor</a:t>
                      </a:r>
                      <a:r>
                        <a:rPr lang="fr-FR" sz="1100" kern="150" baseline="0" dirty="0" smtClean="0">
                          <a:latin typeface="Times New Roman"/>
                          <a:ea typeface="Calibri"/>
                          <a:cs typeface="Calibri"/>
                        </a:rPr>
                        <a:t> :</a:t>
                      </a:r>
                      <a:endParaRPr lang="fr-FR" sz="1200" kern="150" dirty="0">
                        <a:latin typeface="Times New Roman"/>
                        <a:ea typeface="SimSun"/>
                        <a:cs typeface="Mangal"/>
                      </a:endParaRPr>
                    </a:p>
                    <a:p>
                      <a:pPr>
                        <a:spcAft>
                          <a:spcPts val="0"/>
                        </a:spcAft>
                      </a:pPr>
                      <a:r>
                        <a:rPr lang="fr-FR" sz="1100" kern="150" dirty="0">
                          <a:latin typeface="Times New Roman"/>
                          <a:ea typeface="Calibri"/>
                          <a:cs typeface="Calibri"/>
                        </a:rPr>
                        <a:t>Expression du </a:t>
                      </a:r>
                      <a:r>
                        <a:rPr lang="fr-FR" sz="1100" kern="150" dirty="0" smtClean="0">
                          <a:latin typeface="Times New Roman"/>
                          <a:ea typeface="Calibri"/>
                          <a:cs typeface="Calibri"/>
                        </a:rPr>
                        <a:t>visage</a:t>
                      </a:r>
                      <a:r>
                        <a:rPr lang="fr-FR" sz="1100" kern="150" baseline="0" dirty="0" smtClean="0">
                          <a:latin typeface="Times New Roman"/>
                          <a:ea typeface="Calibri"/>
                          <a:cs typeface="Calibri"/>
                        </a:rPr>
                        <a:t> :</a:t>
                      </a:r>
                      <a:endParaRPr lang="fr-FR" sz="1200" kern="150" dirty="0">
                        <a:latin typeface="Times New Roman"/>
                        <a:ea typeface="SimSun"/>
                        <a:cs typeface="Mangal"/>
                      </a:endParaRPr>
                    </a:p>
                    <a:p>
                      <a:pPr>
                        <a:spcAft>
                          <a:spcPts val="0"/>
                        </a:spcAft>
                      </a:pPr>
                      <a:endParaRPr lang="fr-FR" sz="1200" kern="150" dirty="0">
                        <a:latin typeface="Times New Roman"/>
                        <a:ea typeface="SimSun"/>
                        <a:cs typeface="Mangal"/>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0" lang="fr-FR" sz="800" kern="1200" baseline="0" dirty="0" smtClean="0">
                        <a:solidFill>
                          <a:schemeClr val="tx1"/>
                        </a:solidFill>
                        <a:latin typeface="+mn-lt"/>
                        <a:ea typeface="+mn-ea"/>
                        <a:cs typeface="+mn-cs"/>
                      </a:endParaRPr>
                    </a:p>
                    <a:p>
                      <a:pPr>
                        <a:spcAft>
                          <a:spcPts val="0"/>
                        </a:spcAft>
                      </a:pPr>
                      <a:endParaRPr lang="fr-FR" sz="1100" kern="150" dirty="0">
                        <a:latin typeface="Times New Roman"/>
                        <a:ea typeface="Calibri"/>
                        <a:cs typeface="Calibri"/>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fr-FR" sz="1100" kern="1200" baseline="0" dirty="0" smtClean="0">
                          <a:solidFill>
                            <a:schemeClr val="tx1"/>
                          </a:solidFill>
                          <a:latin typeface="Times New Roman" pitchFamily="18" charset="0"/>
                          <a:ea typeface="+mn-ea"/>
                          <a:cs typeface="Times New Roman" pitchFamily="18" charset="0"/>
                        </a:rPr>
                        <a:t>.</a:t>
                      </a:r>
                    </a:p>
                    <a:p>
                      <a:endParaRPr kumimoji="0" lang="fr-FR" sz="1100" kern="1200" baseline="0" dirty="0" smtClean="0">
                        <a:solidFill>
                          <a:schemeClr val="tx1"/>
                        </a:solidFill>
                        <a:latin typeface="Times New Roman" pitchFamily="18" charset="0"/>
                        <a:ea typeface="+mn-ea"/>
                        <a:cs typeface="Times New Roman" pitchFamily="18" charset="0"/>
                      </a:endParaRPr>
                    </a:p>
                    <a:p>
                      <a:pPr>
                        <a:spcAft>
                          <a:spcPts val="0"/>
                        </a:spcAft>
                      </a:pPr>
                      <a:endParaRPr lang="fr-FR" sz="1100" kern="150" dirty="0">
                        <a:latin typeface="Times New Roman" pitchFamily="18" charset="0"/>
                        <a:ea typeface="SimSun"/>
                        <a:cs typeface="Times New Roman" pitchFamily="18" charset="0"/>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5276">
                <a:tc>
                  <a:txBody>
                    <a:bodyPr/>
                    <a:lstStyle/>
                    <a:p>
                      <a:pPr>
                        <a:spcAft>
                          <a:spcPts val="0"/>
                        </a:spcAft>
                      </a:pPr>
                      <a:r>
                        <a:rPr lang="fr-FR" sz="1200" kern="150" dirty="0">
                          <a:latin typeface="Times New Roman"/>
                          <a:ea typeface="Times New Roman"/>
                          <a:cs typeface="Times New Roman"/>
                        </a:rPr>
                        <a:t>Connotation : Analyse/ Interprétation (ce que je comprends)</a:t>
                      </a:r>
                      <a:endParaRPr lang="fr-FR" sz="1200" kern="150" dirty="0">
                        <a:latin typeface="Times New Roman"/>
                        <a:ea typeface="SimSun"/>
                        <a:cs typeface="Mangal"/>
                      </a:endParaRPr>
                    </a:p>
                    <a:p>
                      <a:pPr>
                        <a:spcAft>
                          <a:spcPts val="0"/>
                        </a:spcAft>
                      </a:pPr>
                      <a:r>
                        <a:rPr lang="fr-FR" sz="1200" kern="150" dirty="0">
                          <a:latin typeface="Times New Roman"/>
                          <a:ea typeface="Times New Roman"/>
                          <a:cs typeface="Times New Roman"/>
                        </a:rPr>
                        <a:t>Milieu </a:t>
                      </a:r>
                      <a:r>
                        <a:rPr lang="fr-FR" sz="1200" kern="150" dirty="0" smtClean="0">
                          <a:latin typeface="Times New Roman"/>
                          <a:ea typeface="Times New Roman"/>
                          <a:cs typeface="Times New Roman"/>
                        </a:rPr>
                        <a:t>social</a:t>
                      </a:r>
                      <a:r>
                        <a:rPr lang="fr-FR" sz="1200" kern="150" baseline="0" dirty="0" smtClean="0">
                          <a:latin typeface="Times New Roman"/>
                          <a:ea typeface="Times New Roman"/>
                          <a:cs typeface="Times New Roman"/>
                        </a:rPr>
                        <a:t> :</a:t>
                      </a:r>
                      <a:endParaRPr lang="fr-FR" sz="1200" kern="150" dirty="0">
                        <a:latin typeface="Times New Roman"/>
                        <a:ea typeface="SimSun"/>
                        <a:cs typeface="Mangal"/>
                      </a:endParaRPr>
                    </a:p>
                    <a:p>
                      <a:pPr>
                        <a:spcAft>
                          <a:spcPts val="0"/>
                        </a:spcAft>
                      </a:pPr>
                      <a:r>
                        <a:rPr lang="fr-FR" sz="1200" kern="150" dirty="0" smtClean="0">
                          <a:latin typeface="Times New Roman"/>
                          <a:ea typeface="Times New Roman"/>
                          <a:cs typeface="Times New Roman"/>
                        </a:rPr>
                        <a:t>Action</a:t>
                      </a:r>
                      <a:r>
                        <a:rPr lang="fr-FR" sz="1200" kern="150" baseline="0" dirty="0" smtClean="0">
                          <a:latin typeface="Times New Roman"/>
                          <a:ea typeface="Times New Roman"/>
                          <a:cs typeface="Times New Roman"/>
                        </a:rPr>
                        <a:t> :</a:t>
                      </a:r>
                      <a:endParaRPr lang="fr-FR" sz="1200" kern="150" dirty="0" smtClean="0">
                        <a:latin typeface="Times New Roman"/>
                        <a:ea typeface="Times New Roman"/>
                        <a:cs typeface="Times New Roman"/>
                      </a:endParaRPr>
                    </a:p>
                    <a:p>
                      <a:pPr>
                        <a:spcAft>
                          <a:spcPts val="0"/>
                        </a:spcAft>
                      </a:pPr>
                      <a:r>
                        <a:rPr lang="fr-FR" sz="1200" kern="150" dirty="0" smtClean="0">
                          <a:latin typeface="Times New Roman"/>
                          <a:ea typeface="Times New Roman"/>
                          <a:cs typeface="Times New Roman"/>
                        </a:rPr>
                        <a:t>Impression </a:t>
                      </a:r>
                      <a:r>
                        <a:rPr lang="fr-FR" sz="1200" kern="150" dirty="0">
                          <a:latin typeface="Times New Roman"/>
                          <a:ea typeface="Times New Roman"/>
                          <a:cs typeface="Times New Roman"/>
                        </a:rPr>
                        <a:t>qui se </a:t>
                      </a:r>
                      <a:r>
                        <a:rPr lang="fr-FR" sz="1200" kern="150" dirty="0" smtClean="0">
                          <a:latin typeface="Times New Roman"/>
                          <a:ea typeface="Times New Roman"/>
                          <a:cs typeface="Times New Roman"/>
                        </a:rPr>
                        <a:t>dégage :</a:t>
                      </a:r>
                      <a:endParaRPr lang="fr-FR" sz="1200" kern="150" dirty="0">
                        <a:latin typeface="Times New Roman"/>
                        <a:ea typeface="SimSun"/>
                        <a:cs typeface="Mangal"/>
                      </a:endParaRPr>
                    </a:p>
                    <a:p>
                      <a:pPr>
                        <a:spcAft>
                          <a:spcPts val="0"/>
                        </a:spcAft>
                      </a:pPr>
                      <a:endParaRPr lang="fr-FR" sz="1200" kern="150" dirty="0">
                        <a:latin typeface="Times New Roman"/>
                        <a:ea typeface="SimSun"/>
                        <a:cs typeface="Mangal"/>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100" kern="150" dirty="0">
                        <a:latin typeface="Times New Roman" pitchFamily="18" charset="0"/>
                        <a:ea typeface="SimSun"/>
                        <a:cs typeface="Times New Roman" pitchFamily="18" charset="0"/>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100" kern="150" dirty="0">
                        <a:latin typeface="Times New Roman" pitchFamily="18" charset="0"/>
                        <a:ea typeface="SimSun"/>
                        <a:cs typeface="Times New Roman" pitchFamily="18" charset="0"/>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986">
                <a:tc>
                  <a:txBody>
                    <a:bodyPr/>
                    <a:lstStyle/>
                    <a:p>
                      <a:pPr>
                        <a:spcAft>
                          <a:spcPts val="0"/>
                        </a:spcAft>
                      </a:pPr>
                      <a:r>
                        <a:rPr lang="fr-FR" sz="1200" kern="150">
                          <a:latin typeface="Times New Roman"/>
                          <a:ea typeface="SimSun"/>
                          <a:cs typeface="Mangal"/>
                        </a:rPr>
                        <a:t>Valeurs</a:t>
                      </a:r>
                    </a:p>
                    <a:p>
                      <a:pPr>
                        <a:spcAft>
                          <a:spcPts val="0"/>
                        </a:spcAft>
                      </a:pPr>
                      <a:r>
                        <a:rPr lang="fr-FR" sz="1200" kern="150">
                          <a:latin typeface="Times New Roman"/>
                          <a:ea typeface="SimSun"/>
                          <a:cs typeface="Mangal"/>
                        </a:rPr>
                        <a:t>Ce que le peintre nous dit de la représentation des femmes à l'époque</a:t>
                      </a: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100" kern="150" dirty="0">
                        <a:latin typeface="Times New Roman" pitchFamily="18" charset="0"/>
                        <a:ea typeface="SimSun"/>
                        <a:cs typeface="Times New Roman" pitchFamily="18" charset="0"/>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100" kern="150" dirty="0">
                        <a:latin typeface="Times New Roman" pitchFamily="18" charset="0"/>
                        <a:ea typeface="SimSun"/>
                        <a:cs typeface="Times New Roman" pitchFamily="18" charset="0"/>
                      </a:endParaRPr>
                    </a:p>
                  </a:txBody>
                  <a:tcPr marL="33703" marR="33703" marT="33703" marB="337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0" name="images2"/>
          <p:cNvPicPr>
            <a:picLocks noChangeAspect="1" noChangeArrowheads="1"/>
          </p:cNvPicPr>
          <p:nvPr/>
        </p:nvPicPr>
        <p:blipFill>
          <a:blip r:embed="rId2" cstate="print"/>
          <a:srcRect/>
          <a:stretch>
            <a:fillRect/>
          </a:stretch>
        </p:blipFill>
        <p:spPr bwMode="auto">
          <a:xfrm>
            <a:off x="3203848" y="0"/>
            <a:ext cx="1680199" cy="1512168"/>
          </a:xfrm>
          <a:prstGeom prst="rect">
            <a:avLst/>
          </a:prstGeom>
          <a:noFill/>
        </p:spPr>
      </p:pic>
      <p:pic>
        <p:nvPicPr>
          <p:cNvPr id="2049" name="images1"/>
          <p:cNvPicPr>
            <a:picLocks noChangeAspect="1" noChangeArrowheads="1"/>
          </p:cNvPicPr>
          <p:nvPr/>
        </p:nvPicPr>
        <p:blipFill>
          <a:blip r:embed="rId3" cstate="print"/>
          <a:srcRect/>
          <a:stretch>
            <a:fillRect/>
          </a:stretch>
        </p:blipFill>
        <p:spPr bwMode="auto">
          <a:xfrm>
            <a:off x="6084168" y="0"/>
            <a:ext cx="1656184" cy="1425200"/>
          </a:xfrm>
          <a:prstGeom prst="rect">
            <a:avLst/>
          </a:prstGeom>
          <a:noFill/>
        </p:spPr>
      </p:pic>
      <p:sp>
        <p:nvSpPr>
          <p:cNvPr id="2051" name="Rectangle 3"/>
          <p:cNvSpPr>
            <a:spLocks noChangeArrowheads="1"/>
          </p:cNvSpPr>
          <p:nvPr/>
        </p:nvSpPr>
        <p:spPr bwMode="auto">
          <a:xfrm>
            <a:off x="0" y="-90346"/>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TotalTime>
  <Words>2483</Words>
  <Application>Microsoft Office PowerPoint</Application>
  <PresentationFormat>Affichage à l'écran (4:3)</PresentationFormat>
  <Paragraphs>312</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Apex</vt:lpstr>
      <vt:lpstr>Diapositive 1</vt:lpstr>
      <vt:lpstr>  INTRODUCTION  </vt:lpstr>
      <vt:lpstr>Diapositive 3</vt:lpstr>
      <vt:lpstr>Diapositive 4</vt:lpstr>
      <vt:lpstr>Diapositive 5</vt:lpstr>
      <vt:lpstr>Diapositive 6</vt:lpstr>
      <vt:lpstr>Séance  1</vt:lpstr>
      <vt:lpstr>Portrait de femmes au XIXème siècle</vt:lpstr>
      <vt:lpstr>Diapositive 9</vt:lpstr>
      <vt:lpstr>Diapositive 10</vt:lpstr>
      <vt:lpstr>Séance 2: De l’outrage du corps…  </vt:lpstr>
      <vt:lpstr>Madame Baptiste</vt:lpstr>
      <vt:lpstr>Diapositive 13</vt:lpstr>
      <vt:lpstr>Diapositive 14</vt:lpstr>
      <vt:lpstr>Diapositive 15</vt:lpstr>
      <vt:lpstr>Boule de suif</vt:lpstr>
      <vt:lpstr>Diapositive 17</vt:lpstr>
      <vt:lpstr>Diapositive 18</vt:lpstr>
      <vt:lpstr>Diapositive 19</vt:lpstr>
      <vt:lpstr>Diapositive 20</vt:lpstr>
      <vt:lpstr>I- Présentation des héroïnes</vt:lpstr>
      <vt:lpstr>II) Evolution des héroïnes au cours de l’histoire</vt:lpstr>
      <vt:lpstr>Diapositive 23</vt:lpstr>
      <vt:lpstr>Diapositive 24</vt:lpstr>
      <vt:lpstr>Diapositive 25</vt:lpstr>
      <vt:lpstr>Diapositive 26</vt:lpstr>
      <vt:lpstr>Diapositive 27</vt:lpstr>
      <vt:lpstr>Diapositive 28</vt:lpstr>
      <vt:lpstr>ETUDE COMPARATIVE DE L’EVOLUTION MORALE DU PERSONNAGE DE JEANNE AVANT ET APRES SON MARIAGE</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Sandra</dc:creator>
  <cp:lastModifiedBy>RECTORAT</cp:lastModifiedBy>
  <cp:revision>127</cp:revision>
  <dcterms:created xsi:type="dcterms:W3CDTF">2013-02-27T18:25:17Z</dcterms:created>
  <dcterms:modified xsi:type="dcterms:W3CDTF">2013-06-11T16:50:46Z</dcterms:modified>
</cp:coreProperties>
</file>