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C61BF-807E-4CDF-AA63-A2142B1F8C5D}" type="datetimeFigureOut">
              <a:rPr lang="fr-FR" smtClean="0"/>
              <a:pPr/>
              <a:t>15/06/2012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556F9-BBBC-4B76-AC3B-19AA9B6CF5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556F9-BBBC-4B76-AC3B-19AA9B6CF50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556F9-BBBC-4B76-AC3B-19AA9B6CF509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15/06/2012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15/06/2012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15/06/2012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15/06/2012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15/06/2012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15/06/2012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15/06/2012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15/06/2012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15/06/2012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15/06/2012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15/06/2012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15/06/2012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 droite 3"/>
          <p:cNvSpPr/>
          <p:nvPr/>
        </p:nvSpPr>
        <p:spPr>
          <a:xfrm>
            <a:off x="0" y="4653136"/>
            <a:ext cx="9144000" cy="1728192"/>
          </a:xfrm>
          <a:prstGeom prst="rightArrow">
            <a:avLst>
              <a:gd name="adj1" fmla="val 50000"/>
              <a:gd name="adj2" fmla="val 1253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616530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1917</a:t>
            </a:r>
            <a:r>
              <a:rPr lang="fr-FR" dirty="0" smtClean="0"/>
              <a:t>          </a:t>
            </a:r>
            <a:r>
              <a:rPr lang="fr-FR" dirty="0" smtClean="0">
                <a:solidFill>
                  <a:srgbClr val="00B050"/>
                </a:solidFill>
              </a:rPr>
              <a:t>1920  </a:t>
            </a:r>
            <a:r>
              <a:rPr lang="fr-FR" dirty="0" smtClean="0"/>
              <a:t>               1935-1937         </a:t>
            </a:r>
            <a:r>
              <a:rPr lang="fr-FR" dirty="0" smtClean="0">
                <a:solidFill>
                  <a:srgbClr val="FF0000"/>
                </a:solidFill>
              </a:rPr>
              <a:t>1941               1945   1947                              1989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4653136"/>
            <a:ext cx="83884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INTERVENTIONNISME</a:t>
            </a:r>
            <a:r>
              <a:rPr lang="fr-FR" sz="1100" dirty="0" smtClean="0"/>
              <a:t> </a:t>
            </a:r>
            <a:r>
              <a:rPr lang="fr-FR" sz="1100" dirty="0" smtClean="0">
                <a:solidFill>
                  <a:srgbClr val="00B050"/>
                </a:solidFill>
              </a:rPr>
              <a:t>ISOLATIONNISME   </a:t>
            </a:r>
            <a:r>
              <a:rPr lang="fr-FR" sz="1100" dirty="0" smtClean="0"/>
              <a:t>                                          </a:t>
            </a:r>
            <a:r>
              <a:rPr lang="fr-FR" sz="1100" dirty="0" smtClean="0">
                <a:solidFill>
                  <a:srgbClr val="FF0000"/>
                </a:solidFill>
              </a:rPr>
              <a:t>INTERVENTIONNISME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83568" y="332656"/>
            <a:ext cx="61206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Les Etats-Unis et le monde (1917-1989)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95536" y="908720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Complétez la frise ci-dessous à l’aide des évènements </a:t>
            </a:r>
            <a:r>
              <a:rPr lang="fr-FR" smtClean="0"/>
              <a:t>suivants</a:t>
            </a:r>
            <a:r>
              <a:rPr lang="fr-FR" smtClean="0"/>
              <a:t>: 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4572000" y="1700808"/>
            <a:ext cx="1709936" cy="1277273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100" dirty="0" smtClean="0"/>
              <a:t>Entrée en guerre auprès des alliés (France, RU,…)</a:t>
            </a:r>
          </a:p>
          <a:p>
            <a:pPr>
              <a:buFont typeface="Arial" pitchFamily="34" charset="0"/>
              <a:buChar char="•"/>
            </a:pPr>
            <a:r>
              <a:rPr lang="fr-FR" sz="1100" dirty="0" smtClean="0"/>
              <a:t>Aide matérielle et financière aux alliés</a:t>
            </a:r>
          </a:p>
          <a:p>
            <a:pPr>
              <a:buFont typeface="Arial" pitchFamily="34" charset="0"/>
              <a:buChar char="•"/>
            </a:pPr>
            <a:r>
              <a:rPr lang="fr-FR" sz="1100" dirty="0" smtClean="0"/>
              <a:t>1918 Les 14 points de Wilson (plan de paix pour un nouvel ordre mondial</a:t>
            </a:r>
            <a:endParaRPr lang="fr-FR" sz="1100" dirty="0"/>
          </a:p>
        </p:txBody>
      </p:sp>
      <p:sp>
        <p:nvSpPr>
          <p:cNvPr id="17" name="Rectangle 16"/>
          <p:cNvSpPr/>
          <p:nvPr/>
        </p:nvSpPr>
        <p:spPr>
          <a:xfrm>
            <a:off x="5004048" y="3501008"/>
            <a:ext cx="1133872" cy="93871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1100" dirty="0" smtClean="0"/>
              <a:t>Refus de ratifier le traité de Versailles .</a:t>
            </a:r>
          </a:p>
          <a:p>
            <a:r>
              <a:rPr lang="fr-FR" sz="1100" dirty="0" smtClean="0"/>
              <a:t>Les EU n’entrent pas à la SDN</a:t>
            </a:r>
            <a:endParaRPr lang="fr-FR" sz="1100" dirty="0"/>
          </a:p>
        </p:txBody>
      </p:sp>
      <p:sp>
        <p:nvSpPr>
          <p:cNvPr id="18" name="Rectangle 17"/>
          <p:cNvSpPr/>
          <p:nvPr/>
        </p:nvSpPr>
        <p:spPr>
          <a:xfrm>
            <a:off x="323528" y="1628800"/>
            <a:ext cx="936104" cy="110799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1100" dirty="0" smtClean="0"/>
              <a:t>Lois de neutralité: embargo sur les armes en cas de conflit à l’étranger</a:t>
            </a:r>
            <a:endParaRPr lang="fr-FR" sz="1100" dirty="0"/>
          </a:p>
        </p:txBody>
      </p:sp>
      <p:sp>
        <p:nvSpPr>
          <p:cNvPr id="19" name="Rectangle 18"/>
          <p:cNvSpPr/>
          <p:nvPr/>
        </p:nvSpPr>
        <p:spPr>
          <a:xfrm>
            <a:off x="6516216" y="1772816"/>
            <a:ext cx="1728192" cy="178510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100" dirty="0" smtClean="0"/>
              <a:t>Prêt d’armes aux alliés.</a:t>
            </a:r>
          </a:p>
          <a:p>
            <a:pPr>
              <a:buFont typeface="Arial" pitchFamily="34" charset="0"/>
              <a:buChar char="•"/>
            </a:pPr>
            <a:r>
              <a:rPr lang="fr-FR" sz="1100" dirty="0" smtClean="0"/>
              <a:t>Contribution massive en hommes, en argent et en matériel .</a:t>
            </a:r>
          </a:p>
          <a:p>
            <a:pPr>
              <a:buFont typeface="Arial" pitchFamily="34" charset="0"/>
              <a:buChar char="•"/>
            </a:pPr>
            <a:r>
              <a:rPr lang="fr-FR" sz="1100" dirty="0" smtClean="0"/>
              <a:t>Charte de l’Atlantique signée avec l’Angleterre affirme les principes de liberté et de démocratie</a:t>
            </a:r>
          </a:p>
          <a:p>
            <a:pPr>
              <a:buFont typeface="Arial" pitchFamily="34" charset="0"/>
              <a:buChar char="•"/>
            </a:pPr>
            <a:r>
              <a:rPr lang="fr-FR" sz="1100" dirty="0" smtClean="0"/>
              <a:t>Entrée en guerre après l’attaque de Pearl </a:t>
            </a:r>
            <a:r>
              <a:rPr lang="fr-FR" sz="1100" dirty="0" err="1" smtClean="0"/>
              <a:t>Harbor</a:t>
            </a:r>
            <a:endParaRPr lang="fr-FR" sz="1100" dirty="0"/>
          </a:p>
        </p:txBody>
      </p:sp>
      <p:sp>
        <p:nvSpPr>
          <p:cNvPr id="20" name="Rectangle 19"/>
          <p:cNvSpPr/>
          <p:nvPr/>
        </p:nvSpPr>
        <p:spPr>
          <a:xfrm>
            <a:off x="2195736" y="1484784"/>
            <a:ext cx="1944216" cy="313932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100" dirty="0" smtClean="0"/>
              <a:t>1945,Conférence de Yalta: organisation de la paix.</a:t>
            </a:r>
          </a:p>
          <a:p>
            <a:pPr>
              <a:buFont typeface="Arial" pitchFamily="34" charset="0"/>
              <a:buChar char="•"/>
            </a:pPr>
            <a:r>
              <a:rPr lang="fr-FR" sz="1100" dirty="0" smtClean="0"/>
              <a:t>Création de l’ONU</a:t>
            </a:r>
          </a:p>
          <a:p>
            <a:pPr>
              <a:buFont typeface="Arial" pitchFamily="34" charset="0"/>
              <a:buChar char="•"/>
            </a:pPr>
            <a:r>
              <a:rPr lang="fr-FR" sz="1100" dirty="0" smtClean="0"/>
              <a:t>1947 le Plan Marshall: aide financière et économique pour la reconstruction de l’Europe.</a:t>
            </a:r>
          </a:p>
          <a:p>
            <a:pPr>
              <a:buFont typeface="Arial" pitchFamily="34" charset="0"/>
              <a:buChar char="•"/>
            </a:pPr>
            <a:r>
              <a:rPr lang="fr-FR" sz="1100" dirty="0" smtClean="0"/>
              <a:t>Refus de plan par l’URSS- Début de la guerre froide. Mise en place d’un monde bipolaire: affrontement de 2 modèles: Etats-Unis, libéralisme et URSS, communisme.</a:t>
            </a:r>
          </a:p>
          <a:p>
            <a:pPr>
              <a:buFont typeface="Arial" pitchFamily="34" charset="0"/>
              <a:buChar char="•"/>
            </a:pPr>
            <a:r>
              <a:rPr lang="fr-FR" sz="1100" dirty="0" smtClean="0"/>
              <a:t>Crises/guerres: Berlin, Corée, Cuba, Vietnam</a:t>
            </a:r>
          </a:p>
          <a:p>
            <a:pPr>
              <a:buFont typeface="Arial" pitchFamily="34" charset="0"/>
              <a:buChar char="•"/>
            </a:pPr>
            <a:r>
              <a:rPr lang="fr-FR" sz="1100" dirty="0" smtClean="0"/>
              <a:t>Equilibre de la terreur: courses aux armements, dissuasion nucléaire.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3212976"/>
            <a:ext cx="1979712" cy="93871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1100" dirty="0" smtClean="0"/>
              <a:t>Chute du mur de Berlin</a:t>
            </a:r>
          </a:p>
          <a:p>
            <a:r>
              <a:rPr lang="fr-FR" sz="1100" dirty="0" smtClean="0"/>
              <a:t>Effondrement du bloc de l’est.</a:t>
            </a:r>
          </a:p>
          <a:p>
            <a:r>
              <a:rPr lang="fr-FR" sz="1100" dirty="0" smtClean="0"/>
              <a:t>Fin de la guerre froide.</a:t>
            </a:r>
          </a:p>
          <a:p>
            <a:r>
              <a:rPr lang="fr-FR" sz="1100" dirty="0" smtClean="0"/>
              <a:t>Etats-Unis, seule superpuissance</a:t>
            </a:r>
            <a:endParaRPr lang="fr-F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 droite 3"/>
          <p:cNvSpPr/>
          <p:nvPr/>
        </p:nvSpPr>
        <p:spPr>
          <a:xfrm>
            <a:off x="0" y="620688"/>
            <a:ext cx="9144000" cy="5760640"/>
          </a:xfrm>
          <a:prstGeom prst="rightArrow">
            <a:avLst>
              <a:gd name="adj1" fmla="val 50000"/>
              <a:gd name="adj2" fmla="val 1253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508518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1917</a:t>
            </a:r>
            <a:r>
              <a:rPr lang="fr-FR" dirty="0" smtClean="0"/>
              <a:t>          </a:t>
            </a:r>
            <a:r>
              <a:rPr lang="fr-FR" dirty="0" smtClean="0">
                <a:solidFill>
                  <a:srgbClr val="00B050"/>
                </a:solidFill>
              </a:rPr>
              <a:t>1920  </a:t>
            </a:r>
            <a:r>
              <a:rPr lang="fr-FR" dirty="0" smtClean="0"/>
              <a:t>               1935-1937         </a:t>
            </a:r>
            <a:r>
              <a:rPr lang="fr-FR" dirty="0" smtClean="0">
                <a:solidFill>
                  <a:srgbClr val="FF0000"/>
                </a:solidFill>
              </a:rPr>
              <a:t>1941               1945   1947                              1989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700808"/>
            <a:ext cx="83884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INTERVENTIONNISME</a:t>
            </a:r>
            <a:r>
              <a:rPr lang="fr-FR" sz="1100" dirty="0" smtClean="0"/>
              <a:t> </a:t>
            </a:r>
            <a:r>
              <a:rPr lang="fr-FR" sz="1100" dirty="0" smtClean="0">
                <a:solidFill>
                  <a:srgbClr val="00B050"/>
                </a:solidFill>
              </a:rPr>
              <a:t>ISOLATIONNISME   </a:t>
            </a:r>
            <a:r>
              <a:rPr lang="fr-FR" sz="1100" dirty="0" smtClean="0"/>
              <a:t>                                          </a:t>
            </a:r>
            <a:r>
              <a:rPr lang="fr-FR" sz="1100" dirty="0" smtClean="0">
                <a:solidFill>
                  <a:srgbClr val="FF0000"/>
                </a:solidFill>
              </a:rPr>
              <a:t>INTERVENTIONNISME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2132856"/>
            <a:ext cx="1008112" cy="26314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100" dirty="0" smtClean="0"/>
              <a:t>Entrée en guerre auprès des alliés (France, RU,…)</a:t>
            </a:r>
          </a:p>
          <a:p>
            <a:pPr>
              <a:buFont typeface="Arial" pitchFamily="34" charset="0"/>
              <a:buChar char="•"/>
            </a:pPr>
            <a:r>
              <a:rPr lang="fr-FR" sz="1100" dirty="0" smtClean="0"/>
              <a:t>Aide matérielle et financière aux alliés</a:t>
            </a:r>
          </a:p>
          <a:p>
            <a:pPr>
              <a:buFont typeface="Arial" pitchFamily="34" charset="0"/>
              <a:buChar char="•"/>
            </a:pPr>
            <a:r>
              <a:rPr lang="fr-FR" sz="1100" dirty="0" smtClean="0"/>
              <a:t>1918 Les 14 points de Wilson (plan de paix pour un nouvel ordre mondial</a:t>
            </a:r>
            <a:endParaRPr lang="fr-FR" sz="1100" dirty="0"/>
          </a:p>
        </p:txBody>
      </p:sp>
      <p:sp>
        <p:nvSpPr>
          <p:cNvPr id="8" name="ZoneTexte 7"/>
          <p:cNvSpPr txBox="1"/>
          <p:nvPr/>
        </p:nvSpPr>
        <p:spPr>
          <a:xfrm>
            <a:off x="1115616" y="3356992"/>
            <a:ext cx="864096" cy="14465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Refus de ratifier le traité de Versailles .</a:t>
            </a:r>
          </a:p>
          <a:p>
            <a:r>
              <a:rPr lang="fr-FR" sz="1100" dirty="0" smtClean="0"/>
              <a:t>Les EU n’entrent pas à la SDN</a:t>
            </a:r>
            <a:endParaRPr lang="fr-FR" sz="1100" dirty="0"/>
          </a:p>
        </p:txBody>
      </p:sp>
      <p:sp>
        <p:nvSpPr>
          <p:cNvPr id="9" name="ZoneTexte 8"/>
          <p:cNvSpPr txBox="1"/>
          <p:nvPr/>
        </p:nvSpPr>
        <p:spPr>
          <a:xfrm>
            <a:off x="2267744" y="3789040"/>
            <a:ext cx="1008112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Lois de neutralité: embargo sur les armes en cas de conflit à l’étranger</a:t>
            </a:r>
            <a:endParaRPr lang="fr-FR" sz="1100" dirty="0"/>
          </a:p>
        </p:txBody>
      </p:sp>
      <p:sp>
        <p:nvSpPr>
          <p:cNvPr id="10" name="ZoneTexte 9"/>
          <p:cNvSpPr txBox="1"/>
          <p:nvPr/>
        </p:nvSpPr>
        <p:spPr>
          <a:xfrm>
            <a:off x="3851920" y="2276872"/>
            <a:ext cx="1368152" cy="26314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100" dirty="0" smtClean="0"/>
              <a:t>Prêt d’armes aux alliés.</a:t>
            </a:r>
          </a:p>
          <a:p>
            <a:pPr>
              <a:buFont typeface="Arial" pitchFamily="34" charset="0"/>
              <a:buChar char="•"/>
            </a:pPr>
            <a:r>
              <a:rPr lang="fr-FR" sz="1100" dirty="0" smtClean="0"/>
              <a:t>Contribution massive en hommes, en argent et en matériel .</a:t>
            </a:r>
          </a:p>
          <a:p>
            <a:pPr>
              <a:buFont typeface="Arial" pitchFamily="34" charset="0"/>
              <a:buChar char="•"/>
            </a:pPr>
            <a:r>
              <a:rPr lang="fr-FR" sz="1100" dirty="0" smtClean="0"/>
              <a:t>Charte de l’Atlantique signée avec l’Angleterre affirme les principes de liberté et de démocratie</a:t>
            </a:r>
          </a:p>
          <a:p>
            <a:pPr>
              <a:buFont typeface="Arial" pitchFamily="34" charset="0"/>
              <a:buChar char="•"/>
            </a:pPr>
            <a:r>
              <a:rPr lang="fr-FR" sz="1100" dirty="0" smtClean="0"/>
              <a:t>Entrée en guerre après l’attaque de Pearl </a:t>
            </a:r>
            <a:r>
              <a:rPr lang="fr-FR" sz="1100" dirty="0" err="1" smtClean="0"/>
              <a:t>Harbor</a:t>
            </a:r>
            <a:endParaRPr lang="fr-FR" sz="1100" dirty="0"/>
          </a:p>
        </p:txBody>
      </p:sp>
      <p:sp>
        <p:nvSpPr>
          <p:cNvPr id="12" name="Rectangle 11"/>
          <p:cNvSpPr/>
          <p:nvPr/>
        </p:nvSpPr>
        <p:spPr>
          <a:xfrm>
            <a:off x="5436096" y="2204864"/>
            <a:ext cx="2232248" cy="26314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100" dirty="0" smtClean="0"/>
              <a:t>1945,Conférence de Yalta: organisation de la paix.</a:t>
            </a:r>
          </a:p>
          <a:p>
            <a:pPr>
              <a:buFont typeface="Arial" pitchFamily="34" charset="0"/>
              <a:buChar char="•"/>
            </a:pPr>
            <a:r>
              <a:rPr lang="fr-FR" sz="1100" dirty="0" smtClean="0"/>
              <a:t>Création de l’ONU</a:t>
            </a:r>
          </a:p>
          <a:p>
            <a:pPr>
              <a:buFont typeface="Arial" pitchFamily="34" charset="0"/>
              <a:buChar char="•"/>
            </a:pPr>
            <a:r>
              <a:rPr lang="fr-FR" sz="1100" dirty="0" smtClean="0"/>
              <a:t>1947 le Plan Marshall: aide financière et économique pour la reconstruction de l’Europe.</a:t>
            </a:r>
          </a:p>
          <a:p>
            <a:pPr>
              <a:buFont typeface="Arial" pitchFamily="34" charset="0"/>
              <a:buChar char="•"/>
            </a:pPr>
            <a:r>
              <a:rPr lang="fr-FR" sz="1100" dirty="0" smtClean="0"/>
              <a:t>Refus de plan par l’URSS- Début de la guerre froide. Mise en place d’un monde bipolaire: affrontement de 2 modèles: Etats-Unis, libéralisme et URSS, communisme.</a:t>
            </a:r>
          </a:p>
          <a:p>
            <a:pPr>
              <a:buFont typeface="Arial" pitchFamily="34" charset="0"/>
              <a:buChar char="•"/>
            </a:pPr>
            <a:r>
              <a:rPr lang="fr-FR" sz="1100" dirty="0" smtClean="0"/>
              <a:t>Crises/guerres: Berlin, Corée, Cuba, Vietnam</a:t>
            </a:r>
          </a:p>
          <a:p>
            <a:pPr>
              <a:buFont typeface="Arial" pitchFamily="34" charset="0"/>
              <a:buChar char="•"/>
            </a:pPr>
            <a:r>
              <a:rPr lang="fr-FR" sz="1100" dirty="0" smtClean="0"/>
              <a:t>Equilibre de la terreur: courses aux armements, dissuasion nucléaire.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740352" y="2996952"/>
            <a:ext cx="1080120" cy="17851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Chute du mur de Berlin</a:t>
            </a:r>
          </a:p>
          <a:p>
            <a:r>
              <a:rPr lang="fr-FR" sz="1100" dirty="0" smtClean="0"/>
              <a:t>Effondrement du bloc de l’est.</a:t>
            </a:r>
          </a:p>
          <a:p>
            <a:r>
              <a:rPr lang="fr-FR" sz="1100" dirty="0" smtClean="0"/>
              <a:t>Fin de la guerre froide.</a:t>
            </a:r>
          </a:p>
          <a:p>
            <a:r>
              <a:rPr lang="fr-FR" sz="1100" dirty="0" smtClean="0"/>
              <a:t>Etats-Unis, seule superpuissance.</a:t>
            </a:r>
            <a:endParaRPr lang="fr-FR" sz="1100" dirty="0"/>
          </a:p>
        </p:txBody>
      </p:sp>
      <p:sp>
        <p:nvSpPr>
          <p:cNvPr id="14" name="ZoneTexte 13"/>
          <p:cNvSpPr txBox="1"/>
          <p:nvPr/>
        </p:nvSpPr>
        <p:spPr>
          <a:xfrm>
            <a:off x="683568" y="332656"/>
            <a:ext cx="61206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Les Etats-Unis et le monde (1917-1989)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447</Words>
  <Application>Microsoft Office PowerPoint</Application>
  <PresentationFormat>Affichage à l'écran (4:3)</PresentationFormat>
  <Paragraphs>49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Patricia</dc:creator>
  <cp:lastModifiedBy>Patricia</cp:lastModifiedBy>
  <cp:revision>13</cp:revision>
  <dcterms:created xsi:type="dcterms:W3CDTF">2012-06-04T13:15:48Z</dcterms:created>
  <dcterms:modified xsi:type="dcterms:W3CDTF">2012-06-15T22:05:36Z</dcterms:modified>
</cp:coreProperties>
</file>