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8"/>
  </p:notesMasterIdLst>
  <p:sldIdLst>
    <p:sldId id="256" r:id="rId2"/>
    <p:sldId id="257" r:id="rId3"/>
    <p:sldId id="294" r:id="rId4"/>
    <p:sldId id="258" r:id="rId5"/>
    <p:sldId id="259" r:id="rId6"/>
    <p:sldId id="292" r:id="rId7"/>
    <p:sldId id="293" r:id="rId8"/>
    <p:sldId id="260" r:id="rId9"/>
    <p:sldId id="261" r:id="rId10"/>
    <p:sldId id="262" r:id="rId11"/>
    <p:sldId id="263" r:id="rId12"/>
    <p:sldId id="287" r:id="rId13"/>
    <p:sldId id="288" r:id="rId14"/>
    <p:sldId id="264" r:id="rId15"/>
    <p:sldId id="265" r:id="rId16"/>
    <p:sldId id="266" r:id="rId17"/>
    <p:sldId id="267" r:id="rId18"/>
    <p:sldId id="268" r:id="rId19"/>
    <p:sldId id="269" r:id="rId20"/>
    <p:sldId id="289" r:id="rId21"/>
    <p:sldId id="290" r:id="rId22"/>
    <p:sldId id="273" r:id="rId23"/>
    <p:sldId id="274" r:id="rId24"/>
    <p:sldId id="275" r:id="rId25"/>
    <p:sldId id="276" r:id="rId26"/>
    <p:sldId id="277" r:id="rId27"/>
    <p:sldId id="291" r:id="rId28"/>
    <p:sldId id="278" r:id="rId29"/>
    <p:sldId id="279" r:id="rId30"/>
    <p:sldId id="280" r:id="rId31"/>
    <p:sldId id="281" r:id="rId32"/>
    <p:sldId id="283" r:id="rId33"/>
    <p:sldId id="284" r:id="rId34"/>
    <p:sldId id="285" r:id="rId35"/>
    <p:sldId id="272" r:id="rId36"/>
    <p:sldId id="270"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4" autoAdjust="0"/>
    <p:restoredTop sz="94660"/>
  </p:normalViewPr>
  <p:slideViewPr>
    <p:cSldViewPr snapToGrid="0">
      <p:cViewPr varScale="1">
        <p:scale>
          <a:sx n="40" d="100"/>
          <a:sy n="40" d="100"/>
        </p:scale>
        <p:origin x="7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FD2D2F-B259-48C8-A53D-463BA1B6BC7E}" type="datetimeFigureOut">
              <a:rPr lang="fr-FR" smtClean="0"/>
              <a:t>11/03/2016</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E9F170-5A71-49B6-A69A-D897C89557AD}" type="slidenum">
              <a:rPr lang="fr-FR" smtClean="0"/>
              <a:t>‹N°›</a:t>
            </a:fld>
            <a:endParaRPr lang="fr-FR"/>
          </a:p>
        </p:txBody>
      </p:sp>
    </p:spTree>
    <p:extLst>
      <p:ext uri="{BB962C8B-B14F-4D97-AF65-F5344CB8AC3E}">
        <p14:creationId xmlns:p14="http://schemas.microsoft.com/office/powerpoint/2010/main" val="413080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Voici comment un élève ayant une dyspraxie </a:t>
            </a:r>
            <a:r>
              <a:rPr lang="fr-FR" dirty="0" err="1" smtClean="0"/>
              <a:t>visuo</a:t>
            </a:r>
            <a:r>
              <a:rPr lang="fr-FR" dirty="0" smtClean="0"/>
              <a:t>-attentionnelle perçoit un texte</a:t>
            </a:r>
          </a:p>
          <a:p>
            <a:pPr defTabSz="944575">
              <a:defRPr/>
            </a:pPr>
            <a:r>
              <a:rPr lang="fr-CA" dirty="0" smtClean="0"/>
              <a:t>Il était une fois une ville du nom de Hamelin. C’était une jolie petite ville d’Allemagne entourée d’épaisses murailles et protégée par de hautes tours. </a:t>
            </a:r>
            <a:endParaRPr lang="fr-FR" dirty="0" smtClean="0"/>
          </a:p>
        </p:txBody>
      </p:sp>
      <p:sp>
        <p:nvSpPr>
          <p:cNvPr id="4" name="Espace réservé du numéro de diapositive 3"/>
          <p:cNvSpPr>
            <a:spLocks noGrp="1"/>
          </p:cNvSpPr>
          <p:nvPr>
            <p:ph type="sldNum" sz="quarter" idx="10"/>
          </p:nvPr>
        </p:nvSpPr>
        <p:spPr/>
        <p:txBody>
          <a:bodyPr/>
          <a:lstStyle/>
          <a:p>
            <a:fld id="{84760E8A-44F0-DB42-8BCB-6346515350A2}" type="slidenum">
              <a:rPr/>
              <a:pPr/>
              <a:t>20</a:t>
            </a:fld>
            <a:endParaRPr lang="fr-FR"/>
          </a:p>
        </p:txBody>
      </p:sp>
    </p:spTree>
    <p:extLst>
      <p:ext uri="{BB962C8B-B14F-4D97-AF65-F5344CB8AC3E}">
        <p14:creationId xmlns:p14="http://schemas.microsoft.com/office/powerpoint/2010/main" val="3351630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p:txBody>
      </p:sp>
      <p:sp>
        <p:nvSpPr>
          <p:cNvPr id="4" name="Espace réservé du numéro de diapositive 3"/>
          <p:cNvSpPr>
            <a:spLocks noGrp="1"/>
          </p:cNvSpPr>
          <p:nvPr>
            <p:ph type="sldNum" sz="quarter" idx="10"/>
          </p:nvPr>
        </p:nvSpPr>
        <p:spPr/>
        <p:txBody>
          <a:bodyPr/>
          <a:lstStyle/>
          <a:p>
            <a:fld id="{84760E8A-44F0-DB42-8BCB-6346515350A2}" type="slidenum">
              <a:rPr/>
              <a:pPr/>
              <a:t>21</a:t>
            </a:fld>
            <a:endParaRPr lang="fr-FR"/>
          </a:p>
        </p:txBody>
      </p:sp>
    </p:spTree>
    <p:extLst>
      <p:ext uri="{BB962C8B-B14F-4D97-AF65-F5344CB8AC3E}">
        <p14:creationId xmlns:p14="http://schemas.microsoft.com/office/powerpoint/2010/main" val="603283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Aux autres élèves il est demandé</a:t>
            </a:r>
            <a:r>
              <a:rPr lang="fr-FR" baseline="0" dirty="0" smtClean="0"/>
              <a:t> de recopier les connecteurs de lieux. Là, on demande de surligner. Le texte est aéré, la police est de </a:t>
            </a:r>
            <a:r>
              <a:rPr lang="fr-FR" baseline="0" dirty="0" err="1" smtClean="0"/>
              <a:t>l’arial</a:t>
            </a:r>
            <a:r>
              <a:rPr lang="fr-FR" baseline="0" dirty="0" smtClean="0"/>
              <a:t> 14 et l’alternance des couleurs permet le retour à la ligne. Il est devenu accessible à la lecture pour un élève dyspraxique.</a:t>
            </a:r>
            <a:endParaRPr lang="fr-FR" dirty="0"/>
          </a:p>
        </p:txBody>
      </p:sp>
      <p:sp>
        <p:nvSpPr>
          <p:cNvPr id="4" name="Espace réservé du numéro de diapositive 3"/>
          <p:cNvSpPr>
            <a:spLocks noGrp="1"/>
          </p:cNvSpPr>
          <p:nvPr>
            <p:ph type="sldNum" sz="quarter" idx="10"/>
          </p:nvPr>
        </p:nvSpPr>
        <p:spPr/>
        <p:txBody>
          <a:bodyPr/>
          <a:lstStyle/>
          <a:p>
            <a:fld id="{84760E8A-44F0-DB42-8BCB-6346515350A2}" type="slidenum">
              <a:rPr/>
              <a:pPr/>
              <a:t>27</a:t>
            </a:fld>
            <a:endParaRPr lang="fr-FR"/>
          </a:p>
        </p:txBody>
      </p:sp>
    </p:spTree>
    <p:extLst>
      <p:ext uri="{BB962C8B-B14F-4D97-AF65-F5344CB8AC3E}">
        <p14:creationId xmlns:p14="http://schemas.microsoft.com/office/powerpoint/2010/main" val="4280013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re de sec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a:xfrm>
            <a:off x="624417" y="115888"/>
            <a:ext cx="8447616" cy="792162"/>
          </a:xfrm>
          <a:prstGeom prst="rect">
            <a:avLst/>
          </a:prstGeom>
        </p:spPr>
        <p:txBody>
          <a:bodyPr/>
          <a:lstStyle>
            <a:lvl1pPr marL="0" indent="0">
              <a:buNone/>
              <a:defRPr sz="2400" b="0">
                <a:solidFill>
                  <a:srgbClr val="C00000"/>
                </a:solidFill>
                <a:latin typeface="+mj-lt"/>
              </a:defRPr>
            </a:lvl1pPr>
          </a:lstStyle>
          <a:p>
            <a:pPr lvl="0"/>
            <a:r>
              <a:rPr lang="fr-FR" smtClean="0"/>
              <a:t>Cliquez pour modifier les styles du texte du masque</a:t>
            </a:r>
          </a:p>
        </p:txBody>
      </p:sp>
      <p:sp>
        <p:nvSpPr>
          <p:cNvPr id="4" name="Espace réservé du texte 3"/>
          <p:cNvSpPr>
            <a:spLocks noGrp="1"/>
          </p:cNvSpPr>
          <p:nvPr>
            <p:ph type="body" sz="quarter" idx="11"/>
          </p:nvPr>
        </p:nvSpPr>
        <p:spPr>
          <a:xfrm>
            <a:off x="624418" y="1341438"/>
            <a:ext cx="10943167" cy="5256212"/>
          </a:xfrm>
          <a:prstGeom prst="rect">
            <a:avLst/>
          </a:prstGeom>
        </p:spPr>
        <p:txBody>
          <a:bodyPr/>
          <a:lstStyle>
            <a:lvl1pPr marL="0" indent="0">
              <a:buNone/>
              <a:defRPr sz="2400" b="0">
                <a:solidFill>
                  <a:schemeClr val="tx1"/>
                </a:solidFill>
              </a:defRPr>
            </a:lvl1pPr>
            <a:lvl2pPr marL="457200" indent="0">
              <a:buNone/>
              <a:defRPr b="1"/>
            </a:lvl2pPr>
            <a:lvl3pPr marL="0" indent="0">
              <a:buNone/>
              <a:defRPr/>
            </a:lvl3pPr>
            <a:lvl4pPr marL="882000">
              <a:defRPr/>
            </a:lvl4pPr>
            <a:lvl5pPr marL="1470600" indent="0">
              <a:buNone/>
              <a:defRPr/>
            </a:lvl5pPr>
          </a:lstStyle>
          <a:p>
            <a:pPr lvl="0"/>
            <a:r>
              <a:rPr lang="fr-FR" dirty="0" smtClean="0"/>
              <a:t>Cliquez pour modifier les styles du texte du masque</a:t>
            </a:r>
          </a:p>
        </p:txBody>
      </p:sp>
    </p:spTree>
    <p:extLst>
      <p:ext uri="{BB962C8B-B14F-4D97-AF65-F5344CB8AC3E}">
        <p14:creationId xmlns:p14="http://schemas.microsoft.com/office/powerpoint/2010/main" val="154917753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re de sec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a:xfrm>
            <a:off x="624417" y="115888"/>
            <a:ext cx="8447616" cy="792162"/>
          </a:xfrm>
          <a:prstGeom prst="rect">
            <a:avLst/>
          </a:prstGeom>
        </p:spPr>
        <p:txBody>
          <a:bodyPr/>
          <a:lstStyle>
            <a:lvl1pPr marL="0" indent="0">
              <a:buNone/>
              <a:defRPr sz="2400" b="0">
                <a:solidFill>
                  <a:srgbClr val="C00000"/>
                </a:solidFill>
                <a:latin typeface="+mj-lt"/>
              </a:defRPr>
            </a:lvl1pPr>
          </a:lstStyle>
          <a:p>
            <a:pPr lvl="0"/>
            <a:r>
              <a:rPr lang="fr-FR" smtClean="0"/>
              <a:t>Cliquez pour modifier les styles du texte du masque</a:t>
            </a:r>
          </a:p>
        </p:txBody>
      </p:sp>
      <p:sp>
        <p:nvSpPr>
          <p:cNvPr id="4" name="Espace réservé du texte 3"/>
          <p:cNvSpPr>
            <a:spLocks noGrp="1"/>
          </p:cNvSpPr>
          <p:nvPr>
            <p:ph type="body" sz="quarter" idx="11"/>
          </p:nvPr>
        </p:nvSpPr>
        <p:spPr>
          <a:xfrm>
            <a:off x="624418" y="1341438"/>
            <a:ext cx="10943167" cy="5256212"/>
          </a:xfrm>
          <a:prstGeom prst="rect">
            <a:avLst/>
          </a:prstGeom>
        </p:spPr>
        <p:txBody>
          <a:bodyPr/>
          <a:lstStyle>
            <a:lvl1pPr marL="0" indent="0">
              <a:buNone/>
              <a:defRPr sz="2400" b="0">
                <a:solidFill>
                  <a:schemeClr val="tx1"/>
                </a:solidFill>
              </a:defRPr>
            </a:lvl1pPr>
            <a:lvl2pPr marL="457200" indent="0">
              <a:buNone/>
              <a:defRPr b="1"/>
            </a:lvl2pPr>
            <a:lvl3pPr marL="0" indent="0">
              <a:buNone/>
              <a:defRPr/>
            </a:lvl3pPr>
            <a:lvl4pPr marL="882000">
              <a:defRPr/>
            </a:lvl4pPr>
            <a:lvl5pPr marL="1470600" indent="0">
              <a:buNone/>
              <a:defRPr/>
            </a:lvl5pPr>
          </a:lstStyle>
          <a:p>
            <a:pPr lvl="0"/>
            <a:r>
              <a:rPr lang="fr-FR" dirty="0" smtClean="0"/>
              <a:t>Cliquez pour modifier les styles du texte du masque</a:t>
            </a:r>
          </a:p>
        </p:txBody>
      </p:sp>
    </p:spTree>
    <p:extLst>
      <p:ext uri="{BB962C8B-B14F-4D97-AF65-F5344CB8AC3E}">
        <p14:creationId xmlns:p14="http://schemas.microsoft.com/office/powerpoint/2010/main" val="63442021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re de sec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a:xfrm>
            <a:off x="624417" y="115888"/>
            <a:ext cx="8447616" cy="792162"/>
          </a:xfrm>
          <a:prstGeom prst="rect">
            <a:avLst/>
          </a:prstGeom>
        </p:spPr>
        <p:txBody>
          <a:bodyPr/>
          <a:lstStyle>
            <a:lvl1pPr marL="0" indent="0">
              <a:buNone/>
              <a:defRPr sz="2400" b="0">
                <a:solidFill>
                  <a:srgbClr val="C00000"/>
                </a:solidFill>
                <a:latin typeface="+mj-lt"/>
              </a:defRPr>
            </a:lvl1pPr>
          </a:lstStyle>
          <a:p>
            <a:pPr lvl="0"/>
            <a:r>
              <a:rPr lang="fr-FR" smtClean="0"/>
              <a:t>Cliquez pour modifier les styles du texte du masque</a:t>
            </a:r>
          </a:p>
        </p:txBody>
      </p:sp>
      <p:sp>
        <p:nvSpPr>
          <p:cNvPr id="4" name="Espace réservé du texte 3"/>
          <p:cNvSpPr>
            <a:spLocks noGrp="1"/>
          </p:cNvSpPr>
          <p:nvPr>
            <p:ph type="body" sz="quarter" idx="11"/>
          </p:nvPr>
        </p:nvSpPr>
        <p:spPr>
          <a:xfrm>
            <a:off x="624418" y="1341438"/>
            <a:ext cx="10943167" cy="5256212"/>
          </a:xfrm>
          <a:prstGeom prst="rect">
            <a:avLst/>
          </a:prstGeom>
        </p:spPr>
        <p:txBody>
          <a:bodyPr/>
          <a:lstStyle>
            <a:lvl1pPr marL="0" indent="0">
              <a:buNone/>
              <a:defRPr sz="2400" b="0">
                <a:solidFill>
                  <a:schemeClr val="tx1"/>
                </a:solidFill>
              </a:defRPr>
            </a:lvl1pPr>
            <a:lvl2pPr marL="457200" indent="0">
              <a:buNone/>
              <a:defRPr b="1"/>
            </a:lvl2pPr>
            <a:lvl3pPr marL="0" indent="0">
              <a:buNone/>
              <a:defRPr/>
            </a:lvl3pPr>
            <a:lvl4pPr marL="882000">
              <a:defRPr/>
            </a:lvl4pPr>
            <a:lvl5pPr marL="1470600" indent="0">
              <a:buNone/>
              <a:defRPr/>
            </a:lvl5pPr>
          </a:lstStyle>
          <a:p>
            <a:pPr lvl="0"/>
            <a:r>
              <a:rPr lang="fr-FR" dirty="0" smtClean="0"/>
              <a:t>Cliquez pour modifier les styles du texte du masque</a:t>
            </a:r>
          </a:p>
        </p:txBody>
      </p:sp>
    </p:spTree>
    <p:extLst>
      <p:ext uri="{BB962C8B-B14F-4D97-AF65-F5344CB8AC3E}">
        <p14:creationId xmlns:p14="http://schemas.microsoft.com/office/powerpoint/2010/main" val="23102643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3/11/2016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3/11/2016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 id="2147483669" r:id="rId18"/>
    <p:sldLayoutId id="2147483670" r:id="rId19"/>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orthophonielibre.files.wordpress.com/2011/12/framakiosk-propulsc3a9-par-k-meleon_2011-12-28_21-26-23.png"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fr.wikipedia.org/wiki/Application_portable" TargetMode="External"/><Relationship Id="rId2" Type="http://schemas.openxmlformats.org/officeDocument/2006/relationships/hyperlink" Target="http://bertrand.lambard.free.fr/?p=79" TargetMode="External"/><Relationship Id="rId1" Type="http://schemas.openxmlformats.org/officeDocument/2006/relationships/slideLayout" Target="../slideLayouts/slideLayout2.xml"/><Relationship Id="rId5" Type="http://schemas.openxmlformats.org/officeDocument/2006/relationships/hyperlink" Target="http://www.webcastors.net/icom/ecrire.html" TargetMode="External"/><Relationship Id="rId4" Type="http://schemas.openxmlformats.org/officeDocument/2006/relationships/hyperlink" Target="https://orthophonielibre.wordpress.com/2011/09/12/frilogos-une-version-pour-mac-en-developpement-a-tester/"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enseignement.be/index.php?page=24749&amp;navi=299" TargetMode="External"/><Relationship Id="rId2" Type="http://schemas.openxmlformats.org/officeDocument/2006/relationships/hyperlink" Target="http://www.ais.edres74.ac-grenoble.f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07067" y="1227221"/>
            <a:ext cx="7766936" cy="2823615"/>
          </a:xfrm>
        </p:spPr>
        <p:txBody>
          <a:bodyPr/>
          <a:lstStyle/>
          <a:p>
            <a:r>
              <a:rPr lang="fr-FR" dirty="0" smtClean="0"/>
              <a:t>Adapter son enseignement aux élèves DYS</a:t>
            </a:r>
            <a:endParaRPr lang="fr-FR" dirty="0"/>
          </a:p>
        </p:txBody>
      </p:sp>
      <p:sp>
        <p:nvSpPr>
          <p:cNvPr id="3" name="Sous-titre 2"/>
          <p:cNvSpPr>
            <a:spLocks noGrp="1"/>
          </p:cNvSpPr>
          <p:nvPr>
            <p:ph type="subTitle" idx="1"/>
          </p:nvPr>
        </p:nvSpPr>
        <p:spPr/>
        <p:txBody>
          <a:bodyPr>
            <a:normAutofit/>
          </a:bodyPr>
          <a:lstStyle/>
          <a:p>
            <a:r>
              <a:rPr lang="fr-FR" sz="3200" dirty="0" smtClean="0"/>
              <a:t>Dans le cadre du collège inclusif</a:t>
            </a:r>
            <a:endParaRPr lang="fr-FR" sz="3200" dirty="0"/>
          </a:p>
        </p:txBody>
      </p:sp>
    </p:spTree>
    <p:extLst>
      <p:ext uri="{BB962C8B-B14F-4D97-AF65-F5344CB8AC3E}">
        <p14:creationId xmlns:p14="http://schemas.microsoft.com/office/powerpoint/2010/main" val="1652413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599"/>
            <a:ext cx="8596668" cy="1550989"/>
          </a:xfrm>
        </p:spPr>
        <p:txBody>
          <a:bodyPr>
            <a:normAutofit fontScale="90000"/>
          </a:bodyPr>
          <a:lstStyle/>
          <a:p>
            <a:r>
              <a:rPr lang="fr-FR" dirty="0" smtClean="0"/>
              <a:t>Ces troubles existent en dehors d’une déficience intellectuelle ou d’une immaturité.</a:t>
            </a:r>
            <a:endParaRPr lang="fr-FR" dirty="0"/>
          </a:p>
        </p:txBody>
      </p:sp>
      <p:sp>
        <p:nvSpPr>
          <p:cNvPr id="3" name="Espace réservé du contenu 2"/>
          <p:cNvSpPr>
            <a:spLocks noGrp="1"/>
          </p:cNvSpPr>
          <p:nvPr>
            <p:ph idx="1"/>
          </p:nvPr>
        </p:nvSpPr>
        <p:spPr/>
        <p:txBody>
          <a:bodyPr/>
          <a:lstStyle/>
          <a:p>
            <a:endParaRPr lang="fr-FR" dirty="0" smtClean="0"/>
          </a:p>
          <a:p>
            <a:r>
              <a:rPr lang="fr-FR" sz="2000" dirty="0" smtClean="0"/>
              <a:t>Une prise en charge adaptée peut leur permettre d’améliorer leurs performances ou de détourner leurs difficultés par la mise au point de stratégies de compensation. </a:t>
            </a:r>
          </a:p>
          <a:p>
            <a:r>
              <a:rPr lang="fr-FR" sz="2000" dirty="0" smtClean="0"/>
              <a:t>Les enfants dyslexiques sont des enfants normalement intelligents, qui ont bien compris la nécessité d’apprendre à lire. Leurs capacités intellectuelles et leur envie d’apprendre peuvent masquer leurs difficultés. </a:t>
            </a:r>
          </a:p>
          <a:p>
            <a:r>
              <a:rPr lang="fr-FR" sz="2000" dirty="0" smtClean="0"/>
              <a:t>Si un enfant a une bonne capacité de mémorisation des mots, il peut compenser en écrivant de mémoire et en s’efforçant de lire de nombreux mots pour les retenir : DEPISTAGE TARDIF</a:t>
            </a:r>
            <a:endParaRPr lang="fr-FR" sz="2000" dirty="0"/>
          </a:p>
        </p:txBody>
      </p:sp>
    </p:spTree>
    <p:extLst>
      <p:ext uri="{BB962C8B-B14F-4D97-AF65-F5344CB8AC3E}">
        <p14:creationId xmlns:p14="http://schemas.microsoft.com/office/powerpoint/2010/main" val="2754169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seule mémorisation ne suffit plus à partir du moment où…</a:t>
            </a:r>
            <a:endParaRPr lang="fr-FR" dirty="0"/>
          </a:p>
        </p:txBody>
      </p:sp>
      <p:sp>
        <p:nvSpPr>
          <p:cNvPr id="3" name="Espace réservé du contenu 2"/>
          <p:cNvSpPr>
            <a:spLocks noGrp="1"/>
          </p:cNvSpPr>
          <p:nvPr>
            <p:ph idx="1"/>
          </p:nvPr>
        </p:nvSpPr>
        <p:spPr/>
        <p:txBody>
          <a:bodyPr>
            <a:normAutofit/>
          </a:bodyPr>
          <a:lstStyle/>
          <a:p>
            <a:r>
              <a:rPr lang="fr-FR" sz="2400" dirty="0" smtClean="0"/>
              <a:t>Les apprentissages se scindent en matières</a:t>
            </a:r>
          </a:p>
          <a:p>
            <a:r>
              <a:rPr lang="fr-FR" sz="2400" dirty="0" smtClean="0"/>
              <a:t>L’enfant doit prendre des notes</a:t>
            </a:r>
          </a:p>
          <a:p>
            <a:r>
              <a:rPr lang="fr-FR" sz="2400" dirty="0" smtClean="0"/>
              <a:t>L’écrit est le seul mode de présentation de tous les apprentissages</a:t>
            </a:r>
          </a:p>
          <a:p>
            <a:r>
              <a:rPr lang="fr-FR" sz="2400" dirty="0" smtClean="0"/>
              <a:t>Le vocabulaire utilisé est de plus en plus spécifique</a:t>
            </a:r>
          </a:p>
          <a:p>
            <a:r>
              <a:rPr lang="fr-FR" sz="2400" dirty="0" smtClean="0"/>
              <a:t>L’enfant est confronté à la nécessité d’écrire de nouvelles sonorités avec le même système orthographique (langues étrangères)</a:t>
            </a:r>
            <a:endParaRPr lang="fr-FR" sz="2400" dirty="0"/>
          </a:p>
        </p:txBody>
      </p:sp>
    </p:spTree>
    <p:extLst>
      <p:ext uri="{BB962C8B-B14F-4D97-AF65-F5344CB8AC3E}">
        <p14:creationId xmlns:p14="http://schemas.microsoft.com/office/powerpoint/2010/main" val="1744561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srcRect/>
          <a:stretch>
            <a:fillRect/>
          </a:stretch>
        </p:blipFill>
        <p:spPr bwMode="auto">
          <a:xfrm>
            <a:off x="1919537" y="1916832"/>
            <a:ext cx="2866231" cy="1596380"/>
          </a:xfrm>
          <a:prstGeom prst="rect">
            <a:avLst/>
          </a:prstGeom>
          <a:noFill/>
          <a:ln w="9525">
            <a:noFill/>
            <a:miter lim="800000"/>
            <a:headEnd/>
            <a:tailEnd/>
          </a:ln>
        </p:spPr>
      </p:pic>
      <p:pic>
        <p:nvPicPr>
          <p:cNvPr id="18435" name="Picture 3"/>
          <p:cNvPicPr>
            <a:picLocks noChangeAspect="1" noChangeArrowheads="1"/>
          </p:cNvPicPr>
          <p:nvPr/>
        </p:nvPicPr>
        <p:blipFill>
          <a:blip r:embed="rId3" cstate="print"/>
          <a:srcRect/>
          <a:stretch>
            <a:fillRect/>
          </a:stretch>
        </p:blipFill>
        <p:spPr bwMode="auto">
          <a:xfrm>
            <a:off x="4871864" y="1988840"/>
            <a:ext cx="2404616" cy="2664296"/>
          </a:xfrm>
          <a:prstGeom prst="rect">
            <a:avLst/>
          </a:prstGeom>
          <a:noFill/>
        </p:spPr>
      </p:pic>
      <p:grpSp>
        <p:nvGrpSpPr>
          <p:cNvPr id="2" name="Group 4"/>
          <p:cNvGrpSpPr>
            <a:grpSpLocks/>
          </p:cNvGrpSpPr>
          <p:nvPr/>
        </p:nvGrpSpPr>
        <p:grpSpPr bwMode="auto">
          <a:xfrm>
            <a:off x="1919536" y="3501008"/>
            <a:ext cx="2880320" cy="1512168"/>
            <a:chOff x="614" y="1441"/>
            <a:chExt cx="2871" cy="1069"/>
          </a:xfrm>
        </p:grpSpPr>
        <p:sp>
          <p:nvSpPr>
            <p:cNvPr id="18437" name="Freeform 5"/>
            <p:cNvSpPr>
              <a:spLocks/>
            </p:cNvSpPr>
            <p:nvPr/>
          </p:nvSpPr>
          <p:spPr bwMode="auto">
            <a:xfrm>
              <a:off x="652" y="1479"/>
              <a:ext cx="2795" cy="993"/>
            </a:xfrm>
            <a:custGeom>
              <a:avLst/>
              <a:gdLst/>
              <a:ahLst/>
              <a:cxnLst>
                <a:cxn ang="0">
                  <a:pos x="144" y="988"/>
                </a:cxn>
                <a:cxn ang="0">
                  <a:pos x="159" y="974"/>
                </a:cxn>
                <a:cxn ang="0">
                  <a:pos x="174" y="961"/>
                </a:cxn>
                <a:cxn ang="0">
                  <a:pos x="186" y="950"/>
                </a:cxn>
                <a:cxn ang="0">
                  <a:pos x="198" y="939"/>
                </a:cxn>
                <a:cxn ang="0">
                  <a:pos x="209" y="929"/>
                </a:cxn>
                <a:cxn ang="0">
                  <a:pos x="220" y="920"/>
                </a:cxn>
                <a:cxn ang="0">
                  <a:pos x="230" y="910"/>
                </a:cxn>
                <a:cxn ang="0">
                  <a:pos x="241" y="900"/>
                </a:cxn>
                <a:cxn ang="0">
                  <a:pos x="253" y="890"/>
                </a:cxn>
                <a:cxn ang="0">
                  <a:pos x="266" y="879"/>
                </a:cxn>
                <a:cxn ang="0">
                  <a:pos x="280" y="866"/>
                </a:cxn>
                <a:cxn ang="0">
                  <a:pos x="295" y="852"/>
                </a:cxn>
                <a:cxn ang="0">
                  <a:pos x="313" y="836"/>
                </a:cxn>
                <a:cxn ang="0">
                  <a:pos x="333" y="818"/>
                </a:cxn>
                <a:cxn ang="0">
                  <a:pos x="356" y="798"/>
                </a:cxn>
                <a:cxn ang="0">
                  <a:pos x="381" y="775"/>
                </a:cxn>
                <a:cxn ang="0">
                  <a:pos x="2717" y="775"/>
                </a:cxn>
                <a:cxn ang="0">
                  <a:pos x="2782" y="740"/>
                </a:cxn>
                <a:cxn ang="0">
                  <a:pos x="2795" y="697"/>
                </a:cxn>
                <a:cxn ang="0">
                  <a:pos x="2795" y="78"/>
                </a:cxn>
                <a:cxn ang="0">
                  <a:pos x="2759" y="13"/>
                </a:cxn>
                <a:cxn ang="0">
                  <a:pos x="2717" y="0"/>
                </a:cxn>
                <a:cxn ang="0">
                  <a:pos x="78" y="0"/>
                </a:cxn>
                <a:cxn ang="0">
                  <a:pos x="13" y="36"/>
                </a:cxn>
                <a:cxn ang="0">
                  <a:pos x="0" y="78"/>
                </a:cxn>
                <a:cxn ang="0">
                  <a:pos x="0" y="701"/>
                </a:cxn>
                <a:cxn ang="0">
                  <a:pos x="29" y="758"/>
                </a:cxn>
                <a:cxn ang="0">
                  <a:pos x="138" y="782"/>
                </a:cxn>
                <a:cxn ang="0">
                  <a:pos x="138" y="993"/>
                </a:cxn>
                <a:cxn ang="0">
                  <a:pos x="144" y="988"/>
                </a:cxn>
              </a:cxnLst>
              <a:rect l="0" t="0" r="r" b="b"/>
              <a:pathLst>
                <a:path w="2795" h="993">
                  <a:moveTo>
                    <a:pt x="144" y="988"/>
                  </a:moveTo>
                  <a:lnTo>
                    <a:pt x="159" y="974"/>
                  </a:lnTo>
                  <a:lnTo>
                    <a:pt x="174" y="961"/>
                  </a:lnTo>
                  <a:lnTo>
                    <a:pt x="186" y="950"/>
                  </a:lnTo>
                  <a:lnTo>
                    <a:pt x="198" y="939"/>
                  </a:lnTo>
                  <a:lnTo>
                    <a:pt x="209" y="929"/>
                  </a:lnTo>
                  <a:lnTo>
                    <a:pt x="220" y="920"/>
                  </a:lnTo>
                  <a:lnTo>
                    <a:pt x="230" y="910"/>
                  </a:lnTo>
                  <a:lnTo>
                    <a:pt x="241" y="900"/>
                  </a:lnTo>
                  <a:lnTo>
                    <a:pt x="253" y="890"/>
                  </a:lnTo>
                  <a:lnTo>
                    <a:pt x="266" y="879"/>
                  </a:lnTo>
                  <a:lnTo>
                    <a:pt x="280" y="866"/>
                  </a:lnTo>
                  <a:lnTo>
                    <a:pt x="295" y="852"/>
                  </a:lnTo>
                  <a:lnTo>
                    <a:pt x="313" y="836"/>
                  </a:lnTo>
                  <a:lnTo>
                    <a:pt x="333" y="818"/>
                  </a:lnTo>
                  <a:lnTo>
                    <a:pt x="356" y="798"/>
                  </a:lnTo>
                  <a:lnTo>
                    <a:pt x="381" y="775"/>
                  </a:lnTo>
                  <a:lnTo>
                    <a:pt x="2717" y="775"/>
                  </a:lnTo>
                  <a:lnTo>
                    <a:pt x="2782" y="740"/>
                  </a:lnTo>
                  <a:lnTo>
                    <a:pt x="2795" y="697"/>
                  </a:lnTo>
                  <a:lnTo>
                    <a:pt x="2795" y="78"/>
                  </a:lnTo>
                  <a:lnTo>
                    <a:pt x="2759" y="13"/>
                  </a:lnTo>
                  <a:lnTo>
                    <a:pt x="2717" y="0"/>
                  </a:lnTo>
                  <a:lnTo>
                    <a:pt x="78" y="0"/>
                  </a:lnTo>
                  <a:lnTo>
                    <a:pt x="13" y="36"/>
                  </a:lnTo>
                  <a:lnTo>
                    <a:pt x="0" y="78"/>
                  </a:lnTo>
                  <a:lnTo>
                    <a:pt x="0" y="701"/>
                  </a:lnTo>
                  <a:lnTo>
                    <a:pt x="29" y="758"/>
                  </a:lnTo>
                  <a:lnTo>
                    <a:pt x="138" y="782"/>
                  </a:lnTo>
                  <a:lnTo>
                    <a:pt x="138" y="993"/>
                  </a:lnTo>
                  <a:lnTo>
                    <a:pt x="144" y="988"/>
                  </a:lnTo>
                  <a:close/>
                </a:path>
              </a:pathLst>
            </a:custGeom>
            <a:solidFill>
              <a:srgbClr val="F186B6"/>
            </a:solidFill>
            <a:ln w="9525">
              <a:noFill/>
              <a:round/>
              <a:headEnd/>
              <a:tailEnd/>
            </a:ln>
          </p:spPr>
          <p:txBody>
            <a:bodyPr vert="horz" wrap="square" lIns="91440" tIns="45720" rIns="91440" bIns="45720" numCol="1" anchor="t" anchorCtr="0" compatLnSpc="1">
              <a:prstTxWarp prst="textNoShape">
                <a:avLst/>
              </a:prstTxWarp>
            </a:bodyPr>
            <a:lstStyle/>
            <a:p>
              <a:endParaRPr lang="fr-FR" b="1"/>
            </a:p>
          </p:txBody>
        </p:sp>
        <p:sp>
          <p:nvSpPr>
            <p:cNvPr id="18438" name="Freeform 6"/>
            <p:cNvSpPr>
              <a:spLocks/>
            </p:cNvSpPr>
            <p:nvPr/>
          </p:nvSpPr>
          <p:spPr bwMode="auto">
            <a:xfrm>
              <a:off x="652" y="1479"/>
              <a:ext cx="2795" cy="993"/>
            </a:xfrm>
            <a:custGeom>
              <a:avLst/>
              <a:gdLst/>
              <a:ahLst/>
              <a:cxnLst>
                <a:cxn ang="0">
                  <a:pos x="2717" y="0"/>
                </a:cxn>
                <a:cxn ang="0">
                  <a:pos x="2776" y="27"/>
                </a:cxn>
                <a:cxn ang="0">
                  <a:pos x="2795" y="78"/>
                </a:cxn>
                <a:cxn ang="0">
                  <a:pos x="2795" y="697"/>
                </a:cxn>
                <a:cxn ang="0">
                  <a:pos x="2768" y="756"/>
                </a:cxn>
                <a:cxn ang="0">
                  <a:pos x="2717" y="775"/>
                </a:cxn>
                <a:cxn ang="0">
                  <a:pos x="381" y="775"/>
                </a:cxn>
                <a:cxn ang="0">
                  <a:pos x="356" y="798"/>
                </a:cxn>
                <a:cxn ang="0">
                  <a:pos x="333" y="818"/>
                </a:cxn>
                <a:cxn ang="0">
                  <a:pos x="313" y="836"/>
                </a:cxn>
                <a:cxn ang="0">
                  <a:pos x="295" y="852"/>
                </a:cxn>
                <a:cxn ang="0">
                  <a:pos x="280" y="866"/>
                </a:cxn>
                <a:cxn ang="0">
                  <a:pos x="266" y="879"/>
                </a:cxn>
                <a:cxn ang="0">
                  <a:pos x="253" y="890"/>
                </a:cxn>
                <a:cxn ang="0">
                  <a:pos x="241" y="900"/>
                </a:cxn>
                <a:cxn ang="0">
                  <a:pos x="230" y="910"/>
                </a:cxn>
                <a:cxn ang="0">
                  <a:pos x="220" y="920"/>
                </a:cxn>
                <a:cxn ang="0">
                  <a:pos x="209" y="929"/>
                </a:cxn>
                <a:cxn ang="0">
                  <a:pos x="198" y="939"/>
                </a:cxn>
                <a:cxn ang="0">
                  <a:pos x="186" y="950"/>
                </a:cxn>
                <a:cxn ang="0">
                  <a:pos x="174" y="961"/>
                </a:cxn>
                <a:cxn ang="0">
                  <a:pos x="159" y="974"/>
                </a:cxn>
                <a:cxn ang="0">
                  <a:pos x="144" y="988"/>
                </a:cxn>
                <a:cxn ang="0">
                  <a:pos x="138" y="993"/>
                </a:cxn>
                <a:cxn ang="0">
                  <a:pos x="138" y="782"/>
                </a:cxn>
                <a:cxn ang="0">
                  <a:pos x="69" y="774"/>
                </a:cxn>
                <a:cxn ang="0">
                  <a:pos x="29" y="758"/>
                </a:cxn>
                <a:cxn ang="0">
                  <a:pos x="4" y="723"/>
                </a:cxn>
                <a:cxn ang="0">
                  <a:pos x="0" y="697"/>
                </a:cxn>
                <a:cxn ang="0">
                  <a:pos x="0" y="78"/>
                </a:cxn>
                <a:cxn ang="0">
                  <a:pos x="13" y="36"/>
                </a:cxn>
                <a:cxn ang="0">
                  <a:pos x="45" y="8"/>
                </a:cxn>
                <a:cxn ang="0">
                  <a:pos x="78" y="0"/>
                </a:cxn>
                <a:cxn ang="0">
                  <a:pos x="2717" y="0"/>
                </a:cxn>
              </a:cxnLst>
              <a:rect l="0" t="0" r="r" b="b"/>
              <a:pathLst>
                <a:path w="2795" h="993">
                  <a:moveTo>
                    <a:pt x="2717" y="0"/>
                  </a:moveTo>
                  <a:lnTo>
                    <a:pt x="2776" y="27"/>
                  </a:lnTo>
                  <a:lnTo>
                    <a:pt x="2795" y="78"/>
                  </a:lnTo>
                  <a:lnTo>
                    <a:pt x="2795" y="697"/>
                  </a:lnTo>
                  <a:lnTo>
                    <a:pt x="2768" y="756"/>
                  </a:lnTo>
                  <a:lnTo>
                    <a:pt x="2717" y="775"/>
                  </a:lnTo>
                  <a:lnTo>
                    <a:pt x="381" y="775"/>
                  </a:lnTo>
                  <a:lnTo>
                    <a:pt x="356" y="798"/>
                  </a:lnTo>
                  <a:lnTo>
                    <a:pt x="333" y="818"/>
                  </a:lnTo>
                  <a:lnTo>
                    <a:pt x="313" y="836"/>
                  </a:lnTo>
                  <a:lnTo>
                    <a:pt x="295" y="852"/>
                  </a:lnTo>
                  <a:lnTo>
                    <a:pt x="280" y="866"/>
                  </a:lnTo>
                  <a:lnTo>
                    <a:pt x="266" y="879"/>
                  </a:lnTo>
                  <a:lnTo>
                    <a:pt x="253" y="890"/>
                  </a:lnTo>
                  <a:lnTo>
                    <a:pt x="241" y="900"/>
                  </a:lnTo>
                  <a:lnTo>
                    <a:pt x="230" y="910"/>
                  </a:lnTo>
                  <a:lnTo>
                    <a:pt x="220" y="920"/>
                  </a:lnTo>
                  <a:lnTo>
                    <a:pt x="209" y="929"/>
                  </a:lnTo>
                  <a:lnTo>
                    <a:pt x="198" y="939"/>
                  </a:lnTo>
                  <a:lnTo>
                    <a:pt x="186" y="950"/>
                  </a:lnTo>
                  <a:lnTo>
                    <a:pt x="174" y="961"/>
                  </a:lnTo>
                  <a:lnTo>
                    <a:pt x="159" y="974"/>
                  </a:lnTo>
                  <a:lnTo>
                    <a:pt x="144" y="988"/>
                  </a:lnTo>
                  <a:lnTo>
                    <a:pt x="138" y="993"/>
                  </a:lnTo>
                  <a:lnTo>
                    <a:pt x="138" y="782"/>
                  </a:lnTo>
                  <a:lnTo>
                    <a:pt x="69" y="774"/>
                  </a:lnTo>
                  <a:lnTo>
                    <a:pt x="29" y="758"/>
                  </a:lnTo>
                  <a:lnTo>
                    <a:pt x="4" y="723"/>
                  </a:lnTo>
                  <a:lnTo>
                    <a:pt x="0" y="697"/>
                  </a:lnTo>
                  <a:lnTo>
                    <a:pt x="0" y="78"/>
                  </a:lnTo>
                  <a:lnTo>
                    <a:pt x="13" y="36"/>
                  </a:lnTo>
                  <a:lnTo>
                    <a:pt x="45" y="8"/>
                  </a:lnTo>
                  <a:lnTo>
                    <a:pt x="78" y="0"/>
                  </a:lnTo>
                  <a:lnTo>
                    <a:pt x="2717" y="0"/>
                  </a:lnTo>
                  <a:close/>
                </a:path>
              </a:pathLst>
            </a:custGeom>
            <a:noFill/>
            <a:ln w="48236">
              <a:solidFill>
                <a:srgbClr val="ED297A"/>
              </a:solidFill>
              <a:round/>
              <a:headEnd/>
              <a:tailEnd/>
            </a:ln>
          </p:spPr>
          <p:txBody>
            <a:bodyPr vert="horz" wrap="square" lIns="91440" tIns="45720" rIns="91440" bIns="45720" numCol="1" anchor="t" anchorCtr="0" compatLnSpc="1">
              <a:prstTxWarp prst="textNoShape">
                <a:avLst/>
              </a:prstTxWarp>
            </a:bodyPr>
            <a:lstStyle/>
            <a:p>
              <a:endParaRPr lang="fr-FR" b="1"/>
            </a:p>
          </p:txBody>
        </p:sp>
        <p:sp>
          <p:nvSpPr>
            <p:cNvPr id="18439" name="Freeform 7"/>
            <p:cNvSpPr>
              <a:spLocks/>
            </p:cNvSpPr>
            <p:nvPr/>
          </p:nvSpPr>
          <p:spPr bwMode="auto">
            <a:xfrm>
              <a:off x="903" y="1759"/>
              <a:ext cx="54" cy="160"/>
            </a:xfrm>
            <a:custGeom>
              <a:avLst/>
              <a:gdLst/>
              <a:ahLst/>
              <a:cxnLst>
                <a:cxn ang="0">
                  <a:pos x="34" y="0"/>
                </a:cxn>
                <a:cxn ang="0">
                  <a:pos x="25" y="3"/>
                </a:cxn>
                <a:cxn ang="0">
                  <a:pos x="21" y="10"/>
                </a:cxn>
                <a:cxn ang="0">
                  <a:pos x="18" y="14"/>
                </a:cxn>
                <a:cxn ang="0">
                  <a:pos x="17" y="19"/>
                </a:cxn>
                <a:cxn ang="0">
                  <a:pos x="16" y="27"/>
                </a:cxn>
                <a:cxn ang="0">
                  <a:pos x="16" y="45"/>
                </a:cxn>
                <a:cxn ang="0">
                  <a:pos x="0" y="45"/>
                </a:cxn>
                <a:cxn ang="0">
                  <a:pos x="0" y="61"/>
                </a:cxn>
                <a:cxn ang="0">
                  <a:pos x="16" y="61"/>
                </a:cxn>
                <a:cxn ang="0">
                  <a:pos x="16" y="160"/>
                </a:cxn>
                <a:cxn ang="0">
                  <a:pos x="36" y="160"/>
                </a:cxn>
                <a:cxn ang="0">
                  <a:pos x="36" y="61"/>
                </a:cxn>
                <a:cxn ang="0">
                  <a:pos x="55" y="61"/>
                </a:cxn>
                <a:cxn ang="0">
                  <a:pos x="55" y="45"/>
                </a:cxn>
                <a:cxn ang="0">
                  <a:pos x="36" y="45"/>
                </a:cxn>
                <a:cxn ang="0">
                  <a:pos x="36" y="33"/>
                </a:cxn>
                <a:cxn ang="0">
                  <a:pos x="36" y="25"/>
                </a:cxn>
                <a:cxn ang="0">
                  <a:pos x="37" y="22"/>
                </a:cxn>
                <a:cxn ang="0">
                  <a:pos x="42" y="18"/>
                </a:cxn>
                <a:cxn ang="0">
                  <a:pos x="51" y="18"/>
                </a:cxn>
                <a:cxn ang="0">
                  <a:pos x="55" y="18"/>
                </a:cxn>
                <a:cxn ang="0">
                  <a:pos x="55" y="0"/>
                </a:cxn>
                <a:cxn ang="0">
                  <a:pos x="52" y="0"/>
                </a:cxn>
                <a:cxn ang="0">
                  <a:pos x="34" y="0"/>
                </a:cxn>
              </a:cxnLst>
              <a:rect l="0" t="0" r="r" b="b"/>
              <a:pathLst>
                <a:path w="54" h="160">
                  <a:moveTo>
                    <a:pt x="34" y="0"/>
                  </a:moveTo>
                  <a:lnTo>
                    <a:pt x="25" y="3"/>
                  </a:lnTo>
                  <a:lnTo>
                    <a:pt x="21" y="10"/>
                  </a:lnTo>
                  <a:lnTo>
                    <a:pt x="18" y="14"/>
                  </a:lnTo>
                  <a:lnTo>
                    <a:pt x="17" y="19"/>
                  </a:lnTo>
                  <a:lnTo>
                    <a:pt x="16" y="27"/>
                  </a:lnTo>
                  <a:lnTo>
                    <a:pt x="16" y="45"/>
                  </a:lnTo>
                  <a:lnTo>
                    <a:pt x="0" y="45"/>
                  </a:lnTo>
                  <a:lnTo>
                    <a:pt x="0" y="61"/>
                  </a:lnTo>
                  <a:lnTo>
                    <a:pt x="16" y="61"/>
                  </a:lnTo>
                  <a:lnTo>
                    <a:pt x="16" y="160"/>
                  </a:lnTo>
                  <a:lnTo>
                    <a:pt x="36" y="160"/>
                  </a:lnTo>
                  <a:lnTo>
                    <a:pt x="36" y="61"/>
                  </a:lnTo>
                  <a:lnTo>
                    <a:pt x="55" y="61"/>
                  </a:lnTo>
                  <a:lnTo>
                    <a:pt x="55" y="45"/>
                  </a:lnTo>
                  <a:lnTo>
                    <a:pt x="36" y="45"/>
                  </a:lnTo>
                  <a:lnTo>
                    <a:pt x="36" y="33"/>
                  </a:lnTo>
                  <a:lnTo>
                    <a:pt x="36" y="25"/>
                  </a:lnTo>
                  <a:lnTo>
                    <a:pt x="37" y="22"/>
                  </a:lnTo>
                  <a:lnTo>
                    <a:pt x="42" y="18"/>
                  </a:lnTo>
                  <a:lnTo>
                    <a:pt x="51" y="18"/>
                  </a:lnTo>
                  <a:lnTo>
                    <a:pt x="55" y="18"/>
                  </a:lnTo>
                  <a:lnTo>
                    <a:pt x="55" y="0"/>
                  </a:lnTo>
                  <a:lnTo>
                    <a:pt x="52" y="0"/>
                  </a:lnTo>
                  <a:lnTo>
                    <a:pt x="34" y="0"/>
                  </a:lnTo>
                  <a:close/>
                </a:path>
              </a:pathLst>
            </a:custGeom>
            <a:solidFill>
              <a:srgbClr val="FEFFFE"/>
            </a:solidFill>
            <a:ln w="9525">
              <a:noFill/>
              <a:round/>
              <a:headEnd/>
              <a:tailEnd/>
            </a:ln>
          </p:spPr>
          <p:txBody>
            <a:bodyPr vert="horz" wrap="square" lIns="91440" tIns="45720" rIns="91440" bIns="45720" numCol="1" anchor="t" anchorCtr="0" compatLnSpc="1">
              <a:prstTxWarp prst="textNoShape">
                <a:avLst/>
              </a:prstTxWarp>
            </a:bodyPr>
            <a:lstStyle/>
            <a:p>
              <a:endParaRPr lang="fr-FR" b="1"/>
            </a:p>
          </p:txBody>
        </p:sp>
        <p:sp>
          <p:nvSpPr>
            <p:cNvPr id="18440" name="Freeform 8"/>
            <p:cNvSpPr>
              <a:spLocks/>
            </p:cNvSpPr>
            <p:nvPr/>
          </p:nvSpPr>
          <p:spPr bwMode="auto">
            <a:xfrm>
              <a:off x="976" y="1801"/>
              <a:ext cx="56" cy="118"/>
            </a:xfrm>
            <a:custGeom>
              <a:avLst/>
              <a:gdLst/>
              <a:ahLst/>
              <a:cxnLst>
                <a:cxn ang="0">
                  <a:pos x="0" y="3"/>
                </a:cxn>
                <a:cxn ang="0">
                  <a:pos x="0" y="118"/>
                </a:cxn>
                <a:cxn ang="0">
                  <a:pos x="20" y="118"/>
                </a:cxn>
                <a:cxn ang="0">
                  <a:pos x="20" y="44"/>
                </a:cxn>
                <a:cxn ang="0">
                  <a:pos x="22" y="36"/>
                </a:cxn>
                <a:cxn ang="0">
                  <a:pos x="27" y="30"/>
                </a:cxn>
                <a:cxn ang="0">
                  <a:pos x="33" y="24"/>
                </a:cxn>
                <a:cxn ang="0">
                  <a:pos x="40" y="21"/>
                </a:cxn>
                <a:cxn ang="0">
                  <a:pos x="52" y="21"/>
                </a:cxn>
                <a:cxn ang="0">
                  <a:pos x="56" y="21"/>
                </a:cxn>
                <a:cxn ang="0">
                  <a:pos x="56" y="1"/>
                </a:cxn>
                <a:cxn ang="0">
                  <a:pos x="54" y="1"/>
                </a:cxn>
                <a:cxn ang="0">
                  <a:pos x="50" y="0"/>
                </a:cxn>
                <a:cxn ang="0">
                  <a:pos x="42" y="0"/>
                </a:cxn>
                <a:cxn ang="0">
                  <a:pos x="36" y="3"/>
                </a:cxn>
                <a:cxn ang="0">
                  <a:pos x="30" y="9"/>
                </a:cxn>
                <a:cxn ang="0">
                  <a:pos x="24" y="14"/>
                </a:cxn>
                <a:cxn ang="0">
                  <a:pos x="20" y="19"/>
                </a:cxn>
                <a:cxn ang="0">
                  <a:pos x="19" y="23"/>
                </a:cxn>
                <a:cxn ang="0">
                  <a:pos x="19" y="3"/>
                </a:cxn>
                <a:cxn ang="0">
                  <a:pos x="0" y="3"/>
                </a:cxn>
              </a:cxnLst>
              <a:rect l="0" t="0" r="r" b="b"/>
              <a:pathLst>
                <a:path w="56" h="118">
                  <a:moveTo>
                    <a:pt x="0" y="3"/>
                  </a:moveTo>
                  <a:lnTo>
                    <a:pt x="0" y="118"/>
                  </a:lnTo>
                  <a:lnTo>
                    <a:pt x="20" y="118"/>
                  </a:lnTo>
                  <a:lnTo>
                    <a:pt x="20" y="44"/>
                  </a:lnTo>
                  <a:lnTo>
                    <a:pt x="22" y="36"/>
                  </a:lnTo>
                  <a:lnTo>
                    <a:pt x="27" y="30"/>
                  </a:lnTo>
                  <a:lnTo>
                    <a:pt x="33" y="24"/>
                  </a:lnTo>
                  <a:lnTo>
                    <a:pt x="40" y="21"/>
                  </a:lnTo>
                  <a:lnTo>
                    <a:pt x="52" y="21"/>
                  </a:lnTo>
                  <a:lnTo>
                    <a:pt x="56" y="21"/>
                  </a:lnTo>
                  <a:lnTo>
                    <a:pt x="56" y="1"/>
                  </a:lnTo>
                  <a:lnTo>
                    <a:pt x="54" y="1"/>
                  </a:lnTo>
                  <a:lnTo>
                    <a:pt x="50" y="0"/>
                  </a:lnTo>
                  <a:lnTo>
                    <a:pt x="42" y="0"/>
                  </a:lnTo>
                  <a:lnTo>
                    <a:pt x="36" y="3"/>
                  </a:lnTo>
                  <a:lnTo>
                    <a:pt x="30" y="9"/>
                  </a:lnTo>
                  <a:lnTo>
                    <a:pt x="24" y="14"/>
                  </a:lnTo>
                  <a:lnTo>
                    <a:pt x="20" y="19"/>
                  </a:lnTo>
                  <a:lnTo>
                    <a:pt x="19" y="23"/>
                  </a:lnTo>
                  <a:lnTo>
                    <a:pt x="19" y="3"/>
                  </a:lnTo>
                  <a:lnTo>
                    <a:pt x="0" y="3"/>
                  </a:lnTo>
                  <a:close/>
                </a:path>
              </a:pathLst>
            </a:custGeom>
            <a:solidFill>
              <a:srgbClr val="FEFFFE"/>
            </a:solidFill>
            <a:ln w="9525">
              <a:noFill/>
              <a:round/>
              <a:headEnd/>
              <a:tailEnd/>
            </a:ln>
          </p:spPr>
          <p:txBody>
            <a:bodyPr vert="horz" wrap="square" lIns="91440" tIns="45720" rIns="91440" bIns="45720" numCol="1" anchor="t" anchorCtr="0" compatLnSpc="1">
              <a:prstTxWarp prst="textNoShape">
                <a:avLst/>
              </a:prstTxWarp>
            </a:bodyPr>
            <a:lstStyle/>
            <a:p>
              <a:endParaRPr lang="fr-FR" b="1"/>
            </a:p>
          </p:txBody>
        </p:sp>
        <p:sp>
          <p:nvSpPr>
            <p:cNvPr id="18441" name="Freeform 9"/>
            <p:cNvSpPr>
              <a:spLocks/>
            </p:cNvSpPr>
            <p:nvPr/>
          </p:nvSpPr>
          <p:spPr bwMode="auto">
            <a:xfrm>
              <a:off x="1041" y="1801"/>
              <a:ext cx="106" cy="122"/>
            </a:xfrm>
            <a:custGeom>
              <a:avLst/>
              <a:gdLst/>
              <a:ahLst/>
              <a:cxnLst>
                <a:cxn ang="0">
                  <a:pos x="0" y="63"/>
                </a:cxn>
                <a:cxn ang="0">
                  <a:pos x="0" y="69"/>
                </a:cxn>
                <a:cxn ang="0">
                  <a:pos x="4" y="90"/>
                </a:cxn>
                <a:cxn ang="0">
                  <a:pos x="14" y="106"/>
                </a:cxn>
                <a:cxn ang="0">
                  <a:pos x="31" y="118"/>
                </a:cxn>
                <a:cxn ang="0">
                  <a:pos x="23" y="85"/>
                </a:cxn>
                <a:cxn ang="0">
                  <a:pos x="20" y="75"/>
                </a:cxn>
                <a:cxn ang="0">
                  <a:pos x="20" y="50"/>
                </a:cxn>
                <a:cxn ang="0">
                  <a:pos x="23" y="39"/>
                </a:cxn>
                <a:cxn ang="0">
                  <a:pos x="28" y="30"/>
                </a:cxn>
                <a:cxn ang="0">
                  <a:pos x="33" y="21"/>
                </a:cxn>
                <a:cxn ang="0">
                  <a:pos x="42" y="16"/>
                </a:cxn>
                <a:cxn ang="0">
                  <a:pos x="67" y="16"/>
                </a:cxn>
                <a:cxn ang="0">
                  <a:pos x="76" y="22"/>
                </a:cxn>
                <a:cxn ang="0">
                  <a:pos x="81" y="32"/>
                </a:cxn>
                <a:cxn ang="0">
                  <a:pos x="85" y="39"/>
                </a:cxn>
                <a:cxn ang="0">
                  <a:pos x="86" y="48"/>
                </a:cxn>
                <a:cxn ang="0">
                  <a:pos x="86" y="70"/>
                </a:cxn>
                <a:cxn ang="0">
                  <a:pos x="84" y="81"/>
                </a:cxn>
                <a:cxn ang="0">
                  <a:pos x="79" y="91"/>
                </a:cxn>
                <a:cxn ang="0">
                  <a:pos x="79" y="116"/>
                </a:cxn>
                <a:cxn ang="0">
                  <a:pos x="93" y="104"/>
                </a:cxn>
                <a:cxn ang="0">
                  <a:pos x="97" y="98"/>
                </a:cxn>
                <a:cxn ang="0">
                  <a:pos x="104" y="80"/>
                </a:cxn>
                <a:cxn ang="0">
                  <a:pos x="107" y="58"/>
                </a:cxn>
                <a:cxn ang="0">
                  <a:pos x="106" y="51"/>
                </a:cxn>
                <a:cxn ang="0">
                  <a:pos x="102" y="30"/>
                </a:cxn>
                <a:cxn ang="0">
                  <a:pos x="91" y="14"/>
                </a:cxn>
                <a:cxn ang="0">
                  <a:pos x="74" y="3"/>
                </a:cxn>
                <a:cxn ang="0">
                  <a:pos x="54" y="0"/>
                </a:cxn>
                <a:cxn ang="0">
                  <a:pos x="51" y="0"/>
                </a:cxn>
                <a:cxn ang="0">
                  <a:pos x="31" y="4"/>
                </a:cxn>
                <a:cxn ang="0">
                  <a:pos x="15" y="17"/>
                </a:cxn>
                <a:cxn ang="0">
                  <a:pos x="10" y="23"/>
                </a:cxn>
                <a:cxn ang="0">
                  <a:pos x="3" y="41"/>
                </a:cxn>
                <a:cxn ang="0">
                  <a:pos x="0" y="63"/>
                </a:cxn>
              </a:cxnLst>
              <a:rect l="0" t="0" r="r" b="b"/>
              <a:pathLst>
                <a:path w="106" h="122">
                  <a:moveTo>
                    <a:pt x="0" y="63"/>
                  </a:moveTo>
                  <a:lnTo>
                    <a:pt x="0" y="69"/>
                  </a:lnTo>
                  <a:lnTo>
                    <a:pt x="4" y="90"/>
                  </a:lnTo>
                  <a:lnTo>
                    <a:pt x="14" y="106"/>
                  </a:lnTo>
                  <a:lnTo>
                    <a:pt x="31" y="118"/>
                  </a:lnTo>
                  <a:lnTo>
                    <a:pt x="23" y="85"/>
                  </a:lnTo>
                  <a:lnTo>
                    <a:pt x="20" y="75"/>
                  </a:lnTo>
                  <a:lnTo>
                    <a:pt x="20" y="50"/>
                  </a:lnTo>
                  <a:lnTo>
                    <a:pt x="23" y="39"/>
                  </a:lnTo>
                  <a:lnTo>
                    <a:pt x="28" y="30"/>
                  </a:lnTo>
                  <a:lnTo>
                    <a:pt x="33" y="21"/>
                  </a:lnTo>
                  <a:lnTo>
                    <a:pt x="42" y="16"/>
                  </a:lnTo>
                  <a:lnTo>
                    <a:pt x="67" y="16"/>
                  </a:lnTo>
                  <a:lnTo>
                    <a:pt x="76" y="22"/>
                  </a:lnTo>
                  <a:lnTo>
                    <a:pt x="81" y="32"/>
                  </a:lnTo>
                  <a:lnTo>
                    <a:pt x="85" y="39"/>
                  </a:lnTo>
                  <a:lnTo>
                    <a:pt x="86" y="48"/>
                  </a:lnTo>
                  <a:lnTo>
                    <a:pt x="86" y="70"/>
                  </a:lnTo>
                  <a:lnTo>
                    <a:pt x="84" y="81"/>
                  </a:lnTo>
                  <a:lnTo>
                    <a:pt x="79" y="91"/>
                  </a:lnTo>
                  <a:lnTo>
                    <a:pt x="79" y="116"/>
                  </a:lnTo>
                  <a:lnTo>
                    <a:pt x="93" y="104"/>
                  </a:lnTo>
                  <a:lnTo>
                    <a:pt x="97" y="98"/>
                  </a:lnTo>
                  <a:lnTo>
                    <a:pt x="104" y="80"/>
                  </a:lnTo>
                  <a:lnTo>
                    <a:pt x="107" y="58"/>
                  </a:lnTo>
                  <a:lnTo>
                    <a:pt x="106" y="51"/>
                  </a:lnTo>
                  <a:lnTo>
                    <a:pt x="102" y="30"/>
                  </a:lnTo>
                  <a:lnTo>
                    <a:pt x="91" y="14"/>
                  </a:lnTo>
                  <a:lnTo>
                    <a:pt x="74" y="3"/>
                  </a:lnTo>
                  <a:lnTo>
                    <a:pt x="54" y="0"/>
                  </a:lnTo>
                  <a:lnTo>
                    <a:pt x="51" y="0"/>
                  </a:lnTo>
                  <a:lnTo>
                    <a:pt x="31" y="4"/>
                  </a:lnTo>
                  <a:lnTo>
                    <a:pt x="15" y="17"/>
                  </a:lnTo>
                  <a:lnTo>
                    <a:pt x="10" y="23"/>
                  </a:lnTo>
                  <a:lnTo>
                    <a:pt x="3" y="41"/>
                  </a:lnTo>
                  <a:lnTo>
                    <a:pt x="0" y="63"/>
                  </a:lnTo>
                  <a:close/>
                </a:path>
              </a:pathLst>
            </a:custGeom>
            <a:solidFill>
              <a:srgbClr val="FEFFFE"/>
            </a:solidFill>
            <a:ln w="9525">
              <a:noFill/>
              <a:round/>
              <a:headEnd/>
              <a:tailEnd/>
            </a:ln>
          </p:spPr>
          <p:txBody>
            <a:bodyPr vert="horz" wrap="square" lIns="91440" tIns="45720" rIns="91440" bIns="45720" numCol="1" anchor="t" anchorCtr="0" compatLnSpc="1">
              <a:prstTxWarp prst="textNoShape">
                <a:avLst/>
              </a:prstTxWarp>
            </a:bodyPr>
            <a:lstStyle/>
            <a:p>
              <a:endParaRPr lang="fr-FR" b="1"/>
            </a:p>
          </p:txBody>
        </p:sp>
        <p:sp>
          <p:nvSpPr>
            <p:cNvPr id="18442" name="Freeform 10"/>
            <p:cNvSpPr>
              <a:spLocks/>
            </p:cNvSpPr>
            <p:nvPr/>
          </p:nvSpPr>
          <p:spPr bwMode="auto">
            <a:xfrm>
              <a:off x="1041" y="1801"/>
              <a:ext cx="106" cy="122"/>
            </a:xfrm>
            <a:custGeom>
              <a:avLst/>
              <a:gdLst/>
              <a:ahLst/>
              <a:cxnLst>
                <a:cxn ang="0">
                  <a:pos x="79" y="91"/>
                </a:cxn>
                <a:cxn ang="0">
                  <a:pos x="75" y="101"/>
                </a:cxn>
                <a:cxn ang="0">
                  <a:pos x="66" y="105"/>
                </a:cxn>
                <a:cxn ang="0">
                  <a:pos x="42" y="105"/>
                </a:cxn>
                <a:cxn ang="0">
                  <a:pos x="33" y="101"/>
                </a:cxn>
                <a:cxn ang="0">
                  <a:pos x="28" y="93"/>
                </a:cxn>
                <a:cxn ang="0">
                  <a:pos x="23" y="85"/>
                </a:cxn>
                <a:cxn ang="0">
                  <a:pos x="31" y="118"/>
                </a:cxn>
                <a:cxn ang="0">
                  <a:pos x="51" y="122"/>
                </a:cxn>
                <a:cxn ang="0">
                  <a:pos x="58" y="122"/>
                </a:cxn>
                <a:cxn ang="0">
                  <a:pos x="79" y="116"/>
                </a:cxn>
                <a:cxn ang="0">
                  <a:pos x="79" y="91"/>
                </a:cxn>
              </a:cxnLst>
              <a:rect l="0" t="0" r="r" b="b"/>
              <a:pathLst>
                <a:path w="106" h="122">
                  <a:moveTo>
                    <a:pt x="79" y="91"/>
                  </a:moveTo>
                  <a:lnTo>
                    <a:pt x="75" y="101"/>
                  </a:lnTo>
                  <a:lnTo>
                    <a:pt x="66" y="105"/>
                  </a:lnTo>
                  <a:lnTo>
                    <a:pt x="42" y="105"/>
                  </a:lnTo>
                  <a:lnTo>
                    <a:pt x="33" y="101"/>
                  </a:lnTo>
                  <a:lnTo>
                    <a:pt x="28" y="93"/>
                  </a:lnTo>
                  <a:lnTo>
                    <a:pt x="23" y="85"/>
                  </a:lnTo>
                  <a:lnTo>
                    <a:pt x="31" y="118"/>
                  </a:lnTo>
                  <a:lnTo>
                    <a:pt x="51" y="122"/>
                  </a:lnTo>
                  <a:lnTo>
                    <a:pt x="58" y="122"/>
                  </a:lnTo>
                  <a:lnTo>
                    <a:pt x="79" y="116"/>
                  </a:lnTo>
                  <a:lnTo>
                    <a:pt x="79" y="91"/>
                  </a:lnTo>
                  <a:close/>
                </a:path>
              </a:pathLst>
            </a:custGeom>
            <a:solidFill>
              <a:srgbClr val="FEFFFE"/>
            </a:solidFill>
            <a:ln w="9525">
              <a:noFill/>
              <a:round/>
              <a:headEnd/>
              <a:tailEnd/>
            </a:ln>
          </p:spPr>
          <p:txBody>
            <a:bodyPr vert="horz" wrap="square" lIns="91440" tIns="45720" rIns="91440" bIns="45720" numCol="1" anchor="t" anchorCtr="0" compatLnSpc="1">
              <a:prstTxWarp prst="textNoShape">
                <a:avLst/>
              </a:prstTxWarp>
            </a:bodyPr>
            <a:lstStyle/>
            <a:p>
              <a:endParaRPr lang="fr-FR" b="1"/>
            </a:p>
          </p:txBody>
        </p:sp>
        <p:sp>
          <p:nvSpPr>
            <p:cNvPr id="18443" name="Freeform 11"/>
            <p:cNvSpPr>
              <a:spLocks/>
            </p:cNvSpPr>
            <p:nvPr/>
          </p:nvSpPr>
          <p:spPr bwMode="auto">
            <a:xfrm>
              <a:off x="1171" y="1761"/>
              <a:ext cx="20" cy="158"/>
            </a:xfrm>
            <a:custGeom>
              <a:avLst/>
              <a:gdLst/>
              <a:ahLst/>
              <a:cxnLst>
                <a:cxn ang="0">
                  <a:pos x="0" y="43"/>
                </a:cxn>
                <a:cxn ang="0">
                  <a:pos x="0" y="158"/>
                </a:cxn>
                <a:cxn ang="0">
                  <a:pos x="20" y="158"/>
                </a:cxn>
                <a:cxn ang="0">
                  <a:pos x="20" y="43"/>
                </a:cxn>
                <a:cxn ang="0">
                  <a:pos x="0" y="43"/>
                </a:cxn>
              </a:cxnLst>
              <a:rect l="0" t="0" r="r" b="b"/>
              <a:pathLst>
                <a:path w="20" h="158">
                  <a:moveTo>
                    <a:pt x="0" y="43"/>
                  </a:moveTo>
                  <a:lnTo>
                    <a:pt x="0" y="158"/>
                  </a:lnTo>
                  <a:lnTo>
                    <a:pt x="20" y="158"/>
                  </a:lnTo>
                  <a:lnTo>
                    <a:pt x="20" y="43"/>
                  </a:lnTo>
                  <a:lnTo>
                    <a:pt x="0" y="43"/>
                  </a:lnTo>
                  <a:close/>
                </a:path>
              </a:pathLst>
            </a:custGeom>
            <a:solidFill>
              <a:srgbClr val="FEFFFE"/>
            </a:solidFill>
            <a:ln w="9525">
              <a:noFill/>
              <a:round/>
              <a:headEnd/>
              <a:tailEnd/>
            </a:ln>
          </p:spPr>
          <p:txBody>
            <a:bodyPr vert="horz" wrap="square" lIns="91440" tIns="45720" rIns="91440" bIns="45720" numCol="1" anchor="t" anchorCtr="0" compatLnSpc="1">
              <a:prstTxWarp prst="textNoShape">
                <a:avLst/>
              </a:prstTxWarp>
            </a:bodyPr>
            <a:lstStyle/>
            <a:p>
              <a:endParaRPr lang="fr-FR" b="1"/>
            </a:p>
          </p:txBody>
        </p:sp>
        <p:sp>
          <p:nvSpPr>
            <p:cNvPr id="18444" name="Freeform 12"/>
            <p:cNvSpPr>
              <a:spLocks/>
            </p:cNvSpPr>
            <p:nvPr/>
          </p:nvSpPr>
          <p:spPr bwMode="auto">
            <a:xfrm>
              <a:off x="1171" y="1761"/>
              <a:ext cx="20" cy="158"/>
            </a:xfrm>
            <a:custGeom>
              <a:avLst/>
              <a:gdLst/>
              <a:ahLst/>
              <a:cxnLst>
                <a:cxn ang="0">
                  <a:pos x="0" y="0"/>
                </a:cxn>
                <a:cxn ang="0">
                  <a:pos x="0" y="22"/>
                </a:cxn>
                <a:cxn ang="0">
                  <a:pos x="20" y="22"/>
                </a:cxn>
                <a:cxn ang="0">
                  <a:pos x="20" y="0"/>
                </a:cxn>
                <a:cxn ang="0">
                  <a:pos x="0" y="0"/>
                </a:cxn>
              </a:cxnLst>
              <a:rect l="0" t="0" r="r" b="b"/>
              <a:pathLst>
                <a:path w="20" h="158">
                  <a:moveTo>
                    <a:pt x="0" y="0"/>
                  </a:moveTo>
                  <a:lnTo>
                    <a:pt x="0" y="22"/>
                  </a:lnTo>
                  <a:lnTo>
                    <a:pt x="20" y="22"/>
                  </a:lnTo>
                  <a:lnTo>
                    <a:pt x="20" y="0"/>
                  </a:lnTo>
                  <a:lnTo>
                    <a:pt x="0" y="0"/>
                  </a:lnTo>
                  <a:close/>
                </a:path>
              </a:pathLst>
            </a:custGeom>
            <a:solidFill>
              <a:srgbClr val="FEFFFE"/>
            </a:solidFill>
            <a:ln w="9525">
              <a:noFill/>
              <a:round/>
              <a:headEnd/>
              <a:tailEnd/>
            </a:ln>
          </p:spPr>
          <p:txBody>
            <a:bodyPr vert="horz" wrap="square" lIns="91440" tIns="45720" rIns="91440" bIns="45720" numCol="1" anchor="t" anchorCtr="0" compatLnSpc="1">
              <a:prstTxWarp prst="textNoShape">
                <a:avLst/>
              </a:prstTxWarp>
            </a:bodyPr>
            <a:lstStyle/>
            <a:p>
              <a:endParaRPr lang="fr-FR" b="1"/>
            </a:p>
          </p:txBody>
        </p:sp>
        <p:sp>
          <p:nvSpPr>
            <p:cNvPr id="18445" name="Freeform 13"/>
            <p:cNvSpPr>
              <a:spLocks/>
            </p:cNvSpPr>
            <p:nvPr/>
          </p:nvSpPr>
          <p:spPr bwMode="auto">
            <a:xfrm>
              <a:off x="1181" y="1762"/>
              <a:ext cx="0" cy="157"/>
            </a:xfrm>
            <a:custGeom>
              <a:avLst/>
              <a:gdLst/>
              <a:ahLst/>
              <a:cxnLst>
                <a:cxn ang="0">
                  <a:pos x="0" y="0"/>
                </a:cxn>
                <a:cxn ang="0">
                  <a:pos x="0" y="157"/>
                </a:cxn>
              </a:cxnLst>
              <a:rect l="0" t="0" r="r" b="b"/>
              <a:pathLst>
                <a:path h="157">
                  <a:moveTo>
                    <a:pt x="0" y="0"/>
                  </a:moveTo>
                  <a:lnTo>
                    <a:pt x="0" y="157"/>
                  </a:lnTo>
                </a:path>
              </a:pathLst>
            </a:custGeom>
            <a:noFill/>
            <a:ln w="13754">
              <a:solidFill>
                <a:srgbClr val="FEFFFE"/>
              </a:solidFill>
              <a:round/>
              <a:headEnd/>
              <a:tailEnd/>
            </a:ln>
          </p:spPr>
          <p:txBody>
            <a:bodyPr vert="horz" wrap="square" lIns="91440" tIns="45720" rIns="91440" bIns="45720" numCol="1" anchor="t" anchorCtr="0" compatLnSpc="1">
              <a:prstTxWarp prst="textNoShape">
                <a:avLst/>
              </a:prstTxWarp>
            </a:bodyPr>
            <a:lstStyle/>
            <a:p>
              <a:endParaRPr lang="fr-FR" b="1"/>
            </a:p>
          </p:txBody>
        </p:sp>
        <p:sp>
          <p:nvSpPr>
            <p:cNvPr id="18446" name="Freeform 14"/>
            <p:cNvSpPr>
              <a:spLocks/>
            </p:cNvSpPr>
            <p:nvPr/>
          </p:nvSpPr>
          <p:spPr bwMode="auto">
            <a:xfrm>
              <a:off x="1212" y="1761"/>
              <a:ext cx="102" cy="162"/>
            </a:xfrm>
            <a:custGeom>
              <a:avLst/>
              <a:gdLst/>
              <a:ahLst/>
              <a:cxnLst>
                <a:cxn ang="0">
                  <a:pos x="21" y="114"/>
                </a:cxn>
                <a:cxn ang="0">
                  <a:pos x="21" y="87"/>
                </a:cxn>
                <a:cxn ang="0">
                  <a:pos x="24" y="76"/>
                </a:cxn>
                <a:cxn ang="0">
                  <a:pos x="30" y="69"/>
                </a:cxn>
                <a:cxn ang="0">
                  <a:pos x="36" y="61"/>
                </a:cxn>
                <a:cxn ang="0">
                  <a:pos x="43" y="58"/>
                </a:cxn>
                <a:cxn ang="0">
                  <a:pos x="62" y="58"/>
                </a:cxn>
                <a:cxn ang="0">
                  <a:pos x="69" y="61"/>
                </a:cxn>
                <a:cxn ang="0">
                  <a:pos x="75" y="68"/>
                </a:cxn>
                <a:cxn ang="0">
                  <a:pos x="81" y="75"/>
                </a:cxn>
                <a:cxn ang="0">
                  <a:pos x="84" y="86"/>
                </a:cxn>
                <a:cxn ang="0">
                  <a:pos x="84" y="115"/>
                </a:cxn>
                <a:cxn ang="0">
                  <a:pos x="81" y="126"/>
                </a:cxn>
                <a:cxn ang="0">
                  <a:pos x="75" y="134"/>
                </a:cxn>
                <a:cxn ang="0">
                  <a:pos x="70" y="141"/>
                </a:cxn>
                <a:cxn ang="0">
                  <a:pos x="62" y="145"/>
                </a:cxn>
                <a:cxn ang="0">
                  <a:pos x="55" y="162"/>
                </a:cxn>
                <a:cxn ang="0">
                  <a:pos x="62" y="161"/>
                </a:cxn>
                <a:cxn ang="0">
                  <a:pos x="68" y="157"/>
                </a:cxn>
                <a:cxn ang="0">
                  <a:pos x="75" y="154"/>
                </a:cxn>
                <a:cxn ang="0">
                  <a:pos x="80" y="149"/>
                </a:cxn>
                <a:cxn ang="0">
                  <a:pos x="84" y="142"/>
                </a:cxn>
                <a:cxn ang="0">
                  <a:pos x="84" y="158"/>
                </a:cxn>
                <a:cxn ang="0">
                  <a:pos x="102" y="158"/>
                </a:cxn>
                <a:cxn ang="0">
                  <a:pos x="102" y="0"/>
                </a:cxn>
                <a:cxn ang="0">
                  <a:pos x="83" y="0"/>
                </a:cxn>
                <a:cxn ang="0">
                  <a:pos x="83" y="58"/>
                </a:cxn>
                <a:cxn ang="0">
                  <a:pos x="79" y="52"/>
                </a:cxn>
                <a:cxn ang="0">
                  <a:pos x="71" y="46"/>
                </a:cxn>
                <a:cxn ang="0">
                  <a:pos x="66" y="43"/>
                </a:cxn>
                <a:cxn ang="0">
                  <a:pos x="58" y="41"/>
                </a:cxn>
                <a:cxn ang="0">
                  <a:pos x="48" y="41"/>
                </a:cxn>
                <a:cxn ang="0">
                  <a:pos x="28" y="46"/>
                </a:cxn>
                <a:cxn ang="0">
                  <a:pos x="13" y="59"/>
                </a:cxn>
                <a:cxn ang="0">
                  <a:pos x="10" y="64"/>
                </a:cxn>
                <a:cxn ang="0">
                  <a:pos x="3" y="82"/>
                </a:cxn>
                <a:cxn ang="0">
                  <a:pos x="0" y="103"/>
                </a:cxn>
                <a:cxn ang="0">
                  <a:pos x="0" y="109"/>
                </a:cxn>
                <a:cxn ang="0">
                  <a:pos x="4" y="130"/>
                </a:cxn>
                <a:cxn ang="0">
                  <a:pos x="14" y="146"/>
                </a:cxn>
                <a:cxn ang="0">
                  <a:pos x="23" y="157"/>
                </a:cxn>
                <a:cxn ang="0">
                  <a:pos x="35" y="162"/>
                </a:cxn>
                <a:cxn ang="0">
                  <a:pos x="34" y="141"/>
                </a:cxn>
                <a:cxn ang="0">
                  <a:pos x="28" y="133"/>
                </a:cxn>
                <a:cxn ang="0">
                  <a:pos x="23" y="124"/>
                </a:cxn>
                <a:cxn ang="0">
                  <a:pos x="21" y="114"/>
                </a:cxn>
              </a:cxnLst>
              <a:rect l="0" t="0" r="r" b="b"/>
              <a:pathLst>
                <a:path w="102" h="162">
                  <a:moveTo>
                    <a:pt x="21" y="114"/>
                  </a:moveTo>
                  <a:lnTo>
                    <a:pt x="21" y="87"/>
                  </a:lnTo>
                  <a:lnTo>
                    <a:pt x="24" y="76"/>
                  </a:lnTo>
                  <a:lnTo>
                    <a:pt x="30" y="69"/>
                  </a:lnTo>
                  <a:lnTo>
                    <a:pt x="36" y="61"/>
                  </a:lnTo>
                  <a:lnTo>
                    <a:pt x="43" y="58"/>
                  </a:lnTo>
                  <a:lnTo>
                    <a:pt x="62" y="58"/>
                  </a:lnTo>
                  <a:lnTo>
                    <a:pt x="69" y="61"/>
                  </a:lnTo>
                  <a:lnTo>
                    <a:pt x="75" y="68"/>
                  </a:lnTo>
                  <a:lnTo>
                    <a:pt x="81" y="75"/>
                  </a:lnTo>
                  <a:lnTo>
                    <a:pt x="84" y="86"/>
                  </a:lnTo>
                  <a:lnTo>
                    <a:pt x="84" y="115"/>
                  </a:lnTo>
                  <a:lnTo>
                    <a:pt x="81" y="126"/>
                  </a:lnTo>
                  <a:lnTo>
                    <a:pt x="75" y="134"/>
                  </a:lnTo>
                  <a:lnTo>
                    <a:pt x="70" y="141"/>
                  </a:lnTo>
                  <a:lnTo>
                    <a:pt x="62" y="145"/>
                  </a:lnTo>
                  <a:lnTo>
                    <a:pt x="55" y="162"/>
                  </a:lnTo>
                  <a:lnTo>
                    <a:pt x="62" y="161"/>
                  </a:lnTo>
                  <a:lnTo>
                    <a:pt x="68" y="157"/>
                  </a:lnTo>
                  <a:lnTo>
                    <a:pt x="75" y="154"/>
                  </a:lnTo>
                  <a:lnTo>
                    <a:pt x="80" y="149"/>
                  </a:lnTo>
                  <a:lnTo>
                    <a:pt x="84" y="142"/>
                  </a:lnTo>
                  <a:lnTo>
                    <a:pt x="84" y="158"/>
                  </a:lnTo>
                  <a:lnTo>
                    <a:pt x="102" y="158"/>
                  </a:lnTo>
                  <a:lnTo>
                    <a:pt x="102" y="0"/>
                  </a:lnTo>
                  <a:lnTo>
                    <a:pt x="83" y="0"/>
                  </a:lnTo>
                  <a:lnTo>
                    <a:pt x="83" y="58"/>
                  </a:lnTo>
                  <a:lnTo>
                    <a:pt x="79" y="52"/>
                  </a:lnTo>
                  <a:lnTo>
                    <a:pt x="71" y="46"/>
                  </a:lnTo>
                  <a:lnTo>
                    <a:pt x="66" y="43"/>
                  </a:lnTo>
                  <a:lnTo>
                    <a:pt x="58" y="41"/>
                  </a:lnTo>
                  <a:lnTo>
                    <a:pt x="48" y="41"/>
                  </a:lnTo>
                  <a:lnTo>
                    <a:pt x="28" y="46"/>
                  </a:lnTo>
                  <a:lnTo>
                    <a:pt x="13" y="59"/>
                  </a:lnTo>
                  <a:lnTo>
                    <a:pt x="10" y="64"/>
                  </a:lnTo>
                  <a:lnTo>
                    <a:pt x="3" y="82"/>
                  </a:lnTo>
                  <a:lnTo>
                    <a:pt x="0" y="103"/>
                  </a:lnTo>
                  <a:lnTo>
                    <a:pt x="0" y="109"/>
                  </a:lnTo>
                  <a:lnTo>
                    <a:pt x="4" y="130"/>
                  </a:lnTo>
                  <a:lnTo>
                    <a:pt x="14" y="146"/>
                  </a:lnTo>
                  <a:lnTo>
                    <a:pt x="23" y="157"/>
                  </a:lnTo>
                  <a:lnTo>
                    <a:pt x="35" y="162"/>
                  </a:lnTo>
                  <a:lnTo>
                    <a:pt x="34" y="141"/>
                  </a:lnTo>
                  <a:lnTo>
                    <a:pt x="28" y="133"/>
                  </a:lnTo>
                  <a:lnTo>
                    <a:pt x="23" y="124"/>
                  </a:lnTo>
                  <a:lnTo>
                    <a:pt x="21" y="114"/>
                  </a:lnTo>
                  <a:close/>
                </a:path>
              </a:pathLst>
            </a:custGeom>
            <a:solidFill>
              <a:srgbClr val="FEFFFE"/>
            </a:solidFill>
            <a:ln w="9525">
              <a:noFill/>
              <a:round/>
              <a:headEnd/>
              <a:tailEnd/>
            </a:ln>
          </p:spPr>
          <p:txBody>
            <a:bodyPr vert="horz" wrap="square" lIns="91440" tIns="45720" rIns="91440" bIns="45720" numCol="1" anchor="t" anchorCtr="0" compatLnSpc="1">
              <a:prstTxWarp prst="textNoShape">
                <a:avLst/>
              </a:prstTxWarp>
            </a:bodyPr>
            <a:lstStyle/>
            <a:p>
              <a:endParaRPr lang="fr-FR" b="1"/>
            </a:p>
          </p:txBody>
        </p:sp>
        <p:sp>
          <p:nvSpPr>
            <p:cNvPr id="18447" name="Freeform 15"/>
            <p:cNvSpPr>
              <a:spLocks/>
            </p:cNvSpPr>
            <p:nvPr/>
          </p:nvSpPr>
          <p:spPr bwMode="auto">
            <a:xfrm>
              <a:off x="1212" y="1761"/>
              <a:ext cx="102" cy="162"/>
            </a:xfrm>
            <a:custGeom>
              <a:avLst/>
              <a:gdLst/>
              <a:ahLst/>
              <a:cxnLst>
                <a:cxn ang="0">
                  <a:pos x="34" y="141"/>
                </a:cxn>
                <a:cxn ang="0">
                  <a:pos x="35" y="162"/>
                </a:cxn>
                <a:cxn ang="0">
                  <a:pos x="55" y="162"/>
                </a:cxn>
                <a:cxn ang="0">
                  <a:pos x="62" y="145"/>
                </a:cxn>
                <a:cxn ang="0">
                  <a:pos x="42" y="145"/>
                </a:cxn>
                <a:cxn ang="0">
                  <a:pos x="34" y="141"/>
                </a:cxn>
              </a:cxnLst>
              <a:rect l="0" t="0" r="r" b="b"/>
              <a:pathLst>
                <a:path w="102" h="162">
                  <a:moveTo>
                    <a:pt x="34" y="141"/>
                  </a:moveTo>
                  <a:lnTo>
                    <a:pt x="35" y="162"/>
                  </a:lnTo>
                  <a:lnTo>
                    <a:pt x="55" y="162"/>
                  </a:lnTo>
                  <a:lnTo>
                    <a:pt x="62" y="145"/>
                  </a:lnTo>
                  <a:lnTo>
                    <a:pt x="42" y="145"/>
                  </a:lnTo>
                  <a:lnTo>
                    <a:pt x="34" y="141"/>
                  </a:lnTo>
                  <a:close/>
                </a:path>
              </a:pathLst>
            </a:custGeom>
            <a:solidFill>
              <a:srgbClr val="FEFFFE"/>
            </a:solidFill>
            <a:ln w="9525">
              <a:noFill/>
              <a:round/>
              <a:headEnd/>
              <a:tailEnd/>
            </a:ln>
          </p:spPr>
          <p:txBody>
            <a:bodyPr vert="horz" wrap="square" lIns="91440" tIns="45720" rIns="91440" bIns="45720" numCol="1" anchor="t" anchorCtr="0" compatLnSpc="1">
              <a:prstTxWarp prst="textNoShape">
                <a:avLst/>
              </a:prstTxWarp>
            </a:bodyPr>
            <a:lstStyle/>
            <a:p>
              <a:endParaRPr lang="fr-FR" b="1"/>
            </a:p>
          </p:txBody>
        </p:sp>
        <p:sp>
          <p:nvSpPr>
            <p:cNvPr id="18448" name="Freeform 16"/>
            <p:cNvSpPr>
              <a:spLocks/>
            </p:cNvSpPr>
            <p:nvPr/>
          </p:nvSpPr>
          <p:spPr bwMode="auto">
            <a:xfrm>
              <a:off x="1347" y="1896"/>
              <a:ext cx="23" cy="56"/>
            </a:xfrm>
            <a:custGeom>
              <a:avLst/>
              <a:gdLst/>
              <a:ahLst/>
              <a:cxnLst>
                <a:cxn ang="0">
                  <a:pos x="8" y="54"/>
                </a:cxn>
                <a:cxn ang="0">
                  <a:pos x="14" y="50"/>
                </a:cxn>
                <a:cxn ang="0">
                  <a:pos x="18" y="44"/>
                </a:cxn>
                <a:cxn ang="0">
                  <a:pos x="21" y="37"/>
                </a:cxn>
                <a:cxn ang="0">
                  <a:pos x="23" y="30"/>
                </a:cxn>
                <a:cxn ang="0">
                  <a:pos x="23" y="0"/>
                </a:cxn>
                <a:cxn ang="0">
                  <a:pos x="0" y="0"/>
                </a:cxn>
                <a:cxn ang="0">
                  <a:pos x="0" y="23"/>
                </a:cxn>
                <a:cxn ang="0">
                  <a:pos x="11" y="23"/>
                </a:cxn>
                <a:cxn ang="0">
                  <a:pos x="12" y="24"/>
                </a:cxn>
                <a:cxn ang="0">
                  <a:pos x="12" y="29"/>
                </a:cxn>
                <a:cxn ang="0">
                  <a:pos x="10" y="35"/>
                </a:cxn>
                <a:cxn ang="0">
                  <a:pos x="8" y="41"/>
                </a:cxn>
                <a:cxn ang="0">
                  <a:pos x="5" y="45"/>
                </a:cxn>
                <a:cxn ang="0">
                  <a:pos x="0" y="46"/>
                </a:cxn>
                <a:cxn ang="0">
                  <a:pos x="0" y="56"/>
                </a:cxn>
                <a:cxn ang="0">
                  <a:pos x="8" y="54"/>
                </a:cxn>
              </a:cxnLst>
              <a:rect l="0" t="0" r="r" b="b"/>
              <a:pathLst>
                <a:path w="23" h="56">
                  <a:moveTo>
                    <a:pt x="8" y="54"/>
                  </a:moveTo>
                  <a:lnTo>
                    <a:pt x="14" y="50"/>
                  </a:lnTo>
                  <a:lnTo>
                    <a:pt x="18" y="44"/>
                  </a:lnTo>
                  <a:lnTo>
                    <a:pt x="21" y="37"/>
                  </a:lnTo>
                  <a:lnTo>
                    <a:pt x="23" y="30"/>
                  </a:lnTo>
                  <a:lnTo>
                    <a:pt x="23" y="0"/>
                  </a:lnTo>
                  <a:lnTo>
                    <a:pt x="0" y="0"/>
                  </a:lnTo>
                  <a:lnTo>
                    <a:pt x="0" y="23"/>
                  </a:lnTo>
                  <a:lnTo>
                    <a:pt x="11" y="23"/>
                  </a:lnTo>
                  <a:lnTo>
                    <a:pt x="12" y="24"/>
                  </a:lnTo>
                  <a:lnTo>
                    <a:pt x="12" y="29"/>
                  </a:lnTo>
                  <a:lnTo>
                    <a:pt x="10" y="35"/>
                  </a:lnTo>
                  <a:lnTo>
                    <a:pt x="8" y="41"/>
                  </a:lnTo>
                  <a:lnTo>
                    <a:pt x="5" y="45"/>
                  </a:lnTo>
                  <a:lnTo>
                    <a:pt x="0" y="46"/>
                  </a:lnTo>
                  <a:lnTo>
                    <a:pt x="0" y="56"/>
                  </a:lnTo>
                  <a:lnTo>
                    <a:pt x="8" y="54"/>
                  </a:lnTo>
                  <a:close/>
                </a:path>
              </a:pathLst>
            </a:custGeom>
            <a:solidFill>
              <a:srgbClr val="FEFFFE"/>
            </a:solidFill>
            <a:ln w="9525">
              <a:noFill/>
              <a:round/>
              <a:headEnd/>
              <a:tailEnd/>
            </a:ln>
          </p:spPr>
          <p:txBody>
            <a:bodyPr vert="horz" wrap="square" lIns="91440" tIns="45720" rIns="91440" bIns="45720" numCol="1" anchor="t" anchorCtr="0" compatLnSpc="1">
              <a:prstTxWarp prst="textNoShape">
                <a:avLst/>
              </a:prstTxWarp>
            </a:bodyPr>
            <a:lstStyle/>
            <a:p>
              <a:endParaRPr lang="fr-FR" b="1"/>
            </a:p>
          </p:txBody>
        </p:sp>
        <p:sp>
          <p:nvSpPr>
            <p:cNvPr id="18449" name="Freeform 17"/>
            <p:cNvSpPr>
              <a:spLocks/>
            </p:cNvSpPr>
            <p:nvPr/>
          </p:nvSpPr>
          <p:spPr bwMode="auto">
            <a:xfrm>
              <a:off x="1463" y="1801"/>
              <a:ext cx="102" cy="164"/>
            </a:xfrm>
            <a:custGeom>
              <a:avLst/>
              <a:gdLst/>
              <a:ahLst/>
              <a:cxnLst>
                <a:cxn ang="0">
                  <a:pos x="31" y="116"/>
                </a:cxn>
                <a:cxn ang="0">
                  <a:pos x="37" y="120"/>
                </a:cxn>
                <a:cxn ang="0">
                  <a:pos x="44" y="122"/>
                </a:cxn>
                <a:cxn ang="0">
                  <a:pos x="64" y="122"/>
                </a:cxn>
                <a:cxn ang="0">
                  <a:pos x="74" y="118"/>
                </a:cxn>
                <a:cxn ang="0">
                  <a:pos x="82" y="112"/>
                </a:cxn>
                <a:cxn ang="0">
                  <a:pos x="92" y="100"/>
                </a:cxn>
                <a:cxn ang="0">
                  <a:pos x="99" y="82"/>
                </a:cxn>
                <a:cxn ang="0">
                  <a:pos x="102" y="58"/>
                </a:cxn>
                <a:cxn ang="0">
                  <a:pos x="102" y="52"/>
                </a:cxn>
                <a:cxn ang="0">
                  <a:pos x="98" y="31"/>
                </a:cxn>
                <a:cxn ang="0">
                  <a:pos x="88" y="15"/>
                </a:cxn>
                <a:cxn ang="0">
                  <a:pos x="79" y="5"/>
                </a:cxn>
                <a:cxn ang="0">
                  <a:pos x="68" y="0"/>
                </a:cxn>
                <a:cxn ang="0">
                  <a:pos x="46" y="0"/>
                </a:cxn>
                <a:cxn ang="0">
                  <a:pos x="38" y="2"/>
                </a:cxn>
                <a:cxn ang="0">
                  <a:pos x="32" y="7"/>
                </a:cxn>
                <a:cxn ang="0">
                  <a:pos x="27" y="9"/>
                </a:cxn>
                <a:cxn ang="0">
                  <a:pos x="28" y="24"/>
                </a:cxn>
                <a:cxn ang="0">
                  <a:pos x="37" y="17"/>
                </a:cxn>
                <a:cxn ang="0">
                  <a:pos x="64" y="17"/>
                </a:cxn>
                <a:cxn ang="0">
                  <a:pos x="73" y="23"/>
                </a:cxn>
                <a:cxn ang="0">
                  <a:pos x="78" y="36"/>
                </a:cxn>
                <a:cxn ang="0">
                  <a:pos x="81" y="43"/>
                </a:cxn>
                <a:cxn ang="0">
                  <a:pos x="82" y="51"/>
                </a:cxn>
                <a:cxn ang="0">
                  <a:pos x="82" y="75"/>
                </a:cxn>
                <a:cxn ang="0">
                  <a:pos x="79" y="86"/>
                </a:cxn>
                <a:cxn ang="0">
                  <a:pos x="73" y="94"/>
                </a:cxn>
                <a:cxn ang="0">
                  <a:pos x="67" y="101"/>
                </a:cxn>
                <a:cxn ang="0">
                  <a:pos x="59" y="105"/>
                </a:cxn>
                <a:cxn ang="0">
                  <a:pos x="37" y="105"/>
                </a:cxn>
                <a:cxn ang="0">
                  <a:pos x="28" y="99"/>
                </a:cxn>
                <a:cxn ang="0">
                  <a:pos x="23" y="87"/>
                </a:cxn>
                <a:cxn ang="0">
                  <a:pos x="24" y="110"/>
                </a:cxn>
                <a:cxn ang="0">
                  <a:pos x="31" y="116"/>
                </a:cxn>
              </a:cxnLst>
              <a:rect l="0" t="0" r="r" b="b"/>
              <a:pathLst>
                <a:path w="102" h="164">
                  <a:moveTo>
                    <a:pt x="31" y="116"/>
                  </a:moveTo>
                  <a:lnTo>
                    <a:pt x="37" y="120"/>
                  </a:lnTo>
                  <a:lnTo>
                    <a:pt x="44" y="122"/>
                  </a:lnTo>
                  <a:lnTo>
                    <a:pt x="64" y="122"/>
                  </a:lnTo>
                  <a:lnTo>
                    <a:pt x="74" y="118"/>
                  </a:lnTo>
                  <a:lnTo>
                    <a:pt x="82" y="112"/>
                  </a:lnTo>
                  <a:lnTo>
                    <a:pt x="92" y="100"/>
                  </a:lnTo>
                  <a:lnTo>
                    <a:pt x="99" y="82"/>
                  </a:lnTo>
                  <a:lnTo>
                    <a:pt x="102" y="58"/>
                  </a:lnTo>
                  <a:lnTo>
                    <a:pt x="102" y="52"/>
                  </a:lnTo>
                  <a:lnTo>
                    <a:pt x="98" y="31"/>
                  </a:lnTo>
                  <a:lnTo>
                    <a:pt x="88" y="15"/>
                  </a:lnTo>
                  <a:lnTo>
                    <a:pt x="79" y="5"/>
                  </a:lnTo>
                  <a:lnTo>
                    <a:pt x="68" y="0"/>
                  </a:lnTo>
                  <a:lnTo>
                    <a:pt x="46" y="0"/>
                  </a:lnTo>
                  <a:lnTo>
                    <a:pt x="38" y="2"/>
                  </a:lnTo>
                  <a:lnTo>
                    <a:pt x="32" y="7"/>
                  </a:lnTo>
                  <a:lnTo>
                    <a:pt x="27" y="9"/>
                  </a:lnTo>
                  <a:lnTo>
                    <a:pt x="28" y="24"/>
                  </a:lnTo>
                  <a:lnTo>
                    <a:pt x="37" y="17"/>
                  </a:lnTo>
                  <a:lnTo>
                    <a:pt x="64" y="17"/>
                  </a:lnTo>
                  <a:lnTo>
                    <a:pt x="73" y="23"/>
                  </a:lnTo>
                  <a:lnTo>
                    <a:pt x="78" y="36"/>
                  </a:lnTo>
                  <a:lnTo>
                    <a:pt x="81" y="43"/>
                  </a:lnTo>
                  <a:lnTo>
                    <a:pt x="82" y="51"/>
                  </a:lnTo>
                  <a:lnTo>
                    <a:pt x="82" y="75"/>
                  </a:lnTo>
                  <a:lnTo>
                    <a:pt x="79" y="86"/>
                  </a:lnTo>
                  <a:lnTo>
                    <a:pt x="73" y="94"/>
                  </a:lnTo>
                  <a:lnTo>
                    <a:pt x="67" y="101"/>
                  </a:lnTo>
                  <a:lnTo>
                    <a:pt x="59" y="105"/>
                  </a:lnTo>
                  <a:lnTo>
                    <a:pt x="37" y="105"/>
                  </a:lnTo>
                  <a:lnTo>
                    <a:pt x="28" y="99"/>
                  </a:lnTo>
                  <a:lnTo>
                    <a:pt x="23" y="87"/>
                  </a:lnTo>
                  <a:lnTo>
                    <a:pt x="24" y="110"/>
                  </a:lnTo>
                  <a:lnTo>
                    <a:pt x="31" y="116"/>
                  </a:lnTo>
                  <a:close/>
                </a:path>
              </a:pathLst>
            </a:custGeom>
            <a:solidFill>
              <a:srgbClr val="FEFFFE"/>
            </a:solidFill>
            <a:ln w="9525">
              <a:noFill/>
              <a:round/>
              <a:headEnd/>
              <a:tailEnd/>
            </a:ln>
          </p:spPr>
          <p:txBody>
            <a:bodyPr vert="horz" wrap="square" lIns="91440" tIns="45720" rIns="91440" bIns="45720" numCol="1" anchor="t" anchorCtr="0" compatLnSpc="1">
              <a:prstTxWarp prst="textNoShape">
                <a:avLst/>
              </a:prstTxWarp>
            </a:bodyPr>
            <a:lstStyle/>
            <a:p>
              <a:endParaRPr lang="fr-FR" b="1"/>
            </a:p>
          </p:txBody>
        </p:sp>
        <p:sp>
          <p:nvSpPr>
            <p:cNvPr id="18450" name="Freeform 18"/>
            <p:cNvSpPr>
              <a:spLocks/>
            </p:cNvSpPr>
            <p:nvPr/>
          </p:nvSpPr>
          <p:spPr bwMode="auto">
            <a:xfrm>
              <a:off x="1463" y="1801"/>
              <a:ext cx="102" cy="164"/>
            </a:xfrm>
            <a:custGeom>
              <a:avLst/>
              <a:gdLst/>
              <a:ahLst/>
              <a:cxnLst>
                <a:cxn ang="0">
                  <a:pos x="20" y="164"/>
                </a:cxn>
                <a:cxn ang="0">
                  <a:pos x="20" y="105"/>
                </a:cxn>
                <a:cxn ang="0">
                  <a:pos x="24" y="110"/>
                </a:cxn>
                <a:cxn ang="0">
                  <a:pos x="23" y="87"/>
                </a:cxn>
                <a:cxn ang="0">
                  <a:pos x="20" y="81"/>
                </a:cxn>
                <a:cxn ang="0">
                  <a:pos x="19" y="73"/>
                </a:cxn>
                <a:cxn ang="0">
                  <a:pos x="19" y="53"/>
                </a:cxn>
                <a:cxn ang="0">
                  <a:pos x="20" y="44"/>
                </a:cxn>
                <a:cxn ang="0">
                  <a:pos x="23" y="37"/>
                </a:cxn>
                <a:cxn ang="0">
                  <a:pos x="28" y="24"/>
                </a:cxn>
                <a:cxn ang="0">
                  <a:pos x="27" y="9"/>
                </a:cxn>
                <a:cxn ang="0">
                  <a:pos x="23" y="14"/>
                </a:cxn>
                <a:cxn ang="0">
                  <a:pos x="19" y="19"/>
                </a:cxn>
                <a:cxn ang="0">
                  <a:pos x="19" y="3"/>
                </a:cxn>
                <a:cxn ang="0">
                  <a:pos x="0" y="3"/>
                </a:cxn>
                <a:cxn ang="0">
                  <a:pos x="0" y="164"/>
                </a:cxn>
                <a:cxn ang="0">
                  <a:pos x="20" y="164"/>
                </a:cxn>
              </a:cxnLst>
              <a:rect l="0" t="0" r="r" b="b"/>
              <a:pathLst>
                <a:path w="102" h="164">
                  <a:moveTo>
                    <a:pt x="20" y="164"/>
                  </a:moveTo>
                  <a:lnTo>
                    <a:pt x="20" y="105"/>
                  </a:lnTo>
                  <a:lnTo>
                    <a:pt x="24" y="110"/>
                  </a:lnTo>
                  <a:lnTo>
                    <a:pt x="23" y="87"/>
                  </a:lnTo>
                  <a:lnTo>
                    <a:pt x="20" y="81"/>
                  </a:lnTo>
                  <a:lnTo>
                    <a:pt x="19" y="73"/>
                  </a:lnTo>
                  <a:lnTo>
                    <a:pt x="19" y="53"/>
                  </a:lnTo>
                  <a:lnTo>
                    <a:pt x="20" y="44"/>
                  </a:lnTo>
                  <a:lnTo>
                    <a:pt x="23" y="37"/>
                  </a:lnTo>
                  <a:lnTo>
                    <a:pt x="28" y="24"/>
                  </a:lnTo>
                  <a:lnTo>
                    <a:pt x="27" y="9"/>
                  </a:lnTo>
                  <a:lnTo>
                    <a:pt x="23" y="14"/>
                  </a:lnTo>
                  <a:lnTo>
                    <a:pt x="19" y="19"/>
                  </a:lnTo>
                  <a:lnTo>
                    <a:pt x="19" y="3"/>
                  </a:lnTo>
                  <a:lnTo>
                    <a:pt x="0" y="3"/>
                  </a:lnTo>
                  <a:lnTo>
                    <a:pt x="0" y="164"/>
                  </a:lnTo>
                  <a:lnTo>
                    <a:pt x="20" y="164"/>
                  </a:lnTo>
                  <a:close/>
                </a:path>
              </a:pathLst>
            </a:custGeom>
            <a:solidFill>
              <a:srgbClr val="FEFFFE"/>
            </a:solidFill>
            <a:ln w="9525">
              <a:noFill/>
              <a:round/>
              <a:headEnd/>
              <a:tailEnd/>
            </a:ln>
          </p:spPr>
          <p:txBody>
            <a:bodyPr vert="horz" wrap="square" lIns="91440" tIns="45720" rIns="91440" bIns="45720" numCol="1" anchor="t" anchorCtr="0" compatLnSpc="1">
              <a:prstTxWarp prst="textNoShape">
                <a:avLst/>
              </a:prstTxWarp>
            </a:bodyPr>
            <a:lstStyle/>
            <a:p>
              <a:endParaRPr lang="fr-FR" b="1"/>
            </a:p>
          </p:txBody>
        </p:sp>
        <p:sp>
          <p:nvSpPr>
            <p:cNvPr id="18451" name="Freeform 19"/>
            <p:cNvSpPr>
              <a:spLocks/>
            </p:cNvSpPr>
            <p:nvPr/>
          </p:nvSpPr>
          <p:spPr bwMode="auto">
            <a:xfrm>
              <a:off x="1587" y="1804"/>
              <a:ext cx="91" cy="118"/>
            </a:xfrm>
            <a:custGeom>
              <a:avLst/>
              <a:gdLst/>
              <a:ahLst/>
              <a:cxnLst>
                <a:cxn ang="0">
                  <a:pos x="20" y="0"/>
                </a:cxn>
                <a:cxn ang="0">
                  <a:pos x="0" y="0"/>
                </a:cxn>
                <a:cxn ang="0">
                  <a:pos x="0" y="88"/>
                </a:cxn>
                <a:cxn ang="0">
                  <a:pos x="1" y="96"/>
                </a:cxn>
                <a:cxn ang="0">
                  <a:pos x="5" y="102"/>
                </a:cxn>
                <a:cxn ang="0">
                  <a:pos x="10" y="113"/>
                </a:cxn>
                <a:cxn ang="0">
                  <a:pos x="21" y="118"/>
                </a:cxn>
                <a:cxn ang="0">
                  <a:pos x="48" y="118"/>
                </a:cxn>
                <a:cxn ang="0">
                  <a:pos x="57" y="115"/>
                </a:cxn>
                <a:cxn ang="0">
                  <a:pos x="64" y="109"/>
                </a:cxn>
                <a:cxn ang="0">
                  <a:pos x="70" y="102"/>
                </a:cxn>
                <a:cxn ang="0">
                  <a:pos x="73" y="98"/>
                </a:cxn>
                <a:cxn ang="0">
                  <a:pos x="73" y="115"/>
                </a:cxn>
                <a:cxn ang="0">
                  <a:pos x="91" y="115"/>
                </a:cxn>
                <a:cxn ang="0">
                  <a:pos x="91" y="0"/>
                </a:cxn>
                <a:cxn ang="0">
                  <a:pos x="72" y="0"/>
                </a:cxn>
                <a:cxn ang="0">
                  <a:pos x="72" y="68"/>
                </a:cxn>
                <a:cxn ang="0">
                  <a:pos x="70" y="77"/>
                </a:cxn>
                <a:cxn ang="0">
                  <a:pos x="68" y="83"/>
                </a:cxn>
                <a:cxn ang="0">
                  <a:pos x="63" y="95"/>
                </a:cxn>
                <a:cxn ang="0">
                  <a:pos x="54" y="101"/>
                </a:cxn>
                <a:cxn ang="0">
                  <a:pos x="32" y="101"/>
                </a:cxn>
                <a:cxn ang="0">
                  <a:pos x="26" y="98"/>
                </a:cxn>
                <a:cxn ang="0">
                  <a:pos x="22" y="91"/>
                </a:cxn>
                <a:cxn ang="0">
                  <a:pos x="20" y="87"/>
                </a:cxn>
                <a:cxn ang="0">
                  <a:pos x="20" y="82"/>
                </a:cxn>
                <a:cxn ang="0">
                  <a:pos x="20" y="0"/>
                </a:cxn>
              </a:cxnLst>
              <a:rect l="0" t="0" r="r" b="b"/>
              <a:pathLst>
                <a:path w="91" h="118">
                  <a:moveTo>
                    <a:pt x="20" y="0"/>
                  </a:moveTo>
                  <a:lnTo>
                    <a:pt x="0" y="0"/>
                  </a:lnTo>
                  <a:lnTo>
                    <a:pt x="0" y="88"/>
                  </a:lnTo>
                  <a:lnTo>
                    <a:pt x="1" y="96"/>
                  </a:lnTo>
                  <a:lnTo>
                    <a:pt x="5" y="102"/>
                  </a:lnTo>
                  <a:lnTo>
                    <a:pt x="10" y="113"/>
                  </a:lnTo>
                  <a:lnTo>
                    <a:pt x="21" y="118"/>
                  </a:lnTo>
                  <a:lnTo>
                    <a:pt x="48" y="118"/>
                  </a:lnTo>
                  <a:lnTo>
                    <a:pt x="57" y="115"/>
                  </a:lnTo>
                  <a:lnTo>
                    <a:pt x="64" y="109"/>
                  </a:lnTo>
                  <a:lnTo>
                    <a:pt x="70" y="102"/>
                  </a:lnTo>
                  <a:lnTo>
                    <a:pt x="73" y="98"/>
                  </a:lnTo>
                  <a:lnTo>
                    <a:pt x="73" y="115"/>
                  </a:lnTo>
                  <a:lnTo>
                    <a:pt x="91" y="115"/>
                  </a:lnTo>
                  <a:lnTo>
                    <a:pt x="91" y="0"/>
                  </a:lnTo>
                  <a:lnTo>
                    <a:pt x="72" y="0"/>
                  </a:lnTo>
                  <a:lnTo>
                    <a:pt x="72" y="68"/>
                  </a:lnTo>
                  <a:lnTo>
                    <a:pt x="70" y="77"/>
                  </a:lnTo>
                  <a:lnTo>
                    <a:pt x="68" y="83"/>
                  </a:lnTo>
                  <a:lnTo>
                    <a:pt x="63" y="95"/>
                  </a:lnTo>
                  <a:lnTo>
                    <a:pt x="54" y="101"/>
                  </a:lnTo>
                  <a:lnTo>
                    <a:pt x="32" y="101"/>
                  </a:lnTo>
                  <a:lnTo>
                    <a:pt x="26" y="98"/>
                  </a:lnTo>
                  <a:lnTo>
                    <a:pt x="22" y="91"/>
                  </a:lnTo>
                  <a:lnTo>
                    <a:pt x="20" y="87"/>
                  </a:lnTo>
                  <a:lnTo>
                    <a:pt x="20" y="82"/>
                  </a:lnTo>
                  <a:lnTo>
                    <a:pt x="20" y="0"/>
                  </a:lnTo>
                  <a:close/>
                </a:path>
              </a:pathLst>
            </a:custGeom>
            <a:solidFill>
              <a:srgbClr val="FEFFFE"/>
            </a:solidFill>
            <a:ln w="9525">
              <a:noFill/>
              <a:round/>
              <a:headEnd/>
              <a:tailEnd/>
            </a:ln>
          </p:spPr>
          <p:txBody>
            <a:bodyPr vert="horz" wrap="square" lIns="91440" tIns="45720" rIns="91440" bIns="45720" numCol="1" anchor="t" anchorCtr="0" compatLnSpc="1">
              <a:prstTxWarp prst="textNoShape">
                <a:avLst/>
              </a:prstTxWarp>
            </a:bodyPr>
            <a:lstStyle/>
            <a:p>
              <a:endParaRPr lang="fr-FR" b="1"/>
            </a:p>
          </p:txBody>
        </p:sp>
        <p:sp>
          <p:nvSpPr>
            <p:cNvPr id="18452" name="Freeform 20"/>
            <p:cNvSpPr>
              <a:spLocks/>
            </p:cNvSpPr>
            <p:nvPr/>
          </p:nvSpPr>
          <p:spPr bwMode="auto">
            <a:xfrm>
              <a:off x="1720" y="1761"/>
              <a:ext cx="0" cy="158"/>
            </a:xfrm>
            <a:custGeom>
              <a:avLst/>
              <a:gdLst/>
              <a:ahLst/>
              <a:cxnLst>
                <a:cxn ang="0">
                  <a:pos x="0" y="0"/>
                </a:cxn>
                <a:cxn ang="0">
                  <a:pos x="0" y="158"/>
                </a:cxn>
              </a:cxnLst>
              <a:rect l="0" t="0" r="r" b="b"/>
              <a:pathLst>
                <a:path h="158">
                  <a:moveTo>
                    <a:pt x="0" y="0"/>
                  </a:moveTo>
                  <a:lnTo>
                    <a:pt x="0" y="158"/>
                  </a:lnTo>
                </a:path>
              </a:pathLst>
            </a:custGeom>
            <a:noFill/>
            <a:ln w="13548">
              <a:solidFill>
                <a:srgbClr val="FEFFFE"/>
              </a:solidFill>
              <a:round/>
              <a:headEnd/>
              <a:tailEnd/>
            </a:ln>
          </p:spPr>
          <p:txBody>
            <a:bodyPr vert="horz" wrap="square" lIns="91440" tIns="45720" rIns="91440" bIns="45720" numCol="1" anchor="t" anchorCtr="0" compatLnSpc="1">
              <a:prstTxWarp prst="textNoShape">
                <a:avLst/>
              </a:prstTxWarp>
            </a:bodyPr>
            <a:lstStyle/>
            <a:p>
              <a:endParaRPr lang="fr-FR" b="1"/>
            </a:p>
          </p:txBody>
        </p:sp>
        <p:sp>
          <p:nvSpPr>
            <p:cNvPr id="18453" name="Freeform 21"/>
            <p:cNvSpPr>
              <a:spLocks/>
            </p:cNvSpPr>
            <p:nvPr/>
          </p:nvSpPr>
          <p:spPr bwMode="auto">
            <a:xfrm>
              <a:off x="1769" y="1761"/>
              <a:ext cx="0" cy="158"/>
            </a:xfrm>
            <a:custGeom>
              <a:avLst/>
              <a:gdLst/>
              <a:ahLst/>
              <a:cxnLst>
                <a:cxn ang="0">
                  <a:pos x="0" y="0"/>
                </a:cxn>
                <a:cxn ang="0">
                  <a:pos x="0" y="158"/>
                </a:cxn>
              </a:cxnLst>
              <a:rect l="0" t="0" r="r" b="b"/>
              <a:pathLst>
                <a:path h="158">
                  <a:moveTo>
                    <a:pt x="0" y="0"/>
                  </a:moveTo>
                  <a:lnTo>
                    <a:pt x="0" y="158"/>
                  </a:lnTo>
                </a:path>
              </a:pathLst>
            </a:custGeom>
            <a:noFill/>
            <a:ln w="13548">
              <a:solidFill>
                <a:srgbClr val="FEFFFE"/>
              </a:solidFill>
              <a:round/>
              <a:headEnd/>
              <a:tailEnd/>
            </a:ln>
          </p:spPr>
          <p:txBody>
            <a:bodyPr vert="horz" wrap="square" lIns="91440" tIns="45720" rIns="91440" bIns="45720" numCol="1" anchor="t" anchorCtr="0" compatLnSpc="1">
              <a:prstTxWarp prst="textNoShape">
                <a:avLst/>
              </a:prstTxWarp>
            </a:bodyPr>
            <a:lstStyle/>
            <a:p>
              <a:endParaRPr lang="fr-FR" b="1"/>
            </a:p>
          </p:txBody>
        </p:sp>
        <p:sp>
          <p:nvSpPr>
            <p:cNvPr id="18454" name="Freeform 22"/>
            <p:cNvSpPr>
              <a:spLocks/>
            </p:cNvSpPr>
            <p:nvPr/>
          </p:nvSpPr>
          <p:spPr bwMode="auto">
            <a:xfrm>
              <a:off x="1871" y="1759"/>
              <a:ext cx="97" cy="160"/>
            </a:xfrm>
            <a:custGeom>
              <a:avLst/>
              <a:gdLst/>
              <a:ahLst/>
              <a:cxnLst>
                <a:cxn ang="0">
                  <a:pos x="59" y="99"/>
                </a:cxn>
                <a:cxn ang="0">
                  <a:pos x="61" y="95"/>
                </a:cxn>
                <a:cxn ang="0">
                  <a:pos x="66" y="89"/>
                </a:cxn>
                <a:cxn ang="0">
                  <a:pos x="73" y="82"/>
                </a:cxn>
                <a:cxn ang="0">
                  <a:pos x="83" y="73"/>
                </a:cxn>
                <a:cxn ang="0">
                  <a:pos x="89" y="66"/>
                </a:cxn>
                <a:cxn ang="0">
                  <a:pos x="92" y="62"/>
                </a:cxn>
                <a:cxn ang="0">
                  <a:pos x="95" y="57"/>
                </a:cxn>
                <a:cxn ang="0">
                  <a:pos x="97" y="51"/>
                </a:cxn>
                <a:cxn ang="0">
                  <a:pos x="97" y="31"/>
                </a:cxn>
                <a:cxn ang="0">
                  <a:pos x="93" y="20"/>
                </a:cxn>
                <a:cxn ang="0">
                  <a:pos x="84" y="12"/>
                </a:cxn>
                <a:cxn ang="0">
                  <a:pos x="75" y="4"/>
                </a:cxn>
                <a:cxn ang="0">
                  <a:pos x="64" y="0"/>
                </a:cxn>
                <a:cxn ang="0">
                  <a:pos x="34" y="0"/>
                </a:cxn>
                <a:cxn ang="0">
                  <a:pos x="22" y="5"/>
                </a:cxn>
                <a:cxn ang="0">
                  <a:pos x="13" y="14"/>
                </a:cxn>
                <a:cxn ang="0">
                  <a:pos x="4" y="24"/>
                </a:cxn>
                <a:cxn ang="0">
                  <a:pos x="0" y="36"/>
                </a:cxn>
                <a:cxn ang="0">
                  <a:pos x="0" y="52"/>
                </a:cxn>
                <a:cxn ang="0">
                  <a:pos x="19" y="52"/>
                </a:cxn>
                <a:cxn ang="0">
                  <a:pos x="20" y="42"/>
                </a:cxn>
                <a:cxn ang="0">
                  <a:pos x="21" y="35"/>
                </a:cxn>
                <a:cxn ang="0">
                  <a:pos x="24" y="30"/>
                </a:cxn>
                <a:cxn ang="0">
                  <a:pos x="28" y="21"/>
                </a:cxn>
                <a:cxn ang="0">
                  <a:pos x="37" y="17"/>
                </a:cxn>
                <a:cxn ang="0">
                  <a:pos x="59" y="17"/>
                </a:cxn>
                <a:cxn ang="0">
                  <a:pos x="66" y="19"/>
                </a:cxn>
                <a:cxn ang="0">
                  <a:pos x="70" y="25"/>
                </a:cxn>
                <a:cxn ang="0">
                  <a:pos x="74" y="30"/>
                </a:cxn>
                <a:cxn ang="0">
                  <a:pos x="77" y="36"/>
                </a:cxn>
                <a:cxn ang="0">
                  <a:pos x="77" y="48"/>
                </a:cxn>
                <a:cxn ang="0">
                  <a:pos x="75" y="53"/>
                </a:cxn>
                <a:cxn ang="0">
                  <a:pos x="72" y="57"/>
                </a:cxn>
                <a:cxn ang="0">
                  <a:pos x="71" y="60"/>
                </a:cxn>
                <a:cxn ang="0">
                  <a:pos x="66" y="65"/>
                </a:cxn>
                <a:cxn ang="0">
                  <a:pos x="57" y="74"/>
                </a:cxn>
                <a:cxn ang="0">
                  <a:pos x="49" y="82"/>
                </a:cxn>
                <a:cxn ang="0">
                  <a:pos x="43" y="89"/>
                </a:cxn>
                <a:cxn ang="0">
                  <a:pos x="41" y="95"/>
                </a:cxn>
                <a:cxn ang="0">
                  <a:pos x="38" y="101"/>
                </a:cxn>
                <a:cxn ang="0">
                  <a:pos x="37" y="110"/>
                </a:cxn>
                <a:cxn ang="0">
                  <a:pos x="37" y="120"/>
                </a:cxn>
                <a:cxn ang="0">
                  <a:pos x="56" y="120"/>
                </a:cxn>
                <a:cxn ang="0">
                  <a:pos x="56" y="111"/>
                </a:cxn>
                <a:cxn ang="0">
                  <a:pos x="57" y="104"/>
                </a:cxn>
                <a:cxn ang="0">
                  <a:pos x="59" y="99"/>
                </a:cxn>
              </a:cxnLst>
              <a:rect l="0" t="0" r="r" b="b"/>
              <a:pathLst>
                <a:path w="97" h="160">
                  <a:moveTo>
                    <a:pt x="59" y="99"/>
                  </a:moveTo>
                  <a:lnTo>
                    <a:pt x="61" y="95"/>
                  </a:lnTo>
                  <a:lnTo>
                    <a:pt x="66" y="89"/>
                  </a:lnTo>
                  <a:lnTo>
                    <a:pt x="73" y="82"/>
                  </a:lnTo>
                  <a:lnTo>
                    <a:pt x="83" y="73"/>
                  </a:lnTo>
                  <a:lnTo>
                    <a:pt x="89" y="66"/>
                  </a:lnTo>
                  <a:lnTo>
                    <a:pt x="92" y="62"/>
                  </a:lnTo>
                  <a:lnTo>
                    <a:pt x="95" y="57"/>
                  </a:lnTo>
                  <a:lnTo>
                    <a:pt x="97" y="51"/>
                  </a:lnTo>
                  <a:lnTo>
                    <a:pt x="97" y="31"/>
                  </a:lnTo>
                  <a:lnTo>
                    <a:pt x="93" y="20"/>
                  </a:lnTo>
                  <a:lnTo>
                    <a:pt x="84" y="12"/>
                  </a:lnTo>
                  <a:lnTo>
                    <a:pt x="75" y="4"/>
                  </a:lnTo>
                  <a:lnTo>
                    <a:pt x="64" y="0"/>
                  </a:lnTo>
                  <a:lnTo>
                    <a:pt x="34" y="0"/>
                  </a:lnTo>
                  <a:lnTo>
                    <a:pt x="22" y="5"/>
                  </a:lnTo>
                  <a:lnTo>
                    <a:pt x="13" y="14"/>
                  </a:lnTo>
                  <a:lnTo>
                    <a:pt x="4" y="24"/>
                  </a:lnTo>
                  <a:lnTo>
                    <a:pt x="0" y="36"/>
                  </a:lnTo>
                  <a:lnTo>
                    <a:pt x="0" y="52"/>
                  </a:lnTo>
                  <a:lnTo>
                    <a:pt x="19" y="52"/>
                  </a:lnTo>
                  <a:lnTo>
                    <a:pt x="20" y="42"/>
                  </a:lnTo>
                  <a:lnTo>
                    <a:pt x="21" y="35"/>
                  </a:lnTo>
                  <a:lnTo>
                    <a:pt x="24" y="30"/>
                  </a:lnTo>
                  <a:lnTo>
                    <a:pt x="28" y="21"/>
                  </a:lnTo>
                  <a:lnTo>
                    <a:pt x="37" y="17"/>
                  </a:lnTo>
                  <a:lnTo>
                    <a:pt x="59" y="17"/>
                  </a:lnTo>
                  <a:lnTo>
                    <a:pt x="66" y="19"/>
                  </a:lnTo>
                  <a:lnTo>
                    <a:pt x="70" y="25"/>
                  </a:lnTo>
                  <a:lnTo>
                    <a:pt x="74" y="30"/>
                  </a:lnTo>
                  <a:lnTo>
                    <a:pt x="77" y="36"/>
                  </a:lnTo>
                  <a:lnTo>
                    <a:pt x="77" y="48"/>
                  </a:lnTo>
                  <a:lnTo>
                    <a:pt x="75" y="53"/>
                  </a:lnTo>
                  <a:lnTo>
                    <a:pt x="72" y="57"/>
                  </a:lnTo>
                  <a:lnTo>
                    <a:pt x="71" y="60"/>
                  </a:lnTo>
                  <a:lnTo>
                    <a:pt x="66" y="65"/>
                  </a:lnTo>
                  <a:lnTo>
                    <a:pt x="57" y="74"/>
                  </a:lnTo>
                  <a:lnTo>
                    <a:pt x="49" y="82"/>
                  </a:lnTo>
                  <a:lnTo>
                    <a:pt x="43" y="89"/>
                  </a:lnTo>
                  <a:lnTo>
                    <a:pt x="41" y="95"/>
                  </a:lnTo>
                  <a:lnTo>
                    <a:pt x="38" y="101"/>
                  </a:lnTo>
                  <a:lnTo>
                    <a:pt x="37" y="110"/>
                  </a:lnTo>
                  <a:lnTo>
                    <a:pt x="37" y="120"/>
                  </a:lnTo>
                  <a:lnTo>
                    <a:pt x="56" y="120"/>
                  </a:lnTo>
                  <a:lnTo>
                    <a:pt x="56" y="111"/>
                  </a:lnTo>
                  <a:lnTo>
                    <a:pt x="57" y="104"/>
                  </a:lnTo>
                  <a:lnTo>
                    <a:pt x="59" y="99"/>
                  </a:lnTo>
                  <a:close/>
                </a:path>
              </a:pathLst>
            </a:custGeom>
            <a:solidFill>
              <a:srgbClr val="FEFFFE"/>
            </a:solidFill>
            <a:ln w="9525">
              <a:noFill/>
              <a:round/>
              <a:headEnd/>
              <a:tailEnd/>
            </a:ln>
          </p:spPr>
          <p:txBody>
            <a:bodyPr vert="horz" wrap="square" lIns="91440" tIns="45720" rIns="91440" bIns="45720" numCol="1" anchor="t" anchorCtr="0" compatLnSpc="1">
              <a:prstTxWarp prst="textNoShape">
                <a:avLst/>
              </a:prstTxWarp>
            </a:bodyPr>
            <a:lstStyle/>
            <a:p>
              <a:endParaRPr lang="fr-FR" b="1"/>
            </a:p>
          </p:txBody>
        </p:sp>
        <p:sp>
          <p:nvSpPr>
            <p:cNvPr id="18455" name="Freeform 23"/>
            <p:cNvSpPr>
              <a:spLocks/>
            </p:cNvSpPr>
            <p:nvPr/>
          </p:nvSpPr>
          <p:spPr bwMode="auto">
            <a:xfrm>
              <a:off x="1871" y="1759"/>
              <a:ext cx="97" cy="160"/>
            </a:xfrm>
            <a:custGeom>
              <a:avLst/>
              <a:gdLst/>
              <a:ahLst/>
              <a:cxnLst>
                <a:cxn ang="0">
                  <a:pos x="37" y="138"/>
                </a:cxn>
                <a:cxn ang="0">
                  <a:pos x="37" y="160"/>
                </a:cxn>
                <a:cxn ang="0">
                  <a:pos x="58" y="160"/>
                </a:cxn>
                <a:cxn ang="0">
                  <a:pos x="58" y="138"/>
                </a:cxn>
                <a:cxn ang="0">
                  <a:pos x="37" y="138"/>
                </a:cxn>
              </a:cxnLst>
              <a:rect l="0" t="0" r="r" b="b"/>
              <a:pathLst>
                <a:path w="97" h="160">
                  <a:moveTo>
                    <a:pt x="37" y="138"/>
                  </a:moveTo>
                  <a:lnTo>
                    <a:pt x="37" y="160"/>
                  </a:lnTo>
                  <a:lnTo>
                    <a:pt x="58" y="160"/>
                  </a:lnTo>
                  <a:lnTo>
                    <a:pt x="58" y="138"/>
                  </a:lnTo>
                  <a:lnTo>
                    <a:pt x="37" y="138"/>
                  </a:lnTo>
                  <a:close/>
                </a:path>
              </a:pathLst>
            </a:custGeom>
            <a:solidFill>
              <a:srgbClr val="FEFFFE"/>
            </a:solidFill>
            <a:ln w="9525">
              <a:noFill/>
              <a:round/>
              <a:headEnd/>
              <a:tailEnd/>
            </a:ln>
          </p:spPr>
          <p:txBody>
            <a:bodyPr vert="horz" wrap="square" lIns="91440" tIns="45720" rIns="91440" bIns="45720" numCol="1" anchor="t" anchorCtr="0" compatLnSpc="1">
              <a:prstTxWarp prst="textNoShape">
                <a:avLst/>
              </a:prstTxWarp>
            </a:bodyPr>
            <a:lstStyle/>
            <a:p>
              <a:endParaRPr lang="fr-FR" b="1"/>
            </a:p>
          </p:txBody>
        </p:sp>
      </p:grpSp>
      <p:pic>
        <p:nvPicPr>
          <p:cNvPr id="18456" name="Picture 24"/>
          <p:cNvPicPr>
            <a:picLocks noChangeAspect="1" noChangeArrowheads="1"/>
          </p:cNvPicPr>
          <p:nvPr/>
        </p:nvPicPr>
        <p:blipFill>
          <a:blip r:embed="rId4" cstate="print"/>
          <a:srcRect/>
          <a:stretch>
            <a:fillRect/>
          </a:stretch>
        </p:blipFill>
        <p:spPr bwMode="auto">
          <a:xfrm>
            <a:off x="7320136" y="2492896"/>
            <a:ext cx="2304256" cy="2232248"/>
          </a:xfrm>
          <a:prstGeom prst="rect">
            <a:avLst/>
          </a:prstGeom>
          <a:noFill/>
        </p:spPr>
      </p:pic>
      <p:sp>
        <p:nvSpPr>
          <p:cNvPr id="25" name="ZoneTexte 24"/>
          <p:cNvSpPr txBox="1"/>
          <p:nvPr/>
        </p:nvSpPr>
        <p:spPr>
          <a:xfrm>
            <a:off x="2135560" y="332657"/>
            <a:ext cx="6552728" cy="646331"/>
          </a:xfrm>
          <a:prstGeom prst="rect">
            <a:avLst/>
          </a:prstGeom>
          <a:noFill/>
        </p:spPr>
        <p:txBody>
          <a:bodyPr wrap="square" rtlCol="0">
            <a:spAutoFit/>
          </a:bodyPr>
          <a:lstStyle/>
          <a:p>
            <a:r>
              <a:rPr lang="fr-FR" sz="3600" dirty="0"/>
              <a:t>Lisez ce que vous voyez</a:t>
            </a:r>
          </a:p>
        </p:txBody>
      </p:sp>
      <p:sp>
        <p:nvSpPr>
          <p:cNvPr id="26" name="ZoneTexte 25"/>
          <p:cNvSpPr txBox="1"/>
          <p:nvPr/>
        </p:nvSpPr>
        <p:spPr>
          <a:xfrm>
            <a:off x="1775520" y="5301208"/>
            <a:ext cx="8640960" cy="1077218"/>
          </a:xfrm>
          <a:prstGeom prst="rect">
            <a:avLst/>
          </a:prstGeom>
          <a:noFill/>
        </p:spPr>
        <p:txBody>
          <a:bodyPr wrap="square" rtlCol="0">
            <a:spAutoFit/>
          </a:bodyPr>
          <a:lstStyle/>
          <a:p>
            <a:r>
              <a:rPr lang="fr-FR" sz="3200" dirty="0"/>
              <a:t>Peut-on se faire bien comprendre en parlant ainsi?</a:t>
            </a:r>
          </a:p>
        </p:txBody>
      </p:sp>
    </p:spTree>
    <p:extLst>
      <p:ext uri="{BB962C8B-B14F-4D97-AF65-F5344CB8AC3E}">
        <p14:creationId xmlns:p14="http://schemas.microsoft.com/office/powerpoint/2010/main" val="20675816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cstate="print"/>
          <a:srcRect/>
          <a:stretch>
            <a:fillRect/>
          </a:stretch>
        </p:blipFill>
        <p:spPr bwMode="auto">
          <a:xfrm>
            <a:off x="1991544" y="1628800"/>
            <a:ext cx="2592288" cy="1512168"/>
          </a:xfrm>
          <a:prstGeom prst="rect">
            <a:avLst/>
          </a:prstGeom>
          <a:noFill/>
          <a:ln w="9525">
            <a:noFill/>
            <a:miter lim="800000"/>
            <a:headEnd/>
            <a:tailEnd/>
          </a:ln>
        </p:spPr>
      </p:pic>
      <p:pic>
        <p:nvPicPr>
          <p:cNvPr id="19459" name="Picture 3"/>
          <p:cNvPicPr>
            <a:picLocks noChangeAspect="1" noChangeArrowheads="1"/>
          </p:cNvPicPr>
          <p:nvPr/>
        </p:nvPicPr>
        <p:blipFill>
          <a:blip r:embed="rId3" cstate="print"/>
          <a:srcRect/>
          <a:stretch>
            <a:fillRect/>
          </a:stretch>
        </p:blipFill>
        <p:spPr bwMode="auto">
          <a:xfrm>
            <a:off x="2135560" y="3212977"/>
            <a:ext cx="2304256" cy="1324347"/>
          </a:xfrm>
          <a:prstGeom prst="rect">
            <a:avLst/>
          </a:prstGeom>
          <a:noFill/>
          <a:ln w="9525">
            <a:noFill/>
            <a:miter lim="800000"/>
            <a:headEnd/>
            <a:tailEnd/>
          </a:ln>
        </p:spPr>
      </p:pic>
      <p:pic>
        <p:nvPicPr>
          <p:cNvPr id="19460" name="Picture 4"/>
          <p:cNvPicPr>
            <a:picLocks noChangeAspect="1" noChangeArrowheads="1"/>
          </p:cNvPicPr>
          <p:nvPr/>
        </p:nvPicPr>
        <p:blipFill>
          <a:blip r:embed="rId4" cstate="print"/>
          <a:srcRect/>
          <a:stretch>
            <a:fillRect/>
          </a:stretch>
        </p:blipFill>
        <p:spPr bwMode="auto">
          <a:xfrm>
            <a:off x="4583832" y="1772816"/>
            <a:ext cx="2088232" cy="2448272"/>
          </a:xfrm>
          <a:prstGeom prst="rect">
            <a:avLst/>
          </a:prstGeom>
          <a:noFill/>
        </p:spPr>
      </p:pic>
      <p:pic>
        <p:nvPicPr>
          <p:cNvPr id="19461" name="Picture 5"/>
          <p:cNvPicPr>
            <a:picLocks noChangeAspect="1" noChangeArrowheads="1"/>
          </p:cNvPicPr>
          <p:nvPr/>
        </p:nvPicPr>
        <p:blipFill>
          <a:blip r:embed="rId5" cstate="print"/>
          <a:srcRect/>
          <a:stretch>
            <a:fillRect/>
          </a:stretch>
        </p:blipFill>
        <p:spPr bwMode="auto">
          <a:xfrm>
            <a:off x="6672064" y="1916832"/>
            <a:ext cx="2376264" cy="2304256"/>
          </a:xfrm>
          <a:prstGeom prst="rect">
            <a:avLst/>
          </a:prstGeom>
          <a:noFill/>
        </p:spPr>
      </p:pic>
      <p:sp>
        <p:nvSpPr>
          <p:cNvPr id="6" name="ZoneTexte 5"/>
          <p:cNvSpPr txBox="1"/>
          <p:nvPr/>
        </p:nvSpPr>
        <p:spPr>
          <a:xfrm>
            <a:off x="2207568" y="764705"/>
            <a:ext cx="5616624" cy="584775"/>
          </a:xfrm>
          <a:prstGeom prst="rect">
            <a:avLst/>
          </a:prstGeom>
          <a:noFill/>
        </p:spPr>
        <p:txBody>
          <a:bodyPr wrap="square" rtlCol="0">
            <a:spAutoFit/>
          </a:bodyPr>
          <a:lstStyle/>
          <a:p>
            <a:r>
              <a:rPr lang="fr-FR" sz="3200" b="1" dirty="0"/>
              <a:t>Et</a:t>
            </a:r>
            <a:r>
              <a:rPr lang="fr-FR" sz="3200" dirty="0"/>
              <a:t> </a:t>
            </a:r>
            <a:r>
              <a:rPr lang="fr-FR" sz="3200" b="1" dirty="0"/>
              <a:t>maintenant?</a:t>
            </a:r>
          </a:p>
        </p:txBody>
      </p:sp>
      <p:sp>
        <p:nvSpPr>
          <p:cNvPr id="7" name="ZoneTexte 6"/>
          <p:cNvSpPr txBox="1"/>
          <p:nvPr/>
        </p:nvSpPr>
        <p:spPr>
          <a:xfrm>
            <a:off x="1847528" y="4941168"/>
            <a:ext cx="8640960" cy="1077218"/>
          </a:xfrm>
          <a:prstGeom prst="rect">
            <a:avLst/>
          </a:prstGeom>
          <a:noFill/>
        </p:spPr>
        <p:txBody>
          <a:bodyPr wrap="square" rtlCol="0">
            <a:spAutoFit/>
          </a:bodyPr>
          <a:lstStyle/>
          <a:p>
            <a:r>
              <a:rPr lang="fr-FR" sz="3200" b="1" dirty="0"/>
              <a:t>Parler clairement apparaît pourtant si simple!</a:t>
            </a:r>
          </a:p>
        </p:txBody>
      </p:sp>
    </p:spTree>
    <p:extLst>
      <p:ext uri="{BB962C8B-B14F-4D97-AF65-F5344CB8AC3E}">
        <p14:creationId xmlns:p14="http://schemas.microsoft.com/office/powerpoint/2010/main" val="1130954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Aménagements pédagogiques</a:t>
            </a:r>
            <a:endParaRPr lang="fr-FR" dirty="0"/>
          </a:p>
        </p:txBody>
      </p:sp>
      <p:sp>
        <p:nvSpPr>
          <p:cNvPr id="3" name="Espace réservé du contenu 2"/>
          <p:cNvSpPr>
            <a:spLocks noGrp="1"/>
          </p:cNvSpPr>
          <p:nvPr>
            <p:ph idx="1"/>
          </p:nvPr>
        </p:nvSpPr>
        <p:spPr>
          <a:xfrm>
            <a:off x="677334" y="1323475"/>
            <a:ext cx="8596668" cy="4717888"/>
          </a:xfrm>
        </p:spPr>
        <p:txBody>
          <a:bodyPr>
            <a:normAutofit/>
          </a:bodyPr>
          <a:lstStyle/>
          <a:p>
            <a:r>
              <a:rPr lang="fr-FR" sz="2000" dirty="0" smtClean="0"/>
              <a:t>Examens : un tiers-temps supplémentaire dans toutes les situations d’interrogation</a:t>
            </a:r>
          </a:p>
          <a:p>
            <a:r>
              <a:rPr lang="fr-FR" sz="2000" dirty="0" smtClean="0"/>
              <a:t>Un secrétaire lors des épreuves</a:t>
            </a:r>
          </a:p>
          <a:p>
            <a:r>
              <a:rPr lang="fr-FR" sz="2000" dirty="0" smtClean="0"/>
              <a:t>En classe, les aménagements dépendent des troubles.</a:t>
            </a:r>
          </a:p>
          <a:p>
            <a:endParaRPr lang="fr-FR" sz="2000" dirty="0" smtClean="0"/>
          </a:p>
          <a:p>
            <a:r>
              <a:rPr lang="fr-FR" sz="2000" dirty="0" smtClean="0"/>
              <a:t>LECTURE SYLLABIQUE DEFICITAIRE :</a:t>
            </a:r>
          </a:p>
          <a:p>
            <a:r>
              <a:rPr lang="fr-FR" sz="2000" dirty="0" smtClean="0"/>
              <a:t>Respecter le rythme (la lenteur) de l’enfant</a:t>
            </a:r>
          </a:p>
          <a:p>
            <a:r>
              <a:rPr lang="fr-FR" sz="2000" dirty="0" smtClean="0"/>
              <a:t>S’assurer qu’il a compris ce qu’il a lu</a:t>
            </a:r>
          </a:p>
          <a:p>
            <a:r>
              <a:rPr lang="fr-FR" sz="2000" dirty="0" smtClean="0"/>
              <a:t>Eviter de le faire lire devant la classe</a:t>
            </a:r>
          </a:p>
          <a:p>
            <a:r>
              <a:rPr lang="fr-FR" sz="2000" dirty="0" smtClean="0"/>
              <a:t>Réduire les énoncés en allant à l’essentiel</a:t>
            </a:r>
          </a:p>
          <a:p>
            <a:r>
              <a:rPr lang="fr-FR" sz="2000" dirty="0" smtClean="0"/>
              <a:t>Donner des consignes orales</a:t>
            </a:r>
          </a:p>
          <a:p>
            <a:endParaRPr lang="fr-FR" dirty="0"/>
          </a:p>
          <a:p>
            <a:endParaRPr lang="fr-FR" dirty="0"/>
          </a:p>
        </p:txBody>
      </p:sp>
    </p:spTree>
    <p:extLst>
      <p:ext uri="{BB962C8B-B14F-4D97-AF65-F5344CB8AC3E}">
        <p14:creationId xmlns:p14="http://schemas.microsoft.com/office/powerpoint/2010/main" val="4146233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37937"/>
          </a:xfrm>
        </p:spPr>
        <p:txBody>
          <a:bodyPr/>
          <a:lstStyle/>
          <a:p>
            <a:endParaRPr lang="fr-FR" dirty="0"/>
          </a:p>
        </p:txBody>
      </p:sp>
      <p:sp>
        <p:nvSpPr>
          <p:cNvPr id="3" name="Espace réservé du contenu 2"/>
          <p:cNvSpPr>
            <a:spLocks noGrp="1"/>
          </p:cNvSpPr>
          <p:nvPr>
            <p:ph idx="1"/>
          </p:nvPr>
        </p:nvSpPr>
        <p:spPr>
          <a:xfrm>
            <a:off x="677334" y="1540043"/>
            <a:ext cx="8596668" cy="4501320"/>
          </a:xfrm>
        </p:spPr>
        <p:txBody>
          <a:bodyPr>
            <a:normAutofit/>
          </a:bodyPr>
          <a:lstStyle/>
          <a:p>
            <a:r>
              <a:rPr lang="fr-FR" sz="2000" dirty="0" smtClean="0"/>
              <a:t>LECTURE GLOBALE DEFICITAIRE</a:t>
            </a:r>
          </a:p>
          <a:p>
            <a:r>
              <a:rPr lang="fr-FR" sz="2000" dirty="0" smtClean="0"/>
              <a:t>Accepter que le mot ne soit pas bien lu, mais donner la bonne prononciation</a:t>
            </a:r>
          </a:p>
          <a:p>
            <a:r>
              <a:rPr lang="fr-FR" sz="2000" dirty="0" smtClean="0"/>
              <a:t>Eviter la lecture à voix haute</a:t>
            </a:r>
          </a:p>
          <a:p>
            <a:endParaRPr lang="fr-FR" sz="2000" dirty="0" smtClean="0"/>
          </a:p>
          <a:p>
            <a:r>
              <a:rPr lang="fr-FR" sz="2000" dirty="0" smtClean="0"/>
              <a:t>DIFFICULTES D’ECRITURE :</a:t>
            </a:r>
          </a:p>
          <a:p>
            <a:r>
              <a:rPr lang="fr-FR" sz="2000" dirty="0" smtClean="0"/>
              <a:t>L’élève va chercher à se corriger : il faut tolérer ses ratures.</a:t>
            </a:r>
          </a:p>
          <a:p>
            <a:r>
              <a:rPr lang="fr-FR" sz="2000" dirty="0" smtClean="0"/>
              <a:t>Lui donner des repères pour aérer sa copie</a:t>
            </a:r>
          </a:p>
          <a:p>
            <a:r>
              <a:rPr lang="fr-FR" sz="2000" dirty="0" smtClean="0"/>
              <a:t>Proposer des modes de correction propres</a:t>
            </a:r>
          </a:p>
          <a:p>
            <a:r>
              <a:rPr lang="fr-FR" sz="2000" dirty="0" smtClean="0"/>
              <a:t>Utiliser autant que possible le travail sur ordinateur</a:t>
            </a:r>
          </a:p>
        </p:txBody>
      </p:sp>
    </p:spTree>
    <p:extLst>
      <p:ext uri="{BB962C8B-B14F-4D97-AF65-F5344CB8AC3E}">
        <p14:creationId xmlns:p14="http://schemas.microsoft.com/office/powerpoint/2010/main" val="1525046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376989"/>
          </a:xfrm>
        </p:spPr>
        <p:txBody>
          <a:bodyPr>
            <a:normAutofit fontScale="90000"/>
          </a:bodyPr>
          <a:lstStyle/>
          <a:p>
            <a:endParaRPr lang="fr-FR" dirty="0"/>
          </a:p>
        </p:txBody>
      </p:sp>
      <p:sp>
        <p:nvSpPr>
          <p:cNvPr id="3" name="Espace réservé du contenu 2"/>
          <p:cNvSpPr>
            <a:spLocks noGrp="1"/>
          </p:cNvSpPr>
          <p:nvPr>
            <p:ph idx="1"/>
          </p:nvPr>
        </p:nvSpPr>
        <p:spPr>
          <a:xfrm>
            <a:off x="677334" y="1155033"/>
            <a:ext cx="8596668" cy="4886330"/>
          </a:xfrm>
        </p:spPr>
        <p:txBody>
          <a:bodyPr>
            <a:normAutofit/>
          </a:bodyPr>
          <a:lstStyle/>
          <a:p>
            <a:r>
              <a:rPr lang="fr-FR" sz="2000" dirty="0" smtClean="0"/>
              <a:t>ECRITURE SYLLABIQUE DEFICITAIRE</a:t>
            </a:r>
          </a:p>
          <a:p>
            <a:r>
              <a:rPr lang="fr-FR" sz="2000" dirty="0" smtClean="0"/>
              <a:t>Lenteur, nombreuses confusions de sons dans les dictées et expressions écrites.</a:t>
            </a:r>
          </a:p>
          <a:p>
            <a:r>
              <a:rPr lang="fr-FR" sz="2000" dirty="0" smtClean="0"/>
              <a:t>Noter les mots correctement écrits ( et pas l’inverse)</a:t>
            </a:r>
          </a:p>
          <a:p>
            <a:r>
              <a:rPr lang="fr-FR" sz="2000" dirty="0" smtClean="0"/>
              <a:t>Noter le contenu et non l’orthographe de l’expression écrite</a:t>
            </a:r>
          </a:p>
          <a:p>
            <a:r>
              <a:rPr lang="fr-FR" sz="2000" dirty="0" smtClean="0"/>
              <a:t>Lors de la prise de notes, s’assurer que le support ne comporte pas d’erreurs</a:t>
            </a:r>
          </a:p>
          <a:p>
            <a:endParaRPr lang="fr-FR" sz="2000" dirty="0"/>
          </a:p>
          <a:p>
            <a:r>
              <a:rPr lang="fr-FR" sz="2000" dirty="0" smtClean="0"/>
              <a:t>MÉMOIRE VERBALE FAIBLE</a:t>
            </a:r>
          </a:p>
          <a:p>
            <a:r>
              <a:rPr lang="fr-FR" sz="2000" dirty="0" smtClean="0"/>
              <a:t>Proposer le plus souvent possible des schémas de synthèse</a:t>
            </a:r>
          </a:p>
          <a:p>
            <a:r>
              <a:rPr lang="fr-FR" sz="2000" dirty="0" smtClean="0"/>
              <a:t>Permettre à l’élève de travailler sur des cours propres (photocopie du cahier d’un autre élève par exemple)</a:t>
            </a:r>
            <a:endParaRPr lang="fr-FR" sz="2000" dirty="0"/>
          </a:p>
        </p:txBody>
      </p:sp>
    </p:spTree>
    <p:extLst>
      <p:ext uri="{BB962C8B-B14F-4D97-AF65-F5344CB8AC3E}">
        <p14:creationId xmlns:p14="http://schemas.microsoft.com/office/powerpoint/2010/main" val="1906555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521368"/>
          </a:xfrm>
        </p:spPr>
        <p:txBody>
          <a:bodyPr>
            <a:normAutofit fontScale="90000"/>
          </a:bodyPr>
          <a:lstStyle/>
          <a:p>
            <a:endParaRPr lang="fr-FR" dirty="0"/>
          </a:p>
        </p:txBody>
      </p:sp>
      <p:sp>
        <p:nvSpPr>
          <p:cNvPr id="3" name="Espace réservé du contenu 2"/>
          <p:cNvSpPr>
            <a:spLocks noGrp="1"/>
          </p:cNvSpPr>
          <p:nvPr>
            <p:ph idx="1"/>
          </p:nvPr>
        </p:nvSpPr>
        <p:spPr>
          <a:xfrm>
            <a:off x="677334" y="1423565"/>
            <a:ext cx="8596668" cy="4814141"/>
          </a:xfrm>
        </p:spPr>
        <p:txBody>
          <a:bodyPr/>
          <a:lstStyle/>
          <a:p>
            <a:r>
              <a:rPr lang="fr-FR" sz="2000" dirty="0" smtClean="0"/>
              <a:t>ECRITURE ORTHOGRAPHIQUE DEFICITAIRE</a:t>
            </a:r>
          </a:p>
          <a:p>
            <a:r>
              <a:rPr lang="fr-FR" sz="2000" dirty="0" smtClean="0"/>
              <a:t>Préparer les dictées avec des objectifs précis</a:t>
            </a:r>
          </a:p>
          <a:p>
            <a:r>
              <a:rPr lang="fr-FR" sz="2000" dirty="0" smtClean="0"/>
              <a:t>Noter le contenu et non l’orthographe en expression écrite</a:t>
            </a:r>
          </a:p>
          <a:p>
            <a:r>
              <a:rPr lang="fr-FR" sz="2000" dirty="0" smtClean="0"/>
              <a:t>S’assurer que le support de la leçon ne comporte pas d’erreurs</a:t>
            </a:r>
          </a:p>
          <a:p>
            <a:endParaRPr lang="fr-FR" sz="2000" dirty="0"/>
          </a:p>
          <a:p>
            <a:r>
              <a:rPr lang="fr-FR" sz="2000" dirty="0" smtClean="0"/>
              <a:t>MÉMOIRE VISUELLE FAIBLE</a:t>
            </a:r>
          </a:p>
          <a:p>
            <a:r>
              <a:rPr lang="fr-FR" sz="2000" dirty="0" smtClean="0"/>
              <a:t>S’appuyer sur un mode de présentation verbale</a:t>
            </a:r>
          </a:p>
          <a:p>
            <a:r>
              <a:rPr lang="fr-FR" sz="2000" dirty="0" smtClean="0"/>
              <a:t>Illustrer par des exemples</a:t>
            </a:r>
          </a:p>
          <a:p>
            <a:r>
              <a:rPr lang="fr-FR" sz="2000" dirty="0" smtClean="0"/>
              <a:t>Travailler à l’aide de symboles, de codes couleurs</a:t>
            </a:r>
          </a:p>
          <a:p>
            <a:endParaRPr lang="fr-FR" sz="2000" dirty="0"/>
          </a:p>
          <a:p>
            <a:endParaRPr lang="fr-FR" dirty="0"/>
          </a:p>
        </p:txBody>
      </p:sp>
    </p:spTree>
    <p:extLst>
      <p:ext uri="{BB962C8B-B14F-4D97-AF65-F5344CB8AC3E}">
        <p14:creationId xmlns:p14="http://schemas.microsoft.com/office/powerpoint/2010/main" val="776233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425116"/>
          </a:xfrm>
        </p:spPr>
        <p:txBody>
          <a:bodyPr>
            <a:normAutofit fontScale="90000"/>
          </a:bodyPr>
          <a:lstStyle/>
          <a:p>
            <a:endParaRPr lang="fr-FR" dirty="0"/>
          </a:p>
        </p:txBody>
      </p:sp>
      <p:sp>
        <p:nvSpPr>
          <p:cNvPr id="3" name="Espace réservé du contenu 2"/>
          <p:cNvSpPr>
            <a:spLocks noGrp="1"/>
          </p:cNvSpPr>
          <p:nvPr>
            <p:ph idx="1"/>
          </p:nvPr>
        </p:nvSpPr>
        <p:spPr>
          <a:xfrm>
            <a:off x="677334" y="1371601"/>
            <a:ext cx="8596668" cy="4669762"/>
          </a:xfrm>
        </p:spPr>
        <p:txBody>
          <a:bodyPr>
            <a:noAutofit/>
          </a:bodyPr>
          <a:lstStyle/>
          <a:p>
            <a:r>
              <a:rPr lang="fr-FR" dirty="0" smtClean="0"/>
              <a:t>MAUVAISE ORIENTATION DANS LE TEMPS ET L’ESPACE</a:t>
            </a:r>
            <a:endParaRPr lang="fr-FR" dirty="0"/>
          </a:p>
          <a:p>
            <a:r>
              <a:rPr lang="fr-FR" dirty="0" smtClean="0"/>
              <a:t>L’aider à se repérer par des frises chronologiques</a:t>
            </a:r>
          </a:p>
          <a:p>
            <a:r>
              <a:rPr lang="fr-FR" dirty="0" smtClean="0"/>
              <a:t>L’aider à organiser son temps (en classe, à la maison)</a:t>
            </a:r>
          </a:p>
          <a:p>
            <a:endParaRPr lang="fr-FR" dirty="0"/>
          </a:p>
          <a:p>
            <a:r>
              <a:rPr lang="fr-FR" dirty="0" smtClean="0"/>
              <a:t>FAIBLE TEMPS DE CONCENTRATION</a:t>
            </a:r>
          </a:p>
          <a:p>
            <a:r>
              <a:rPr lang="fr-FR" dirty="0" smtClean="0"/>
              <a:t>Privilégier l’évaluation en début de cours</a:t>
            </a:r>
          </a:p>
          <a:p>
            <a:r>
              <a:rPr lang="fr-FR" dirty="0" smtClean="0"/>
              <a:t>Respecter des pauses</a:t>
            </a:r>
          </a:p>
          <a:p>
            <a:r>
              <a:rPr lang="fr-FR" dirty="0" smtClean="0"/>
              <a:t>Explication des notions importantes en début de cours</a:t>
            </a:r>
          </a:p>
          <a:p>
            <a:endParaRPr lang="fr-FR" dirty="0"/>
          </a:p>
          <a:p>
            <a:r>
              <a:rPr lang="fr-FR" dirty="0" smtClean="0"/>
              <a:t>TROUBLES DE L’ATTENTION</a:t>
            </a:r>
          </a:p>
          <a:p>
            <a:r>
              <a:rPr lang="fr-FR" dirty="0" smtClean="0"/>
              <a:t>Le placer de préférence à côté de l’enseignant ou d’un élève calme</a:t>
            </a:r>
          </a:p>
          <a:p>
            <a:r>
              <a:rPr lang="fr-FR" dirty="0" smtClean="0"/>
              <a:t>Cibler les exigences lors des évaluations (ne pas faire appel à trop de compétences à la fois)</a:t>
            </a:r>
            <a:endParaRPr lang="fr-FR" dirty="0"/>
          </a:p>
        </p:txBody>
      </p:sp>
    </p:spTree>
    <p:extLst>
      <p:ext uri="{BB962C8B-B14F-4D97-AF65-F5344CB8AC3E}">
        <p14:creationId xmlns:p14="http://schemas.microsoft.com/office/powerpoint/2010/main" val="4002416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280737"/>
          </a:xfrm>
        </p:spPr>
        <p:txBody>
          <a:bodyPr>
            <a:normAutofit fontScale="90000"/>
          </a:bodyPr>
          <a:lstStyle/>
          <a:p>
            <a:endParaRPr lang="fr-FR" dirty="0"/>
          </a:p>
        </p:txBody>
      </p:sp>
      <p:sp>
        <p:nvSpPr>
          <p:cNvPr id="3" name="Espace réservé du contenu 2"/>
          <p:cNvSpPr>
            <a:spLocks noGrp="1"/>
          </p:cNvSpPr>
          <p:nvPr>
            <p:ph idx="1"/>
          </p:nvPr>
        </p:nvSpPr>
        <p:spPr>
          <a:xfrm>
            <a:off x="677334" y="1179095"/>
            <a:ext cx="8596668" cy="4862267"/>
          </a:xfrm>
        </p:spPr>
        <p:txBody>
          <a:bodyPr>
            <a:normAutofit/>
          </a:bodyPr>
          <a:lstStyle/>
          <a:p>
            <a:r>
              <a:rPr lang="fr-FR" sz="2000" dirty="0" smtClean="0"/>
              <a:t>DEVALORISATION, DECOURAGEMENT</a:t>
            </a:r>
          </a:p>
          <a:p>
            <a:r>
              <a:rPr lang="fr-FR" sz="2000" dirty="0" smtClean="0"/>
              <a:t>Le mettre en situation de réussite</a:t>
            </a:r>
          </a:p>
          <a:p>
            <a:r>
              <a:rPr lang="fr-FR" sz="2000" dirty="0" smtClean="0"/>
              <a:t>Reconnaître les efforts fournis</a:t>
            </a:r>
          </a:p>
          <a:p>
            <a:r>
              <a:rPr lang="fr-FR" sz="2000" dirty="0" smtClean="0"/>
              <a:t>Valoriser ses compétences</a:t>
            </a:r>
          </a:p>
          <a:p>
            <a:r>
              <a:rPr lang="fr-FR" sz="2000" dirty="0" smtClean="0"/>
              <a:t>Être attentif et bienveillant sur son vécu scolaire</a:t>
            </a:r>
          </a:p>
          <a:p>
            <a:endParaRPr lang="fr-FR" sz="2000" dirty="0"/>
          </a:p>
          <a:p>
            <a:r>
              <a:rPr lang="fr-FR" sz="2000" dirty="0" smtClean="0"/>
              <a:t>LENTEUR</a:t>
            </a:r>
          </a:p>
          <a:p>
            <a:r>
              <a:rPr lang="fr-FR" sz="2000" dirty="0" smtClean="0"/>
              <a:t>Lui accorder plus de temps pour terminer un exercice</a:t>
            </a:r>
          </a:p>
          <a:p>
            <a:r>
              <a:rPr lang="fr-FR" sz="2000" dirty="0" smtClean="0"/>
              <a:t>Mener une tâche à son terme sera synonyme d’effort récompensé et le confortera dans l’idée que la réussite est possible. </a:t>
            </a:r>
          </a:p>
          <a:p>
            <a:r>
              <a:rPr lang="fr-FR" sz="2000" dirty="0" smtClean="0"/>
              <a:t>Donner des tâches plus courtes si on ne peut donner plus de temps. </a:t>
            </a:r>
            <a:endParaRPr lang="fr-FR" sz="2000" dirty="0"/>
          </a:p>
        </p:txBody>
      </p:sp>
    </p:spTree>
    <p:extLst>
      <p:ext uri="{BB962C8B-B14F-4D97-AF65-F5344CB8AC3E}">
        <p14:creationId xmlns:p14="http://schemas.microsoft.com/office/powerpoint/2010/main" val="1808004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a:t>
            </a:r>
            <a:endParaRPr lang="fr-FR" dirty="0"/>
          </a:p>
        </p:txBody>
      </p:sp>
      <p:sp>
        <p:nvSpPr>
          <p:cNvPr id="3" name="Espace réservé du contenu 2"/>
          <p:cNvSpPr>
            <a:spLocks noGrp="1"/>
          </p:cNvSpPr>
          <p:nvPr>
            <p:ph idx="1"/>
          </p:nvPr>
        </p:nvSpPr>
        <p:spPr>
          <a:xfrm>
            <a:off x="677334" y="1251284"/>
            <a:ext cx="8596668" cy="5269831"/>
          </a:xfrm>
        </p:spPr>
        <p:txBody>
          <a:bodyPr>
            <a:normAutofit/>
          </a:bodyPr>
          <a:lstStyle/>
          <a:p>
            <a:r>
              <a:rPr lang="fr-FR" sz="2000" dirty="0"/>
              <a:t>Déficit durable </a:t>
            </a:r>
            <a:r>
              <a:rPr lang="fr-FR" sz="2000" dirty="0" smtClean="0"/>
              <a:t>et significatif </a:t>
            </a:r>
            <a:r>
              <a:rPr lang="fr-FR" sz="2000" dirty="0"/>
              <a:t>du langage écrit </a:t>
            </a:r>
            <a:r>
              <a:rPr lang="fr-FR" sz="2000" dirty="0" smtClean="0"/>
              <a:t>qui </a:t>
            </a:r>
            <a:r>
              <a:rPr lang="fr-FR" sz="2000" dirty="0"/>
              <a:t>ne peut s’expliquer par </a:t>
            </a:r>
            <a:r>
              <a:rPr lang="fr-FR" sz="2000" dirty="0" smtClean="0"/>
              <a:t>une </a:t>
            </a:r>
            <a:r>
              <a:rPr lang="fr-FR" sz="2000" dirty="0"/>
              <a:t>cause </a:t>
            </a:r>
            <a:r>
              <a:rPr lang="fr-FR" sz="2000" dirty="0" smtClean="0"/>
              <a:t>évidente*</a:t>
            </a:r>
          </a:p>
          <a:p>
            <a:r>
              <a:rPr lang="fr-FR" sz="2000" dirty="0" smtClean="0"/>
              <a:t>Durable : retard de 18 à 24 mois dans l’apprentissage du langage écrit</a:t>
            </a:r>
          </a:p>
          <a:p>
            <a:r>
              <a:rPr lang="fr-FR" sz="2000" dirty="0" smtClean="0"/>
              <a:t>Significatif : les difficultés ne touchent que le domaine de l’écrit.</a:t>
            </a:r>
          </a:p>
          <a:p>
            <a:r>
              <a:rPr lang="fr-FR" sz="2000" dirty="0"/>
              <a:t>Pas de déficience intellectuelle.</a:t>
            </a:r>
          </a:p>
          <a:p>
            <a:r>
              <a:rPr lang="fr-FR" sz="2000" dirty="0"/>
              <a:t>Une vision et une audition normales ou corrigées avec succès.</a:t>
            </a:r>
          </a:p>
          <a:p>
            <a:r>
              <a:rPr lang="fr-FR" sz="2000" dirty="0" smtClean="0"/>
              <a:t>Une </a:t>
            </a:r>
            <a:r>
              <a:rPr lang="fr-FR" sz="2000" dirty="0"/>
              <a:t>scolarisation régulière et adaptée.</a:t>
            </a:r>
          </a:p>
          <a:p>
            <a:r>
              <a:rPr lang="fr-FR" sz="2000" dirty="0"/>
              <a:t>Pas de carence éducative.</a:t>
            </a:r>
          </a:p>
          <a:p>
            <a:r>
              <a:rPr lang="fr-FR" sz="2000" dirty="0"/>
              <a:t>Pas de trouble de la personnalité</a:t>
            </a:r>
          </a:p>
          <a:p>
            <a:endParaRPr lang="fr-FR" sz="2000" dirty="0"/>
          </a:p>
          <a:p>
            <a:r>
              <a:rPr lang="fr-FR" sz="2000" dirty="0" smtClean="0"/>
              <a:t> </a:t>
            </a:r>
            <a:r>
              <a:rPr lang="fr-FR" sz="2000" dirty="0"/>
              <a:t>4 à 6% d’enfants </a:t>
            </a:r>
            <a:r>
              <a:rPr lang="fr-FR" sz="2000" dirty="0" smtClean="0"/>
              <a:t>dyslexiques</a:t>
            </a:r>
            <a:endParaRPr lang="fr-FR" sz="2000" dirty="0"/>
          </a:p>
          <a:p>
            <a:endParaRPr lang="fr-FR" dirty="0"/>
          </a:p>
          <a:p>
            <a:endParaRPr lang="fr-FR" dirty="0"/>
          </a:p>
        </p:txBody>
      </p:sp>
    </p:spTree>
    <p:extLst>
      <p:ext uri="{BB962C8B-B14F-4D97-AF65-F5344CB8AC3E}">
        <p14:creationId xmlns:p14="http://schemas.microsoft.com/office/powerpoint/2010/main" val="2820031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2"/>
          <p:cNvSpPr>
            <a:spLocks noGrp="1"/>
          </p:cNvSpPr>
          <p:nvPr>
            <p:ph type="body" sz="quarter" idx="11"/>
          </p:nvPr>
        </p:nvSpPr>
        <p:spPr>
          <a:xfrm>
            <a:off x="1992314" y="1341438"/>
            <a:ext cx="8207375" cy="5256212"/>
          </a:xfrm>
        </p:spPr>
        <p:txBody>
          <a:bodyPr/>
          <a:lstStyle/>
          <a:p>
            <a:r>
              <a:rPr lang="fr-FR" sz="3200" b="1" dirty="0"/>
              <a:t>Pourquoi c’est difficile</a:t>
            </a:r>
            <a:endParaRPr lang="fr-FR" dirty="0">
              <a:solidFill>
                <a:srgbClr val="000000"/>
              </a:solidFill>
            </a:endParaRPr>
          </a:p>
          <a:p>
            <a:pPr>
              <a:buSzPts val="2800"/>
              <a:buFont typeface="Wingdings 3"/>
              <a:buChar char=""/>
            </a:pPr>
            <a:endParaRPr lang="fr-FR" dirty="0">
              <a:solidFill>
                <a:srgbClr val="000000"/>
              </a:solidFill>
            </a:endParaRPr>
          </a:p>
          <a:p>
            <a:pPr>
              <a:buSzPts val="3200"/>
              <a:buFont typeface="Arial"/>
              <a:buChar char="•"/>
            </a:pPr>
            <a:r>
              <a:rPr lang="fr-FR" dirty="0">
                <a:solidFill>
                  <a:srgbClr val="000000"/>
                </a:solidFill>
              </a:rPr>
              <a:t>IL </a:t>
            </a:r>
            <a:r>
              <a:rPr lang="fr-FR" dirty="0" err="1">
                <a:solidFill>
                  <a:srgbClr val="000000"/>
                </a:solidFill>
              </a:rPr>
              <a:t>é</a:t>
            </a:r>
            <a:r>
              <a:rPr lang="fr-FR" sz="4000" dirty="0" err="1">
                <a:solidFill>
                  <a:srgbClr val="000000"/>
                </a:solidFill>
              </a:rPr>
              <a:t>t</a:t>
            </a:r>
            <a:r>
              <a:rPr lang="fr-FR" dirty="0" err="1">
                <a:solidFill>
                  <a:srgbClr val="000000"/>
                </a:solidFill>
              </a:rPr>
              <a:t>i</a:t>
            </a:r>
            <a:r>
              <a:rPr lang="fr-FR" sz="4000" dirty="0" err="1">
                <a:solidFill>
                  <a:srgbClr val="000000"/>
                </a:solidFill>
              </a:rPr>
              <a:t>t</a:t>
            </a:r>
            <a:r>
              <a:rPr lang="fr-FR" dirty="0" err="1">
                <a:solidFill>
                  <a:srgbClr val="000000"/>
                </a:solidFill>
              </a:rPr>
              <a:t>a</a:t>
            </a:r>
            <a:r>
              <a:rPr lang="fr-FR" dirty="0">
                <a:solidFill>
                  <a:srgbClr val="000000"/>
                </a:solidFill>
              </a:rPr>
              <a:t> une fois une </a:t>
            </a:r>
            <a:r>
              <a:rPr lang="fr-FR" dirty="0" err="1">
                <a:solidFill>
                  <a:srgbClr val="000000"/>
                </a:solidFill>
              </a:rPr>
              <a:t>vi</a:t>
            </a:r>
            <a:r>
              <a:rPr lang="fr-FR" sz="4000" dirty="0" err="1">
                <a:solidFill>
                  <a:srgbClr val="000000"/>
                </a:solidFill>
              </a:rPr>
              <a:t>LL</a:t>
            </a:r>
            <a:r>
              <a:rPr lang="fr-FR" dirty="0" err="1">
                <a:solidFill>
                  <a:srgbClr val="000000"/>
                </a:solidFill>
              </a:rPr>
              <a:t>e</a:t>
            </a:r>
            <a:r>
              <a:rPr lang="fr-FR" dirty="0">
                <a:solidFill>
                  <a:srgbClr val="000000"/>
                </a:solidFill>
              </a:rPr>
              <a:t> du </a:t>
            </a:r>
            <a:r>
              <a:rPr lang="fr-FR" b="1" dirty="0" err="1">
                <a:solidFill>
                  <a:srgbClr val="000000"/>
                </a:solidFill>
                <a:latin typeface="Algerian"/>
              </a:rPr>
              <a:t>mOn</a:t>
            </a:r>
            <a:r>
              <a:rPr lang="fr-FR" dirty="0">
                <a:solidFill>
                  <a:srgbClr val="000000"/>
                </a:solidFill>
              </a:rPr>
              <a:t> </a:t>
            </a:r>
            <a:r>
              <a:rPr lang="fr-FR" dirty="0" err="1">
                <a:solidFill>
                  <a:srgbClr val="000000"/>
                </a:solidFill>
              </a:rPr>
              <a:t>aHnmeli</a:t>
            </a:r>
            <a:r>
              <a:rPr lang="fr-FR" dirty="0">
                <a:solidFill>
                  <a:srgbClr val="000000"/>
                </a:solidFill>
              </a:rPr>
              <a:t>.</a:t>
            </a:r>
          </a:p>
          <a:p>
            <a:r>
              <a:rPr lang="fr-FR" dirty="0" err="1">
                <a:solidFill>
                  <a:srgbClr val="000000"/>
                </a:solidFill>
              </a:rPr>
              <a:t>CtiaéT</a:t>
            </a:r>
            <a:r>
              <a:rPr lang="fr-FR" dirty="0">
                <a:solidFill>
                  <a:srgbClr val="000000"/>
                </a:solidFill>
              </a:rPr>
              <a:t> une </a:t>
            </a:r>
            <a:r>
              <a:rPr lang="fr-FR" sz="3200" dirty="0" err="1">
                <a:solidFill>
                  <a:srgbClr val="000000"/>
                </a:solidFill>
              </a:rPr>
              <a:t>L</a:t>
            </a:r>
            <a:r>
              <a:rPr lang="fr-FR" dirty="0" err="1">
                <a:solidFill>
                  <a:srgbClr val="000000"/>
                </a:solidFill>
              </a:rPr>
              <a:t>ijoe</a:t>
            </a:r>
            <a:r>
              <a:rPr lang="fr-FR" dirty="0">
                <a:solidFill>
                  <a:srgbClr val="000000"/>
                </a:solidFill>
              </a:rPr>
              <a:t> pe</a:t>
            </a:r>
            <a:r>
              <a:rPr lang="fr-FR" sz="1400" b="1" dirty="0">
                <a:solidFill>
                  <a:srgbClr val="000000"/>
                </a:solidFill>
              </a:rPr>
              <a:t>ti</a:t>
            </a:r>
            <a:r>
              <a:rPr lang="fr-FR" dirty="0">
                <a:solidFill>
                  <a:srgbClr val="000000"/>
                </a:solidFill>
              </a:rPr>
              <a:t>te </a:t>
            </a:r>
            <a:r>
              <a:rPr lang="fr-FR" dirty="0" err="1">
                <a:solidFill>
                  <a:srgbClr val="000000"/>
                </a:solidFill>
              </a:rPr>
              <a:t>Llevi</a:t>
            </a:r>
            <a:r>
              <a:rPr lang="fr-FR" dirty="0">
                <a:solidFill>
                  <a:srgbClr val="000000"/>
                </a:solidFill>
              </a:rPr>
              <a:t> </a:t>
            </a:r>
            <a:r>
              <a:rPr lang="fr-FR" dirty="0" err="1">
                <a:solidFill>
                  <a:srgbClr val="000000"/>
                </a:solidFill>
                <a:latin typeface="Algerian"/>
              </a:rPr>
              <a:t>dALLegenma</a:t>
            </a:r>
            <a:r>
              <a:rPr lang="fr-FR" dirty="0">
                <a:solidFill>
                  <a:srgbClr val="000000"/>
                </a:solidFill>
                <a:latin typeface="Algerian"/>
              </a:rPr>
              <a:t> </a:t>
            </a:r>
            <a:r>
              <a:rPr lang="fr-FR" dirty="0">
                <a:solidFill>
                  <a:srgbClr val="000000"/>
                </a:solidFill>
                <a:latin typeface="Brush Script MT"/>
              </a:rPr>
              <a:t>entouré </a:t>
            </a:r>
            <a:r>
              <a:rPr lang="fr-FR" sz="3600" dirty="0" err="1">
                <a:solidFill>
                  <a:srgbClr val="000000"/>
                </a:solidFill>
                <a:latin typeface="AR DARLING"/>
              </a:rPr>
              <a:t>Dpassiés</a:t>
            </a:r>
            <a:r>
              <a:rPr lang="fr-FR" sz="3600" dirty="0">
                <a:solidFill>
                  <a:srgbClr val="000000"/>
                </a:solidFill>
                <a:latin typeface="AR DARLING"/>
              </a:rPr>
              <a:t> </a:t>
            </a:r>
            <a:r>
              <a:rPr lang="fr-FR" sz="3600" dirty="0" err="1">
                <a:solidFill>
                  <a:srgbClr val="000000"/>
                </a:solidFill>
                <a:latin typeface="AR DARLING"/>
              </a:rPr>
              <a:t>Llesmariu</a:t>
            </a:r>
            <a:r>
              <a:rPr lang="fr-FR" sz="3600" dirty="0">
                <a:solidFill>
                  <a:srgbClr val="000000"/>
                </a:solidFill>
                <a:latin typeface="AR DARLING"/>
              </a:rPr>
              <a:t> et </a:t>
            </a:r>
            <a:r>
              <a:rPr lang="fr-FR" sz="3600" dirty="0" err="1">
                <a:solidFill>
                  <a:srgbClr val="000000"/>
                </a:solidFill>
                <a:latin typeface="AR DARLING"/>
              </a:rPr>
              <a:t>tgproéé</a:t>
            </a:r>
            <a:r>
              <a:rPr lang="fr-FR" sz="3600" dirty="0">
                <a:solidFill>
                  <a:srgbClr val="000000"/>
                </a:solidFill>
                <a:latin typeface="AR DARLING"/>
              </a:rPr>
              <a:t> par de </a:t>
            </a:r>
            <a:r>
              <a:rPr lang="fr-FR" sz="3600" dirty="0" err="1">
                <a:solidFill>
                  <a:srgbClr val="000000"/>
                </a:solidFill>
                <a:latin typeface="AR DARLING"/>
              </a:rPr>
              <a:t>htause</a:t>
            </a:r>
            <a:r>
              <a:rPr lang="fr-FR" sz="3600" dirty="0">
                <a:solidFill>
                  <a:srgbClr val="000000"/>
                </a:solidFill>
                <a:latin typeface="AR DARLING"/>
              </a:rPr>
              <a:t> Trous.</a:t>
            </a:r>
            <a:endParaRPr lang="fr-FR" dirty="0">
              <a:solidFill>
                <a:srgbClr val="000000"/>
              </a:solidFill>
              <a:latin typeface="Algerian"/>
            </a:endParaRPr>
          </a:p>
        </p:txBody>
      </p:sp>
    </p:spTree>
    <p:extLst>
      <p:ext uri="{BB962C8B-B14F-4D97-AF65-F5344CB8AC3E}">
        <p14:creationId xmlns:p14="http://schemas.microsoft.com/office/powerpoint/2010/main" val="19959130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2"/>
          <p:cNvSpPr>
            <a:spLocks noGrp="1"/>
          </p:cNvSpPr>
          <p:nvPr>
            <p:ph type="body" sz="quarter" idx="11"/>
          </p:nvPr>
        </p:nvSpPr>
        <p:spPr>
          <a:xfrm>
            <a:off x="1992314" y="1341438"/>
            <a:ext cx="8207375" cy="5256212"/>
          </a:xfrm>
        </p:spPr>
        <p:txBody>
          <a:bodyPr/>
          <a:lstStyle/>
          <a:p>
            <a:r>
              <a:rPr lang="fr-FR" sz="3200" b="1" dirty="0"/>
              <a:t>Et pourtant !</a:t>
            </a:r>
            <a:endParaRPr lang="fr-FR">
              <a:solidFill>
                <a:srgbClr val="000000"/>
              </a:solidFill>
            </a:endParaRPr>
          </a:p>
          <a:p>
            <a:pPr>
              <a:buSzPts val="2800"/>
              <a:buFont typeface="Wingdings 3"/>
              <a:buChar char=""/>
            </a:pPr>
            <a:endParaRPr lang="fr-FR">
              <a:solidFill>
                <a:srgbClr val="000000"/>
              </a:solidFill>
            </a:endParaRPr>
          </a:p>
          <a:p>
            <a:pPr marL="342900" indent="-342900">
              <a:buSzPts val="4400"/>
              <a:buFont typeface="Arial"/>
              <a:buChar char="•"/>
            </a:pPr>
            <a:r>
              <a:rPr lang="fr-CA">
                <a:solidFill>
                  <a:srgbClr val="000000"/>
                </a:solidFill>
              </a:rPr>
              <a:t>Il était une fois une ville du nom de Hamelin. C’était une jolie petite ville d’Allemagne entourée d’épaisses murailles et protégée par de hautes tours. </a:t>
            </a:r>
          </a:p>
        </p:txBody>
      </p:sp>
    </p:spTree>
    <p:extLst>
      <p:ext uri="{BB962C8B-B14F-4D97-AF65-F5344CB8AC3E}">
        <p14:creationId xmlns:p14="http://schemas.microsoft.com/office/powerpoint/2010/main" val="40351181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425116"/>
          </a:xfrm>
        </p:spPr>
        <p:txBody>
          <a:bodyPr>
            <a:normAutofit fontScale="90000"/>
          </a:bodyPr>
          <a:lstStyle/>
          <a:p>
            <a:r>
              <a:rPr lang="fr-FR" dirty="0" smtClean="0"/>
              <a:t>Points d’attention et de vigilance</a:t>
            </a:r>
            <a:endParaRPr lang="fr-FR" dirty="0"/>
          </a:p>
        </p:txBody>
      </p:sp>
      <p:sp>
        <p:nvSpPr>
          <p:cNvPr id="3" name="Espace réservé du contenu 2"/>
          <p:cNvSpPr>
            <a:spLocks noGrp="1"/>
          </p:cNvSpPr>
          <p:nvPr>
            <p:ph idx="1"/>
          </p:nvPr>
        </p:nvSpPr>
        <p:spPr>
          <a:xfrm>
            <a:off x="677334" y="1034716"/>
            <a:ext cx="8596668" cy="5006647"/>
          </a:xfrm>
        </p:spPr>
        <p:txBody>
          <a:bodyPr>
            <a:normAutofit fontScale="92500" lnSpcReduction="20000"/>
          </a:bodyPr>
          <a:lstStyle/>
          <a:p>
            <a:r>
              <a:rPr lang="fr-FR" b="1" dirty="0" smtClean="0"/>
              <a:t>Pour </a:t>
            </a:r>
            <a:r>
              <a:rPr lang="fr-FR" b="1" dirty="0"/>
              <a:t>la gestion de la classe : </a:t>
            </a:r>
            <a:endParaRPr lang="fr-FR" dirty="0"/>
          </a:p>
          <a:p>
            <a:r>
              <a:rPr lang="fr-FR" dirty="0"/>
              <a:t> maintenir un climat émotionnel chaleureux et favorable ; </a:t>
            </a:r>
          </a:p>
          <a:p>
            <a:r>
              <a:rPr lang="fr-FR" dirty="0"/>
              <a:t> maintenir une classe organisée avec des horaires prévisibles ; </a:t>
            </a:r>
          </a:p>
          <a:p>
            <a:r>
              <a:rPr lang="fr-FR" dirty="0"/>
              <a:t> varier le volume et le ton de la voix ; </a:t>
            </a:r>
          </a:p>
          <a:p>
            <a:r>
              <a:rPr lang="fr-FR" dirty="0"/>
              <a:t> demander à la classe d’aider à planifier la journée ou la leçon afin que les attentes soient claires et que l’élève acquière des habiletés d’organisation et de prévision ; </a:t>
            </a:r>
          </a:p>
          <a:p>
            <a:r>
              <a:rPr lang="fr-FR" dirty="0"/>
              <a:t> ne pas être avare d’éloges honnêtes et précis ; </a:t>
            </a:r>
          </a:p>
          <a:p>
            <a:r>
              <a:rPr lang="fr-FR" dirty="0"/>
              <a:t> informer les élèves des consignes particulières et des attentes relatives à leur comportement et poser des limites acceptables de manière ferme et cohérente ; </a:t>
            </a:r>
          </a:p>
          <a:p>
            <a:r>
              <a:rPr lang="fr-FR" dirty="0"/>
              <a:t> faire un retour systématique après les situations difficiles (lorsque le calme est revenu). Pour éviter toute escalade verbale, amener l’élève à écrire ce qu’il veut dire afin de l’entrainer à s’accorder un délai de réflexion et de réduire sa peur d’oublier ce qu’il voulait expliquer ; </a:t>
            </a:r>
          </a:p>
          <a:p>
            <a:r>
              <a:rPr lang="fr-FR" dirty="0"/>
              <a:t> valoriser davantage les comportements positifs plutôt que réprimer intensivement chaque débordement ; </a:t>
            </a:r>
          </a:p>
          <a:p>
            <a:r>
              <a:rPr lang="fr-FR" dirty="0"/>
              <a:t> utiliser les moyens pratiques à disposition pour diminuer le bruit dans la classe (par exemple, placer des balles de tennis fendues sous les pieds des chaises). </a:t>
            </a:r>
          </a:p>
        </p:txBody>
      </p:sp>
    </p:spTree>
    <p:extLst>
      <p:ext uri="{BB962C8B-B14F-4D97-AF65-F5344CB8AC3E}">
        <p14:creationId xmlns:p14="http://schemas.microsoft.com/office/powerpoint/2010/main" val="136289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fr-FR" b="1" dirty="0"/>
              <a:t>Pour la préparation de la leçon : </a:t>
            </a:r>
            <a:endParaRPr lang="fr-FR" dirty="0"/>
          </a:p>
          <a:p>
            <a:r>
              <a:rPr lang="fr-FR" dirty="0"/>
              <a:t> donner l’objectif de la leçon ; </a:t>
            </a:r>
          </a:p>
          <a:p>
            <a:r>
              <a:rPr lang="fr-FR" dirty="0"/>
              <a:t> varier les présentations ; </a:t>
            </a:r>
          </a:p>
          <a:p>
            <a:r>
              <a:rPr lang="fr-FR" dirty="0"/>
              <a:t> inclure des composantes écrites et visuelles ; </a:t>
            </a:r>
          </a:p>
          <a:p>
            <a:r>
              <a:rPr lang="fr-FR" dirty="0"/>
              <a:t> être conscient de son propre style d’apprentissage et de celui de l’élève ; </a:t>
            </a:r>
          </a:p>
          <a:p>
            <a:r>
              <a:rPr lang="fr-FR" dirty="0"/>
              <a:t> indiquer les étapes principales de la tâche ou de la leçon et leur ordre sur un support visuel. </a:t>
            </a:r>
          </a:p>
          <a:p>
            <a:r>
              <a:rPr lang="fr-FR" b="1" dirty="0"/>
              <a:t>Pour les consignes : </a:t>
            </a:r>
            <a:endParaRPr lang="fr-FR" dirty="0"/>
          </a:p>
          <a:p>
            <a:r>
              <a:rPr lang="fr-FR" dirty="0"/>
              <a:t> être précis, concis et systématique sur le plan des attentes et des actions ; </a:t>
            </a:r>
          </a:p>
          <a:p>
            <a:r>
              <a:rPr lang="fr-FR" dirty="0"/>
              <a:t> donner les consignes à l’élève et lui demander de les répéter à voix haute ; </a:t>
            </a:r>
          </a:p>
          <a:p>
            <a:r>
              <a:rPr lang="fr-FR" dirty="0"/>
              <a:t> être conscient de l’importance de la démonstration pour la compréhension des consignes. </a:t>
            </a:r>
          </a:p>
        </p:txBody>
      </p:sp>
    </p:spTree>
    <p:extLst>
      <p:ext uri="{BB962C8B-B14F-4D97-AF65-F5344CB8AC3E}">
        <p14:creationId xmlns:p14="http://schemas.microsoft.com/office/powerpoint/2010/main" val="2419186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497305"/>
          </a:xfrm>
        </p:spPr>
        <p:txBody>
          <a:bodyPr>
            <a:normAutofit fontScale="90000"/>
          </a:bodyPr>
          <a:lstStyle/>
          <a:p>
            <a:endParaRPr lang="fr-FR" dirty="0"/>
          </a:p>
        </p:txBody>
      </p:sp>
      <p:sp>
        <p:nvSpPr>
          <p:cNvPr id="3" name="Espace réservé du contenu 2"/>
          <p:cNvSpPr>
            <a:spLocks noGrp="1"/>
          </p:cNvSpPr>
          <p:nvPr>
            <p:ph idx="1"/>
          </p:nvPr>
        </p:nvSpPr>
        <p:spPr>
          <a:xfrm>
            <a:off x="677334" y="1323475"/>
            <a:ext cx="8596668" cy="4717888"/>
          </a:xfrm>
        </p:spPr>
        <p:txBody>
          <a:bodyPr>
            <a:normAutofit fontScale="92500" lnSpcReduction="10000"/>
          </a:bodyPr>
          <a:lstStyle/>
          <a:p>
            <a:r>
              <a:rPr lang="fr-FR" b="1" dirty="0"/>
              <a:t>Sur les aides qu’on peut lui apporter :</a:t>
            </a:r>
            <a:endParaRPr lang="fr-FR" dirty="0"/>
          </a:p>
          <a:p>
            <a:r>
              <a:rPr lang="fr-FR" dirty="0"/>
              <a:t> faire asseoir l’élève à un endroit où il n’y a pas de distractions ;</a:t>
            </a:r>
          </a:p>
          <a:p>
            <a:r>
              <a:rPr lang="fr-FR" dirty="0"/>
              <a:t> attirer l’attention de l’élève sur les points importants de la leçon ;</a:t>
            </a:r>
          </a:p>
          <a:p>
            <a:r>
              <a:rPr lang="fr-FR" dirty="0"/>
              <a:t> transposer l’horaire sur un support visuel ; par exemple : un tableau de planification ou une liste des activités ;</a:t>
            </a:r>
          </a:p>
          <a:p>
            <a:r>
              <a:rPr lang="fr-FR" dirty="0"/>
              <a:t> inciter l’élève à reformuler dans ses mots ;</a:t>
            </a:r>
          </a:p>
          <a:p>
            <a:r>
              <a:rPr lang="fr-FR" dirty="0"/>
              <a:t> aider l’élève à réfléchir aux étapes d’une tâche (par exemple, lui poser les questions suivantes : Combien as-tu de temps pour accomplir ce travail ? De quel matériel auras-tu besoin ? À qui peux-tu demander de l’aide ?) ;</a:t>
            </a:r>
          </a:p>
          <a:p>
            <a:r>
              <a:rPr lang="fr-FR" dirty="0"/>
              <a:t> montrer à l’élève comment organiser son matériel et ses tâches. Recourir à des listes pour établir les priorités de travail ;</a:t>
            </a:r>
          </a:p>
          <a:p>
            <a:r>
              <a:rPr lang="fr-FR" dirty="0"/>
              <a:t> montrer à l’élève comment se fixer des objectifs ;</a:t>
            </a:r>
          </a:p>
          <a:p>
            <a:r>
              <a:rPr lang="fr-FR" dirty="0"/>
              <a:t> demander à l’élève de déterminer quels aménagements lui conviennent le mieux </a:t>
            </a:r>
          </a:p>
          <a:p>
            <a:r>
              <a:rPr lang="fr-FR" dirty="0"/>
              <a:t> offrir le soutien qui permet de supporter les frustrations liées au trouble. </a:t>
            </a:r>
          </a:p>
        </p:txBody>
      </p:sp>
    </p:spTree>
    <p:extLst>
      <p:ext uri="{BB962C8B-B14F-4D97-AF65-F5344CB8AC3E}">
        <p14:creationId xmlns:p14="http://schemas.microsoft.com/office/powerpoint/2010/main" val="3196473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449179"/>
          </a:xfrm>
        </p:spPr>
        <p:txBody>
          <a:bodyPr>
            <a:normAutofit fontScale="90000"/>
          </a:bodyPr>
          <a:lstStyle/>
          <a:p>
            <a:endParaRPr lang="fr-FR" dirty="0"/>
          </a:p>
        </p:txBody>
      </p:sp>
      <p:sp>
        <p:nvSpPr>
          <p:cNvPr id="3" name="Espace réservé du contenu 2"/>
          <p:cNvSpPr>
            <a:spLocks noGrp="1"/>
          </p:cNvSpPr>
          <p:nvPr>
            <p:ph idx="1"/>
          </p:nvPr>
        </p:nvSpPr>
        <p:spPr>
          <a:xfrm>
            <a:off x="677334" y="1299411"/>
            <a:ext cx="8596668" cy="4741951"/>
          </a:xfrm>
        </p:spPr>
        <p:txBody>
          <a:bodyPr>
            <a:noAutofit/>
          </a:bodyPr>
          <a:lstStyle/>
          <a:p>
            <a:r>
              <a:rPr lang="fr-FR" sz="2400" b="1" dirty="0"/>
              <a:t>Sur les attentes à avoir envers l’élève avec troubles d’apprentissage :</a:t>
            </a:r>
            <a:endParaRPr lang="fr-FR" sz="2400" dirty="0"/>
          </a:p>
          <a:p>
            <a:r>
              <a:rPr lang="fr-FR" sz="2400" dirty="0"/>
              <a:t> être conscient des points forts de l’élève ;</a:t>
            </a:r>
          </a:p>
          <a:p>
            <a:r>
              <a:rPr lang="fr-FR" sz="2400" dirty="0"/>
              <a:t> permettre à l’élève de formuler des réponses courtes ;</a:t>
            </a:r>
          </a:p>
          <a:p>
            <a:r>
              <a:rPr lang="fr-FR" sz="2400" dirty="0"/>
              <a:t> réduire la quantité de travail imprimé ou écrit ;</a:t>
            </a:r>
          </a:p>
          <a:p>
            <a:r>
              <a:rPr lang="fr-FR" sz="2400" dirty="0"/>
              <a:t> laisser plus de temps pour les tâches ou réduire le nombre d’exercices à faire ;</a:t>
            </a:r>
          </a:p>
          <a:p>
            <a:r>
              <a:rPr lang="fr-FR" sz="2400" dirty="0"/>
              <a:t> diviser le travail écrit en sections ou parties réalistes ;</a:t>
            </a:r>
          </a:p>
          <a:p>
            <a:r>
              <a:rPr lang="fr-FR" sz="2400" dirty="0"/>
              <a:t> mettre l’accent sur la qualité des idées ou la persévérance dans les travaux écrits plutôt que sur l’orthographe ou la calligraphie </a:t>
            </a:r>
          </a:p>
        </p:txBody>
      </p:sp>
    </p:spTree>
    <p:extLst>
      <p:ext uri="{BB962C8B-B14F-4D97-AF65-F5344CB8AC3E}">
        <p14:creationId xmlns:p14="http://schemas.microsoft.com/office/powerpoint/2010/main" val="3476480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569495"/>
          </a:xfrm>
        </p:spPr>
        <p:txBody>
          <a:bodyPr>
            <a:normAutofit fontScale="90000"/>
          </a:bodyPr>
          <a:lstStyle/>
          <a:p>
            <a:endParaRPr lang="fr-FR" dirty="0"/>
          </a:p>
        </p:txBody>
      </p:sp>
      <p:sp>
        <p:nvSpPr>
          <p:cNvPr id="3" name="Espace réservé du contenu 2"/>
          <p:cNvSpPr>
            <a:spLocks noGrp="1"/>
          </p:cNvSpPr>
          <p:nvPr>
            <p:ph idx="1"/>
          </p:nvPr>
        </p:nvSpPr>
        <p:spPr>
          <a:xfrm>
            <a:off x="677334" y="1443789"/>
            <a:ext cx="8596668" cy="4597573"/>
          </a:xfrm>
        </p:spPr>
        <p:txBody>
          <a:bodyPr>
            <a:normAutofit fontScale="92500" lnSpcReduction="20000"/>
          </a:bodyPr>
          <a:lstStyle/>
          <a:p>
            <a:r>
              <a:rPr lang="fr-FR" b="1" dirty="0"/>
              <a:t>Des outils qui peuvent aider l’élève qui souffre de troubles d’apprentissage :</a:t>
            </a:r>
            <a:endParaRPr lang="fr-FR" dirty="0"/>
          </a:p>
          <a:p>
            <a:r>
              <a:rPr lang="fr-FR" dirty="0"/>
              <a:t> permettre l’utilisation de l’ordinateur ;</a:t>
            </a:r>
          </a:p>
          <a:p>
            <a:r>
              <a:rPr lang="fr-FR" dirty="0"/>
              <a:t> permettre l’utilisation de logiciels d’aide à la lecture (ex. : </a:t>
            </a:r>
            <a:r>
              <a:rPr lang="fr-FR" dirty="0" err="1"/>
              <a:t>Kurtzweil</a:t>
            </a:r>
            <a:r>
              <a:rPr lang="fr-FR" dirty="0"/>
              <a:t> 3000, </a:t>
            </a:r>
            <a:r>
              <a:rPr lang="fr-FR" dirty="0" err="1"/>
              <a:t>Medialexie</a:t>
            </a:r>
            <a:r>
              <a:rPr lang="fr-FR" dirty="0"/>
              <a:t>), d’un logiciel de reconnaissance vocale ou d’un logiciel de mathématiques ;</a:t>
            </a:r>
          </a:p>
          <a:p>
            <a:r>
              <a:rPr lang="fr-FR" dirty="0"/>
              <a:t> encourager l’utilisation de la latte, des feutres fluo, etc., pour structurer sa lecture ;</a:t>
            </a:r>
          </a:p>
          <a:p>
            <a:r>
              <a:rPr lang="fr-FR" dirty="0"/>
              <a:t> autoriser des systèmes de cache pour faciliter le suivi de la ligne ;</a:t>
            </a:r>
          </a:p>
          <a:p>
            <a:r>
              <a:rPr lang="fr-FR" dirty="0"/>
              <a:t> donner des supports écrits nets et de taille de police suffisante, bien aérés ;</a:t>
            </a:r>
          </a:p>
          <a:p>
            <a:r>
              <a:rPr lang="fr-FR" dirty="0"/>
              <a:t> éviter les typographies denses, complexes, ambiguës, les présentations peu aérées, la recherche d’informations dispersées ; </a:t>
            </a:r>
          </a:p>
          <a:p>
            <a:r>
              <a:rPr lang="fr-FR" dirty="0"/>
              <a:t> éviter les questionnaires recto-verso qui provoquent une perte de repères chez l’élève avec troubles d’apprentissage ;</a:t>
            </a:r>
          </a:p>
          <a:p>
            <a:r>
              <a:rPr lang="fr-FR" dirty="0"/>
              <a:t> travailler sur des exercices à trous qui leur permettent de moins écrire ;</a:t>
            </a:r>
          </a:p>
          <a:p>
            <a:r>
              <a:rPr lang="fr-FR" dirty="0"/>
              <a:t> un coin détente au sein duquel l’élève (en particulier celui qui souffre de TDA/H) pourra retrouver son calme si nécessaire.</a:t>
            </a:r>
          </a:p>
        </p:txBody>
      </p:sp>
    </p:spTree>
    <p:extLst>
      <p:ext uri="{BB962C8B-B14F-4D97-AF65-F5344CB8AC3E}">
        <p14:creationId xmlns:p14="http://schemas.microsoft.com/office/powerpoint/2010/main" val="661608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667934" y="1720971"/>
            <a:ext cx="8906933" cy="411650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71772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401053"/>
          </a:xfrm>
        </p:spPr>
        <p:txBody>
          <a:bodyPr>
            <a:normAutofit fontScale="90000"/>
          </a:bodyPr>
          <a:lstStyle/>
          <a:p>
            <a:endParaRPr lang="fr-FR" dirty="0"/>
          </a:p>
        </p:txBody>
      </p:sp>
      <p:sp>
        <p:nvSpPr>
          <p:cNvPr id="3" name="Espace réservé du contenu 2"/>
          <p:cNvSpPr>
            <a:spLocks noGrp="1"/>
          </p:cNvSpPr>
          <p:nvPr>
            <p:ph idx="1"/>
          </p:nvPr>
        </p:nvSpPr>
        <p:spPr>
          <a:xfrm>
            <a:off x="677334" y="1275347"/>
            <a:ext cx="8596668" cy="4766015"/>
          </a:xfrm>
        </p:spPr>
        <p:txBody>
          <a:bodyPr>
            <a:normAutofit fontScale="85000" lnSpcReduction="20000"/>
          </a:bodyPr>
          <a:lstStyle/>
          <a:p>
            <a:r>
              <a:rPr lang="fr-FR" b="1" dirty="0"/>
              <a:t>Pour les évaluations formatives ou certificatives conçues par l’enseignant8</a:t>
            </a:r>
            <a:endParaRPr lang="fr-FR" dirty="0"/>
          </a:p>
          <a:p>
            <a:r>
              <a:rPr lang="fr-FR" dirty="0"/>
              <a:t>Lors de </a:t>
            </a:r>
            <a:r>
              <a:rPr lang="fr-FR" b="1" dirty="0"/>
              <a:t>l’épreuve </a:t>
            </a:r>
            <a:r>
              <a:rPr lang="fr-FR" dirty="0"/>
              <a:t>:</a:t>
            </a:r>
          </a:p>
          <a:p>
            <a:r>
              <a:rPr lang="fr-FR" dirty="0"/>
              <a:t> continuer à donner des supports écrits aérés, nets et de taille de police suffisante ; </a:t>
            </a:r>
          </a:p>
          <a:p>
            <a:r>
              <a:rPr lang="fr-FR" dirty="0"/>
              <a:t> continuer à permettre l’utilisation de l’ordinateur, et l’utilisation de logiciels d’aide ;</a:t>
            </a:r>
          </a:p>
          <a:p>
            <a:r>
              <a:rPr lang="fr-FR" dirty="0"/>
              <a:t> adapter les modalités d’évaluation (accorder plus de temps, évaluation à l’oral…).</a:t>
            </a:r>
          </a:p>
          <a:p>
            <a:r>
              <a:rPr lang="fr-FR" dirty="0"/>
              <a:t>Lors de la </a:t>
            </a:r>
            <a:r>
              <a:rPr lang="fr-FR" b="1" dirty="0"/>
              <a:t>correction : </a:t>
            </a:r>
            <a:endParaRPr lang="fr-FR" dirty="0"/>
          </a:p>
          <a:p>
            <a:r>
              <a:rPr lang="fr-FR" dirty="0"/>
              <a:t> tenir compte de la fatigabilité et de la lenteur ;</a:t>
            </a:r>
          </a:p>
          <a:p>
            <a:r>
              <a:rPr lang="fr-FR" dirty="0"/>
              <a:t> valoriser les points forts et les progrès ;</a:t>
            </a:r>
          </a:p>
          <a:p>
            <a:r>
              <a:rPr lang="fr-FR" dirty="0"/>
              <a:t> éviter de sanctionner les fautes d’orthographe ou de syntaxe dans les matières autres que lors des tests de dictée ou tests de syntaxe. Ne prendre en compte que le contenu. </a:t>
            </a:r>
          </a:p>
          <a:p>
            <a:r>
              <a:rPr lang="fr-FR" dirty="0"/>
              <a:t>Lors de </a:t>
            </a:r>
            <a:r>
              <a:rPr lang="fr-FR" b="1" dirty="0"/>
              <a:t>lectures obligatoires </a:t>
            </a:r>
            <a:r>
              <a:rPr lang="fr-FR" dirty="0"/>
              <a:t>: </a:t>
            </a:r>
          </a:p>
          <a:p>
            <a:r>
              <a:rPr lang="fr-FR" dirty="0"/>
              <a:t> proposer un audio-livre ou une lecture par l’adulte ou par un logiciel de lecture ;</a:t>
            </a:r>
          </a:p>
          <a:p>
            <a:r>
              <a:rPr lang="fr-FR" dirty="0"/>
              <a:t> autoriser la lecture avec un outil (crayon, règle, doigt-curseur, caches…) ;</a:t>
            </a:r>
          </a:p>
          <a:p>
            <a:r>
              <a:rPr lang="fr-FR" dirty="0"/>
              <a:t> permettre la </a:t>
            </a:r>
            <a:r>
              <a:rPr lang="fr-FR" dirty="0" err="1"/>
              <a:t>subvocalisation</a:t>
            </a:r>
            <a:r>
              <a:rPr lang="fr-FR" dirty="0"/>
              <a:t> si elle aide l’enfant ;</a:t>
            </a:r>
          </a:p>
          <a:p>
            <a:r>
              <a:rPr lang="fr-FR" dirty="0"/>
              <a:t> préparer la lecture de textes longs. </a:t>
            </a:r>
          </a:p>
        </p:txBody>
      </p:sp>
    </p:spTree>
    <p:extLst>
      <p:ext uri="{BB962C8B-B14F-4D97-AF65-F5344CB8AC3E}">
        <p14:creationId xmlns:p14="http://schemas.microsoft.com/office/powerpoint/2010/main" val="4261063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352926"/>
          </a:xfrm>
        </p:spPr>
        <p:txBody>
          <a:bodyPr>
            <a:normAutofit fontScale="90000"/>
          </a:bodyPr>
          <a:lstStyle/>
          <a:p>
            <a:endParaRPr lang="fr-FR" dirty="0"/>
          </a:p>
        </p:txBody>
      </p:sp>
      <p:sp>
        <p:nvSpPr>
          <p:cNvPr id="3" name="Espace réservé du contenu 2"/>
          <p:cNvSpPr>
            <a:spLocks noGrp="1"/>
          </p:cNvSpPr>
          <p:nvPr>
            <p:ph idx="1"/>
          </p:nvPr>
        </p:nvSpPr>
        <p:spPr>
          <a:xfrm>
            <a:off x="677334" y="1155033"/>
            <a:ext cx="8596668" cy="4886330"/>
          </a:xfrm>
        </p:spPr>
        <p:txBody>
          <a:bodyPr>
            <a:normAutofit lnSpcReduction="10000"/>
          </a:bodyPr>
          <a:lstStyle/>
          <a:p>
            <a:r>
              <a:rPr lang="fr-FR" dirty="0"/>
              <a:t>Pour les </a:t>
            </a:r>
            <a:r>
              <a:rPr lang="fr-FR" b="1" dirty="0"/>
              <a:t>dictées : </a:t>
            </a:r>
            <a:endParaRPr lang="fr-FR" dirty="0"/>
          </a:p>
          <a:p>
            <a:r>
              <a:rPr lang="fr-FR" dirty="0"/>
              <a:t> raccourcir la dictée ;</a:t>
            </a:r>
          </a:p>
          <a:p>
            <a:r>
              <a:rPr lang="fr-FR" dirty="0"/>
              <a:t> proposer des textes à trous, des dictées préparées, laisser le temps de se relire sur les critères qui ont été travaillés ;</a:t>
            </a:r>
          </a:p>
          <a:p>
            <a:r>
              <a:rPr lang="fr-FR" dirty="0"/>
              <a:t> proposer la relecture par un tiers aidant. </a:t>
            </a:r>
          </a:p>
          <a:p>
            <a:r>
              <a:rPr lang="fr-FR" dirty="0"/>
              <a:t>En </a:t>
            </a:r>
            <a:r>
              <a:rPr lang="fr-FR" b="1" dirty="0"/>
              <a:t>grammaire : </a:t>
            </a:r>
            <a:endParaRPr lang="fr-FR" dirty="0"/>
          </a:p>
          <a:p>
            <a:r>
              <a:rPr lang="fr-FR" dirty="0"/>
              <a:t> s’assurer que l’élève comprenne le sens des termes catégoriels : adverbe, adjectif ;</a:t>
            </a:r>
          </a:p>
          <a:p>
            <a:r>
              <a:rPr lang="fr-FR" dirty="0"/>
              <a:t> proposer des pictogrammes pour les temps de conjugaison s’ils ont été utilisés en thérapie ou par l’enseignant lors des leçons. </a:t>
            </a:r>
          </a:p>
          <a:p>
            <a:r>
              <a:rPr lang="fr-FR" dirty="0"/>
              <a:t>En </a:t>
            </a:r>
            <a:r>
              <a:rPr lang="fr-FR" b="1" dirty="0"/>
              <a:t>expression écrite : </a:t>
            </a:r>
            <a:endParaRPr lang="fr-FR" dirty="0"/>
          </a:p>
          <a:p>
            <a:r>
              <a:rPr lang="fr-FR" dirty="0"/>
              <a:t> privilégier le fond à la forme ;</a:t>
            </a:r>
          </a:p>
          <a:p>
            <a:r>
              <a:rPr lang="fr-FR" dirty="0"/>
              <a:t> éviter de tenir compte systématiquement de l’orthographe, favoriser l’utilisation de l’ordinateur </a:t>
            </a:r>
          </a:p>
        </p:txBody>
      </p:sp>
    </p:spTree>
    <p:extLst>
      <p:ext uri="{BB962C8B-B14F-4D97-AF65-F5344CB8AC3E}">
        <p14:creationId xmlns:p14="http://schemas.microsoft.com/office/powerpoint/2010/main" val="3530865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2639616" y="1052737"/>
            <a:ext cx="1728192" cy="1200329"/>
          </a:xfrm>
          <a:prstGeom prst="rect">
            <a:avLst/>
          </a:prstGeom>
          <a:effectLst>
            <a:outerShdw blurRad="40000" dist="20000" dir="5400000" rotWithShape="0">
              <a:srgbClr val="000000">
                <a:alpha val="38000"/>
              </a:srgbClr>
            </a:outerShdw>
            <a:softEdge rad="127000"/>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dirty="0"/>
              <a:t>Confusion des lettres à formes voisines</a:t>
            </a:r>
          </a:p>
        </p:txBody>
      </p:sp>
      <p:sp>
        <p:nvSpPr>
          <p:cNvPr id="8" name="ZoneTexte 7"/>
          <p:cNvSpPr txBox="1"/>
          <p:nvPr/>
        </p:nvSpPr>
        <p:spPr>
          <a:xfrm>
            <a:off x="5519936" y="1052736"/>
            <a:ext cx="1512168" cy="923330"/>
          </a:xfrm>
          <a:prstGeom prst="rect">
            <a:avLst/>
          </a:prstGeom>
          <a:effectLst>
            <a:outerShdw blurRad="40000" dist="20000" dir="5400000" rotWithShape="0">
              <a:srgbClr val="000000">
                <a:alpha val="38000"/>
              </a:srgbClr>
            </a:outerShdw>
            <a:softEdge rad="127000"/>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dirty="0"/>
              <a:t>Inversion de syllabes en lisant</a:t>
            </a:r>
          </a:p>
        </p:txBody>
      </p:sp>
      <p:sp>
        <p:nvSpPr>
          <p:cNvPr id="9" name="ZoneTexte 8"/>
          <p:cNvSpPr txBox="1"/>
          <p:nvPr/>
        </p:nvSpPr>
        <p:spPr>
          <a:xfrm>
            <a:off x="7752184" y="764705"/>
            <a:ext cx="2160240" cy="1200329"/>
          </a:xfrm>
          <a:prstGeom prst="rect">
            <a:avLst/>
          </a:prstGeom>
          <a:effectLst>
            <a:outerShdw blurRad="40000" dist="20000" dir="5400000" rotWithShape="0">
              <a:srgbClr val="000000">
                <a:alpha val="38000"/>
              </a:srgbClr>
            </a:outerShdw>
            <a:softEdge rad="127000"/>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dirty="0"/>
              <a:t>Difficulté d’association sons entendus et lettres correspondantes</a:t>
            </a:r>
          </a:p>
        </p:txBody>
      </p:sp>
      <p:sp>
        <p:nvSpPr>
          <p:cNvPr id="10" name="ZoneTexte 9"/>
          <p:cNvSpPr txBox="1"/>
          <p:nvPr/>
        </p:nvSpPr>
        <p:spPr>
          <a:xfrm>
            <a:off x="3143672" y="2852937"/>
            <a:ext cx="1872208" cy="1200329"/>
          </a:xfrm>
          <a:prstGeom prst="rect">
            <a:avLst/>
          </a:prstGeom>
          <a:effectLst>
            <a:outerShdw blurRad="40000" dist="20000" dir="5400000" rotWithShape="0">
              <a:srgbClr val="000000">
                <a:alpha val="38000"/>
              </a:srgbClr>
            </a:outerShdw>
            <a:softEdge rad="127000"/>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dirty="0"/>
              <a:t>Difficulté à s’orienter dans Temps et Espace</a:t>
            </a:r>
          </a:p>
        </p:txBody>
      </p:sp>
      <p:sp>
        <p:nvSpPr>
          <p:cNvPr id="11" name="ZoneTexte 10"/>
          <p:cNvSpPr txBox="1"/>
          <p:nvPr/>
        </p:nvSpPr>
        <p:spPr>
          <a:xfrm>
            <a:off x="7464152" y="2780929"/>
            <a:ext cx="1728192" cy="646331"/>
          </a:xfrm>
          <a:prstGeom prst="rect">
            <a:avLst/>
          </a:prstGeom>
          <a:effectLst>
            <a:outerShdw blurRad="40000" dist="20000" dir="5400000" rotWithShape="0">
              <a:srgbClr val="000000">
                <a:alpha val="38000"/>
              </a:srgbClr>
            </a:outerShdw>
            <a:softEdge rad="127000"/>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dirty="0"/>
              <a:t>Grande lenteur</a:t>
            </a:r>
          </a:p>
        </p:txBody>
      </p:sp>
      <p:sp>
        <p:nvSpPr>
          <p:cNvPr id="12" name="ZoneTexte 11"/>
          <p:cNvSpPr txBox="1"/>
          <p:nvPr/>
        </p:nvSpPr>
        <p:spPr>
          <a:xfrm>
            <a:off x="6888088" y="3573017"/>
            <a:ext cx="1728192" cy="646331"/>
          </a:xfrm>
          <a:prstGeom prst="rect">
            <a:avLst/>
          </a:prstGeom>
          <a:effectLst>
            <a:outerShdw blurRad="40000" dist="20000" dir="5400000" rotWithShape="0">
              <a:srgbClr val="000000">
                <a:alpha val="38000"/>
              </a:srgbClr>
            </a:outerShdw>
            <a:softEdge rad="127000"/>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dirty="0"/>
              <a:t>Manque de fluidité</a:t>
            </a:r>
          </a:p>
        </p:txBody>
      </p:sp>
      <p:sp>
        <p:nvSpPr>
          <p:cNvPr id="14" name="ZoneTexte 13"/>
          <p:cNvSpPr txBox="1"/>
          <p:nvPr/>
        </p:nvSpPr>
        <p:spPr>
          <a:xfrm>
            <a:off x="3503712" y="4653137"/>
            <a:ext cx="1728192" cy="646331"/>
          </a:xfrm>
          <a:prstGeom prst="rect">
            <a:avLst/>
          </a:prstGeom>
          <a:effectLst>
            <a:outerShdw blurRad="40000" dist="20000" dir="5400000" rotWithShape="0">
              <a:srgbClr val="000000">
                <a:alpha val="38000"/>
              </a:srgbClr>
            </a:outerShdw>
            <a:softEdge rad="127000"/>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dirty="0"/>
              <a:t>Manque d’organisation</a:t>
            </a:r>
          </a:p>
        </p:txBody>
      </p:sp>
      <p:sp>
        <p:nvSpPr>
          <p:cNvPr id="15" name="ZoneTexte 14"/>
          <p:cNvSpPr txBox="1"/>
          <p:nvPr/>
        </p:nvSpPr>
        <p:spPr>
          <a:xfrm>
            <a:off x="6023992" y="4581129"/>
            <a:ext cx="1728192" cy="1200329"/>
          </a:xfrm>
          <a:prstGeom prst="rect">
            <a:avLst/>
          </a:prstGeom>
          <a:effectLst>
            <a:outerShdw blurRad="40000" dist="20000" dir="5400000" rotWithShape="0">
              <a:srgbClr val="000000">
                <a:alpha val="38000"/>
              </a:srgbClr>
            </a:outerShdw>
            <a:softEdge rad="127000"/>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dirty="0"/>
              <a:t>Incapacité à suivre des instructions écrites</a:t>
            </a:r>
          </a:p>
        </p:txBody>
      </p:sp>
      <p:sp>
        <p:nvSpPr>
          <p:cNvPr id="16" name="ZoneTexte 15"/>
          <p:cNvSpPr txBox="1"/>
          <p:nvPr/>
        </p:nvSpPr>
        <p:spPr>
          <a:xfrm>
            <a:off x="1991544" y="5589241"/>
            <a:ext cx="1728192" cy="1200329"/>
          </a:xfrm>
          <a:prstGeom prst="rect">
            <a:avLst/>
          </a:prstGeom>
          <a:effectLst>
            <a:outerShdw blurRad="40000" dist="20000" dir="5400000" rotWithShape="0">
              <a:srgbClr val="000000">
                <a:alpha val="38000"/>
              </a:srgbClr>
            </a:outerShdw>
            <a:softEdge rad="127000"/>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dirty="0"/>
              <a:t>Incapacité à se souvenir d’instructions verbales</a:t>
            </a:r>
          </a:p>
        </p:txBody>
      </p:sp>
      <p:sp>
        <p:nvSpPr>
          <p:cNvPr id="17" name="ZoneTexte 16"/>
          <p:cNvSpPr txBox="1"/>
          <p:nvPr/>
        </p:nvSpPr>
        <p:spPr>
          <a:xfrm>
            <a:off x="8472264" y="5157192"/>
            <a:ext cx="1728192" cy="1477328"/>
          </a:xfrm>
          <a:prstGeom prst="rect">
            <a:avLst/>
          </a:prstGeom>
          <a:effectLst>
            <a:outerShdw blurRad="40000" dist="20000" dir="5400000" rotWithShape="0">
              <a:srgbClr val="000000">
                <a:alpha val="38000"/>
              </a:srgbClr>
            </a:outerShdw>
            <a:softEdge rad="127000"/>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dirty="0"/>
              <a:t>Difficulté à entretenir des relations sociales et prof.</a:t>
            </a:r>
          </a:p>
        </p:txBody>
      </p:sp>
      <p:sp>
        <p:nvSpPr>
          <p:cNvPr id="18" name="ZoneTexte 17"/>
          <p:cNvSpPr txBox="1"/>
          <p:nvPr/>
        </p:nvSpPr>
        <p:spPr>
          <a:xfrm>
            <a:off x="5447928" y="2276873"/>
            <a:ext cx="1728192" cy="1200329"/>
          </a:xfrm>
          <a:prstGeom prst="rect">
            <a:avLst/>
          </a:prstGeom>
          <a:effectLst>
            <a:outerShdw blurRad="40000" dist="20000" dir="5400000" rotWithShape="0">
              <a:srgbClr val="000000">
                <a:alpha val="38000"/>
              </a:srgbClr>
            </a:outerShdw>
            <a:softEdge rad="127000"/>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dirty="0"/>
              <a:t>Se sent angoissé, crispé, déprimé…</a:t>
            </a:r>
          </a:p>
        </p:txBody>
      </p:sp>
      <p:sp>
        <p:nvSpPr>
          <p:cNvPr id="19" name="ZoneTexte 18"/>
          <p:cNvSpPr txBox="1"/>
          <p:nvPr/>
        </p:nvSpPr>
        <p:spPr>
          <a:xfrm>
            <a:off x="3287688" y="188641"/>
            <a:ext cx="4536504" cy="584775"/>
          </a:xfrm>
          <a:prstGeom prst="rect">
            <a:avLst/>
          </a:prstGeom>
          <a:noFill/>
        </p:spPr>
        <p:txBody>
          <a:bodyPr wrap="square" rtlCol="0">
            <a:spAutoFit/>
          </a:bodyPr>
          <a:lstStyle/>
          <a:p>
            <a:pPr algn="ctr"/>
            <a:r>
              <a:rPr lang="fr-FR" sz="3200" b="1" dirty="0"/>
              <a:t>Les Dyslexiques</a:t>
            </a:r>
          </a:p>
        </p:txBody>
      </p:sp>
    </p:spTree>
    <p:extLst>
      <p:ext uri="{BB962C8B-B14F-4D97-AF65-F5344CB8AC3E}">
        <p14:creationId xmlns:p14="http://schemas.microsoft.com/office/powerpoint/2010/main" val="22867164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Framakey</a:t>
            </a:r>
            <a:r>
              <a:rPr lang="fr-FR" dirty="0" smtClean="0"/>
              <a:t> DYS</a:t>
            </a:r>
            <a:endParaRPr lang="fr-FR" dirty="0"/>
          </a:p>
        </p:txBody>
      </p:sp>
      <p:sp>
        <p:nvSpPr>
          <p:cNvPr id="3" name="Espace réservé du contenu 2"/>
          <p:cNvSpPr>
            <a:spLocks noGrp="1"/>
          </p:cNvSpPr>
          <p:nvPr>
            <p:ph idx="1"/>
          </p:nvPr>
        </p:nvSpPr>
        <p:spPr>
          <a:xfrm>
            <a:off x="677334" y="1299411"/>
            <a:ext cx="8596668" cy="5173578"/>
          </a:xfrm>
        </p:spPr>
        <p:txBody>
          <a:bodyPr>
            <a:noAutofit/>
          </a:bodyPr>
          <a:lstStyle/>
          <a:p>
            <a:r>
              <a:rPr lang="fr-FR" sz="2000" b="1" dirty="0"/>
              <a:t>Une clé USB avec des logiciels libres pour apprendre et pour compenser les troubles</a:t>
            </a:r>
          </a:p>
          <a:p>
            <a:r>
              <a:rPr lang="fr-FR" sz="2000" dirty="0"/>
              <a:t>La </a:t>
            </a:r>
            <a:r>
              <a:rPr lang="fr-FR" sz="2000" dirty="0" err="1"/>
              <a:t>Framakey</a:t>
            </a:r>
            <a:r>
              <a:rPr lang="fr-FR" sz="2000" dirty="0"/>
              <a:t> orientée « </a:t>
            </a:r>
            <a:r>
              <a:rPr lang="fr-FR" sz="2000" dirty="0" err="1"/>
              <a:t>dys</a:t>
            </a:r>
            <a:r>
              <a:rPr lang="fr-FR" sz="2000" dirty="0"/>
              <a:t> » est une compilation de logiciels libres à installer sur une clé USB pour les élèves et les collégiens présentant un trouble spécifique du développement (les troubles « </a:t>
            </a:r>
            <a:r>
              <a:rPr lang="fr-FR" sz="2000" dirty="0" err="1"/>
              <a:t>dys</a:t>
            </a:r>
            <a:r>
              <a:rPr lang="fr-FR" sz="2000" dirty="0"/>
              <a:t> » : dysphasies, dyspraxies, dyscalculies, dyslexies-dysorthographies et TDA/H).</a:t>
            </a:r>
          </a:p>
          <a:p>
            <a:r>
              <a:rPr lang="fr-FR" sz="2000" dirty="0"/>
              <a:t>Ces logiciels sont dits « nomades », ce qui signifie que les logiciels fonctionnent uniquement depuis la clé USB sans rien installer sur l’ordinateur utilisé. Il s’agit donc d’une solution qui peut être utilisée sur n’importe quel ordinateur équipé de Windows : à la maison, à l’école, au collège, chez un camarade, à la médiathèque, etc.).</a:t>
            </a:r>
          </a:p>
          <a:p>
            <a:r>
              <a:rPr lang="fr-FR" sz="2000" dirty="0"/>
              <a:t>Les logiciels ont été sélectionnés pour répondre aux besoins scolaires et permettre la compensation des troubles, notamment pour l’accès à l’écrit.</a:t>
            </a:r>
          </a:p>
          <a:p>
            <a:endParaRPr lang="fr-FR" sz="2000" dirty="0"/>
          </a:p>
        </p:txBody>
      </p:sp>
    </p:spTree>
    <p:extLst>
      <p:ext uri="{BB962C8B-B14F-4D97-AF65-F5344CB8AC3E}">
        <p14:creationId xmlns:p14="http://schemas.microsoft.com/office/powerpoint/2010/main" val="38792760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
            <a:ext cx="8596668" cy="1930401"/>
          </a:xfrm>
        </p:spPr>
        <p:txBody>
          <a:bodyPr>
            <a:normAutofit fontScale="90000"/>
          </a:bodyPr>
          <a:lstStyle/>
          <a:p>
            <a:r>
              <a:rPr lang="fr-FR" dirty="0"/>
              <a:t>Présentation </a:t>
            </a:r>
            <a:br>
              <a:rPr lang="fr-FR" dirty="0"/>
            </a:br>
            <a:r>
              <a:rPr lang="fr-FR" dirty="0"/>
              <a:t>Pour les favoris, nous avons proposé les principaux logiciels que nous utilisons en séance avec les </a:t>
            </a:r>
            <a:r>
              <a:rPr lang="fr-FR" dirty="0" smtClean="0"/>
              <a:t>élèves</a:t>
            </a:r>
            <a:endParaRPr lang="fr-FR" dirty="0"/>
          </a:p>
        </p:txBody>
      </p:sp>
      <p:pic>
        <p:nvPicPr>
          <p:cNvPr id="1026" name="Picture 2" descr="https://orthophonielibre.files.wordpress.com/2011/12/framakiosk-propulsc3a9-par-k-meleon_2011-12-28_21-26-23.png?w=300&amp;h=230">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50695" y="1930401"/>
            <a:ext cx="6723307" cy="4494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56180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665747"/>
          </a:xfrm>
        </p:spPr>
        <p:txBody>
          <a:bodyPr/>
          <a:lstStyle/>
          <a:p>
            <a:endParaRPr lang="fr-FR" dirty="0"/>
          </a:p>
        </p:txBody>
      </p:sp>
      <p:sp>
        <p:nvSpPr>
          <p:cNvPr id="3" name="Espace réservé du contenu 2"/>
          <p:cNvSpPr>
            <a:spLocks noGrp="1"/>
          </p:cNvSpPr>
          <p:nvPr>
            <p:ph idx="1"/>
          </p:nvPr>
        </p:nvSpPr>
        <p:spPr>
          <a:xfrm>
            <a:off x="677334" y="1491917"/>
            <a:ext cx="8596668" cy="4549446"/>
          </a:xfrm>
        </p:spPr>
        <p:txBody>
          <a:bodyPr>
            <a:normAutofit/>
          </a:bodyPr>
          <a:lstStyle/>
          <a:p>
            <a:r>
              <a:rPr lang="fr-FR" sz="2000" dirty="0" err="1">
                <a:hlinkClick r:id="rId2" tooltip="VoxOoFox sur BL.Blog"/>
              </a:rPr>
              <a:t>VoxOoFox</a:t>
            </a:r>
            <a:r>
              <a:rPr lang="fr-FR" sz="2000" dirty="0"/>
              <a:t> est un paquet de </a:t>
            </a:r>
            <a:r>
              <a:rPr lang="fr-FR" sz="2000" dirty="0">
                <a:hlinkClick r:id="rId3"/>
              </a:rPr>
              <a:t>logiciels portables</a:t>
            </a:r>
            <a:r>
              <a:rPr lang="fr-FR" sz="2000" dirty="0"/>
              <a:t> (nomades) intégrant la synthèse vocale SVOX PICO au traitement de texte Open Office et au navigateur internet Firefox.</a:t>
            </a:r>
          </a:p>
          <a:p>
            <a:r>
              <a:rPr lang="fr-FR" sz="2000" dirty="0"/>
              <a:t>Développé par Bertrand </a:t>
            </a:r>
            <a:r>
              <a:rPr lang="fr-FR" sz="2000" dirty="0" err="1"/>
              <a:t>Lambard</a:t>
            </a:r>
            <a:r>
              <a:rPr lang="fr-FR" sz="2000" dirty="0"/>
              <a:t> et David </a:t>
            </a:r>
            <a:r>
              <a:rPr lang="fr-FR" sz="2000" dirty="0" err="1"/>
              <a:t>Lucardi</a:t>
            </a:r>
            <a:r>
              <a:rPr lang="fr-FR" sz="2000" dirty="0"/>
              <a:t>, </a:t>
            </a:r>
            <a:r>
              <a:rPr lang="fr-FR" sz="2000" dirty="0" err="1">
                <a:hlinkClick r:id="rId4" tooltip="VoxOoFox sur BL.Blog"/>
              </a:rPr>
              <a:t>VoxOoFox</a:t>
            </a:r>
            <a:r>
              <a:rPr lang="fr-FR" sz="2000" dirty="0"/>
              <a:t> permet donc d’utiliser les avantages d’une synthèse vocale de grande qualité avec un traitement de texte et un navigateur internet.</a:t>
            </a:r>
          </a:p>
          <a:p>
            <a:r>
              <a:rPr lang="fr-FR" sz="2000" dirty="0"/>
              <a:t>Ces deux logiciels présentent un intérêt majeur pour les personnes présentant un trouble d’accès à l’écrit (lecture et orthographe). Dans le cadre de notre pratique, nous avons proposé à des adolescents présentant un trouble spécifique du développement (troubles « </a:t>
            </a:r>
            <a:r>
              <a:rPr lang="fr-FR" sz="2000" dirty="0" err="1"/>
              <a:t>dys</a:t>
            </a:r>
            <a:r>
              <a:rPr lang="fr-FR" sz="2000" dirty="0"/>
              <a:t> » et TDA/H) d’utiliser Open Office Vox couplé avec </a:t>
            </a:r>
            <a:r>
              <a:rPr lang="fr-FR" sz="2000" dirty="0" err="1">
                <a:hlinkClick r:id="rId5" tooltip="Dicom - prédiction de mots"/>
              </a:rPr>
              <a:t>Dicom</a:t>
            </a:r>
            <a:r>
              <a:rPr lang="fr-FR" sz="2000" dirty="0"/>
              <a:t> (pour la prédiction de mots).</a:t>
            </a:r>
          </a:p>
          <a:p>
            <a:endParaRPr lang="fr-FR" sz="2000" dirty="0"/>
          </a:p>
        </p:txBody>
      </p:sp>
    </p:spTree>
    <p:extLst>
      <p:ext uri="{BB962C8B-B14F-4D97-AF65-F5344CB8AC3E}">
        <p14:creationId xmlns:p14="http://schemas.microsoft.com/office/powerpoint/2010/main" val="3532878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000" dirty="0"/>
              <a:t>Le module Vox d’Open Office est configuré de façon à proposer un retour auditif après l’écriture d’un mot (l’utilisation d’un espacement étant nécessaire pour signifier que le mot est fini et que la synthèse vocale peut donc l’oraliser). Pour cela, cocher </a:t>
            </a:r>
            <a:r>
              <a:rPr lang="fr-FR" sz="2000" b="1" dirty="0"/>
              <a:t>Lire le mot à l’écriture</a:t>
            </a:r>
            <a:r>
              <a:rPr lang="fr-FR" dirty="0"/>
              <a:t>.</a:t>
            </a:r>
          </a:p>
        </p:txBody>
      </p:sp>
      <p:pic>
        <p:nvPicPr>
          <p:cNvPr id="3074" name="Picture 2" descr="https://orthophonielibre.files.wordpress.com/2011/12/capture.png?w=300&amp;h=15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1285" y="2189747"/>
            <a:ext cx="7002378" cy="37779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1108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Intérêt de Open Office Vox couplé à </a:t>
            </a:r>
            <a:r>
              <a:rPr lang="fr-FR" b="1" dirty="0" err="1"/>
              <a:t>Dicom</a:t>
            </a:r>
            <a:r>
              <a:rPr lang="fr-FR" b="1" dirty="0"/>
              <a:t> pour l’accès à l’écrit</a:t>
            </a:r>
            <a:br>
              <a:rPr lang="fr-FR" b="1" dirty="0"/>
            </a:br>
            <a:endParaRPr lang="fr-FR" dirty="0"/>
          </a:p>
        </p:txBody>
      </p:sp>
      <p:sp>
        <p:nvSpPr>
          <p:cNvPr id="3" name="Espace réservé du contenu 2"/>
          <p:cNvSpPr>
            <a:spLocks noGrp="1"/>
          </p:cNvSpPr>
          <p:nvPr>
            <p:ph idx="1"/>
          </p:nvPr>
        </p:nvSpPr>
        <p:spPr/>
        <p:txBody>
          <a:bodyPr/>
          <a:lstStyle/>
          <a:p>
            <a:r>
              <a:rPr lang="fr-FR" b="1" dirty="0"/>
              <a:t>Intérêt de Open Office Vox couplé à </a:t>
            </a:r>
            <a:r>
              <a:rPr lang="fr-FR" b="1" dirty="0" err="1"/>
              <a:t>Dicom</a:t>
            </a:r>
            <a:r>
              <a:rPr lang="fr-FR" b="1" dirty="0"/>
              <a:t> pour l’accès à l’écrit</a:t>
            </a:r>
          </a:p>
          <a:p>
            <a:r>
              <a:rPr lang="fr-FR" dirty="0"/>
              <a:t>En offrant un retour auditif pour chaque mot, Open Office Vox va faciliter l’orthographe phonétique. En effet, en terme de stratégie cognitive, si le retour de la synthèse vocale ne correspond pas à ce que je veux dire et entendre, je peux modifier le mot pour obtenir un meilleur codage phonétique.</a:t>
            </a:r>
          </a:p>
          <a:p>
            <a:r>
              <a:rPr lang="fr-FR" dirty="0" err="1"/>
              <a:t>Dicom</a:t>
            </a:r>
            <a:r>
              <a:rPr lang="fr-FR" dirty="0"/>
              <a:t> par sa prédiction de mots permet de faciliter l’accès à l’orthographe lexicale et à l’orthographe grammaticale (par les propositions des différentes flexions verbales, par exemple).</a:t>
            </a:r>
          </a:p>
          <a:p>
            <a:endParaRPr lang="fr-FR" dirty="0"/>
          </a:p>
        </p:txBody>
      </p:sp>
    </p:spTree>
    <p:extLst>
      <p:ext uri="{BB962C8B-B14F-4D97-AF65-F5344CB8AC3E}">
        <p14:creationId xmlns:p14="http://schemas.microsoft.com/office/powerpoint/2010/main" val="29152677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930442"/>
          </a:xfrm>
        </p:spPr>
        <p:txBody>
          <a:bodyPr>
            <a:normAutofit fontScale="90000"/>
          </a:bodyPr>
          <a:lstStyle/>
          <a:p>
            <a:r>
              <a:rPr lang="fr-FR" dirty="0" smtClean="0"/>
              <a:t>Guide de survie du professeur confronté à des élèves DYS</a:t>
            </a:r>
            <a:endParaRPr lang="fr-FR" dirty="0"/>
          </a:p>
        </p:txBody>
      </p:sp>
      <p:sp>
        <p:nvSpPr>
          <p:cNvPr id="3" name="Espace réservé du contenu 2"/>
          <p:cNvSpPr>
            <a:spLocks noGrp="1"/>
          </p:cNvSpPr>
          <p:nvPr>
            <p:ph idx="1"/>
          </p:nvPr>
        </p:nvSpPr>
        <p:spPr/>
        <p:txBody>
          <a:bodyPr/>
          <a:lstStyle/>
          <a:p>
            <a:r>
              <a:rPr lang="fr-FR" dirty="0" smtClean="0"/>
              <a:t>http://www.dysplusdys.fr/pdf/manuel_de_survie_pour_les_profs.pdf</a:t>
            </a:r>
            <a:endParaRPr lang="fr-FR" dirty="0"/>
          </a:p>
        </p:txBody>
      </p:sp>
    </p:spTree>
    <p:extLst>
      <p:ext uri="{BB962C8B-B14F-4D97-AF65-F5344CB8AC3E}">
        <p14:creationId xmlns:p14="http://schemas.microsoft.com/office/powerpoint/2010/main" val="24685575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Sitograhie</a:t>
            </a:r>
            <a:r>
              <a:rPr lang="fr-FR" dirty="0" smtClean="0"/>
              <a:t> et bibliographie</a:t>
            </a:r>
            <a:endParaRPr lang="fr-FR" dirty="0"/>
          </a:p>
        </p:txBody>
      </p:sp>
      <p:sp>
        <p:nvSpPr>
          <p:cNvPr id="3" name="Espace réservé du contenu 2"/>
          <p:cNvSpPr>
            <a:spLocks noGrp="1"/>
          </p:cNvSpPr>
          <p:nvPr>
            <p:ph idx="1"/>
          </p:nvPr>
        </p:nvSpPr>
        <p:spPr>
          <a:xfrm>
            <a:off x="677334" y="1299411"/>
            <a:ext cx="8596668" cy="4741951"/>
          </a:xfrm>
        </p:spPr>
        <p:txBody>
          <a:bodyPr/>
          <a:lstStyle/>
          <a:p>
            <a:r>
              <a:rPr lang="fr-FR" dirty="0" smtClean="0"/>
              <a:t>Un site sur les aides pédagogiques à apporter, la dyslexie à l’école : </a:t>
            </a:r>
          </a:p>
          <a:p>
            <a:r>
              <a:rPr lang="fr-FR" dirty="0" smtClean="0">
                <a:hlinkClick r:id="rId2"/>
              </a:rPr>
              <a:t>www.ais.edres74.ac-grenoble.fr</a:t>
            </a:r>
            <a:endParaRPr lang="fr-FR" dirty="0" smtClean="0"/>
          </a:p>
          <a:p>
            <a:r>
              <a:rPr lang="fr-FR" dirty="0" smtClean="0"/>
              <a:t>Un document « Enseigner aux élèves avec troubles de l’apprentissage »</a:t>
            </a:r>
          </a:p>
          <a:p>
            <a:r>
              <a:rPr lang="fr-FR" dirty="0">
                <a:hlinkClick r:id="rId3"/>
              </a:rPr>
              <a:t>http://</a:t>
            </a:r>
            <a:r>
              <a:rPr lang="fr-FR" dirty="0" smtClean="0">
                <a:hlinkClick r:id="rId3"/>
              </a:rPr>
              <a:t>www.enseignement.be/index.php?page=24749&amp;navi=299</a:t>
            </a:r>
            <a:endParaRPr lang="fr-FR" dirty="0" smtClean="0"/>
          </a:p>
          <a:p>
            <a:pPr marL="0" indent="0">
              <a:buNone/>
            </a:pPr>
            <a:endParaRPr lang="fr-FR" dirty="0" smtClean="0"/>
          </a:p>
          <a:p>
            <a:endParaRPr lang="fr-FR" dirty="0"/>
          </a:p>
          <a:p>
            <a:r>
              <a:rPr lang="fr-FR" dirty="0" smtClean="0"/>
              <a:t>CHAUVEAU Gérard, « Comprendre l’enfant apprenti lecteur », Retz, Paris 2001</a:t>
            </a:r>
          </a:p>
          <a:p>
            <a:r>
              <a:rPr lang="fr-FR" dirty="0" smtClean="0"/>
              <a:t>DUMONT Annie « Réponses à vos questions sur la dyslexie », Solar, Paris, 2003</a:t>
            </a:r>
          </a:p>
          <a:p>
            <a:r>
              <a:rPr lang="fr-FR" dirty="0" smtClean="0"/>
              <a:t>PLANTIER Gisèle, « Les malheurs d’un enfant dyslexique », Albin Michel, Paris 2002</a:t>
            </a:r>
            <a:endParaRPr lang="fr-FR" dirty="0"/>
          </a:p>
        </p:txBody>
      </p:sp>
    </p:spTree>
    <p:extLst>
      <p:ext uri="{BB962C8B-B14F-4D97-AF65-F5344CB8AC3E}">
        <p14:creationId xmlns:p14="http://schemas.microsoft.com/office/powerpoint/2010/main" val="1831287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types de dyslexie</a:t>
            </a:r>
            <a:endParaRPr lang="fr-FR" dirty="0"/>
          </a:p>
        </p:txBody>
      </p:sp>
      <p:sp>
        <p:nvSpPr>
          <p:cNvPr id="3" name="Espace réservé du contenu 2"/>
          <p:cNvSpPr>
            <a:spLocks noGrp="1"/>
          </p:cNvSpPr>
          <p:nvPr>
            <p:ph idx="1"/>
          </p:nvPr>
        </p:nvSpPr>
        <p:spPr>
          <a:xfrm>
            <a:off x="677334" y="1467853"/>
            <a:ext cx="8596668" cy="4573509"/>
          </a:xfrm>
        </p:spPr>
        <p:txBody>
          <a:bodyPr>
            <a:normAutofit/>
          </a:bodyPr>
          <a:lstStyle/>
          <a:p>
            <a:r>
              <a:rPr lang="fr-FR" sz="3200" dirty="0" smtClean="0"/>
              <a:t>La dyslexie phonologique</a:t>
            </a:r>
          </a:p>
          <a:p>
            <a:endParaRPr lang="fr-FR" sz="2000" dirty="0"/>
          </a:p>
          <a:p>
            <a:r>
              <a:rPr lang="fr-FR" sz="2000" dirty="0" smtClean="0"/>
              <a:t>L’enfant éprouve des difficultés à associer une graphie à un son. Il lit de façon </a:t>
            </a:r>
            <a:r>
              <a:rPr lang="fr-FR" sz="2000" dirty="0" err="1" smtClean="0"/>
              <a:t>globable</a:t>
            </a:r>
            <a:r>
              <a:rPr lang="fr-FR" sz="2000" dirty="0" smtClean="0"/>
              <a:t> car il est capable de mémoriser de nombreux mots, mais la lecture de mots nouveaux est source d’erreurs, le déchiffrage est lent.   </a:t>
            </a:r>
          </a:p>
          <a:p>
            <a:r>
              <a:rPr lang="fr-FR" sz="3200" dirty="0" smtClean="0"/>
              <a:t>La dyslexie de surface</a:t>
            </a:r>
            <a:endParaRPr lang="fr-FR" sz="2000" dirty="0"/>
          </a:p>
          <a:p>
            <a:r>
              <a:rPr lang="fr-FR" sz="2000" dirty="0" smtClean="0"/>
              <a:t>L’enfant déchiffre bien les mots composés de syllabes régulières. En revanche, il ne mémorise pas l’orthographe des mots entiers. Sa lecture est lente, car il procède toujours en décomposant les mots par segments. L’accès au sens est perturbé.</a:t>
            </a:r>
            <a:endParaRPr lang="fr-FR" sz="2000" dirty="0"/>
          </a:p>
        </p:txBody>
      </p:sp>
    </p:spTree>
    <p:extLst>
      <p:ext uri="{BB962C8B-B14F-4D97-AF65-F5344CB8AC3E}">
        <p14:creationId xmlns:p14="http://schemas.microsoft.com/office/powerpoint/2010/main" val="3376940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401053"/>
          </a:xfrm>
        </p:spPr>
        <p:txBody>
          <a:bodyPr>
            <a:normAutofit fontScale="90000"/>
          </a:bodyPr>
          <a:lstStyle/>
          <a:p>
            <a:endParaRPr lang="fr-FR" dirty="0"/>
          </a:p>
        </p:txBody>
      </p:sp>
      <p:sp>
        <p:nvSpPr>
          <p:cNvPr id="3" name="Espace réservé du contenu 2"/>
          <p:cNvSpPr>
            <a:spLocks noGrp="1"/>
          </p:cNvSpPr>
          <p:nvPr>
            <p:ph idx="1"/>
          </p:nvPr>
        </p:nvSpPr>
        <p:spPr>
          <a:xfrm>
            <a:off x="677334" y="1419727"/>
            <a:ext cx="8596668" cy="4621636"/>
          </a:xfrm>
        </p:spPr>
        <p:txBody>
          <a:bodyPr/>
          <a:lstStyle/>
          <a:p>
            <a:r>
              <a:rPr lang="fr-FR" sz="3200" dirty="0" smtClean="0"/>
              <a:t>La dyslexie </a:t>
            </a:r>
            <a:r>
              <a:rPr lang="fr-FR" sz="3200" dirty="0" err="1" smtClean="0"/>
              <a:t>visuo</a:t>
            </a:r>
            <a:r>
              <a:rPr lang="fr-FR" sz="3200" dirty="0" smtClean="0"/>
              <a:t>-attentionnelle</a:t>
            </a:r>
          </a:p>
          <a:p>
            <a:endParaRPr lang="fr-FR" dirty="0"/>
          </a:p>
          <a:p>
            <a:r>
              <a:rPr lang="fr-FR" dirty="0" smtClean="0"/>
              <a:t>L’enfant possède une bonne mémoire de l’orthographe des mots et est capable de transcrire les sons en lettres. Il va faire les erreurs suivantes : inversions dans les groupes de lettres, omissions, ajouts, reformulations approximatives, sauts de lignes. Trouble affectant l’attention nécessaire à l’activité de lecture. </a:t>
            </a:r>
            <a:endParaRPr lang="fr-FR" dirty="0"/>
          </a:p>
        </p:txBody>
      </p:sp>
    </p:spTree>
    <p:extLst>
      <p:ext uri="{BB962C8B-B14F-4D97-AF65-F5344CB8AC3E}">
        <p14:creationId xmlns:p14="http://schemas.microsoft.com/office/powerpoint/2010/main" val="509732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63552" y="0"/>
            <a:ext cx="8229600" cy="562074"/>
          </a:xfrm>
        </p:spPr>
        <p:txBody>
          <a:bodyPr>
            <a:normAutofit/>
          </a:bodyPr>
          <a:lstStyle/>
          <a:p>
            <a:r>
              <a:rPr lang="fr-FR" sz="2400" b="1" dirty="0"/>
              <a:t>Signes indicateurs et manifestations des troubles </a:t>
            </a:r>
            <a:r>
              <a:rPr lang="fr-FR" sz="2400" b="1" dirty="0" err="1"/>
              <a:t>Dys</a:t>
            </a:r>
            <a:endParaRPr lang="fr-FR" sz="2400" b="1" dirty="0"/>
          </a:p>
        </p:txBody>
      </p:sp>
      <p:sp>
        <p:nvSpPr>
          <p:cNvPr id="12" name="Espace réservé du contenu 11"/>
          <p:cNvSpPr>
            <a:spLocks noGrp="1"/>
          </p:cNvSpPr>
          <p:nvPr>
            <p:ph idx="1"/>
          </p:nvPr>
        </p:nvSpPr>
        <p:spPr>
          <a:xfrm>
            <a:off x="1775520" y="692697"/>
            <a:ext cx="8712968" cy="4824535"/>
          </a:xfrm>
          <a:solidFill>
            <a:schemeClr val="accent6">
              <a:lumMod val="20000"/>
              <a:lumOff val="80000"/>
            </a:schemeClr>
          </a:solidFill>
          <a:ln>
            <a:noFill/>
          </a:ln>
        </p:spPr>
        <p:txBody>
          <a:bodyPr>
            <a:normAutofit fontScale="92500"/>
          </a:bodyPr>
          <a:lstStyle/>
          <a:p>
            <a:pPr marL="0" indent="0">
              <a:buNone/>
            </a:pPr>
            <a:r>
              <a:rPr lang="fr-FR" i="1" dirty="0" smtClean="0"/>
              <a:t>Lisez à haute voix l’énoncé de problème de maths:</a:t>
            </a:r>
          </a:p>
          <a:p>
            <a:pPr marL="0" indent="0">
              <a:buNone/>
            </a:pPr>
            <a:endParaRPr lang="fr-FR" i="1" dirty="0" smtClean="0"/>
          </a:p>
          <a:p>
            <a:pPr marL="0" indent="0">
              <a:buNone/>
            </a:pPr>
            <a:r>
              <a:rPr lang="fr-FR" sz="2800" b="1" dirty="0" smtClean="0"/>
              <a:t>Monsieur </a:t>
            </a:r>
            <a:r>
              <a:rPr lang="fr-FR" sz="2800" b="1" dirty="0" err="1" smtClean="0"/>
              <a:t>etma</a:t>
            </a:r>
            <a:r>
              <a:rPr lang="fr-FR" sz="2800" b="1" dirty="0" smtClean="0"/>
              <a:t> </a:t>
            </a:r>
            <a:r>
              <a:rPr lang="fr-FR" sz="2800" b="1" dirty="0" err="1" smtClean="0"/>
              <a:t>damare</a:t>
            </a:r>
            <a:r>
              <a:rPr lang="fr-FR" sz="2800" b="1" dirty="0" smtClean="0"/>
              <a:t> </a:t>
            </a:r>
            <a:r>
              <a:rPr lang="fr-FR" sz="2800" b="1" dirty="0" err="1" smtClean="0"/>
              <a:t>novon</a:t>
            </a:r>
            <a:r>
              <a:rPr lang="fr-FR" sz="2800" b="1" dirty="0" smtClean="0"/>
              <a:t> </a:t>
            </a:r>
            <a:r>
              <a:rPr lang="fr-FR" sz="2800" b="1" dirty="0" err="1" smtClean="0"/>
              <a:t>deupari</a:t>
            </a:r>
            <a:r>
              <a:rPr lang="fr-FR" sz="2800" b="1" dirty="0" smtClean="0"/>
              <a:t> </a:t>
            </a:r>
            <a:r>
              <a:rPr lang="fr-FR" sz="2800" b="1" dirty="0" err="1" smtClean="0"/>
              <a:t>achameau</a:t>
            </a:r>
            <a:r>
              <a:rPr lang="fr-FR" sz="2800" b="1" dirty="0" smtClean="0"/>
              <a:t> nit. </a:t>
            </a:r>
            <a:r>
              <a:rPr lang="fr-FR" sz="2800" b="1" dirty="0" err="1" smtClean="0"/>
              <a:t>Ladisten</a:t>
            </a:r>
            <a:r>
              <a:rPr lang="fr-FR" sz="2800" b="1" dirty="0" smtClean="0"/>
              <a:t> cet deux 600 Km la voix </a:t>
            </a:r>
            <a:r>
              <a:rPr lang="fr-FR" sz="2800" b="1" dirty="0" err="1" smtClean="0"/>
              <a:t>tureconsso</a:t>
            </a:r>
            <a:r>
              <a:rPr lang="fr-FR" sz="2800" b="1" dirty="0" smtClean="0"/>
              <a:t> me 10 </a:t>
            </a:r>
            <a:r>
              <a:rPr lang="fr-FR" sz="2800" b="1" dirty="0" err="1" smtClean="0"/>
              <a:t>litr</a:t>
            </a:r>
            <a:r>
              <a:rPr lang="fr-FR" sz="2800" b="1" dirty="0" smtClean="0"/>
              <a:t> </a:t>
            </a:r>
            <a:r>
              <a:rPr lang="fr-FR" sz="2800" b="1" dirty="0" err="1" smtClean="0"/>
              <a:t>rausan</a:t>
            </a:r>
            <a:r>
              <a:rPr lang="fr-FR" sz="2800" b="1" dirty="0" smtClean="0"/>
              <a:t> </a:t>
            </a:r>
            <a:r>
              <a:rPr lang="fr-FR" sz="2800" b="1" dirty="0" err="1" smtClean="0"/>
              <a:t>quil</a:t>
            </a:r>
            <a:r>
              <a:rPr lang="fr-FR" sz="2800" b="1" dirty="0" smtClean="0"/>
              <a:t> </a:t>
            </a:r>
            <a:r>
              <a:rPr lang="fr-FR" sz="2800" b="1" dirty="0" err="1" smtClean="0"/>
              <a:t>aumaître</a:t>
            </a:r>
            <a:r>
              <a:rPr lang="fr-FR" sz="2800" b="1" dirty="0" smtClean="0"/>
              <a:t>. </a:t>
            </a:r>
            <a:r>
              <a:rPr lang="fr-FR" sz="2800" b="1" dirty="0" err="1" smtClean="0"/>
              <a:t>Ilfocon</a:t>
            </a:r>
            <a:r>
              <a:rPr lang="fr-FR" sz="2800" b="1" dirty="0" smtClean="0"/>
              <a:t> thé 12€ deux </a:t>
            </a:r>
            <a:r>
              <a:rPr lang="fr-FR" sz="2800" b="1" dirty="0" err="1" smtClean="0"/>
              <a:t>pé</a:t>
            </a:r>
            <a:r>
              <a:rPr lang="fr-FR" sz="2800" b="1" dirty="0" smtClean="0"/>
              <a:t> âge d’aux </a:t>
            </a:r>
            <a:r>
              <a:rPr lang="fr-FR" sz="2800" b="1" dirty="0" err="1" smtClean="0"/>
              <a:t>taurou</a:t>
            </a:r>
            <a:r>
              <a:rPr lang="fr-FR" sz="2800" b="1" dirty="0" smtClean="0"/>
              <a:t> </a:t>
            </a:r>
            <a:r>
              <a:rPr lang="fr-FR" sz="2800" b="1" dirty="0" err="1" smtClean="0"/>
              <a:t>tet</a:t>
            </a:r>
            <a:r>
              <a:rPr lang="fr-FR" sz="2800" b="1" dirty="0" smtClean="0"/>
              <a:t> 11€ </a:t>
            </a:r>
            <a:r>
              <a:rPr lang="fr-FR" sz="2800" b="1" dirty="0" err="1" smtClean="0"/>
              <a:t>dere</a:t>
            </a:r>
            <a:r>
              <a:rPr lang="fr-FR" sz="2800" b="1" dirty="0" smtClean="0"/>
              <a:t> </a:t>
            </a:r>
            <a:r>
              <a:rPr lang="fr-FR" sz="2800" b="1" dirty="0" err="1" smtClean="0"/>
              <a:t>papour</a:t>
            </a:r>
            <a:r>
              <a:rPr lang="fr-FR" sz="2800" b="1" dirty="0" smtClean="0"/>
              <a:t> </a:t>
            </a:r>
            <a:r>
              <a:rPr lang="fr-FR" sz="2800" b="1" dirty="0" err="1" smtClean="0"/>
              <a:t>désjeu</a:t>
            </a:r>
            <a:r>
              <a:rPr lang="fr-FR" sz="2800" b="1" dirty="0" smtClean="0"/>
              <a:t> </a:t>
            </a:r>
            <a:r>
              <a:rPr lang="fr-FR" sz="2800" b="1" dirty="0" err="1" smtClean="0"/>
              <a:t>néleumidit</a:t>
            </a:r>
            <a:r>
              <a:rPr lang="fr-FR" sz="2800" b="1" dirty="0" smtClean="0"/>
              <a:t>. Les sens </a:t>
            </a:r>
            <a:r>
              <a:rPr lang="fr-FR" sz="2800" b="1" dirty="0" err="1"/>
              <a:t>k</a:t>
            </a:r>
            <a:r>
              <a:rPr lang="fr-FR" sz="2800" b="1" dirty="0" err="1" smtClean="0"/>
              <a:t>ou</a:t>
            </a:r>
            <a:r>
              <a:rPr lang="fr-FR" sz="2800" b="1" dirty="0" smtClean="0"/>
              <a:t> tes 1,5€ </a:t>
            </a:r>
            <a:r>
              <a:rPr lang="fr-FR" sz="2800" b="1" dirty="0" err="1" smtClean="0"/>
              <a:t>leli</a:t>
            </a:r>
            <a:r>
              <a:rPr lang="fr-FR" sz="2800" b="1" dirty="0" smtClean="0"/>
              <a:t> </a:t>
            </a:r>
            <a:r>
              <a:rPr lang="fr-FR" sz="2800" b="1" dirty="0" err="1" smtClean="0"/>
              <a:t>treu</a:t>
            </a:r>
            <a:r>
              <a:rPr lang="fr-FR" sz="2800" b="1" dirty="0" smtClean="0"/>
              <a:t> </a:t>
            </a:r>
            <a:r>
              <a:rPr lang="fr-FR" sz="2800" b="1" dirty="0" err="1" smtClean="0"/>
              <a:t>ilpar</a:t>
            </a:r>
            <a:r>
              <a:rPr lang="fr-FR" sz="2800" b="1" dirty="0" smtClean="0"/>
              <a:t> ta 8 </a:t>
            </a:r>
            <a:r>
              <a:rPr lang="fr-FR" sz="2800" b="1" dirty="0" err="1" smtClean="0"/>
              <a:t>eureh</a:t>
            </a:r>
            <a:r>
              <a:rPr lang="fr-FR" sz="2800" b="1" dirty="0" smtClean="0"/>
              <a:t>.</a:t>
            </a:r>
            <a:endParaRPr lang="fr-FR" sz="2800" b="1" dirty="0"/>
          </a:p>
          <a:p>
            <a:pPr marL="0" indent="0">
              <a:buNone/>
            </a:pPr>
            <a:r>
              <a:rPr lang="fr-FR" sz="2800" b="1" dirty="0" err="1" smtClean="0"/>
              <a:t>Kèlai</a:t>
            </a:r>
            <a:r>
              <a:rPr lang="fr-FR" sz="2800" b="1" dirty="0" smtClean="0"/>
              <a:t> </a:t>
            </a:r>
            <a:r>
              <a:rPr lang="fr-FR" sz="2800" b="1" dirty="0" err="1" smtClean="0"/>
              <a:t>laconso</a:t>
            </a:r>
            <a:r>
              <a:rPr lang="fr-FR" sz="2800" b="1" dirty="0" smtClean="0"/>
              <a:t> mas </a:t>
            </a:r>
            <a:r>
              <a:rPr lang="fr-FR" sz="2800" b="1" dirty="0" err="1" smtClean="0"/>
              <a:t>siondes</a:t>
            </a:r>
            <a:r>
              <a:rPr lang="fr-FR" sz="2800" b="1" dirty="0" smtClean="0"/>
              <a:t> sens?</a:t>
            </a:r>
          </a:p>
          <a:p>
            <a:pPr marL="0" indent="0">
              <a:buNone/>
            </a:pPr>
            <a:r>
              <a:rPr lang="fr-FR" sz="2800" b="1" dirty="0" err="1" smtClean="0"/>
              <a:t>Quélai</a:t>
            </a:r>
            <a:r>
              <a:rPr lang="fr-FR" sz="2800" b="1" dirty="0" smtClean="0"/>
              <a:t> </a:t>
            </a:r>
            <a:r>
              <a:rPr lang="fr-FR" sz="2800" b="1" dirty="0" err="1" smtClean="0"/>
              <a:t>ladaipan</a:t>
            </a:r>
            <a:r>
              <a:rPr lang="fr-FR" sz="2800" b="1" dirty="0" smtClean="0"/>
              <a:t> </a:t>
            </a:r>
            <a:r>
              <a:rPr lang="fr-FR" sz="2800" b="1" dirty="0" err="1" smtClean="0"/>
              <a:t>setota</a:t>
            </a:r>
            <a:r>
              <a:rPr lang="fr-FR" sz="2800" b="1" dirty="0" smtClean="0"/>
              <a:t> </a:t>
            </a:r>
            <a:r>
              <a:rPr lang="fr-FR" sz="2800" b="1" dirty="0" err="1" smtClean="0"/>
              <a:t>lepour</a:t>
            </a:r>
            <a:r>
              <a:rPr lang="fr-FR" sz="2800" b="1" dirty="0" smtClean="0"/>
              <a:t> </a:t>
            </a:r>
            <a:r>
              <a:rPr lang="fr-FR" sz="2800" b="1" dirty="0" err="1" smtClean="0"/>
              <a:t>levoiaje</a:t>
            </a:r>
            <a:r>
              <a:rPr lang="fr-FR" sz="2800" b="1" dirty="0" smtClean="0"/>
              <a:t>?</a:t>
            </a:r>
          </a:p>
          <a:p>
            <a:pPr marL="0" indent="0">
              <a:buNone/>
            </a:pPr>
            <a:endParaRPr lang="fr-FR" sz="2800" dirty="0" smtClean="0"/>
          </a:p>
          <a:p>
            <a:pPr marL="0" indent="0">
              <a:buNone/>
            </a:pPr>
            <a:r>
              <a:rPr lang="fr-FR" i="1" dirty="0" smtClean="0"/>
              <a:t>Avez-vous déjà entendu lire quelqu’un comme ça?</a:t>
            </a:r>
          </a:p>
          <a:p>
            <a:pPr marL="0" indent="0">
              <a:buNone/>
            </a:pPr>
            <a:endParaRPr lang="fr-FR" i="1" dirty="0" smtClean="0"/>
          </a:p>
          <a:p>
            <a:pPr marL="0" indent="0">
              <a:buNone/>
            </a:pPr>
            <a:endParaRPr lang="fr-FR" dirty="0"/>
          </a:p>
        </p:txBody>
      </p:sp>
      <p:sp>
        <p:nvSpPr>
          <p:cNvPr id="1027" name="Rectangle 3"/>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endParaRPr lang="fr-FR">
              <a:latin typeface="Arial" pitchFamily="34" charset="0"/>
              <a:cs typeface="Arial" pitchFamily="34" charset="0"/>
            </a:endParaRPr>
          </a:p>
        </p:txBody>
      </p:sp>
    </p:spTree>
    <p:extLst>
      <p:ext uri="{BB962C8B-B14F-4D97-AF65-F5344CB8AC3E}">
        <p14:creationId xmlns:p14="http://schemas.microsoft.com/office/powerpoint/2010/main" val="161530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03512" y="980728"/>
            <a:ext cx="8712968" cy="5472608"/>
          </a:xfrm>
        </p:spPr>
        <p:txBody>
          <a:bodyPr/>
          <a:lstStyle/>
          <a:p>
            <a:pPr marL="0" indent="0">
              <a:buNone/>
            </a:pPr>
            <a:r>
              <a:rPr lang="fr-FR" i="1" dirty="0" smtClean="0"/>
              <a:t>Et maintenant?</a:t>
            </a:r>
          </a:p>
          <a:p>
            <a:pPr marL="0" indent="0">
              <a:buNone/>
            </a:pPr>
            <a:r>
              <a:rPr lang="fr-FR" sz="2800" b="1" dirty="0" smtClean="0"/>
              <a:t>Monsieur et Madame Renaud vont de Paris à Chamonix. La distance est de 600 km et la voiture consomme 10 litres au cent kilomètres. Il faut compter 12€ de péage d’autoroute et 11€ de repas pour déjeuner le midi. L’essence coûte 1,5€ le litre. Ils partent à 8 heures.</a:t>
            </a:r>
          </a:p>
          <a:p>
            <a:pPr marL="0" indent="0">
              <a:buNone/>
            </a:pPr>
            <a:r>
              <a:rPr lang="fr-FR" sz="2800" b="1" dirty="0" smtClean="0"/>
              <a:t>Quelle est la consommation d’essence?</a:t>
            </a:r>
          </a:p>
          <a:p>
            <a:pPr marL="0" indent="0">
              <a:buNone/>
            </a:pPr>
            <a:r>
              <a:rPr lang="fr-FR" sz="2800" b="1" dirty="0" smtClean="0"/>
              <a:t>Quelle est la dépense totale pour le voyage?</a:t>
            </a:r>
          </a:p>
          <a:p>
            <a:pPr marL="0" indent="0">
              <a:buNone/>
            </a:pPr>
            <a:r>
              <a:rPr lang="fr-FR" i="1" dirty="0" smtClean="0"/>
              <a:t>Voilà ce qu’il cherchait à lire!</a:t>
            </a:r>
            <a:endParaRPr lang="fr-FR" i="1" dirty="0"/>
          </a:p>
        </p:txBody>
      </p:sp>
      <p:sp>
        <p:nvSpPr>
          <p:cNvPr id="4" name="Titre 1"/>
          <p:cNvSpPr>
            <a:spLocks noGrp="1"/>
          </p:cNvSpPr>
          <p:nvPr>
            <p:ph type="title"/>
          </p:nvPr>
        </p:nvSpPr>
        <p:spPr>
          <a:xfrm>
            <a:off x="1981200" y="274638"/>
            <a:ext cx="8229600" cy="417512"/>
          </a:xfrm>
        </p:spPr>
        <p:txBody>
          <a:bodyPr>
            <a:normAutofit fontScale="90000"/>
          </a:bodyPr>
          <a:lstStyle/>
          <a:p>
            <a:r>
              <a:rPr lang="fr-FR" sz="2400" b="1" dirty="0"/>
              <a:t>Signes indicateurs et manifestations des troubles </a:t>
            </a:r>
            <a:r>
              <a:rPr lang="fr-FR" sz="2400" b="1" dirty="0" err="1"/>
              <a:t>Dys</a:t>
            </a:r>
            <a:endParaRPr lang="fr-FR" sz="2400" b="1" dirty="0"/>
          </a:p>
        </p:txBody>
      </p:sp>
    </p:spTree>
    <p:extLst>
      <p:ext uri="{BB962C8B-B14F-4D97-AF65-F5344CB8AC3E}">
        <p14:creationId xmlns:p14="http://schemas.microsoft.com/office/powerpoint/2010/main" val="3462931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86063"/>
          </a:xfrm>
        </p:spPr>
        <p:txBody>
          <a:bodyPr/>
          <a:lstStyle/>
          <a:p>
            <a:r>
              <a:rPr lang="fr-FR" dirty="0" smtClean="0"/>
              <a:t>Les troubles spécifiques du langage écrit</a:t>
            </a:r>
            <a:endParaRPr lang="fr-FR" dirty="0"/>
          </a:p>
        </p:txBody>
      </p:sp>
      <p:sp>
        <p:nvSpPr>
          <p:cNvPr id="3" name="Espace réservé du contenu 2"/>
          <p:cNvSpPr>
            <a:spLocks noGrp="1"/>
          </p:cNvSpPr>
          <p:nvPr>
            <p:ph idx="1"/>
          </p:nvPr>
        </p:nvSpPr>
        <p:spPr>
          <a:xfrm>
            <a:off x="677334" y="1395663"/>
            <a:ext cx="8596668" cy="4645699"/>
          </a:xfrm>
        </p:spPr>
        <p:txBody>
          <a:bodyPr>
            <a:normAutofit/>
          </a:bodyPr>
          <a:lstStyle/>
          <a:p>
            <a:r>
              <a:rPr lang="fr-FR" sz="2400" dirty="0" smtClean="0"/>
              <a:t>La discrimination auditive</a:t>
            </a:r>
          </a:p>
          <a:p>
            <a:r>
              <a:rPr lang="fr-FR" sz="2400" dirty="0" smtClean="0"/>
              <a:t>La mémoire visuelle</a:t>
            </a:r>
          </a:p>
          <a:p>
            <a:r>
              <a:rPr lang="fr-FR" sz="2400" dirty="0" smtClean="0"/>
              <a:t>La discrimination visuelle</a:t>
            </a:r>
          </a:p>
          <a:p>
            <a:r>
              <a:rPr lang="fr-FR" sz="2400" dirty="0" smtClean="0"/>
              <a:t>La mémoire auditive</a:t>
            </a:r>
          </a:p>
          <a:p>
            <a:r>
              <a:rPr lang="fr-FR" sz="2400" dirty="0" smtClean="0"/>
              <a:t>L’organisation temporo-spatiale</a:t>
            </a:r>
          </a:p>
          <a:p>
            <a:r>
              <a:rPr lang="fr-FR" sz="2400" dirty="0" smtClean="0"/>
              <a:t>La latéralité</a:t>
            </a:r>
          </a:p>
          <a:p>
            <a:r>
              <a:rPr lang="fr-FR" sz="2400" dirty="0" smtClean="0"/>
              <a:t>Le langage oral</a:t>
            </a:r>
          </a:p>
          <a:p>
            <a:r>
              <a:rPr lang="fr-FR" sz="2400" dirty="0" smtClean="0"/>
              <a:t>La coordination motrice</a:t>
            </a:r>
          </a:p>
          <a:p>
            <a:r>
              <a:rPr lang="fr-FR" sz="2400" dirty="0" smtClean="0"/>
              <a:t>L’attention</a:t>
            </a:r>
            <a:endParaRPr lang="fr-FR" sz="2400" dirty="0"/>
          </a:p>
        </p:txBody>
      </p:sp>
    </p:spTree>
    <p:extLst>
      <p:ext uri="{BB962C8B-B14F-4D97-AF65-F5344CB8AC3E}">
        <p14:creationId xmlns:p14="http://schemas.microsoft.com/office/powerpoint/2010/main" val="3009701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37937"/>
          </a:xfrm>
        </p:spPr>
        <p:txBody>
          <a:bodyPr/>
          <a:lstStyle/>
          <a:p>
            <a:r>
              <a:rPr lang="fr-FR" dirty="0" smtClean="0"/>
              <a:t>Les différentes DYS</a:t>
            </a:r>
            <a:endParaRPr lang="fr-FR" dirty="0"/>
          </a:p>
        </p:txBody>
      </p:sp>
      <p:sp>
        <p:nvSpPr>
          <p:cNvPr id="3" name="Espace réservé du contenu 2"/>
          <p:cNvSpPr>
            <a:spLocks noGrp="1"/>
          </p:cNvSpPr>
          <p:nvPr>
            <p:ph idx="1"/>
          </p:nvPr>
        </p:nvSpPr>
        <p:spPr>
          <a:xfrm>
            <a:off x="677334" y="1347537"/>
            <a:ext cx="8596668" cy="4693825"/>
          </a:xfrm>
        </p:spPr>
        <p:txBody>
          <a:bodyPr/>
          <a:lstStyle/>
          <a:p>
            <a:r>
              <a:rPr lang="fr-FR" dirty="0" smtClean="0"/>
              <a:t>DYSORTHOGRAPHIE</a:t>
            </a:r>
          </a:p>
          <a:p>
            <a:r>
              <a:rPr lang="fr-FR" dirty="0" smtClean="0"/>
              <a:t>Trouble significatif et durable de la production écrite sur le plan de l’orthographe. Ce trouble accompagne constamment les difficultés de lecture. </a:t>
            </a:r>
          </a:p>
          <a:p>
            <a:endParaRPr lang="fr-FR" dirty="0" smtClean="0"/>
          </a:p>
          <a:p>
            <a:r>
              <a:rPr lang="fr-FR" dirty="0" smtClean="0"/>
              <a:t>DYSCALCULIE (affectant les activités logico-mathématiques)</a:t>
            </a:r>
          </a:p>
          <a:p>
            <a:r>
              <a:rPr lang="fr-FR" dirty="0" smtClean="0"/>
              <a:t>DYSGRAPHIE trouble dans la réalisation du geste graphique, affectant la forme de l’écriture</a:t>
            </a:r>
          </a:p>
          <a:p>
            <a:r>
              <a:rPr lang="fr-FR" dirty="0" smtClean="0"/>
              <a:t>DYSPHASIE : trouble grave du langage oral. Le langage ne suit pas le cours du développement commun aux autres enfants.</a:t>
            </a:r>
          </a:p>
          <a:p>
            <a:r>
              <a:rPr lang="fr-FR" dirty="0" smtClean="0"/>
              <a:t>DYSPRAXIE</a:t>
            </a:r>
          </a:p>
          <a:p>
            <a:r>
              <a:rPr lang="fr-FR" dirty="0" smtClean="0"/>
              <a:t>Trouble de l’exécution des gestes. L’enfant peut dire ce qu’il faut faire, mais ne peut réaliser correctement les gestes. </a:t>
            </a:r>
            <a:endParaRPr lang="fr-FR" dirty="0"/>
          </a:p>
        </p:txBody>
      </p:sp>
    </p:spTree>
    <p:extLst>
      <p:ext uri="{BB962C8B-B14F-4D97-AF65-F5344CB8AC3E}">
        <p14:creationId xmlns:p14="http://schemas.microsoft.com/office/powerpoint/2010/main" val="928490767"/>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110</TotalTime>
  <Words>2700</Words>
  <Application>Microsoft Office PowerPoint</Application>
  <PresentationFormat>Grand écran</PresentationFormat>
  <Paragraphs>253</Paragraphs>
  <Slides>36</Slides>
  <Notes>3</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36</vt:i4>
      </vt:variant>
    </vt:vector>
  </HeadingPairs>
  <TitlesOfParts>
    <vt:vector size="44" baseType="lpstr">
      <vt:lpstr>Algerian</vt:lpstr>
      <vt:lpstr>AR DARLING</vt:lpstr>
      <vt:lpstr>Arial</vt:lpstr>
      <vt:lpstr>Brush Script MT</vt:lpstr>
      <vt:lpstr>Calibri</vt:lpstr>
      <vt:lpstr>Trebuchet MS</vt:lpstr>
      <vt:lpstr>Wingdings 3</vt:lpstr>
      <vt:lpstr>Facette</vt:lpstr>
      <vt:lpstr>Adapter son enseignement aux élèves DYS</vt:lpstr>
      <vt:lpstr>Définition</vt:lpstr>
      <vt:lpstr>Présentation PowerPoint</vt:lpstr>
      <vt:lpstr>Les types de dyslexie</vt:lpstr>
      <vt:lpstr>Présentation PowerPoint</vt:lpstr>
      <vt:lpstr>Signes indicateurs et manifestations des troubles Dys</vt:lpstr>
      <vt:lpstr>Signes indicateurs et manifestations des troubles Dys</vt:lpstr>
      <vt:lpstr>Les troubles spécifiques du langage écrit</vt:lpstr>
      <vt:lpstr>Les différentes DYS</vt:lpstr>
      <vt:lpstr>Ces troubles existent en dehors d’une déficience intellectuelle ou d’une immaturité.</vt:lpstr>
      <vt:lpstr>La seule mémorisation ne suffit plus à partir du moment où…</vt:lpstr>
      <vt:lpstr>Présentation PowerPoint</vt:lpstr>
      <vt:lpstr>Présentation PowerPoint</vt:lpstr>
      <vt:lpstr>Aménagements pédagogiques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Points d’attention et de vigilance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Framakey DYS</vt:lpstr>
      <vt:lpstr>Présentation  Pour les favoris, nous avons proposé les principaux logiciels que nous utilisons en séance avec les élèves</vt:lpstr>
      <vt:lpstr>Présentation PowerPoint</vt:lpstr>
      <vt:lpstr>Le module Vox d’Open Office est configuré de façon à proposer un retour auditif après l’écriture d’un mot (l’utilisation d’un espacement étant nécessaire pour signifier que le mot est fini et que la synthèse vocale peut donc l’oraliser). Pour cela, cocher Lire le mot à l’écriture.</vt:lpstr>
      <vt:lpstr>Intérêt de Open Office Vox couplé à Dicom pour l’accès à l’écrit </vt:lpstr>
      <vt:lpstr>Guide de survie du professeur confronté à des élèves DYS</vt:lpstr>
      <vt:lpstr>Sitograhie et bibliographie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Adapter son enseignement aux élèves DYS</dc:title>
  <dc:creator>DSI</dc:creator>
  <cp:lastModifiedBy>DSI</cp:lastModifiedBy>
  <cp:revision>11</cp:revision>
  <dcterms:created xsi:type="dcterms:W3CDTF">2016-02-04T18:25:23Z</dcterms:created>
  <dcterms:modified xsi:type="dcterms:W3CDTF">2016-03-11T14:36:00Z</dcterms:modified>
</cp:coreProperties>
</file>