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73" r:id="rId5"/>
    <p:sldId id="274" r:id="rId6"/>
    <p:sldId id="259" r:id="rId7"/>
    <p:sldId id="260" r:id="rId8"/>
    <p:sldId id="261" r:id="rId9"/>
    <p:sldId id="262" r:id="rId10"/>
    <p:sldId id="263" r:id="rId11"/>
    <p:sldId id="267" r:id="rId12"/>
    <p:sldId id="264" r:id="rId13"/>
    <p:sldId id="265" r:id="rId14"/>
    <p:sldId id="291" r:id="rId15"/>
    <p:sldId id="283" r:id="rId16"/>
    <p:sldId id="284" r:id="rId17"/>
    <p:sldId id="285" r:id="rId18"/>
    <p:sldId id="286" r:id="rId19"/>
    <p:sldId id="287" r:id="rId20"/>
    <p:sldId id="288" r:id="rId21"/>
    <p:sldId id="289" r:id="rId22"/>
    <p:sldId id="290" r:id="rId23"/>
    <p:sldId id="266" r:id="rId24"/>
    <p:sldId id="268" r:id="rId25"/>
    <p:sldId id="269" r:id="rId26"/>
    <p:sldId id="270" r:id="rId27"/>
    <p:sldId id="271" r:id="rId28"/>
    <p:sldId id="272" r:id="rId29"/>
    <p:sldId id="275" r:id="rId30"/>
    <p:sldId id="276" r:id="rId31"/>
    <p:sldId id="277" r:id="rId32"/>
    <p:sldId id="278" r:id="rId33"/>
    <p:sldId id="279" r:id="rId34"/>
    <p:sldId id="280" r:id="rId35"/>
    <p:sldId id="28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4" autoAdjust="0"/>
    <p:restoredTop sz="94660"/>
  </p:normalViewPr>
  <p:slideViewPr>
    <p:cSldViewPr snapToGrid="0">
      <p:cViewPr varScale="1">
        <p:scale>
          <a:sx n="40" d="100"/>
          <a:sy n="40" d="100"/>
        </p:scale>
        <p:origin x="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ndp.fr/bienlire/02-atelier/pagefenetre/contrat01.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ndp.fr/bienlire/02-atelier/fiche.asp?theme=1121&amp;id=1378#NOTE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067" y="1515979"/>
            <a:ext cx="7766936" cy="2534857"/>
          </a:xfrm>
        </p:spPr>
        <p:txBody>
          <a:bodyPr/>
          <a:lstStyle/>
          <a:p>
            <a:r>
              <a:rPr lang="fr-FR" dirty="0" smtClean="0"/>
              <a:t>Quelques pistes pour une remédiation en lecture</a:t>
            </a:r>
            <a:endParaRPr lang="fr-FR" dirty="0"/>
          </a:p>
        </p:txBody>
      </p:sp>
      <p:sp>
        <p:nvSpPr>
          <p:cNvPr id="3" name="Sous-titre 2"/>
          <p:cNvSpPr>
            <a:spLocks noGrp="1"/>
          </p:cNvSpPr>
          <p:nvPr>
            <p:ph type="subTitle" idx="1"/>
          </p:nvPr>
        </p:nvSpPr>
        <p:spPr/>
        <p:txBody>
          <a:bodyPr>
            <a:normAutofit/>
          </a:bodyPr>
          <a:lstStyle/>
          <a:p>
            <a:r>
              <a:rPr lang="fr-FR" sz="3200" dirty="0" smtClean="0"/>
              <a:t>Elèves en difficulté de lecture au cycle 3</a:t>
            </a:r>
            <a:endParaRPr lang="fr-FR" sz="3200" dirty="0"/>
          </a:p>
        </p:txBody>
      </p:sp>
    </p:spTree>
    <p:extLst>
      <p:ext uri="{BB962C8B-B14F-4D97-AF65-F5344CB8AC3E}">
        <p14:creationId xmlns:p14="http://schemas.microsoft.com/office/powerpoint/2010/main" val="4003572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dirty="0"/>
              <a:t>La conscience de la cohésion du groupe syntaxique est le ressort de ce travail. On peut utilement appeler </a:t>
            </a:r>
            <a:r>
              <a:rPr lang="fr-FR" dirty="0" smtClean="0"/>
              <a:t>l’attention de </a:t>
            </a:r>
            <a:r>
              <a:rPr lang="fr-FR" dirty="0"/>
              <a:t>l’élève sur l’impossibilité de certains regroupements (si " le train ", " le train roule "sont des </a:t>
            </a:r>
            <a:r>
              <a:rPr lang="fr-FR" dirty="0" smtClean="0"/>
              <a:t>groupements possibles</a:t>
            </a:r>
            <a:r>
              <a:rPr lang="fr-FR" dirty="0"/>
              <a:t>, " le train roule dans " n’en est pas un ; à l’inverse, " dans la nuit " est un groupement possible). On </a:t>
            </a:r>
            <a:r>
              <a:rPr lang="fr-FR" dirty="0" smtClean="0"/>
              <a:t>peut faire </a:t>
            </a:r>
            <a:r>
              <a:rPr lang="fr-FR" dirty="0"/>
              <a:t>effectuer ces segmentations en lecture silencieuse en demandant de tracer un trait après chaque " paquet </a:t>
            </a:r>
            <a:r>
              <a:rPr lang="fr-FR" dirty="0" smtClean="0"/>
              <a:t>de mots </a:t>
            </a:r>
            <a:r>
              <a:rPr lang="fr-FR" dirty="0"/>
              <a:t>qui vont ensemble " ou en lecture oralisée. </a:t>
            </a:r>
          </a:p>
          <a:p>
            <a:r>
              <a:rPr lang="fr-FR" dirty="0"/>
              <a:t>Plusieurs solutions sont chaque fois possibles (les empans de lecture sont plus ou moins grands selon la difficulté </a:t>
            </a:r>
            <a:r>
              <a:rPr lang="fr-FR" dirty="0" smtClean="0"/>
              <a:t>du texte</a:t>
            </a:r>
            <a:r>
              <a:rPr lang="fr-FR" dirty="0"/>
              <a:t>). L’objectif est de consolider le sentiment de la cohésion syntaxique et non de retrouver les </a:t>
            </a:r>
            <a:r>
              <a:rPr lang="fr-FR" dirty="0" smtClean="0"/>
              <a:t>constituants immédiats </a:t>
            </a:r>
            <a:r>
              <a:rPr lang="fr-FR" dirty="0"/>
              <a:t>de la phrase</a:t>
            </a:r>
          </a:p>
          <a:p>
            <a:endParaRPr lang="fr-FR" dirty="0"/>
          </a:p>
        </p:txBody>
      </p:sp>
    </p:spTree>
    <p:extLst>
      <p:ext uri="{BB962C8B-B14F-4D97-AF65-F5344CB8AC3E}">
        <p14:creationId xmlns:p14="http://schemas.microsoft.com/office/powerpoint/2010/main" val="360198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513348"/>
            <a:ext cx="8596668" cy="1002631"/>
          </a:xfrm>
        </p:spPr>
        <p:txBody>
          <a:bodyPr/>
          <a:lstStyle/>
          <a:p>
            <a:r>
              <a:rPr lang="fr-FR" dirty="0" smtClean="0"/>
              <a:t>Extrait de </a:t>
            </a:r>
            <a:r>
              <a:rPr lang="fr-FR" dirty="0" err="1" smtClean="0"/>
              <a:t>Mondo</a:t>
            </a:r>
            <a:r>
              <a:rPr lang="fr-FR" dirty="0" smtClean="0"/>
              <a:t>, JMG Le </a:t>
            </a:r>
            <a:r>
              <a:rPr lang="fr-FR" dirty="0" err="1" smtClean="0"/>
              <a:t>Clézio</a:t>
            </a:r>
            <a:endParaRPr lang="fr-FR" dirty="0"/>
          </a:p>
        </p:txBody>
      </p:sp>
      <p:sp>
        <p:nvSpPr>
          <p:cNvPr id="3" name="Espace réservé du contenu 2"/>
          <p:cNvSpPr>
            <a:spLocks noGrp="1"/>
          </p:cNvSpPr>
          <p:nvPr>
            <p:ph idx="1"/>
          </p:nvPr>
        </p:nvSpPr>
        <p:spPr>
          <a:xfrm>
            <a:off x="677334" y="1732547"/>
            <a:ext cx="8596668" cy="4308815"/>
          </a:xfrm>
        </p:spPr>
        <p:txBody>
          <a:bodyPr>
            <a:noAutofit/>
          </a:bodyPr>
          <a:lstStyle/>
          <a:p>
            <a:r>
              <a:rPr lang="fr-FR" sz="2800" dirty="0" err="1" smtClean="0"/>
              <a:t>Mondo</a:t>
            </a:r>
            <a:r>
              <a:rPr lang="fr-FR" sz="2800" dirty="0" smtClean="0"/>
              <a:t> </a:t>
            </a:r>
            <a:r>
              <a:rPr lang="fr-FR" sz="2800" dirty="0" smtClean="0">
                <a:solidFill>
                  <a:schemeClr val="accent1"/>
                </a:solidFill>
              </a:rPr>
              <a:t>restait sur la place </a:t>
            </a:r>
            <a:r>
              <a:rPr lang="fr-FR" sz="2800" dirty="0" smtClean="0">
                <a:solidFill>
                  <a:schemeClr val="accent4">
                    <a:lumMod val="50000"/>
                  </a:schemeClr>
                </a:solidFill>
              </a:rPr>
              <a:t>jusqu’à ce que </a:t>
            </a:r>
            <a:r>
              <a:rPr lang="fr-FR" sz="2800" dirty="0" smtClean="0"/>
              <a:t>les camionnettes bleues </a:t>
            </a:r>
            <a:r>
              <a:rPr lang="fr-FR" sz="2800" dirty="0" smtClean="0">
                <a:solidFill>
                  <a:schemeClr val="accent4">
                    <a:lumMod val="40000"/>
                    <a:lumOff val="60000"/>
                  </a:schemeClr>
                </a:solidFill>
              </a:rPr>
              <a:t>soient reparties</a:t>
            </a:r>
            <a:r>
              <a:rPr lang="fr-FR" sz="2800" dirty="0" smtClean="0"/>
              <a:t>. Il attendait </a:t>
            </a:r>
            <a:r>
              <a:rPr lang="fr-FR" sz="2800" dirty="0" smtClean="0">
                <a:solidFill>
                  <a:schemeClr val="accent3">
                    <a:lumMod val="60000"/>
                    <a:lumOff val="40000"/>
                  </a:schemeClr>
                </a:solidFill>
              </a:rPr>
              <a:t>l’arroseur public </a:t>
            </a:r>
            <a:r>
              <a:rPr lang="fr-FR" sz="2800" dirty="0" smtClean="0"/>
              <a:t>qui était son ami. C’était </a:t>
            </a:r>
            <a:r>
              <a:rPr lang="fr-FR" sz="2800" dirty="0" smtClean="0">
                <a:solidFill>
                  <a:schemeClr val="accent6">
                    <a:lumMod val="75000"/>
                  </a:schemeClr>
                </a:solidFill>
              </a:rPr>
              <a:t>un grand homme maigre </a:t>
            </a:r>
            <a:r>
              <a:rPr lang="fr-FR" sz="2800" dirty="0" smtClean="0"/>
              <a:t>habillé </a:t>
            </a:r>
            <a:r>
              <a:rPr lang="fr-FR" sz="2800" dirty="0" smtClean="0">
                <a:solidFill>
                  <a:schemeClr val="tx2">
                    <a:lumMod val="60000"/>
                    <a:lumOff val="40000"/>
                  </a:schemeClr>
                </a:solidFill>
              </a:rPr>
              <a:t>d’un survêtement bleu marine</a:t>
            </a:r>
            <a:r>
              <a:rPr lang="fr-FR" sz="2800" dirty="0" smtClean="0"/>
              <a:t>. </a:t>
            </a:r>
            <a:r>
              <a:rPr lang="fr-FR" sz="2800" dirty="0" err="1" smtClean="0"/>
              <a:t>Mondo</a:t>
            </a:r>
            <a:r>
              <a:rPr lang="fr-FR" sz="2800" dirty="0" smtClean="0"/>
              <a:t> </a:t>
            </a:r>
            <a:r>
              <a:rPr lang="fr-FR" sz="2800" dirty="0" smtClean="0">
                <a:solidFill>
                  <a:schemeClr val="accent3">
                    <a:lumMod val="75000"/>
                  </a:schemeClr>
                </a:solidFill>
              </a:rPr>
              <a:t>aimait bien </a:t>
            </a:r>
            <a:r>
              <a:rPr lang="fr-FR" sz="2800" dirty="0" smtClean="0"/>
              <a:t>le regarder </a:t>
            </a:r>
            <a:r>
              <a:rPr lang="fr-FR" sz="2800" dirty="0" smtClean="0">
                <a:solidFill>
                  <a:schemeClr val="accent3">
                    <a:lumMod val="60000"/>
                    <a:lumOff val="40000"/>
                  </a:schemeClr>
                </a:solidFill>
              </a:rPr>
              <a:t>manier sa lance</a:t>
            </a:r>
            <a:r>
              <a:rPr lang="fr-FR" sz="2800" dirty="0" smtClean="0"/>
              <a:t>, mais il ne lui parlait jamais. </a:t>
            </a:r>
            <a:r>
              <a:rPr lang="fr-FR" sz="2800" dirty="0" smtClean="0">
                <a:solidFill>
                  <a:schemeClr val="accent4">
                    <a:lumMod val="75000"/>
                  </a:schemeClr>
                </a:solidFill>
              </a:rPr>
              <a:t>L’arroseur public </a:t>
            </a:r>
            <a:r>
              <a:rPr lang="fr-FR" sz="2800" dirty="0" smtClean="0"/>
              <a:t>dirigeait </a:t>
            </a:r>
            <a:r>
              <a:rPr lang="fr-FR" sz="2800" dirty="0" smtClean="0">
                <a:solidFill>
                  <a:schemeClr val="accent6">
                    <a:lumMod val="75000"/>
                  </a:schemeClr>
                </a:solidFill>
              </a:rPr>
              <a:t>le jet d’eau </a:t>
            </a:r>
            <a:r>
              <a:rPr lang="fr-FR" sz="2800" dirty="0" smtClean="0">
                <a:solidFill>
                  <a:schemeClr val="accent3">
                    <a:lumMod val="60000"/>
                    <a:lumOff val="40000"/>
                  </a:schemeClr>
                </a:solidFill>
              </a:rPr>
              <a:t>sur les ordures </a:t>
            </a:r>
            <a:r>
              <a:rPr lang="fr-FR" sz="2800" dirty="0" smtClean="0"/>
              <a:t>et </a:t>
            </a:r>
            <a:r>
              <a:rPr lang="fr-FR" sz="2800" dirty="0" smtClean="0">
                <a:solidFill>
                  <a:schemeClr val="tx2">
                    <a:lumMod val="60000"/>
                    <a:lumOff val="40000"/>
                  </a:schemeClr>
                </a:solidFill>
              </a:rPr>
              <a:t>les faisait courir devant lui </a:t>
            </a:r>
            <a:r>
              <a:rPr lang="fr-FR" sz="2800" dirty="0" smtClean="0"/>
              <a:t>comme des bêtes, et il y avait </a:t>
            </a:r>
            <a:r>
              <a:rPr lang="fr-FR" sz="2800" dirty="0" smtClean="0">
                <a:solidFill>
                  <a:schemeClr val="accent3"/>
                </a:solidFill>
              </a:rPr>
              <a:t>un nuage de gouttes </a:t>
            </a:r>
            <a:r>
              <a:rPr lang="fr-FR" sz="2800" dirty="0" smtClean="0"/>
              <a:t>qui montait dans l’air.  </a:t>
            </a:r>
            <a:endParaRPr lang="fr-FR" sz="2800" dirty="0"/>
          </a:p>
        </p:txBody>
      </p:sp>
    </p:spTree>
    <p:extLst>
      <p:ext uri="{BB962C8B-B14F-4D97-AF65-F5344CB8AC3E}">
        <p14:creationId xmlns:p14="http://schemas.microsoft.com/office/powerpoint/2010/main" val="1046739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Phrases puzzle et variantes</a:t>
            </a:r>
            <a:endParaRPr lang="fr-FR" dirty="0"/>
          </a:p>
        </p:txBody>
      </p:sp>
      <p:sp>
        <p:nvSpPr>
          <p:cNvPr id="3" name="Espace réservé du contenu 2"/>
          <p:cNvSpPr>
            <a:spLocks noGrp="1"/>
          </p:cNvSpPr>
          <p:nvPr>
            <p:ph idx="1"/>
          </p:nvPr>
        </p:nvSpPr>
        <p:spPr>
          <a:xfrm>
            <a:off x="436703" y="1906337"/>
            <a:ext cx="8596668" cy="3880773"/>
          </a:xfrm>
        </p:spPr>
        <p:style>
          <a:lnRef idx="2">
            <a:schemeClr val="accent6"/>
          </a:lnRef>
          <a:fillRef idx="1">
            <a:schemeClr val="lt1"/>
          </a:fillRef>
          <a:effectRef idx="0">
            <a:schemeClr val="accent6"/>
          </a:effectRef>
          <a:fontRef idx="minor">
            <a:schemeClr val="dk1"/>
          </a:fontRef>
        </p:style>
        <p:txBody>
          <a:bodyPr/>
          <a:lstStyle/>
          <a:p>
            <a:pPr>
              <a:buFont typeface="Wingdings" panose="05000000000000000000" pitchFamily="2" charset="2"/>
              <a:buChar char="Ø"/>
            </a:pPr>
            <a:r>
              <a:rPr lang="fr-FR" dirty="0" smtClean="0"/>
              <a:t>Version classique : </a:t>
            </a:r>
          </a:p>
          <a:p>
            <a:pPr>
              <a:buFont typeface="Wingdings" panose="05000000000000000000" pitchFamily="2" charset="2"/>
              <a:buChar char="Ø"/>
            </a:pPr>
            <a:endParaRPr lang="fr-FR" dirty="0" smtClean="0"/>
          </a:p>
          <a:p>
            <a:pPr>
              <a:buFont typeface="Wingdings" panose="05000000000000000000" pitchFamily="2" charset="2"/>
              <a:buChar char="Ø"/>
            </a:pPr>
            <a:endParaRPr lang="fr-FR" dirty="0"/>
          </a:p>
          <a:p>
            <a:pPr>
              <a:buFont typeface="Wingdings" panose="05000000000000000000" pitchFamily="2" charset="2"/>
              <a:buChar char="Ø"/>
            </a:pPr>
            <a:endParaRPr lang="fr-FR" dirty="0" smtClean="0"/>
          </a:p>
          <a:p>
            <a:pPr>
              <a:buFont typeface="Wingdings" panose="05000000000000000000" pitchFamily="2" charset="2"/>
              <a:buChar char="Ø"/>
            </a:pPr>
            <a:r>
              <a:rPr lang="fr-FR" dirty="0" smtClean="0"/>
              <a:t>Version phrase lacunaire : </a:t>
            </a:r>
          </a:p>
          <a:p>
            <a:pPr>
              <a:buFont typeface="Wingdings" panose="05000000000000000000" pitchFamily="2" charset="2"/>
              <a:buChar char="Ø"/>
            </a:pPr>
            <a:endParaRPr lang="fr-FR" dirty="0"/>
          </a:p>
          <a:p>
            <a:pPr marL="0" indent="0">
              <a:buNone/>
            </a:pPr>
            <a:r>
              <a:rPr lang="fr-FR" dirty="0" smtClean="0"/>
              <a:t>Le Roi Arthur[           ] les paroles que Lancelot [           ] avant son départ .  </a:t>
            </a:r>
          </a:p>
          <a:p>
            <a:pPr marL="0" indent="0">
              <a:buNone/>
            </a:pPr>
            <a:r>
              <a:rPr lang="fr-FR" dirty="0" smtClean="0"/>
              <a:t>            </a:t>
            </a:r>
            <a:endParaRPr lang="fr-FR" dirty="0"/>
          </a:p>
        </p:txBody>
      </p:sp>
      <p:sp>
        <p:nvSpPr>
          <p:cNvPr id="4" name="Rectangle 3"/>
          <p:cNvSpPr/>
          <p:nvPr/>
        </p:nvSpPr>
        <p:spPr>
          <a:xfrm>
            <a:off x="460766" y="2839453"/>
            <a:ext cx="22860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m</a:t>
            </a:r>
            <a:r>
              <a:rPr lang="fr-FR" dirty="0" smtClean="0"/>
              <a:t>oins de temps</a:t>
            </a:r>
            <a:endParaRPr lang="fr-FR" dirty="0"/>
          </a:p>
        </p:txBody>
      </p:sp>
      <p:sp>
        <p:nvSpPr>
          <p:cNvPr id="5" name="Rectangle 4"/>
          <p:cNvSpPr/>
          <p:nvPr/>
        </p:nvSpPr>
        <p:spPr>
          <a:xfrm>
            <a:off x="2552421" y="2839453"/>
            <a:ext cx="2186182"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a</a:t>
            </a:r>
            <a:r>
              <a:rPr lang="fr-FR" dirty="0" smtClean="0"/>
              <a:t>ux tâches ménagères</a:t>
            </a:r>
            <a:endParaRPr lang="fr-FR" dirty="0"/>
          </a:p>
        </p:txBody>
      </p:sp>
      <p:sp>
        <p:nvSpPr>
          <p:cNvPr id="6" name="Rectangle 5"/>
          <p:cNvSpPr/>
          <p:nvPr/>
        </p:nvSpPr>
        <p:spPr>
          <a:xfrm>
            <a:off x="5197642" y="2839453"/>
            <a:ext cx="1564105"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Les hommes</a:t>
            </a:r>
            <a:endParaRPr lang="fr-FR" dirty="0"/>
          </a:p>
        </p:txBody>
      </p:sp>
      <p:sp>
        <p:nvSpPr>
          <p:cNvPr id="7" name="Rectangle 6"/>
          <p:cNvSpPr/>
          <p:nvPr/>
        </p:nvSpPr>
        <p:spPr>
          <a:xfrm>
            <a:off x="7050505" y="2839453"/>
            <a:ext cx="149191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q</a:t>
            </a:r>
            <a:r>
              <a:rPr lang="fr-FR" dirty="0" smtClean="0"/>
              <a:t>ue les femmes</a:t>
            </a:r>
            <a:endParaRPr lang="fr-FR" dirty="0"/>
          </a:p>
        </p:txBody>
      </p:sp>
      <p:sp>
        <p:nvSpPr>
          <p:cNvPr id="8" name="Rectangle 7"/>
          <p:cNvSpPr/>
          <p:nvPr/>
        </p:nvSpPr>
        <p:spPr>
          <a:xfrm>
            <a:off x="677334" y="4788568"/>
            <a:ext cx="7865087" cy="5775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s</a:t>
            </a:r>
            <a:r>
              <a:rPr lang="fr-FR" dirty="0" smtClean="0"/>
              <a:t>e rappelait – a prononcées – se souvenait – avait dit – avait prononcées</a:t>
            </a:r>
            <a:endParaRPr lang="fr-FR" dirty="0"/>
          </a:p>
        </p:txBody>
      </p:sp>
    </p:spTree>
    <p:extLst>
      <p:ext uri="{BB962C8B-B14F-4D97-AF65-F5344CB8AC3E}">
        <p14:creationId xmlns:p14="http://schemas.microsoft.com/office/powerpoint/2010/main" val="1548840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Variante où l’on doit « rabouter » :</a:t>
            </a:r>
          </a:p>
          <a:p>
            <a:endParaRPr lang="fr-FR" dirty="0"/>
          </a:p>
          <a:p>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33638297"/>
              </p:ext>
            </p:extLst>
          </p:nvPr>
        </p:nvGraphicFramePr>
        <p:xfrm>
          <a:off x="304741" y="2887577"/>
          <a:ext cx="9341853" cy="2983832"/>
        </p:xfrm>
        <a:graphic>
          <a:graphicData uri="http://schemas.openxmlformats.org/drawingml/2006/table">
            <a:tbl>
              <a:tblPr firstRow="1" bandRow="1">
                <a:tableStyleId>{5C22544A-7EE6-4342-B048-85BDC9FD1C3A}</a:tableStyleId>
              </a:tblPr>
              <a:tblGrid>
                <a:gridCol w="4892901"/>
                <a:gridCol w="4448952"/>
              </a:tblGrid>
              <a:tr h="745958">
                <a:tc>
                  <a:txBody>
                    <a:bodyPr/>
                    <a:lstStyle/>
                    <a:p>
                      <a:r>
                        <a:rPr lang="fr-FR" dirty="0" smtClean="0"/>
                        <a:t>Autrefois de nombreux enfants</a:t>
                      </a:r>
                      <a:endParaRPr lang="fr-FR" dirty="0"/>
                    </a:p>
                  </a:txBody>
                  <a:tcPr/>
                </a:tc>
                <a:tc>
                  <a:txBody>
                    <a:bodyPr/>
                    <a:lstStyle/>
                    <a:p>
                      <a:r>
                        <a:rPr lang="fr-FR" dirty="0" smtClean="0"/>
                        <a:t>lorsqu’un enfant entre dans une nouvelle école</a:t>
                      </a:r>
                      <a:endParaRPr lang="fr-FR" dirty="0"/>
                    </a:p>
                  </a:txBody>
                  <a:tcPr/>
                </a:tc>
              </a:tr>
              <a:tr h="745958">
                <a:tc>
                  <a:txBody>
                    <a:bodyPr/>
                    <a:lstStyle/>
                    <a:p>
                      <a:r>
                        <a:rPr lang="fr-FR" dirty="0" smtClean="0"/>
                        <a:t>Aujourd’hui la vaccination</a:t>
                      </a:r>
                      <a:endParaRPr lang="fr-FR" dirty="0"/>
                    </a:p>
                  </a:txBody>
                  <a:tcPr/>
                </a:tc>
                <a:tc>
                  <a:txBody>
                    <a:bodyPr/>
                    <a:lstStyle/>
                    <a:p>
                      <a:r>
                        <a:rPr lang="fr-FR" dirty="0" smtClean="0"/>
                        <a:t>mouraient entre un et quatre</a:t>
                      </a:r>
                      <a:r>
                        <a:rPr lang="fr-FR" baseline="0" dirty="0" smtClean="0"/>
                        <a:t> ans</a:t>
                      </a:r>
                      <a:endParaRPr lang="fr-FR" dirty="0"/>
                    </a:p>
                  </a:txBody>
                  <a:tcPr/>
                </a:tc>
              </a:tr>
              <a:tr h="745958">
                <a:tc>
                  <a:txBody>
                    <a:bodyPr/>
                    <a:lstStyle/>
                    <a:p>
                      <a:r>
                        <a:rPr lang="fr-FR" dirty="0" smtClean="0"/>
                        <a:t>On fait parfois une seconde</a:t>
                      </a:r>
                      <a:r>
                        <a:rPr lang="fr-FR" baseline="0" dirty="0" smtClean="0"/>
                        <a:t> injection</a:t>
                      </a:r>
                      <a:endParaRPr lang="fr-FR" dirty="0"/>
                    </a:p>
                  </a:txBody>
                  <a:tcPr/>
                </a:tc>
                <a:tc>
                  <a:txBody>
                    <a:bodyPr/>
                    <a:lstStyle/>
                    <a:p>
                      <a:r>
                        <a:rPr lang="fr-FR" dirty="0" smtClean="0"/>
                        <a:t>permet d’éviter certaines maladies</a:t>
                      </a:r>
                      <a:endParaRPr lang="fr-FR" dirty="0"/>
                    </a:p>
                  </a:txBody>
                  <a:tcPr/>
                </a:tc>
              </a:tr>
              <a:tr h="745958">
                <a:tc>
                  <a:txBody>
                    <a:bodyPr/>
                    <a:lstStyle/>
                    <a:p>
                      <a:r>
                        <a:rPr lang="fr-FR" dirty="0" smtClean="0"/>
                        <a:t>On demande un certificat de vaccination</a:t>
                      </a:r>
                      <a:endParaRPr lang="fr-FR" dirty="0"/>
                    </a:p>
                  </a:txBody>
                  <a:tcPr/>
                </a:tc>
                <a:tc>
                  <a:txBody>
                    <a:bodyPr/>
                    <a:lstStyle/>
                    <a:p>
                      <a:r>
                        <a:rPr lang="fr-FR" dirty="0" smtClean="0"/>
                        <a:t>qui porte le nom de « rappel ».</a:t>
                      </a:r>
                      <a:endParaRPr lang="fr-FR" dirty="0"/>
                    </a:p>
                  </a:txBody>
                  <a:tcPr/>
                </a:tc>
              </a:tr>
            </a:tbl>
          </a:graphicData>
        </a:graphic>
      </p:graphicFrame>
      <p:cxnSp>
        <p:nvCxnSpPr>
          <p:cNvPr id="6" name="Connecteur droit 5"/>
          <p:cNvCxnSpPr/>
          <p:nvPr/>
        </p:nvCxnSpPr>
        <p:spPr>
          <a:xfrm>
            <a:off x="5702968" y="3224463"/>
            <a:ext cx="24064" cy="721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394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Yak Rivais – 140 jeux pour lire vite</a:t>
            </a:r>
            <a:endParaRPr lang="fr-FR" dirty="0"/>
          </a:p>
        </p:txBody>
      </p:sp>
      <p:sp>
        <p:nvSpPr>
          <p:cNvPr id="3" name="Sous-titre 2"/>
          <p:cNvSpPr>
            <a:spLocks noGrp="1"/>
          </p:cNvSpPr>
          <p:nvPr>
            <p:ph type="subTitle" idx="1"/>
          </p:nvPr>
        </p:nvSpPr>
        <p:spPr>
          <a:xfrm>
            <a:off x="1507067" y="4050832"/>
            <a:ext cx="7766936" cy="2518409"/>
          </a:xfrm>
        </p:spPr>
        <p:txBody>
          <a:bodyPr/>
          <a:lstStyle/>
          <a:p>
            <a:pPr algn="just"/>
            <a:r>
              <a:rPr lang="fr-FR" dirty="0"/>
              <a:t> </a:t>
            </a:r>
            <a:r>
              <a:rPr lang="fr-FR" sz="2000" dirty="0">
                <a:solidFill>
                  <a:schemeClr val="tx1"/>
                </a:solidFill>
              </a:rPr>
              <a:t>Voici quelques pages de l'histoire qu'il a inventée en y glissant de nombreuses contraintes de lecture (des jeux visuels pour devenir un bon lecteur). Il s'agit d'un manuscrit racontant l'histoire de la princesse Aurore confrontée à 14 princes. Lequel épouser? Le manuscrit en question a été retrouvé mais il a subi quelques dégâts... causés par les princes haineux de ne pas avoir gagné le </a:t>
            </a:r>
            <a:r>
              <a:rPr lang="fr-FR" sz="2000" dirty="0" err="1">
                <a:solidFill>
                  <a:schemeClr val="tx1"/>
                </a:solidFill>
              </a:rPr>
              <a:t>coeur</a:t>
            </a:r>
            <a:r>
              <a:rPr lang="fr-FR" sz="2000" dirty="0">
                <a:solidFill>
                  <a:schemeClr val="tx1"/>
                </a:solidFill>
              </a:rPr>
              <a:t> de la belle</a:t>
            </a:r>
            <a:r>
              <a:rPr lang="fr-FR" dirty="0"/>
              <a:t>.</a:t>
            </a:r>
          </a:p>
        </p:txBody>
      </p:sp>
    </p:spTree>
    <p:extLst>
      <p:ext uri="{BB962C8B-B14F-4D97-AF65-F5344CB8AC3E}">
        <p14:creationId xmlns:p14="http://schemas.microsoft.com/office/powerpoint/2010/main" val="45654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84" y="-1155032"/>
            <a:ext cx="6833937" cy="8499037"/>
          </a:xfrm>
          <a:prstGeom prst="rect">
            <a:avLst/>
          </a:prstGeom>
        </p:spPr>
      </p:pic>
    </p:spTree>
    <p:extLst>
      <p:ext uri="{BB962C8B-B14F-4D97-AF65-F5344CB8AC3E}">
        <p14:creationId xmlns:p14="http://schemas.microsoft.com/office/powerpoint/2010/main" val="372340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31" y="0"/>
            <a:ext cx="5059737" cy="6858000"/>
          </a:xfrm>
          <a:prstGeom prst="rect">
            <a:avLst/>
          </a:prstGeom>
        </p:spPr>
      </p:pic>
    </p:spTree>
    <p:extLst>
      <p:ext uri="{BB962C8B-B14F-4D97-AF65-F5344CB8AC3E}">
        <p14:creationId xmlns:p14="http://schemas.microsoft.com/office/powerpoint/2010/main" val="303615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02714" y="-1732547"/>
            <a:ext cx="6246335" cy="8590547"/>
          </a:xfrm>
          <a:prstGeom prst="rect">
            <a:avLst/>
          </a:prstGeom>
        </p:spPr>
      </p:pic>
    </p:spTree>
    <p:extLst>
      <p:ext uri="{BB962C8B-B14F-4D97-AF65-F5344CB8AC3E}">
        <p14:creationId xmlns:p14="http://schemas.microsoft.com/office/powerpoint/2010/main" val="3341922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33873" y="-240631"/>
            <a:ext cx="4986570"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220442" y="-1419726"/>
            <a:ext cx="5843911" cy="8037096"/>
          </a:xfrm>
          <a:prstGeom prst="rect">
            <a:avLst/>
          </a:prstGeom>
        </p:spPr>
      </p:pic>
    </p:spTree>
    <p:extLst>
      <p:ext uri="{BB962C8B-B14F-4D97-AF65-F5344CB8AC3E}">
        <p14:creationId xmlns:p14="http://schemas.microsoft.com/office/powerpoint/2010/main" val="3090434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039448">
            <a:off x="-868358" y="-1014510"/>
            <a:ext cx="5424095" cy="769308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867" y="529389"/>
            <a:ext cx="6141354" cy="8446168"/>
          </a:xfrm>
          <a:prstGeom prst="rect">
            <a:avLst/>
          </a:prstGeom>
        </p:spPr>
      </p:pic>
    </p:spTree>
    <p:extLst>
      <p:ext uri="{BB962C8B-B14F-4D97-AF65-F5344CB8AC3E}">
        <p14:creationId xmlns:p14="http://schemas.microsoft.com/office/powerpoint/2010/main" val="349384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677334" y="1395663"/>
            <a:ext cx="8596668" cy="4645699"/>
          </a:xfrm>
        </p:spPr>
        <p:txBody>
          <a:bodyPr>
            <a:normAutofit lnSpcReduction="10000"/>
          </a:bodyPr>
          <a:lstStyle/>
          <a:p>
            <a:r>
              <a:rPr lang="fr-FR" sz="2400" dirty="0" smtClean="0"/>
              <a:t>La relation à l’élève</a:t>
            </a:r>
          </a:p>
          <a:p>
            <a:r>
              <a:rPr lang="fr-FR" sz="2400" dirty="0" smtClean="0"/>
              <a:t>Le travail sur la motivation</a:t>
            </a:r>
          </a:p>
          <a:p>
            <a:r>
              <a:rPr lang="fr-FR" sz="2400" dirty="0" smtClean="0"/>
              <a:t>Le travail sur le code</a:t>
            </a:r>
          </a:p>
          <a:p>
            <a:r>
              <a:rPr lang="fr-FR" sz="2400" dirty="0" smtClean="0"/>
              <a:t>Le travail par groupes de mots</a:t>
            </a:r>
          </a:p>
          <a:p>
            <a:r>
              <a:rPr lang="fr-FR" sz="2400" dirty="0" smtClean="0"/>
              <a:t>La relecture</a:t>
            </a:r>
          </a:p>
          <a:p>
            <a:r>
              <a:rPr lang="fr-FR" sz="2400" dirty="0" smtClean="0"/>
              <a:t>Le travail avec l’audio</a:t>
            </a:r>
          </a:p>
          <a:p>
            <a:r>
              <a:rPr lang="fr-FR" sz="2400" dirty="0" smtClean="0"/>
              <a:t>La pédagogie explicite : des objectifs quantifiables</a:t>
            </a:r>
          </a:p>
          <a:p>
            <a:r>
              <a:rPr lang="fr-FR" sz="2400" dirty="0" smtClean="0"/>
              <a:t>L’aide à la compréhension : prise d’indices, construction du sens</a:t>
            </a:r>
          </a:p>
          <a:p>
            <a:r>
              <a:rPr lang="fr-FR" sz="2400" dirty="0" smtClean="0"/>
              <a:t>L’</a:t>
            </a:r>
            <a:r>
              <a:rPr lang="fr-FR" sz="2400" dirty="0" err="1" smtClean="0"/>
              <a:t>oralisation</a:t>
            </a:r>
            <a:r>
              <a:rPr lang="fr-FR" sz="2400" dirty="0" smtClean="0"/>
              <a:t> expressive</a:t>
            </a:r>
          </a:p>
          <a:p>
            <a:endParaRPr lang="fr-FR" dirty="0"/>
          </a:p>
        </p:txBody>
      </p:sp>
    </p:spTree>
    <p:extLst>
      <p:ext uri="{BB962C8B-B14F-4D97-AF65-F5344CB8AC3E}">
        <p14:creationId xmlns:p14="http://schemas.microsoft.com/office/powerpoint/2010/main" val="239197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72" y="0"/>
            <a:ext cx="5226165"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979293" y="-1636295"/>
            <a:ext cx="6176348" cy="8494295"/>
          </a:xfrm>
          <a:prstGeom prst="rect">
            <a:avLst/>
          </a:prstGeom>
        </p:spPr>
      </p:pic>
    </p:spTree>
    <p:extLst>
      <p:ext uri="{BB962C8B-B14F-4D97-AF65-F5344CB8AC3E}">
        <p14:creationId xmlns:p14="http://schemas.microsoft.com/office/powerpoint/2010/main" val="1036798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0723">
            <a:off x="-120315" y="48126"/>
            <a:ext cx="5217916" cy="691618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880" y="77216"/>
            <a:ext cx="5097566" cy="6858000"/>
          </a:xfrm>
          <a:prstGeom prst="rect">
            <a:avLst/>
          </a:prstGeom>
        </p:spPr>
      </p:pic>
    </p:spTree>
    <p:extLst>
      <p:ext uri="{BB962C8B-B14F-4D97-AF65-F5344CB8AC3E}">
        <p14:creationId xmlns:p14="http://schemas.microsoft.com/office/powerpoint/2010/main" val="691764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47" y="-1058780"/>
            <a:ext cx="6743180" cy="927385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694" y="-1058780"/>
            <a:ext cx="4986570" cy="8431643"/>
          </a:xfrm>
          <a:prstGeom prst="rect">
            <a:avLst/>
          </a:prstGeom>
        </p:spPr>
      </p:pic>
    </p:spTree>
    <p:extLst>
      <p:ext uri="{BB962C8B-B14F-4D97-AF65-F5344CB8AC3E}">
        <p14:creationId xmlns:p14="http://schemas.microsoft.com/office/powerpoint/2010/main" val="2675663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1550989"/>
          </a:xfrm>
        </p:spPr>
        <p:txBody>
          <a:bodyPr>
            <a:normAutofit/>
          </a:bodyPr>
          <a:lstStyle/>
          <a:p>
            <a:r>
              <a:rPr lang="fr-FR" dirty="0" smtClean="0"/>
              <a:t>Travail sur la ponctuation, les connecteurs, les substituts du nom…</a:t>
            </a:r>
            <a:endParaRPr lang="fr-FR" dirty="0"/>
          </a:p>
        </p:txBody>
      </p:sp>
      <p:sp>
        <p:nvSpPr>
          <p:cNvPr id="3" name="Espace réservé du contenu 2"/>
          <p:cNvSpPr>
            <a:spLocks noGrp="1"/>
          </p:cNvSpPr>
          <p:nvPr>
            <p:ph idx="1"/>
          </p:nvPr>
        </p:nvSpPr>
        <p:spPr/>
        <p:txBody>
          <a:bodyPr/>
          <a:lstStyle/>
          <a:p>
            <a:r>
              <a:rPr lang="fr-FR" dirty="0" smtClean="0"/>
              <a:t>Donner un texte non ponctué, non mis en page, et demander à l’élève de retrouver la ponctuation.</a:t>
            </a:r>
          </a:p>
          <a:p>
            <a:endParaRPr lang="fr-FR" dirty="0" smtClean="0"/>
          </a:p>
          <a:p>
            <a:r>
              <a:rPr lang="fr-FR" dirty="0" smtClean="0"/>
              <a:t>Donner un texte à trous duquel on a retiré tous les connecteurs temporels, et demander de les replacer</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424146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relecture</a:t>
            </a:r>
            <a:endParaRPr lang="fr-FR" dirty="0"/>
          </a:p>
        </p:txBody>
      </p:sp>
      <p:sp>
        <p:nvSpPr>
          <p:cNvPr id="3" name="Espace réservé du contenu 2"/>
          <p:cNvSpPr>
            <a:spLocks noGrp="1"/>
          </p:cNvSpPr>
          <p:nvPr>
            <p:ph idx="1"/>
          </p:nvPr>
        </p:nvSpPr>
        <p:spPr/>
        <p:txBody>
          <a:bodyPr>
            <a:normAutofit/>
          </a:bodyPr>
          <a:lstStyle/>
          <a:p>
            <a:r>
              <a:rPr lang="fr-FR" sz="2800" dirty="0" smtClean="0"/>
              <a:t>Un élève en grande difficulté de lecture a besoin de retravailler plusieurs fois le même texte : cela le libère du code pour lui permettre d’accéder à la compréhension</a:t>
            </a:r>
          </a:p>
          <a:p>
            <a:r>
              <a:rPr lang="fr-FR" sz="2800" dirty="0" smtClean="0"/>
              <a:t>Ne pas hésiter à donner plusieurs fois le même support pour les exercices de lecture (un texte par semaine par exemple)</a:t>
            </a:r>
            <a:endParaRPr lang="fr-FR" sz="2800" dirty="0"/>
          </a:p>
        </p:txBody>
      </p:sp>
    </p:spTree>
    <p:extLst>
      <p:ext uri="{BB962C8B-B14F-4D97-AF65-F5344CB8AC3E}">
        <p14:creationId xmlns:p14="http://schemas.microsoft.com/office/powerpoint/2010/main" val="554365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L’entraînement à la lecture avec une version audio</a:t>
            </a:r>
            <a:endParaRPr lang="fr-FR" dirty="0"/>
          </a:p>
        </p:txBody>
      </p:sp>
      <p:sp>
        <p:nvSpPr>
          <p:cNvPr id="3" name="Espace réservé du contenu 2"/>
          <p:cNvSpPr>
            <a:spLocks noGrp="1"/>
          </p:cNvSpPr>
          <p:nvPr>
            <p:ph idx="1"/>
          </p:nvPr>
        </p:nvSpPr>
        <p:spPr/>
        <p:txBody>
          <a:bodyPr>
            <a:normAutofit/>
          </a:bodyPr>
          <a:lstStyle/>
          <a:p>
            <a:r>
              <a:rPr lang="fr-FR" sz="2400" dirty="0" smtClean="0"/>
              <a:t>L’élève dispose d’un livre audio et d’écouteurs, ainsi que du texte écrit. </a:t>
            </a:r>
          </a:p>
          <a:p>
            <a:r>
              <a:rPr lang="fr-FR" sz="2400" dirty="0" smtClean="0"/>
              <a:t>Il doit s’entraîner à relire le texte en même temps que la version audio. </a:t>
            </a:r>
          </a:p>
          <a:p>
            <a:r>
              <a:rPr lang="fr-FR" sz="2400" dirty="0" smtClean="0"/>
              <a:t>Cela lui sera d’abord difficile de suivre le rythme de la voix, mais au bout de quelques relectures, il y parviendra. </a:t>
            </a:r>
          </a:p>
          <a:p>
            <a:r>
              <a:rPr lang="fr-FR" sz="2400" dirty="0" smtClean="0"/>
              <a:t>Le stade final est d’arriver à lire le texte (relu de multiples fois) aussi vite que le livre audio, sans l’écouter.</a:t>
            </a:r>
            <a:endParaRPr lang="fr-FR" sz="2400" dirty="0"/>
          </a:p>
        </p:txBody>
      </p:sp>
    </p:spTree>
    <p:extLst>
      <p:ext uri="{BB962C8B-B14F-4D97-AF65-F5344CB8AC3E}">
        <p14:creationId xmlns:p14="http://schemas.microsoft.com/office/powerpoint/2010/main" val="272161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pédagogie explicite</a:t>
            </a:r>
            <a:endParaRPr lang="fr-FR" dirty="0"/>
          </a:p>
        </p:txBody>
      </p:sp>
      <p:sp>
        <p:nvSpPr>
          <p:cNvPr id="3" name="Espace réservé du contenu 2"/>
          <p:cNvSpPr>
            <a:spLocks noGrp="1"/>
          </p:cNvSpPr>
          <p:nvPr>
            <p:ph idx="1"/>
          </p:nvPr>
        </p:nvSpPr>
        <p:spPr>
          <a:xfrm>
            <a:off x="677334" y="1660359"/>
            <a:ext cx="8596668" cy="4381004"/>
          </a:xfrm>
        </p:spPr>
        <p:txBody>
          <a:bodyPr>
            <a:normAutofit/>
          </a:bodyPr>
          <a:lstStyle/>
          <a:p>
            <a:r>
              <a:rPr lang="fr-FR" sz="2400" dirty="0" smtClean="0"/>
              <a:t>Donner à l’élève des objectifs précis et ciblés : exemple lire tant de lignes en tant de minutes.</a:t>
            </a:r>
          </a:p>
          <a:p>
            <a:r>
              <a:rPr lang="fr-FR" sz="2400" dirty="0" smtClean="0"/>
              <a:t>Comprendre seul un texte de tant de lignes</a:t>
            </a:r>
          </a:p>
          <a:p>
            <a:r>
              <a:rPr lang="fr-FR" sz="2400" dirty="0" smtClean="0"/>
              <a:t>Lire tant de minutes de suite sans se déconcentrer</a:t>
            </a:r>
          </a:p>
          <a:p>
            <a:r>
              <a:rPr lang="fr-FR" sz="2400" dirty="0" smtClean="0"/>
              <a:t>Expliquer à l’élève sur quelles difficultés on le fait travailler, lui expliquer ce que l’on espère de l’exercice, ce qu’il pourra en retirer comme bénéfice</a:t>
            </a:r>
          </a:p>
          <a:p>
            <a:r>
              <a:rPr lang="fr-FR" sz="2400" dirty="0" smtClean="0"/>
              <a:t>Donner la parole à l’élève pour qu’il s’exprime le plus souvent possible sur ses difficultés, les obstacles qu’il rencontre, l’aider à y remédier</a:t>
            </a:r>
          </a:p>
        </p:txBody>
      </p:sp>
    </p:spTree>
    <p:extLst>
      <p:ext uri="{BB962C8B-B14F-4D97-AF65-F5344CB8AC3E}">
        <p14:creationId xmlns:p14="http://schemas.microsoft.com/office/powerpoint/2010/main" val="3706132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L’aide à la compréhension</a:t>
            </a:r>
            <a:endParaRPr lang="fr-FR" dirty="0"/>
          </a:p>
        </p:txBody>
      </p:sp>
      <p:sp>
        <p:nvSpPr>
          <p:cNvPr id="3" name="Espace réservé du contenu 2"/>
          <p:cNvSpPr>
            <a:spLocks noGrp="1"/>
          </p:cNvSpPr>
          <p:nvPr>
            <p:ph idx="1"/>
          </p:nvPr>
        </p:nvSpPr>
        <p:spPr>
          <a:xfrm>
            <a:off x="677334" y="1636295"/>
            <a:ext cx="8596668" cy="4405067"/>
          </a:xfrm>
        </p:spPr>
        <p:txBody>
          <a:bodyPr/>
          <a:lstStyle/>
          <a:p>
            <a:r>
              <a:rPr lang="fr-FR" dirty="0" smtClean="0"/>
              <a:t>La médiation de l’enseignant : une fois le texte décodé, il peut être relu par l’enseignant avec le ton, lentement, et les élèves doivent suivre du doigt ou des yeux la lecture. Cette relecture a pour consigne générale : « écoutez bien la lecture, vous devrez me restituer le texte après ».</a:t>
            </a:r>
          </a:p>
          <a:p>
            <a:r>
              <a:rPr lang="fr-FR" dirty="0" smtClean="0"/>
              <a:t>Les élèves s’expriment, racontent ou expliquent ce qu’ils ont compris du texte</a:t>
            </a:r>
          </a:p>
          <a:p>
            <a:r>
              <a:rPr lang="fr-FR" dirty="0" smtClean="0"/>
              <a:t>Les connecteurs logiques et temporels peuvent être retrouvés, repérés</a:t>
            </a:r>
          </a:p>
          <a:p>
            <a:r>
              <a:rPr lang="fr-FR" dirty="0" smtClean="0"/>
              <a:t>Les personnages peuvent être identifiés (dans un dialogue par exemple), les substituts du nom clarifiés, les phrases difficiles analysées…</a:t>
            </a:r>
          </a:p>
          <a:p>
            <a:r>
              <a:rPr lang="fr-FR" dirty="0" smtClean="0"/>
              <a:t>Le professeur pose ensuite une question sur le texte (en veillant à ne pas reprendre systématiquement  les mots du texte, mais de préférence des synonymes ) et demande aux élèves de relire le texte à la recherche de la réponse. </a:t>
            </a:r>
          </a:p>
          <a:p>
            <a:endParaRPr lang="fr-FR" dirty="0"/>
          </a:p>
        </p:txBody>
      </p:sp>
    </p:spTree>
    <p:extLst>
      <p:ext uri="{BB962C8B-B14F-4D97-AF65-F5344CB8AC3E}">
        <p14:creationId xmlns:p14="http://schemas.microsoft.com/office/powerpoint/2010/main" val="111574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err="1" smtClean="0"/>
              <a:t>oralisation</a:t>
            </a:r>
            <a:r>
              <a:rPr lang="fr-FR" dirty="0" smtClean="0"/>
              <a:t> expressive</a:t>
            </a:r>
            <a:endParaRPr lang="fr-FR" dirty="0"/>
          </a:p>
        </p:txBody>
      </p:sp>
      <p:sp>
        <p:nvSpPr>
          <p:cNvPr id="3" name="Espace réservé du contenu 2"/>
          <p:cNvSpPr>
            <a:spLocks noGrp="1"/>
          </p:cNvSpPr>
          <p:nvPr>
            <p:ph idx="1"/>
          </p:nvPr>
        </p:nvSpPr>
        <p:spPr/>
        <p:txBody>
          <a:bodyPr>
            <a:normAutofit lnSpcReduction="10000"/>
          </a:bodyPr>
          <a:lstStyle/>
          <a:p>
            <a:r>
              <a:rPr lang="fr-FR" sz="2800" dirty="0" smtClean="0"/>
              <a:t>Dans un texte comportant un dialogue, mettre les enfants en groupe de 2 ou 3 pour se répartir la parole et préparer une lecture à plusieurs voix.</a:t>
            </a:r>
          </a:p>
          <a:p>
            <a:r>
              <a:rPr lang="fr-FR" sz="2800" dirty="0" smtClean="0"/>
              <a:t>Dans un texte à une seule voix, travailler les effets ( suspense, effet comique, emphase…)</a:t>
            </a:r>
          </a:p>
          <a:p>
            <a:r>
              <a:rPr lang="fr-FR" sz="2800" dirty="0" smtClean="0"/>
              <a:t>Ce travail s’inscrit en fin de parcours de lecture du texte. </a:t>
            </a:r>
          </a:p>
          <a:p>
            <a:r>
              <a:rPr lang="fr-FR" sz="2800" dirty="0" smtClean="0"/>
              <a:t>104 jeux de lecture de Yak Rivais</a:t>
            </a:r>
            <a:endParaRPr lang="fr-FR" sz="2800" dirty="0"/>
          </a:p>
        </p:txBody>
      </p:sp>
    </p:spTree>
    <p:extLst>
      <p:ext uri="{BB962C8B-B14F-4D97-AF65-F5344CB8AC3E}">
        <p14:creationId xmlns:p14="http://schemas.microsoft.com/office/powerpoint/2010/main" val="2002524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Lire en réseau</a:t>
            </a:r>
            <a:endParaRPr lang="fr-FR" dirty="0"/>
          </a:p>
        </p:txBody>
      </p:sp>
      <p:sp>
        <p:nvSpPr>
          <p:cNvPr id="3" name="Espace réservé du contenu 2"/>
          <p:cNvSpPr>
            <a:spLocks noGrp="1"/>
          </p:cNvSpPr>
          <p:nvPr>
            <p:ph idx="1"/>
          </p:nvPr>
        </p:nvSpPr>
        <p:spPr>
          <a:xfrm>
            <a:off x="677334" y="1419727"/>
            <a:ext cx="8596668" cy="4621636"/>
          </a:xfrm>
        </p:spPr>
        <p:txBody>
          <a:bodyPr>
            <a:normAutofit/>
          </a:bodyPr>
          <a:lstStyle/>
          <a:p>
            <a:r>
              <a:rPr lang="fr-FR" sz="2400" dirty="0"/>
              <a:t>Les niveaux de lecture étant très variables jusqu’au cycle 3, cette démarche organise une réelle pédagogie différenciée permettant de prendre en compte les goûts, les rythmes et les compétences de lecture très sensiblement différents chez les élèves d’une même classe. L’enfant peut ainsi approcher les ouvrages de manière adaptée à son propre niveau par : </a:t>
            </a:r>
            <a:br>
              <a:rPr lang="fr-FR" sz="2400" dirty="0"/>
            </a:br>
            <a:r>
              <a:rPr lang="fr-FR" sz="2400" dirty="0"/>
              <a:t>- la lecture personnelle et silencieuse ; </a:t>
            </a:r>
            <a:br>
              <a:rPr lang="fr-FR" sz="2400" dirty="0"/>
            </a:br>
            <a:r>
              <a:rPr lang="fr-FR" sz="2400" dirty="0"/>
              <a:t>- l’approfondissement de certains extraits de l’ouvrage ; </a:t>
            </a:r>
            <a:br>
              <a:rPr lang="fr-FR" sz="2400" dirty="0"/>
            </a:br>
            <a:r>
              <a:rPr lang="fr-FR" sz="2400" dirty="0"/>
              <a:t>- la lecture à haute voix par l’adulte ; </a:t>
            </a:r>
            <a:br>
              <a:rPr lang="fr-FR" sz="2400" dirty="0"/>
            </a:br>
            <a:r>
              <a:rPr lang="fr-FR" sz="2400" dirty="0"/>
              <a:t>- l’audition de lecture.</a:t>
            </a:r>
          </a:p>
        </p:txBody>
      </p:sp>
    </p:spTree>
    <p:extLst>
      <p:ext uri="{BB962C8B-B14F-4D97-AF65-F5344CB8AC3E}">
        <p14:creationId xmlns:p14="http://schemas.microsoft.com/office/powerpoint/2010/main" val="86626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relation à l’élève</a:t>
            </a:r>
            <a:endParaRPr lang="fr-FR" dirty="0"/>
          </a:p>
        </p:txBody>
      </p:sp>
      <p:sp>
        <p:nvSpPr>
          <p:cNvPr id="3" name="Espace réservé du contenu 2"/>
          <p:cNvSpPr>
            <a:spLocks noGrp="1"/>
          </p:cNvSpPr>
          <p:nvPr>
            <p:ph idx="1"/>
          </p:nvPr>
        </p:nvSpPr>
        <p:spPr>
          <a:xfrm>
            <a:off x="677334" y="1930401"/>
            <a:ext cx="8596668" cy="4110962"/>
          </a:xfrm>
        </p:spPr>
        <p:txBody>
          <a:bodyPr>
            <a:noAutofit/>
          </a:bodyPr>
          <a:lstStyle/>
          <a:p>
            <a:r>
              <a:rPr lang="fr-FR" sz="2400" dirty="0" smtClean="0"/>
              <a:t>Configuration : prévention de l’illettrisme</a:t>
            </a:r>
          </a:p>
          <a:p>
            <a:r>
              <a:rPr lang="fr-FR" sz="2400" dirty="0" smtClean="0"/>
              <a:t>Confiance, bienveillance, patience, relation individualisée, groupe réduit</a:t>
            </a:r>
          </a:p>
          <a:p>
            <a:r>
              <a:rPr lang="fr-FR" sz="2400" dirty="0" smtClean="0"/>
              <a:t>Pédagogie explicite, l’élève prend conscience de ses difficultés et entre dans une dynamique de recherche du progrès</a:t>
            </a:r>
          </a:p>
          <a:p>
            <a:r>
              <a:rPr lang="fr-FR" sz="2400" dirty="0" smtClean="0"/>
              <a:t>Evaluation positive le plus souvent possible</a:t>
            </a:r>
          </a:p>
          <a:p>
            <a:r>
              <a:rPr lang="fr-FR" sz="2400" dirty="0" smtClean="0"/>
              <a:t>Travail sur l’estime de soi</a:t>
            </a:r>
          </a:p>
          <a:p>
            <a:r>
              <a:rPr lang="fr-FR" sz="2400" dirty="0" smtClean="0"/>
              <a:t>Valorisation des progrès plutôt que du résultat</a:t>
            </a:r>
            <a:endParaRPr lang="fr-FR" sz="2400" dirty="0"/>
          </a:p>
        </p:txBody>
      </p:sp>
    </p:spTree>
    <p:extLst>
      <p:ext uri="{BB962C8B-B14F-4D97-AF65-F5344CB8AC3E}">
        <p14:creationId xmlns:p14="http://schemas.microsoft.com/office/powerpoint/2010/main" val="3908700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principe du contrat de lecture  </a:t>
            </a:r>
            <a:br>
              <a:rPr lang="fr-FR" dirty="0"/>
            </a:br>
            <a:endParaRPr lang="fr-FR" dirty="0"/>
          </a:p>
        </p:txBody>
      </p:sp>
      <p:sp>
        <p:nvSpPr>
          <p:cNvPr id="3" name="Espace réservé du contenu 2"/>
          <p:cNvSpPr>
            <a:spLocks noGrp="1"/>
          </p:cNvSpPr>
          <p:nvPr>
            <p:ph idx="1"/>
          </p:nvPr>
        </p:nvSpPr>
        <p:spPr/>
        <p:txBody>
          <a:bodyPr>
            <a:normAutofit/>
          </a:bodyPr>
          <a:lstStyle/>
          <a:p>
            <a:r>
              <a:rPr lang="fr-FR" sz="2400" dirty="0" smtClean="0"/>
              <a:t>Chacun </a:t>
            </a:r>
            <a:r>
              <a:rPr lang="fr-FR" sz="2400" dirty="0"/>
              <a:t>lit ce qu'il peut dans un ensemble de livres ayant des points communs (même thématique, même collection, même illustrateur, genre littéraire identique, etc.), afin d’en parler en classe, d’en extraire certaines données, de découvrir les caractères qui les unissent ou les différencient, afin de construire, au sein du groupe, des références culturelles, des émotions et des connaissances et installer ainsi des habitudes, des compétences culturelles de lecture. </a:t>
            </a:r>
          </a:p>
        </p:txBody>
      </p:sp>
    </p:spTree>
    <p:extLst>
      <p:ext uri="{BB962C8B-B14F-4D97-AF65-F5344CB8AC3E}">
        <p14:creationId xmlns:p14="http://schemas.microsoft.com/office/powerpoint/2010/main" val="1599503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77334" y="2454442"/>
            <a:ext cx="8596668" cy="3586920"/>
          </a:xfrm>
        </p:spPr>
        <p:txBody>
          <a:bodyPr/>
          <a:lstStyle/>
          <a:p>
            <a:r>
              <a:rPr lang="fr-FR" dirty="0"/>
              <a:t>Le « milieu classe » amène les élèves à construire un comportement de bon lecteur : avoir un livre en cours devient normal, les débats, l'organisation, la vie de la classe, l'ambiance banalisent cette attitude. Cela ne bride pas les meilleurs lecteurs et donne l'habitude aux enfants de « sauter » d'un livre à l'autre. Ainsi, il modifie le rythme de lecture et améliore le comportement de lecteur dans le cadre souhaité par les programmes pour l’école. </a:t>
            </a:r>
            <a:br>
              <a:rPr lang="fr-FR" dirty="0"/>
            </a:br>
            <a:r>
              <a:rPr lang="fr-FR" dirty="0"/>
              <a:t>La constitution de ce type de corpus va aider à la rotation des livres, enrichir les débats littéraires : ceux qui auront lu le livre présenteront leurs impressions qui pourront être contradictoires, à eux d’apprendre à argumenter avec l’aide du maître, les autres leur poseront les questions attendues et décideront (ou pas) de lire le livre présenté.</a:t>
            </a:r>
          </a:p>
        </p:txBody>
      </p:sp>
    </p:spTree>
    <p:extLst>
      <p:ext uri="{BB962C8B-B14F-4D97-AF65-F5344CB8AC3E}">
        <p14:creationId xmlns:p14="http://schemas.microsoft.com/office/powerpoint/2010/main" val="1921792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objectifs de cette organisation de classe </a:t>
            </a:r>
            <a:br>
              <a:rPr lang="fr-FR" dirty="0"/>
            </a:br>
            <a:endParaRPr lang="fr-FR" dirty="0"/>
          </a:p>
        </p:txBody>
      </p:sp>
      <p:sp>
        <p:nvSpPr>
          <p:cNvPr id="3" name="Espace réservé du contenu 2"/>
          <p:cNvSpPr>
            <a:spLocks noGrp="1"/>
          </p:cNvSpPr>
          <p:nvPr>
            <p:ph idx="1"/>
          </p:nvPr>
        </p:nvSpPr>
        <p:spPr/>
        <p:txBody>
          <a:bodyPr>
            <a:normAutofit fontScale="92500"/>
          </a:bodyPr>
          <a:lstStyle/>
          <a:p>
            <a:r>
              <a:rPr lang="fr-FR" dirty="0" smtClean="0"/>
              <a:t>- </a:t>
            </a:r>
            <a:r>
              <a:rPr lang="fr-FR" dirty="0"/>
              <a:t>Gérer l’hétérogénéité de la classe pour faire progresser tous les élèves ; </a:t>
            </a:r>
            <a:br>
              <a:rPr lang="fr-FR" dirty="0"/>
            </a:br>
            <a:r>
              <a:rPr lang="fr-FR" dirty="0"/>
              <a:t>- Organiser une pédagogie différenciée en classe : voir un </a:t>
            </a:r>
            <a:r>
              <a:rPr lang="fr-FR" dirty="0">
                <a:hlinkClick r:id="rId2"/>
              </a:rPr>
              <a:t>extrait</a:t>
            </a:r>
            <a:r>
              <a:rPr lang="fr-FR" dirty="0"/>
              <a:t> des programmes de 2002 ; </a:t>
            </a:r>
            <a:br>
              <a:rPr lang="fr-FR" dirty="0"/>
            </a:br>
            <a:r>
              <a:rPr lang="fr-FR" dirty="0"/>
              <a:t>- Entrer dans une culture littéraire </a:t>
            </a:r>
            <a:endParaRPr lang="fr-FR" dirty="0" smtClean="0"/>
          </a:p>
          <a:p>
            <a:endParaRPr lang="fr-FR" dirty="0"/>
          </a:p>
          <a:p>
            <a:r>
              <a:rPr lang="fr-FR" dirty="0"/>
              <a:t>Le choix des livres du contrat </a:t>
            </a:r>
          </a:p>
          <a:p>
            <a:r>
              <a:rPr lang="fr-FR" dirty="0"/>
              <a:t>La sélection peut-être réalisée : </a:t>
            </a:r>
            <a:br>
              <a:rPr lang="fr-FR" dirty="0"/>
            </a:br>
            <a:r>
              <a:rPr lang="fr-FR" dirty="0"/>
              <a:t>- par le maître ; </a:t>
            </a:r>
            <a:br>
              <a:rPr lang="fr-FR" dirty="0"/>
            </a:br>
            <a:r>
              <a:rPr lang="fr-FR" dirty="0"/>
              <a:t>- par les élèves de la classe au cours d’une « chasse aux trésors » à la BCD ou à la bibliothèque municipale (les livres doivent être écrits par tel écrivain, illustrés par tel illustrateur ou comportant tel type de personnage, un ogre par exemple) ; </a:t>
            </a:r>
            <a:br>
              <a:rPr lang="fr-FR" dirty="0"/>
            </a:br>
            <a:r>
              <a:rPr lang="fr-FR" dirty="0"/>
              <a:t>- par un groupe d’élèves, sur les indications du maître, pour les autres lecteurs de la classe à l’occasion d’un atelier littéraire. </a:t>
            </a:r>
          </a:p>
        </p:txBody>
      </p:sp>
    </p:spTree>
    <p:extLst>
      <p:ext uri="{BB962C8B-B14F-4D97-AF65-F5344CB8AC3E}">
        <p14:creationId xmlns:p14="http://schemas.microsoft.com/office/powerpoint/2010/main" val="2365179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a:t>Projet de finalisation </a:t>
            </a:r>
          </a:p>
          <a:p>
            <a:r>
              <a:rPr lang="fr-FR" dirty="0"/>
              <a:t>Pour donner du sens aux apprentissages, les données extraites des livres pendant les séances consacrées à ce corpus (identification des supports littéraires, des personnages, des lieux des aventures, des époques des récits, des analogies, repérage des structures narratives, des références culturelles, des transgressions et des évolutions, etc.) seront utilisées pour un projet défini en fin de contrat : la fabrication d'une exposition à la BCD, la rencontre avec un auteur, la publication d'une histoire issue des lectures, les jeux détournés utilisant des données issues des livres rassemblés (jeu de l’oie des œuvres lues, Trivial </a:t>
            </a:r>
            <a:r>
              <a:rPr lang="fr-FR" dirty="0" err="1"/>
              <a:t>Pursuit</a:t>
            </a:r>
            <a:r>
              <a:rPr lang="fr-FR" dirty="0"/>
              <a:t>, enrichissement du site de l’école, etc.). Des projets qui auront permis de dire, lire, écrire en classe. </a:t>
            </a:r>
            <a:br>
              <a:rPr lang="fr-FR" dirty="0"/>
            </a:br>
            <a:r>
              <a:rPr lang="fr-FR" dirty="0"/>
              <a:t>L’organisation de ces séances du contrat de lecture aide les enfants à tisser des réseaux de relations entre les livres. C'est ce que nous appelons la lecture en réseau. </a:t>
            </a:r>
          </a:p>
        </p:txBody>
      </p:sp>
    </p:spTree>
    <p:extLst>
      <p:ext uri="{BB962C8B-B14F-4D97-AF65-F5344CB8AC3E}">
        <p14:creationId xmlns:p14="http://schemas.microsoft.com/office/powerpoint/2010/main" val="824349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Séances et activités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Elles </a:t>
            </a:r>
            <a:r>
              <a:rPr lang="fr-FR" dirty="0"/>
              <a:t>s’effectuent forcement en classe à l’aide du contenu des livres. Il s’agit de moments de synthèse et de mise en réseau. Ces séances obligent à des lectures complémentaires d'ouvrages dans lesquels des informations concourent à l'intelligibilité. D’autres types d'écrits seront utilisés : des documentaires, des journaux, l’ordinateur... </a:t>
            </a:r>
            <a:br>
              <a:rPr lang="fr-FR" dirty="0"/>
            </a:br>
            <a:r>
              <a:rPr lang="fr-FR" dirty="0"/>
              <a:t>Des exemples d’activités : </a:t>
            </a:r>
            <a:br>
              <a:rPr lang="fr-FR" dirty="0"/>
            </a:br>
            <a:r>
              <a:rPr lang="fr-FR" dirty="0"/>
              <a:t>- construire la carte d’identité d’un personnage ; </a:t>
            </a:r>
            <a:br>
              <a:rPr lang="fr-FR" dirty="0"/>
            </a:br>
            <a:r>
              <a:rPr lang="fr-FR" dirty="0"/>
              <a:t>- reporter sur une carte le trajet d’un navigateur ; </a:t>
            </a:r>
            <a:br>
              <a:rPr lang="fr-FR" dirty="0"/>
            </a:br>
            <a:r>
              <a:rPr lang="fr-FR" dirty="0"/>
              <a:t>- identifier les personnages historiques ou non dans un roman historique ; </a:t>
            </a:r>
            <a:br>
              <a:rPr lang="fr-FR" dirty="0"/>
            </a:br>
            <a:r>
              <a:rPr lang="fr-FR" dirty="0"/>
              <a:t>- classer dans l’ordre chronologique des romans historiques en fonction de l’époque racontée et construire ensuite avec ce travail une nouvelle strate (avec un statut précisé) sur la frise historique de la classe et la consultation de documentaires sur l’époque ; </a:t>
            </a:r>
            <a:br>
              <a:rPr lang="fr-FR" dirty="0"/>
            </a:br>
            <a:r>
              <a:rPr lang="fr-FR" dirty="0"/>
              <a:t>- étudier des illustrations d'albums, consulter des livres d'art, lire des biographies, consulter et constituer des bibliographies... </a:t>
            </a:r>
          </a:p>
        </p:txBody>
      </p:sp>
    </p:spTree>
    <p:extLst>
      <p:ext uri="{BB962C8B-B14F-4D97-AF65-F5344CB8AC3E}">
        <p14:creationId xmlns:p14="http://schemas.microsoft.com/office/powerpoint/2010/main" val="1935451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tableau mural</a:t>
            </a:r>
            <a:endParaRPr lang="fr-FR" dirty="0"/>
          </a:p>
        </p:txBody>
      </p:sp>
      <p:sp>
        <p:nvSpPr>
          <p:cNvPr id="5" name="Espace réservé du contenu 4"/>
          <p:cNvSpPr>
            <a:spLocks noGrp="1"/>
          </p:cNvSpPr>
          <p:nvPr>
            <p:ph idx="1"/>
          </p:nvPr>
        </p:nvSpPr>
        <p:spPr>
          <a:xfrm>
            <a:off x="677334" y="1371601"/>
            <a:ext cx="8596668" cy="4669762"/>
          </a:xfrm>
        </p:spPr>
        <p:txBody>
          <a:bodyPr/>
          <a:lstStyle/>
          <a:p>
            <a:r>
              <a:rPr lang="fr-FR" dirty="0"/>
              <a:t>Il doit être construit au début du contrat. Les élèves colleront un logo compris par tous leurs impressions sur le livre : certains utilisent les signes + et –</a:t>
            </a:r>
            <a:r>
              <a:rPr lang="fr-FR" dirty="0">
                <a:hlinkClick r:id="rId2"/>
              </a:rPr>
              <a:t>1</a:t>
            </a:r>
            <a:r>
              <a:rPr lang="fr-FR" dirty="0"/>
              <a:t>, d’autres élèves fabriquent le tableau mural en art visuel. </a:t>
            </a:r>
          </a:p>
        </p:txBody>
      </p:sp>
      <p:sp>
        <p:nvSpPr>
          <p:cNvPr id="10" name="Espace réservé du contenu 2"/>
          <p:cNvSpPr txBox="1">
            <a:spLocks/>
          </p:cNvSpPr>
          <p:nvPr/>
        </p:nvSpPr>
        <p:spPr>
          <a:xfrm>
            <a:off x="677334" y="9904356"/>
            <a:ext cx="8596668" cy="24691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mtClean="0"/>
              <a:t>Il doit être construit au début du contrat. Les élèves colleront un logo compris par tous leurs impressions sur le livre : certains utilisent les signes + et –</a:t>
            </a:r>
            <a:r>
              <a:rPr lang="fr-FR" smtClean="0">
                <a:hlinkClick r:id="rId2"/>
              </a:rPr>
              <a:t>1</a:t>
            </a:r>
            <a:r>
              <a:rPr lang="fr-FR" smtClean="0"/>
              <a:t>, d’autres élèves fa</a:t>
            </a:r>
          </a:p>
          <a:p>
            <a:r>
              <a:rPr lang="fr-FR" smtClean="0"/>
              <a:t>briquent le tableau mural en art visuel. </a:t>
            </a:r>
            <a:endParaRPr lang="fr-FR" dirty="0"/>
          </a:p>
        </p:txBody>
      </p:sp>
      <p:pic>
        <p:nvPicPr>
          <p:cNvPr id="11" name="Picture 4" descr="« Travail de mise en réseau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168" y="2692401"/>
            <a:ext cx="6304547" cy="310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3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891869"/>
          </a:xfrm>
        </p:spPr>
        <p:txBody>
          <a:bodyPr/>
          <a:lstStyle/>
          <a:p>
            <a:r>
              <a:rPr lang="fr-FR" dirty="0" smtClean="0"/>
              <a:t>Des constats alarmants</a:t>
            </a:r>
            <a:endParaRPr lang="fr-FR" dirty="0"/>
          </a:p>
        </p:txBody>
      </p:sp>
      <p:sp>
        <p:nvSpPr>
          <p:cNvPr id="3" name="Espace réservé du contenu 2"/>
          <p:cNvSpPr>
            <a:spLocks noGrp="1"/>
          </p:cNvSpPr>
          <p:nvPr>
            <p:ph idx="1"/>
          </p:nvPr>
        </p:nvSpPr>
        <p:spPr>
          <a:xfrm>
            <a:off x="2589212" y="1515979"/>
            <a:ext cx="8915400" cy="4395243"/>
          </a:xfrm>
        </p:spPr>
        <p:txBody>
          <a:bodyPr>
            <a:normAutofit/>
          </a:bodyPr>
          <a:lstStyle/>
          <a:p>
            <a:r>
              <a:rPr lang="fr-FR" sz="2000" dirty="0" smtClean="0"/>
              <a:t>17% d’illettrisme en </a:t>
            </a:r>
            <a:r>
              <a:rPr lang="fr-FR" sz="2000" dirty="0"/>
              <a:t>M</a:t>
            </a:r>
            <a:r>
              <a:rPr lang="fr-FR" sz="2000" dirty="0" smtClean="0"/>
              <a:t>artinique ( contre 8% sur l’ensemble du territoire français)</a:t>
            </a:r>
          </a:p>
          <a:p>
            <a:r>
              <a:rPr lang="fr-FR" sz="2000" dirty="0" smtClean="0"/>
              <a:t>44% des élèves en difficulté de compréhension dans l’établissement Dillon 2</a:t>
            </a:r>
          </a:p>
          <a:p>
            <a:r>
              <a:rPr lang="fr-FR" sz="2000" dirty="0" smtClean="0"/>
              <a:t>Définitions</a:t>
            </a:r>
          </a:p>
          <a:p>
            <a:r>
              <a:rPr lang="fr-FR" sz="2000" dirty="0"/>
              <a:t>On parle d’illettrisme pour des personnes qui, après avoir été scolarisées en France, n’ont </a:t>
            </a:r>
            <a:r>
              <a:rPr lang="fr-FR" sz="2000" dirty="0" smtClean="0"/>
              <a:t>pas </a:t>
            </a:r>
            <a:r>
              <a:rPr lang="fr-FR" sz="2000" dirty="0"/>
              <a:t>acquis une maîtrise suffisante de la </a:t>
            </a:r>
            <a:r>
              <a:rPr lang="fr-FR" sz="2000" dirty="0" smtClean="0"/>
              <a:t>lecture</a:t>
            </a:r>
            <a:r>
              <a:rPr lang="fr-FR" sz="2000" dirty="0"/>
              <a:t>, de l’écriture, du calcul, des compétences de </a:t>
            </a:r>
            <a:r>
              <a:rPr lang="fr-FR" sz="2000" dirty="0" smtClean="0"/>
              <a:t>base</a:t>
            </a:r>
            <a:r>
              <a:rPr lang="fr-FR" sz="2000" dirty="0"/>
              <a:t>, pour être autonomes dans les situations simples de la vie courante. Il s’agit pour elles </a:t>
            </a:r>
            <a:r>
              <a:rPr lang="fr-FR" sz="2000" dirty="0" smtClean="0"/>
              <a:t>de </a:t>
            </a:r>
            <a:r>
              <a:rPr lang="fr-FR" sz="2000" dirty="0"/>
              <a:t>réapprendre, de renouer avec la culture de l’écrit, avec les formations de base, dans le </a:t>
            </a:r>
            <a:r>
              <a:rPr lang="fr-FR" sz="2000" dirty="0" smtClean="0"/>
              <a:t>cadre </a:t>
            </a:r>
            <a:r>
              <a:rPr lang="fr-FR" sz="2000" dirty="0"/>
              <a:t>de la </a:t>
            </a:r>
            <a:r>
              <a:rPr lang="fr-FR" sz="2000" dirty="0" smtClean="0"/>
              <a:t>politique </a:t>
            </a:r>
            <a:r>
              <a:rPr lang="fr-FR" sz="2000" dirty="0"/>
              <a:t>de lutte contre l’illettrisme</a:t>
            </a:r>
            <a:r>
              <a:rPr lang="fr-FR" sz="2000" dirty="0" smtClean="0"/>
              <a:t>.</a:t>
            </a:r>
            <a:endParaRPr lang="fr-FR" sz="2000" dirty="0"/>
          </a:p>
          <a:p>
            <a:endParaRPr lang="fr-FR" sz="2000" dirty="0"/>
          </a:p>
        </p:txBody>
      </p:sp>
    </p:spTree>
    <p:extLst>
      <p:ext uri="{BB962C8B-B14F-4D97-AF65-F5344CB8AC3E}">
        <p14:creationId xmlns:p14="http://schemas.microsoft.com/office/powerpoint/2010/main" val="29294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51237"/>
          </a:xfrm>
        </p:spPr>
        <p:txBody>
          <a:bodyPr/>
          <a:lstStyle/>
          <a:p>
            <a:endParaRPr lang="fr-FR" dirty="0"/>
          </a:p>
        </p:txBody>
      </p:sp>
      <p:sp>
        <p:nvSpPr>
          <p:cNvPr id="3" name="Espace réservé du contenu 2"/>
          <p:cNvSpPr>
            <a:spLocks noGrp="1"/>
          </p:cNvSpPr>
          <p:nvPr>
            <p:ph idx="1"/>
          </p:nvPr>
        </p:nvSpPr>
        <p:spPr>
          <a:xfrm>
            <a:off x="2589212" y="1443789"/>
            <a:ext cx="8915400" cy="4467433"/>
          </a:xfrm>
        </p:spPr>
        <p:txBody>
          <a:bodyPr>
            <a:normAutofit/>
          </a:bodyPr>
          <a:lstStyle/>
          <a:p>
            <a:pPr marL="0" indent="0">
              <a:buNone/>
            </a:pPr>
            <a:r>
              <a:rPr lang="fr-FR" dirty="0"/>
              <a:t>Etre illettré, c’est donc ne pas disposer, après avoir pourtant été scolarisé, des </a:t>
            </a:r>
            <a:r>
              <a:rPr lang="fr-FR" dirty="0" smtClean="0"/>
              <a:t>compétences </a:t>
            </a:r>
            <a:r>
              <a:rPr lang="fr-FR" dirty="0"/>
              <a:t>de base (lecture, écriture, calcul) suffisantes pour faire face de manière </a:t>
            </a:r>
            <a:r>
              <a:rPr lang="fr-FR" dirty="0" smtClean="0"/>
              <a:t>autonome </a:t>
            </a:r>
            <a:r>
              <a:rPr lang="fr-FR" dirty="0"/>
              <a:t>à des situations courantes de la </a:t>
            </a:r>
            <a:r>
              <a:rPr lang="fr-FR" dirty="0" smtClean="0"/>
              <a:t>vie quotidienne </a:t>
            </a:r>
            <a:r>
              <a:rPr lang="fr-FR" dirty="0"/>
              <a:t>: écrire une liste de courses, lire </a:t>
            </a:r>
            <a:r>
              <a:rPr lang="fr-FR" dirty="0" smtClean="0"/>
              <a:t>une </a:t>
            </a:r>
            <a:r>
              <a:rPr lang="fr-FR" dirty="0"/>
              <a:t>notice de médicament ou une consigne de sécurité, rédiger un chèque, utiliser un </a:t>
            </a:r>
            <a:r>
              <a:rPr lang="fr-FR" dirty="0" smtClean="0"/>
              <a:t>appareil</a:t>
            </a:r>
            <a:r>
              <a:rPr lang="fr-FR" dirty="0"/>
              <a:t>, lire le carnet scolaire de son enfant, entrer dans la lecture d’un livre...</a:t>
            </a:r>
          </a:p>
          <a:p>
            <a:r>
              <a:rPr lang="fr-FR" dirty="0" smtClean="0"/>
              <a:t>Définitions </a:t>
            </a:r>
            <a:r>
              <a:rPr lang="fr-FR" dirty="0"/>
              <a:t>de </a:t>
            </a:r>
            <a:r>
              <a:rPr lang="fr-FR" dirty="0" smtClean="0"/>
              <a:t>l’ANLCI(Agence Nationale </a:t>
            </a:r>
            <a:r>
              <a:rPr lang="fr-FR" dirty="0"/>
              <a:t>de Lutte Contre l’illettrisme)</a:t>
            </a:r>
          </a:p>
          <a:p>
            <a:r>
              <a:rPr lang="fr-FR" b="1" dirty="0" smtClean="0"/>
              <a:t>Analphabétisme</a:t>
            </a:r>
            <a:endParaRPr lang="fr-FR" b="1" dirty="0"/>
          </a:p>
          <a:p>
            <a:r>
              <a:rPr lang="fr-FR" dirty="0"/>
              <a:t>On parle d’analphabétisme pour des personnes qui n’ont jamais été scolarisées et qui n’ont </a:t>
            </a:r>
            <a:r>
              <a:rPr lang="fr-FR" dirty="0" smtClean="0"/>
              <a:t>donc </a:t>
            </a:r>
            <a:r>
              <a:rPr lang="fr-FR" dirty="0"/>
              <a:t>jamais été confrontées à l’apprentissage du code écrit dans aucune langue. Il ne s’agit </a:t>
            </a:r>
            <a:r>
              <a:rPr lang="fr-FR" dirty="0" smtClean="0"/>
              <a:t>pas </a:t>
            </a:r>
            <a:r>
              <a:rPr lang="fr-FR" dirty="0"/>
              <a:t>pour ces </a:t>
            </a:r>
            <a:r>
              <a:rPr lang="fr-FR" dirty="0" smtClean="0"/>
              <a:t>personnes </a:t>
            </a:r>
            <a:r>
              <a:rPr lang="fr-FR" dirty="0"/>
              <a:t>des renouer avec la culture de l’écrit mais d’entrer dans un premier </a:t>
            </a:r>
            <a:r>
              <a:rPr lang="fr-FR" dirty="0" smtClean="0"/>
              <a:t>niveau </a:t>
            </a:r>
            <a:r>
              <a:rPr lang="fr-FR" dirty="0"/>
              <a:t>d’apprentissage du code écrit.</a:t>
            </a:r>
          </a:p>
          <a:p>
            <a:endParaRPr lang="fr-FR" dirty="0"/>
          </a:p>
        </p:txBody>
      </p:sp>
    </p:spTree>
    <p:extLst>
      <p:ext uri="{BB962C8B-B14F-4D97-AF65-F5344CB8AC3E}">
        <p14:creationId xmlns:p14="http://schemas.microsoft.com/office/powerpoint/2010/main" val="251429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motivation</a:t>
            </a:r>
            <a:endParaRPr lang="fr-FR" dirty="0"/>
          </a:p>
        </p:txBody>
      </p:sp>
      <p:sp>
        <p:nvSpPr>
          <p:cNvPr id="3" name="Espace réservé du contenu 2"/>
          <p:cNvSpPr>
            <a:spLocks noGrp="1"/>
          </p:cNvSpPr>
          <p:nvPr>
            <p:ph idx="1"/>
          </p:nvPr>
        </p:nvSpPr>
        <p:spPr>
          <a:xfrm>
            <a:off x="677334" y="1564105"/>
            <a:ext cx="8596668" cy="4620127"/>
          </a:xfrm>
        </p:spPr>
        <p:txBody>
          <a:bodyPr>
            <a:noAutofit/>
          </a:bodyPr>
          <a:lstStyle/>
          <a:p>
            <a:r>
              <a:rPr lang="fr-FR" sz="2400" dirty="0" smtClean="0"/>
              <a:t>Choisir des livres / des textes qui intéressent le jeune</a:t>
            </a:r>
          </a:p>
          <a:p>
            <a:r>
              <a:rPr lang="fr-FR" sz="2400" dirty="0" smtClean="0"/>
              <a:t>En entretien, sonder le désir de lire de l’élève (ou son rejet éventuel). Exemple des enfants dont les parents ne sont pas lecteurs et qui ne veulent pas dépasser leurs parents : problème psychologique et non pédagogique. Il importe de diagnostiquer le problème et d’orienter l’enfant vers la bonne personne. </a:t>
            </a:r>
          </a:p>
          <a:p>
            <a:r>
              <a:rPr lang="fr-FR" sz="2400" dirty="0" smtClean="0"/>
              <a:t>Passer par le jeu, par l’affectif, par le projet</a:t>
            </a:r>
          </a:p>
          <a:p>
            <a:r>
              <a:rPr lang="fr-FR" sz="2400" dirty="0" smtClean="0"/>
              <a:t>Dans un cadre école/collège, faire lire à l’élève un texte bien préparé à des élèves plus jeunes pour le valoriser</a:t>
            </a:r>
          </a:p>
          <a:p>
            <a:r>
              <a:rPr lang="fr-FR" sz="2400" dirty="0" smtClean="0"/>
              <a:t>Exploiter les capacités éventuelles de jeu théâtral</a:t>
            </a:r>
            <a:endParaRPr lang="fr-FR" sz="2400" dirty="0"/>
          </a:p>
        </p:txBody>
      </p:sp>
    </p:spTree>
    <p:extLst>
      <p:ext uri="{BB962C8B-B14F-4D97-AF65-F5344CB8AC3E}">
        <p14:creationId xmlns:p14="http://schemas.microsoft.com/office/powerpoint/2010/main" val="272292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travail sur le code</a:t>
            </a:r>
            <a:endParaRPr lang="fr-FR" dirty="0"/>
          </a:p>
        </p:txBody>
      </p:sp>
      <p:sp>
        <p:nvSpPr>
          <p:cNvPr id="3" name="Espace réservé du contenu 2"/>
          <p:cNvSpPr>
            <a:spLocks noGrp="1"/>
          </p:cNvSpPr>
          <p:nvPr>
            <p:ph idx="1"/>
          </p:nvPr>
        </p:nvSpPr>
        <p:spPr>
          <a:xfrm>
            <a:off x="677334" y="1612233"/>
            <a:ext cx="8596668" cy="4429130"/>
          </a:xfrm>
        </p:spPr>
        <p:txBody>
          <a:bodyPr>
            <a:noAutofit/>
          </a:bodyPr>
          <a:lstStyle/>
          <a:p>
            <a:r>
              <a:rPr lang="fr-FR" sz="2000" dirty="0" smtClean="0"/>
              <a:t>Il ne fera sans doute pas l’objet d’un travail systématique. </a:t>
            </a:r>
          </a:p>
          <a:p>
            <a:r>
              <a:rPr lang="fr-FR" sz="2000" dirty="0" smtClean="0"/>
              <a:t>Travailler sur les lettres muettes (terminaisons, marques du pluriel des verbes)</a:t>
            </a:r>
          </a:p>
          <a:p>
            <a:r>
              <a:rPr lang="fr-FR" sz="2000" dirty="0" smtClean="0"/>
              <a:t>Partie spéciale dans le cahier pour les graphèmes / phonèmes lorsqu’on rencontre des difficultés au cours des lectures</a:t>
            </a:r>
          </a:p>
          <a:p>
            <a:r>
              <a:rPr lang="fr-FR" sz="2000" dirty="0" smtClean="0"/>
              <a:t>Faire correspondre le graphème, l’image du mot et le mot, ainsi qu’une liste de mots qui contiennent ce graphème</a:t>
            </a:r>
          </a:p>
          <a:p>
            <a:r>
              <a:rPr lang="fr-FR" sz="2000" dirty="0" smtClean="0"/>
              <a:t>Faire apprendre par cœur cette liste à l’enfant, pour qu’il soit capable de lire et d’écrire les mots en question</a:t>
            </a:r>
          </a:p>
          <a:p>
            <a:r>
              <a:rPr lang="fr-FR" sz="2000" dirty="0" smtClean="0"/>
              <a:t>Revenir de temps en temps sur cette liaison graphème/phonème ( sur ardoise, lors d’autres lectures…)</a:t>
            </a:r>
          </a:p>
        </p:txBody>
      </p:sp>
    </p:spTree>
    <p:extLst>
      <p:ext uri="{BB962C8B-B14F-4D97-AF65-F5344CB8AC3E}">
        <p14:creationId xmlns:p14="http://schemas.microsoft.com/office/powerpoint/2010/main" val="366856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Ces affiches se trouvent très facilement sur internet (lecture/phonologie)</a:t>
            </a:r>
            <a:endParaRPr lang="fr-FR" dirty="0"/>
          </a:p>
        </p:txBody>
      </p:sp>
      <p:pic>
        <p:nvPicPr>
          <p:cNvPr id="2054" name="Picture 6" descr="http://lewebpedagogique.com/monsieurmathieundlronchin/files/2011/11/ei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326" y="1930400"/>
            <a:ext cx="6985692" cy="454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1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78568"/>
          </a:xfrm>
        </p:spPr>
        <p:txBody>
          <a:bodyPr/>
          <a:lstStyle/>
          <a:p>
            <a:r>
              <a:rPr lang="fr-FR" dirty="0" smtClean="0"/>
              <a:t>Le travail par groupes de mots</a:t>
            </a:r>
            <a:endParaRPr lang="fr-FR" dirty="0"/>
          </a:p>
        </p:txBody>
      </p:sp>
      <p:sp>
        <p:nvSpPr>
          <p:cNvPr id="3" name="Espace réservé du contenu 2"/>
          <p:cNvSpPr>
            <a:spLocks noGrp="1"/>
          </p:cNvSpPr>
          <p:nvPr>
            <p:ph idx="1"/>
          </p:nvPr>
        </p:nvSpPr>
        <p:spPr>
          <a:xfrm>
            <a:off x="677334" y="1588169"/>
            <a:ext cx="8596668" cy="4453194"/>
          </a:xfrm>
        </p:spPr>
        <p:txBody>
          <a:bodyPr>
            <a:noAutofit/>
          </a:bodyPr>
          <a:lstStyle/>
          <a:p>
            <a:r>
              <a:rPr lang="fr-FR" sz="2000" dirty="0"/>
              <a:t>Entraîner les élèves à retrouver les unités fonctionnelles...</a:t>
            </a:r>
          </a:p>
          <a:p>
            <a:r>
              <a:rPr lang="fr-FR" sz="2000" dirty="0"/>
              <a:t>En ce qui concerne la reconnaissance des structures syntaxiques des phrases lues, la première difficulté, pour </a:t>
            </a:r>
            <a:r>
              <a:rPr lang="fr-FR" sz="2000" dirty="0" smtClean="0"/>
              <a:t>le lecteur</a:t>
            </a:r>
            <a:r>
              <a:rPr lang="fr-FR" sz="2000" dirty="0"/>
              <a:t>, est de bien segmenter la phrase et de retrouver les grandes unités fonctionnelles de celle-ci...</a:t>
            </a:r>
          </a:p>
          <a:p>
            <a:r>
              <a:rPr lang="fr-FR" sz="2000" dirty="0"/>
              <a:t>...La plupart des retours en arrière qui caractérisent une lecture hésitante sont la conséquence d’une </a:t>
            </a:r>
            <a:r>
              <a:rPr lang="fr-FR" sz="2000" dirty="0" smtClean="0"/>
              <a:t>mauvaise segmentation</a:t>
            </a:r>
            <a:r>
              <a:rPr lang="fr-FR" sz="2000" dirty="0"/>
              <a:t>. Pour beaucoup de lecteurs débutants, la segmentation est inopérante : ils se contentent de lire </a:t>
            </a:r>
            <a:r>
              <a:rPr lang="fr-FR" sz="2000" dirty="0" smtClean="0"/>
              <a:t>des mots </a:t>
            </a:r>
            <a:r>
              <a:rPr lang="fr-FR" sz="2000" dirty="0"/>
              <a:t>et ne parviennent donc pas à trouver la signification de ce qu’ils lisent. Le dialogue qui s’instaure dans </a:t>
            </a:r>
            <a:r>
              <a:rPr lang="fr-FR" sz="2000" dirty="0" smtClean="0"/>
              <a:t>toute lecture </a:t>
            </a:r>
            <a:r>
              <a:rPr lang="fr-FR" sz="2000" dirty="0"/>
              <a:t>à haute voix, entre l’enseignant et l’élève qui lit, est ici essentiel. Toute erreur de segmentation doit </a:t>
            </a:r>
            <a:r>
              <a:rPr lang="fr-FR" sz="2000" dirty="0" smtClean="0"/>
              <a:t>être signalée</a:t>
            </a:r>
            <a:r>
              <a:rPr lang="fr-FR" sz="2000" dirty="0"/>
              <a:t>. Le maître guide ensuite l’élève jusqu’à la bonne segmentation sans se substituer à lui (ou sans lui </a:t>
            </a:r>
            <a:r>
              <a:rPr lang="fr-FR" sz="2000" dirty="0" smtClean="0"/>
              <a:t>substituer un </a:t>
            </a:r>
            <a:r>
              <a:rPr lang="fr-FR" sz="2000" dirty="0"/>
              <a:t>camarade).</a:t>
            </a:r>
          </a:p>
          <a:p>
            <a:endParaRPr lang="fr-FR" sz="2000" dirty="0" smtClean="0"/>
          </a:p>
        </p:txBody>
      </p:sp>
    </p:spTree>
    <p:extLst>
      <p:ext uri="{BB962C8B-B14F-4D97-AF65-F5344CB8AC3E}">
        <p14:creationId xmlns:p14="http://schemas.microsoft.com/office/powerpoint/2010/main" val="3520707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1229</TotalTime>
  <Words>1774</Words>
  <Application>Microsoft Office PowerPoint</Application>
  <PresentationFormat>Grand écran</PresentationFormat>
  <Paragraphs>125</Paragraphs>
  <Slides>35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Trebuchet MS</vt:lpstr>
      <vt:lpstr>Wingdings</vt:lpstr>
      <vt:lpstr>Wingdings 3</vt:lpstr>
      <vt:lpstr>Facette</vt:lpstr>
      <vt:lpstr>Quelques pistes pour une remédiation en lecture</vt:lpstr>
      <vt:lpstr>Sommaire</vt:lpstr>
      <vt:lpstr>La relation à l’élève</vt:lpstr>
      <vt:lpstr>Des constats alarmants</vt:lpstr>
      <vt:lpstr>Présentation PowerPoint</vt:lpstr>
      <vt:lpstr>La motivation</vt:lpstr>
      <vt:lpstr>Le travail sur le code</vt:lpstr>
      <vt:lpstr>Ces affiches se trouvent très facilement sur internet (lecture/phonologie)</vt:lpstr>
      <vt:lpstr>Le travail par groupes de mots</vt:lpstr>
      <vt:lpstr>Présentation PowerPoint</vt:lpstr>
      <vt:lpstr>Extrait de Mondo, JMG Le Clézio</vt:lpstr>
      <vt:lpstr>Phrases puzzle et variantes</vt:lpstr>
      <vt:lpstr>Présentation PowerPoint</vt:lpstr>
      <vt:lpstr>Yak Rivais – 140 jeux pour lire vite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 sur la ponctuation, les connecteurs, les substituts du nom…</vt:lpstr>
      <vt:lpstr>La relecture</vt:lpstr>
      <vt:lpstr>L’entraînement à la lecture avec une version audio</vt:lpstr>
      <vt:lpstr>La pédagogie explicite</vt:lpstr>
      <vt:lpstr>L’aide à la compréhension</vt:lpstr>
      <vt:lpstr>L’oralisation expressive</vt:lpstr>
      <vt:lpstr>Lire en réseau</vt:lpstr>
      <vt:lpstr>Le principe du contrat de lecture   </vt:lpstr>
      <vt:lpstr>Présentation PowerPoint</vt:lpstr>
      <vt:lpstr>Les objectifs de cette organisation de classe  </vt:lpstr>
      <vt:lpstr>Présentation PowerPoint</vt:lpstr>
      <vt:lpstr>Séances et activités</vt:lpstr>
      <vt:lpstr>Le tableau mural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pistes pour une remédiation en lecture</dc:title>
  <dc:creator>DSI</dc:creator>
  <cp:lastModifiedBy>DSI</cp:lastModifiedBy>
  <cp:revision>20</cp:revision>
  <dcterms:created xsi:type="dcterms:W3CDTF">2016-01-07T16:29:32Z</dcterms:created>
  <dcterms:modified xsi:type="dcterms:W3CDTF">2016-02-24T14:14:34Z</dcterms:modified>
</cp:coreProperties>
</file>