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6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6" name="Image 35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7" name="Imag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504000" y="576000"/>
            <a:ext cx="7199280" cy="3339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3" name="Image 72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4" name="Image 73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576000"/>
            <a:ext cx="7199280" cy="3339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1" name="Image 110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12" name="Image 111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504000" y="576000"/>
            <a:ext cx="7199280" cy="3339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48" name="Image 147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49" name="Image 148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subTitle"/>
          </p:nvPr>
        </p:nvSpPr>
        <p:spPr>
          <a:xfrm>
            <a:off x="504000" y="576000"/>
            <a:ext cx="7199280" cy="3339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1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04000" y="576000"/>
            <a:ext cx="7199280" cy="3339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85" name="Image 184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86" name="Image 185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14"/>
          <a:stretch>
            <a:fillRect/>
          </a:stretch>
        </p:blipFill>
        <p:spPr>
          <a:xfrm>
            <a:off x="720" y="720"/>
            <a:ext cx="10078920" cy="7558920"/>
          </a:xfrm>
          <a:prstGeom prst="rect">
            <a:avLst/>
          </a:prstGeom>
          <a:ln>
            <a:noFill/>
          </a:ln>
        </p:spPr>
      </p:pic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37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Septième niveau de plan</a:t>
            </a:r>
            <a:endParaRPr/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560" cy="43837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37"/>
          <p:cNvPicPr/>
          <p:nvPr/>
        </p:nvPicPr>
        <p:blipFill>
          <a:blip r:embed="rId14"/>
          <a:stretch>
            <a:fillRect/>
          </a:stretch>
        </p:blipFill>
        <p:spPr>
          <a:xfrm>
            <a:off x="720" y="720"/>
            <a:ext cx="10078920" cy="7558920"/>
          </a:xfrm>
          <a:prstGeom prst="rect">
            <a:avLst/>
          </a:prstGeom>
          <a:ln>
            <a:noFill/>
          </a:ln>
        </p:spPr>
      </p:pic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Image 74"/>
          <p:cNvPicPr/>
          <p:nvPr/>
        </p:nvPicPr>
        <p:blipFill>
          <a:blip r:embed="rId14"/>
          <a:stretch>
            <a:fillRect/>
          </a:stretch>
        </p:blipFill>
        <p:spPr>
          <a:xfrm>
            <a:off x="720" y="720"/>
            <a:ext cx="10078920" cy="7558920"/>
          </a:xfrm>
          <a:prstGeom prst="rect">
            <a:avLst/>
          </a:prstGeom>
          <a:ln>
            <a:noFill/>
          </a:ln>
        </p:spPr>
      </p:pic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28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05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Septième niveau de plan</a:t>
            </a:r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5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Image 112"/>
          <p:cNvPicPr/>
          <p:nvPr/>
        </p:nvPicPr>
        <p:blipFill>
          <a:blip r:embed="rId14"/>
          <a:stretch>
            <a:fillRect/>
          </a:stretch>
        </p:blipFill>
        <p:spPr>
          <a:xfrm>
            <a:off x="720" y="720"/>
            <a:ext cx="10078920" cy="7558920"/>
          </a:xfrm>
          <a:prstGeom prst="rect">
            <a:avLst/>
          </a:prstGeom>
          <a:ln>
            <a:noFill/>
          </a:ln>
        </p:spPr>
      </p:pic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Image 149"/>
          <p:cNvPicPr/>
          <p:nvPr/>
        </p:nvPicPr>
        <p:blipFill>
          <a:blip r:embed="rId14"/>
          <a:stretch>
            <a:fillRect/>
          </a:stretch>
        </p:blipFill>
        <p:spPr>
          <a:xfrm>
            <a:off x="720" y="720"/>
            <a:ext cx="10078920" cy="7558920"/>
          </a:xfrm>
          <a:prstGeom prst="rect">
            <a:avLst/>
          </a:prstGeom>
          <a:ln>
            <a:noFill/>
          </a:ln>
        </p:spPr>
      </p:pic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504000" y="576000"/>
            <a:ext cx="7199280" cy="719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fr-FR" sz="3600" b="1">
                <a:latin typeface="Arial"/>
              </a:rPr>
              <a:t>AUTOUR DU LOGICIEL CALIBRE</a:t>
            </a:r>
            <a:endParaRPr/>
          </a:p>
        </p:txBody>
      </p:sp>
      <p:pic>
        <p:nvPicPr>
          <p:cNvPr id="188" name="Image 187"/>
          <p:cNvPicPr/>
          <p:nvPr/>
        </p:nvPicPr>
        <p:blipFill>
          <a:blip r:embed="rId2"/>
          <a:stretch>
            <a:fillRect/>
          </a:stretch>
        </p:blipFill>
        <p:spPr>
          <a:xfrm>
            <a:off x="504000" y="1512000"/>
            <a:ext cx="3095280" cy="3167280"/>
          </a:xfrm>
          <a:prstGeom prst="rect">
            <a:avLst/>
          </a:prstGeom>
          <a:ln>
            <a:noFill/>
          </a:ln>
        </p:spPr>
      </p:pic>
      <p:sp>
        <p:nvSpPr>
          <p:cNvPr id="189" name="CustomShape 2"/>
          <p:cNvSpPr/>
          <p:nvPr/>
        </p:nvSpPr>
        <p:spPr>
          <a:xfrm>
            <a:off x="4285080" y="2095560"/>
            <a:ext cx="4426200" cy="4383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600">
                <a:latin typeface="Arial"/>
              </a:rPr>
              <a:t>Un outil de gestion de bibliothèque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600">
                <a:latin typeface="Arial"/>
              </a:rPr>
              <a:t>Un logiciel gratuit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600">
                <a:latin typeface="Arial"/>
              </a:rPr>
              <a:t>Disponible sous tous les systèmes d'exploitation (Mac, PC, Linux)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600">
                <a:latin typeface="Arial"/>
              </a:rPr>
              <a:t>Compatible avec tous les dispositifs de lecture (ordinateurs, tablettes, liseuses ...)</a:t>
            </a:r>
            <a:endParaRPr/>
          </a:p>
        </p:txBody>
      </p:sp>
      <p:sp>
        <p:nvSpPr>
          <p:cNvPr id="190" name="CustomShape 3"/>
          <p:cNvSpPr/>
          <p:nvPr/>
        </p:nvSpPr>
        <p:spPr>
          <a:xfrm>
            <a:off x="1728000" y="5040000"/>
            <a:ext cx="800280" cy="1226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8000" b="1">
                <a:latin typeface="Arial"/>
              </a:rPr>
              <a:t>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504000" y="576000"/>
            <a:ext cx="7199280" cy="719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3600" b="1">
                <a:latin typeface="Arial"/>
              </a:rPr>
              <a:t>LES FONCTIONNALITÉS</a:t>
            </a:r>
            <a:endParaRPr/>
          </a:p>
        </p:txBody>
      </p:sp>
      <p:sp>
        <p:nvSpPr>
          <p:cNvPr id="192" name="CustomShape 2"/>
          <p:cNvSpPr/>
          <p:nvPr/>
        </p:nvSpPr>
        <p:spPr>
          <a:xfrm>
            <a:off x="3168000" y="3168000"/>
            <a:ext cx="3455280" cy="1943280"/>
          </a:xfrm>
          <a:prstGeom prst="ellipse">
            <a:avLst/>
          </a:prstGeom>
          <a:noFill/>
          <a:ln w="36000">
            <a:solidFill>
              <a:srgbClr val="3465A4"/>
            </a:solidFill>
            <a:round/>
          </a:ln>
        </p:spPr>
      </p:sp>
      <p:sp>
        <p:nvSpPr>
          <p:cNvPr id="193" name="Line 3"/>
          <p:cNvSpPr/>
          <p:nvPr/>
        </p:nvSpPr>
        <p:spPr>
          <a:xfrm flipV="1">
            <a:off x="4896000" y="2448000"/>
            <a:ext cx="0" cy="720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94" name="Line 4"/>
          <p:cNvSpPr/>
          <p:nvPr/>
        </p:nvSpPr>
        <p:spPr>
          <a:xfrm flipH="1">
            <a:off x="2448000" y="4176000"/>
            <a:ext cx="72000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95" name="Line 5"/>
          <p:cNvSpPr/>
          <p:nvPr/>
        </p:nvSpPr>
        <p:spPr>
          <a:xfrm>
            <a:off x="6624000" y="4176000"/>
            <a:ext cx="72000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96" name="Line 6"/>
          <p:cNvSpPr/>
          <p:nvPr/>
        </p:nvSpPr>
        <p:spPr>
          <a:xfrm flipH="1">
            <a:off x="3240000" y="4824000"/>
            <a:ext cx="432000" cy="648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97" name="Line 7"/>
          <p:cNvSpPr/>
          <p:nvPr/>
        </p:nvSpPr>
        <p:spPr>
          <a:xfrm>
            <a:off x="6120000" y="4824000"/>
            <a:ext cx="432000" cy="648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98" name="CustomShape 8"/>
          <p:cNvSpPr/>
          <p:nvPr/>
        </p:nvSpPr>
        <p:spPr>
          <a:xfrm>
            <a:off x="2232000" y="1584000"/>
            <a:ext cx="5471280" cy="791280"/>
          </a:xfrm>
          <a:prstGeom prst="rect">
            <a:avLst/>
          </a:prstGeom>
          <a:noFill/>
          <a:ln w="36000">
            <a:noFill/>
          </a:ln>
        </p:spPr>
      </p:sp>
      <p:sp>
        <p:nvSpPr>
          <p:cNvPr id="199" name="CustomShape 9"/>
          <p:cNvSpPr/>
          <p:nvPr/>
        </p:nvSpPr>
        <p:spPr>
          <a:xfrm>
            <a:off x="360000" y="2808000"/>
            <a:ext cx="2087280" cy="2015280"/>
          </a:xfrm>
          <a:prstGeom prst="rect">
            <a:avLst/>
          </a:prstGeom>
          <a:noFill/>
          <a:ln w="36000">
            <a:noFill/>
          </a:ln>
        </p:spPr>
      </p:sp>
      <p:sp>
        <p:nvSpPr>
          <p:cNvPr id="200" name="CustomShape 10"/>
          <p:cNvSpPr/>
          <p:nvPr/>
        </p:nvSpPr>
        <p:spPr>
          <a:xfrm>
            <a:off x="7272000" y="3456000"/>
            <a:ext cx="2375280" cy="1295280"/>
          </a:xfrm>
          <a:prstGeom prst="rect">
            <a:avLst/>
          </a:prstGeom>
          <a:noFill/>
          <a:ln w="36000">
            <a:noFill/>
          </a:ln>
        </p:spPr>
      </p:sp>
      <p:sp>
        <p:nvSpPr>
          <p:cNvPr id="201" name="CustomShape 11"/>
          <p:cNvSpPr/>
          <p:nvPr/>
        </p:nvSpPr>
        <p:spPr>
          <a:xfrm>
            <a:off x="648000" y="5472000"/>
            <a:ext cx="4175280" cy="1727280"/>
          </a:xfrm>
          <a:prstGeom prst="rect">
            <a:avLst/>
          </a:prstGeom>
          <a:noFill/>
          <a:ln w="36000">
            <a:noFill/>
          </a:ln>
        </p:spPr>
      </p:sp>
      <p:sp>
        <p:nvSpPr>
          <p:cNvPr id="202" name="CustomShape 12"/>
          <p:cNvSpPr/>
          <p:nvPr/>
        </p:nvSpPr>
        <p:spPr>
          <a:xfrm>
            <a:off x="5328000" y="5472000"/>
            <a:ext cx="3887280" cy="1727280"/>
          </a:xfrm>
          <a:prstGeom prst="rect">
            <a:avLst/>
          </a:prstGeom>
          <a:noFill/>
          <a:ln w="36000">
            <a:noFill/>
          </a:ln>
        </p:spPr>
      </p:sp>
      <p:sp>
        <p:nvSpPr>
          <p:cNvPr id="203" name="CustomShape 13"/>
          <p:cNvSpPr/>
          <p:nvPr/>
        </p:nvSpPr>
        <p:spPr>
          <a:xfrm>
            <a:off x="2520000" y="1741680"/>
            <a:ext cx="4936680" cy="376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2000" b="1">
                <a:latin typeface="Arial"/>
              </a:rPr>
              <a:t>CRÉER</a:t>
            </a:r>
            <a:r>
              <a:rPr lang="fr-FR" sz="2000">
                <a:latin typeface="Arial"/>
              </a:rPr>
              <a:t> sa propre bibliothèque numérique</a:t>
            </a:r>
            <a:endParaRPr/>
          </a:p>
        </p:txBody>
      </p:sp>
      <p:sp>
        <p:nvSpPr>
          <p:cNvPr id="204" name="CustomShape 14"/>
          <p:cNvSpPr/>
          <p:nvPr/>
        </p:nvSpPr>
        <p:spPr>
          <a:xfrm>
            <a:off x="4176000" y="3600000"/>
            <a:ext cx="1415160" cy="949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2000" b="1">
                <a:latin typeface="Arial"/>
              </a:rPr>
              <a:t>CALIBRE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fr-FR" sz="2000">
                <a:latin typeface="Arial"/>
              </a:rPr>
              <a:t>permet de </a:t>
            </a:r>
            <a:endParaRPr/>
          </a:p>
        </p:txBody>
      </p:sp>
      <p:sp>
        <p:nvSpPr>
          <p:cNvPr id="205" name="CustomShape 15"/>
          <p:cNvSpPr/>
          <p:nvPr/>
        </p:nvSpPr>
        <p:spPr>
          <a:xfrm>
            <a:off x="648000" y="5544000"/>
            <a:ext cx="4474800" cy="1522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2000" b="1">
                <a:latin typeface="Arial"/>
              </a:rPr>
              <a:t>GÉRER</a:t>
            </a:r>
            <a:r>
              <a:rPr lang="fr-FR" sz="2000">
                <a:latin typeface="Arial"/>
              </a:rPr>
              <a:t> la bibliothèque</a:t>
            </a:r>
            <a:endParaRPr/>
          </a:p>
          <a:p>
            <a:endParaRPr/>
          </a:p>
          <a:p>
            <a:r>
              <a:rPr lang="fr-FR" sz="2000">
                <a:latin typeface="Arial"/>
              </a:rPr>
              <a:t>avec  un catalogue</a:t>
            </a:r>
            <a:endParaRPr/>
          </a:p>
          <a:p>
            <a:r>
              <a:rPr lang="fr-FR" sz="2000">
                <a:latin typeface="Arial"/>
              </a:rPr>
              <a:t>organisé avec des critères personnels</a:t>
            </a:r>
            <a:endParaRPr/>
          </a:p>
          <a:p>
            <a:r>
              <a:rPr lang="fr-FR" sz="2000">
                <a:latin typeface="Arial"/>
              </a:rPr>
              <a:t>ou conventionnels</a:t>
            </a:r>
            <a:endParaRPr/>
          </a:p>
        </p:txBody>
      </p:sp>
      <p:sp>
        <p:nvSpPr>
          <p:cNvPr id="206" name="CustomShape 16"/>
          <p:cNvSpPr/>
          <p:nvPr/>
        </p:nvSpPr>
        <p:spPr>
          <a:xfrm>
            <a:off x="5403960" y="5544000"/>
            <a:ext cx="4128840" cy="1235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2000" b="1">
                <a:latin typeface="Arial"/>
              </a:rPr>
              <a:t>SYNCHRONISER</a:t>
            </a:r>
            <a:endParaRPr/>
          </a:p>
          <a:p>
            <a:endParaRPr/>
          </a:p>
          <a:p>
            <a:r>
              <a:rPr lang="fr-FR" sz="2000">
                <a:latin typeface="Arial"/>
              </a:rPr>
              <a:t>la bibliothèque avec ses appareils</a:t>
            </a:r>
            <a:endParaRPr/>
          </a:p>
          <a:p>
            <a:r>
              <a:rPr lang="fr-FR" sz="2000">
                <a:latin typeface="Arial"/>
              </a:rPr>
              <a:t>de lecture (ordi, tablettes, liseuses)</a:t>
            </a:r>
            <a:endParaRPr/>
          </a:p>
        </p:txBody>
      </p:sp>
      <p:sp>
        <p:nvSpPr>
          <p:cNvPr id="207" name="CustomShape 17"/>
          <p:cNvSpPr/>
          <p:nvPr/>
        </p:nvSpPr>
        <p:spPr>
          <a:xfrm>
            <a:off x="504000" y="3371400"/>
            <a:ext cx="1722240" cy="1235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2000" b="1">
                <a:latin typeface="Arial"/>
              </a:rPr>
              <a:t>LIRE </a:t>
            </a:r>
            <a:endParaRPr/>
          </a:p>
          <a:p>
            <a:endParaRPr/>
          </a:p>
          <a:p>
            <a:r>
              <a:rPr lang="fr-FR" sz="2000">
                <a:latin typeface="Arial"/>
              </a:rPr>
              <a:t>un document </a:t>
            </a:r>
            <a:endParaRPr/>
          </a:p>
          <a:p>
            <a:r>
              <a:rPr lang="fr-FR" sz="2000">
                <a:latin typeface="Arial"/>
              </a:rPr>
              <a:t>numérique</a:t>
            </a:r>
            <a:endParaRPr/>
          </a:p>
        </p:txBody>
      </p:sp>
      <p:sp>
        <p:nvSpPr>
          <p:cNvPr id="208" name="CustomShape 18"/>
          <p:cNvSpPr/>
          <p:nvPr/>
        </p:nvSpPr>
        <p:spPr>
          <a:xfrm>
            <a:off x="7437240" y="3312000"/>
            <a:ext cx="2498040" cy="1522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2000" b="1">
                <a:latin typeface="Arial"/>
              </a:rPr>
              <a:t>CONVERTIR</a:t>
            </a:r>
            <a:endParaRPr/>
          </a:p>
          <a:p>
            <a:endParaRPr/>
          </a:p>
          <a:p>
            <a:r>
              <a:rPr lang="fr-FR" sz="2000">
                <a:latin typeface="Arial"/>
              </a:rPr>
              <a:t>un document aux </a:t>
            </a:r>
            <a:endParaRPr/>
          </a:p>
          <a:p>
            <a:r>
              <a:rPr lang="fr-FR" sz="2000">
                <a:latin typeface="Arial"/>
              </a:rPr>
              <a:t>formats epub, mobi, </a:t>
            </a:r>
            <a:endParaRPr/>
          </a:p>
          <a:p>
            <a:r>
              <a:rPr lang="fr-FR" sz="2000">
                <a:latin typeface="Arial"/>
              </a:rPr>
              <a:t>zip, htlm ...</a:t>
            </a:r>
            <a:endParaRPr/>
          </a:p>
        </p:txBody>
      </p:sp>
      <p:sp>
        <p:nvSpPr>
          <p:cNvPr id="209" name="CustomShape 19"/>
          <p:cNvSpPr/>
          <p:nvPr/>
        </p:nvSpPr>
        <p:spPr>
          <a:xfrm>
            <a:off x="4176000" y="6842520"/>
            <a:ext cx="6320880" cy="42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>
                <a:latin typeface="Arial"/>
              </a:rPr>
              <a:t>/home/emmanuelle/Bureau/calibre_presentation.avi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504000" y="576000"/>
            <a:ext cx="7199280" cy="719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3600" b="1">
                <a:latin typeface="Arial"/>
              </a:rPr>
              <a:t>ACTIVITÉ PÉDAGOGIQUE</a:t>
            </a:r>
            <a:endParaRPr/>
          </a:p>
        </p:txBody>
      </p:sp>
      <p:sp>
        <p:nvSpPr>
          <p:cNvPr id="211" name="CustomShape 2"/>
          <p:cNvSpPr/>
          <p:nvPr/>
        </p:nvSpPr>
        <p:spPr>
          <a:xfrm>
            <a:off x="504000" y="1800000"/>
            <a:ext cx="9071280" cy="2090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400">
                <a:solidFill>
                  <a:srgbClr val="000000"/>
                </a:solidFill>
                <a:latin typeface="Arial"/>
              </a:rPr>
              <a:t>« CONSTRUIRE UNE BIBLIOTHÉQUE NUMÉRIQUE »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</a:rPr>
              <a:t>Dans le cadre d'un EPI « culture et création artistique »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</a:rPr>
              <a:t>Classe de 4ème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FF"/>
                </a:solidFill>
                <a:latin typeface="Arial"/>
              </a:rPr>
              <a:t>Français / </a:t>
            </a:r>
            <a:r>
              <a:rPr lang="fr-FR" sz="2000">
                <a:solidFill>
                  <a:srgbClr val="FF3333"/>
                </a:solidFill>
                <a:latin typeface="Arial"/>
              </a:rPr>
              <a:t>HG</a:t>
            </a:r>
            <a:r>
              <a:rPr lang="fr-FR" sz="2000">
                <a:solidFill>
                  <a:srgbClr val="0000FF"/>
                </a:solidFill>
                <a:latin typeface="Arial"/>
              </a:rPr>
              <a:t> / </a:t>
            </a:r>
            <a:r>
              <a:rPr lang="fr-FR" sz="2000">
                <a:solidFill>
                  <a:srgbClr val="66FF99"/>
                </a:solidFill>
                <a:latin typeface="Arial"/>
              </a:rPr>
              <a:t>Technologie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12" name="CustomShape 3"/>
          <p:cNvSpPr/>
          <p:nvPr/>
        </p:nvSpPr>
        <p:spPr>
          <a:xfrm>
            <a:off x="504000" y="4090320"/>
            <a:ext cx="9071280" cy="2090520"/>
          </a:xfrm>
          <a:prstGeom prst="rect">
            <a:avLst/>
          </a:prstGeom>
          <a:noFill/>
          <a:ln>
            <a:noFill/>
          </a:ln>
        </p:spPr>
      </p:sp>
      <p:sp>
        <p:nvSpPr>
          <p:cNvPr id="213" name="CustomShape 4"/>
          <p:cNvSpPr/>
          <p:nvPr/>
        </p:nvSpPr>
        <p:spPr>
          <a:xfrm>
            <a:off x="261720" y="4176000"/>
            <a:ext cx="2473560" cy="2393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b="1">
                <a:latin typeface="Arial"/>
              </a:rPr>
              <a:t>Thème</a:t>
            </a:r>
            <a:r>
              <a:rPr lang="fr-FR">
                <a:latin typeface="Arial"/>
              </a:rPr>
              <a:t> : </a:t>
            </a:r>
            <a:endParaRPr/>
          </a:p>
          <a:p>
            <a:endParaRPr/>
          </a:p>
          <a:p>
            <a:r>
              <a:rPr lang="fr-FR">
                <a:latin typeface="Arial"/>
              </a:rPr>
              <a:t>regarder le monde, </a:t>
            </a:r>
            <a:endParaRPr/>
          </a:p>
          <a:p>
            <a:r>
              <a:rPr lang="fr-FR">
                <a:latin typeface="Arial"/>
              </a:rPr>
              <a:t>inventer des mondes</a:t>
            </a:r>
            <a:endParaRPr/>
          </a:p>
          <a:p>
            <a:endParaRPr/>
          </a:p>
          <a:p>
            <a:r>
              <a:rPr lang="fr-FR" b="1">
                <a:latin typeface="Arial"/>
              </a:rPr>
              <a:t>Lecture cursive</a:t>
            </a:r>
            <a:endParaRPr/>
          </a:p>
          <a:p>
            <a:endParaRPr/>
          </a:p>
          <a:p>
            <a:r>
              <a:rPr lang="fr-FR">
                <a:latin typeface="Arial"/>
              </a:rPr>
              <a:t>Nouvelles fantastiques</a:t>
            </a:r>
            <a:endParaRPr/>
          </a:p>
          <a:p>
            <a:r>
              <a:rPr lang="fr-FR">
                <a:latin typeface="Arial"/>
              </a:rPr>
              <a:t> </a:t>
            </a:r>
            <a:endParaRPr/>
          </a:p>
        </p:txBody>
      </p:sp>
      <p:sp>
        <p:nvSpPr>
          <p:cNvPr id="214" name="CustomShape 5"/>
          <p:cNvSpPr/>
          <p:nvPr/>
        </p:nvSpPr>
        <p:spPr>
          <a:xfrm>
            <a:off x="2891880" y="4032000"/>
            <a:ext cx="3642480" cy="3948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b="1">
                <a:latin typeface="Arial"/>
              </a:rPr>
              <a:t>Thème : 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Arial"/>
                <a:ea typeface="Droid Sans Fallback"/>
              </a:rPr>
              <a:t>société, culture et politique 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Arial"/>
                <a:ea typeface="Droid Sans Fallback"/>
              </a:rPr>
              <a:t>dans la France du XIXème</a:t>
            </a:r>
            <a:endParaRPr/>
          </a:p>
          <a:p>
            <a:endParaRPr/>
          </a:p>
          <a:p>
            <a:r>
              <a:rPr lang="fr-FR">
                <a:solidFill>
                  <a:srgbClr val="000000"/>
                </a:solidFill>
                <a:latin typeface="Arial"/>
                <a:ea typeface="Droid Sans Fallback"/>
              </a:rPr>
              <a:t>« école, municipalité, 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Arial"/>
                <a:ea typeface="Droid Sans Fallback"/>
              </a:rPr>
              <a:t>autant de lieux où se construisent 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Arial"/>
                <a:ea typeface="Droid Sans Fallback"/>
              </a:rPr>
              <a:t>un savoir commun et une 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Arial"/>
                <a:ea typeface="Droid Sans Fallback"/>
              </a:rPr>
              <a:t>culture républicaine »</a:t>
            </a:r>
            <a:endParaRPr/>
          </a:p>
          <a:p>
            <a:endParaRPr/>
          </a:p>
          <a:p>
            <a:r>
              <a:rPr lang="fr-FR">
                <a:solidFill>
                  <a:srgbClr val="000000"/>
                </a:solidFill>
                <a:latin typeface="Arial"/>
                <a:ea typeface="Droid Sans Fallback"/>
              </a:rPr>
              <a:t>     histoire des bibliothèques</a:t>
            </a:r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215" name="CustomShape 6"/>
          <p:cNvSpPr/>
          <p:nvPr/>
        </p:nvSpPr>
        <p:spPr>
          <a:xfrm>
            <a:off x="6912000" y="3966480"/>
            <a:ext cx="2781360" cy="3161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b="1">
                <a:latin typeface="Arial"/>
              </a:rPr>
              <a:t>Thème : 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Arial"/>
                <a:ea typeface="Droid Sans Fallback"/>
              </a:rPr>
              <a:t>design,  innovation, 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Arial"/>
                <a:ea typeface="Droid Sans Fallback"/>
              </a:rPr>
              <a:t>créativité</a:t>
            </a:r>
            <a:endParaRPr/>
          </a:p>
          <a:p>
            <a:endParaRPr/>
          </a:p>
          <a:p>
            <a:r>
              <a:rPr lang="fr-FR">
                <a:solidFill>
                  <a:srgbClr val="000000"/>
                </a:solidFill>
                <a:latin typeface="Arial"/>
                <a:ea typeface="Droid Sans Fallback"/>
              </a:rPr>
              <a:t>Attendus du cycle : </a:t>
            </a:r>
            <a:endParaRPr/>
          </a:p>
          <a:p>
            <a:endParaRPr/>
          </a:p>
          <a:p>
            <a:r>
              <a:rPr lang="fr-FR">
                <a:solidFill>
                  <a:srgbClr val="000000"/>
                </a:solidFill>
                <a:latin typeface="Arial"/>
                <a:ea typeface="Droid Sans Fallback"/>
              </a:rPr>
              <a:t>« Organiser, structurer 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Arial"/>
                <a:ea typeface="Droid Sans Fallback"/>
              </a:rPr>
              <a:t>et stocker des ressources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Arial"/>
                <a:ea typeface="Droid Sans Fallback"/>
              </a:rPr>
              <a:t>numériques »</a:t>
            </a:r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216" name="CustomShape 7"/>
          <p:cNvSpPr/>
          <p:nvPr/>
        </p:nvSpPr>
        <p:spPr>
          <a:xfrm>
            <a:off x="288000" y="4032000"/>
            <a:ext cx="2447640" cy="309564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</p:sp>
      <p:sp>
        <p:nvSpPr>
          <p:cNvPr id="217" name="CustomShape 8"/>
          <p:cNvSpPr/>
          <p:nvPr/>
        </p:nvSpPr>
        <p:spPr>
          <a:xfrm>
            <a:off x="2880000" y="3960000"/>
            <a:ext cx="3599640" cy="3167640"/>
          </a:xfrm>
          <a:prstGeom prst="rect">
            <a:avLst/>
          </a:prstGeom>
          <a:noFill/>
          <a:ln w="36000">
            <a:solidFill>
              <a:srgbClr val="C5000B"/>
            </a:solidFill>
            <a:round/>
          </a:ln>
        </p:spPr>
      </p:sp>
      <p:sp>
        <p:nvSpPr>
          <p:cNvPr id="218" name="CustomShape 9"/>
          <p:cNvSpPr/>
          <p:nvPr/>
        </p:nvSpPr>
        <p:spPr>
          <a:xfrm>
            <a:off x="6768000" y="3960000"/>
            <a:ext cx="2807640" cy="2807640"/>
          </a:xfrm>
          <a:prstGeom prst="rect">
            <a:avLst/>
          </a:prstGeom>
          <a:noFill/>
          <a:ln w="36000">
            <a:solidFill>
              <a:srgbClr val="AECF00"/>
            </a:solidFill>
            <a:round/>
          </a:ln>
        </p:spPr>
      </p:sp>
      <p:sp>
        <p:nvSpPr>
          <p:cNvPr id="219" name="Line 10"/>
          <p:cNvSpPr/>
          <p:nvPr/>
        </p:nvSpPr>
        <p:spPr>
          <a:xfrm>
            <a:off x="1224000" y="3096000"/>
            <a:ext cx="0" cy="864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220" name="Line 11"/>
          <p:cNvSpPr/>
          <p:nvPr/>
        </p:nvSpPr>
        <p:spPr>
          <a:xfrm>
            <a:off x="2016000" y="3096000"/>
            <a:ext cx="1152000" cy="792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221" name="Line 12"/>
          <p:cNvSpPr/>
          <p:nvPr/>
        </p:nvSpPr>
        <p:spPr>
          <a:xfrm>
            <a:off x="3888000" y="3024000"/>
            <a:ext cx="3240000" cy="864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504000" y="576000"/>
            <a:ext cx="7199280" cy="719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3600" b="1">
                <a:latin typeface="Arial"/>
              </a:rPr>
              <a:t>ARCHITECTURE DU PROJET</a:t>
            </a:r>
            <a:endParaRPr/>
          </a:p>
        </p:txBody>
      </p:sp>
      <p:sp>
        <p:nvSpPr>
          <p:cNvPr id="223" name="CustomShape 2"/>
          <p:cNvSpPr/>
          <p:nvPr/>
        </p:nvSpPr>
        <p:spPr>
          <a:xfrm>
            <a:off x="504000" y="1800000"/>
            <a:ext cx="4426200" cy="4383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400">
                <a:solidFill>
                  <a:srgbClr val="0000FF"/>
                </a:solidFill>
                <a:latin typeface="Arial"/>
              </a:rPr>
              <a:t>ÉTAPE 1 : FRANÇAIS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 b="1">
                <a:solidFill>
                  <a:srgbClr val="FF0000"/>
                </a:solidFill>
                <a:latin typeface="Arial"/>
              </a:rPr>
              <a:t>Découvrir une bibliothèque numérique</a:t>
            </a:r>
            <a:r>
              <a:rPr lang="fr-FR" sz="2000">
                <a:solidFill>
                  <a:srgbClr val="000000"/>
                </a:solidFill>
                <a:latin typeface="Arial"/>
              </a:rPr>
              <a:t> (par exemple GALLICA, la BnF en ligne)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</a:rPr>
              <a:t>Visite guidée de la bibliothèque : quels livres peut-on trouver ?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</a:rPr>
              <a:t>Réaliser une recherche précise : </a:t>
            </a:r>
            <a:r>
              <a:rPr lang="fr-FR" sz="2000">
                <a:solidFill>
                  <a:srgbClr val="000000"/>
                </a:solidFill>
                <a:latin typeface="Arial"/>
                <a:ea typeface="WenQuanYi Zen Hei"/>
              </a:rPr>
              <a:t>sous quelle forme peut-on consulter ce doc ? Peut-on le télécharger ? Quels sont les avantages de la mise en ligne 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400">
                <a:solidFill>
                  <a:srgbClr val="0000FF"/>
                </a:solidFill>
                <a:latin typeface="Arial"/>
                <a:ea typeface="WenQuanYi Zen Hei"/>
              </a:rPr>
              <a:t>ÉTAPE 1 : HIST GÉO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  <a:ea typeface="WenQuanYi Zen Hei"/>
              </a:rPr>
              <a:t>Repères historiques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  <a:ea typeface="WenQuanYi Zen Hei"/>
              </a:rPr>
              <a:t>Bibliothèque d'ouvriers par ex.</a:t>
            </a:r>
            <a:endParaRPr/>
          </a:p>
        </p:txBody>
      </p:sp>
      <p:sp>
        <p:nvSpPr>
          <p:cNvPr id="224" name="CustomShape 3"/>
          <p:cNvSpPr/>
          <p:nvPr/>
        </p:nvSpPr>
        <p:spPr>
          <a:xfrm>
            <a:off x="5152680" y="1800000"/>
            <a:ext cx="4426200" cy="2090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400">
                <a:solidFill>
                  <a:srgbClr val="0000FF"/>
                </a:solidFill>
                <a:latin typeface="Arial"/>
              </a:rPr>
              <a:t>ÉTAPE 2 : FRANÇAIS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</a:rPr>
              <a:t>Sélectionner des textes  (3 par ex)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</a:rPr>
              <a:t>Travail sur les couvertures ou sur des extraits de textes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</a:rPr>
              <a:t>Références : titre, auteur, date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25" name="CustomShape 4"/>
          <p:cNvSpPr/>
          <p:nvPr/>
        </p:nvSpPr>
        <p:spPr>
          <a:xfrm>
            <a:off x="5152680" y="4090320"/>
            <a:ext cx="4426200" cy="2090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400">
                <a:solidFill>
                  <a:srgbClr val="0000FF"/>
                </a:solidFill>
                <a:latin typeface="Arial"/>
              </a:rPr>
              <a:t>ÉTAPE 2 : TECHNOLOGIE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 b="1">
                <a:solidFill>
                  <a:srgbClr val="FF0000"/>
                </a:solidFill>
                <a:latin typeface="Arial"/>
              </a:rPr>
              <a:t>Se procurer des livres libres de droit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</a:rPr>
              <a:t>Recherche sur Internet des textes présélectionnés : quels mots clé ? Quels sites ? Quelle législation ? Quels formats ?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</a:rPr>
              <a:t>Créer un fichier numérique « ebooks »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504000" y="576000"/>
            <a:ext cx="7199280" cy="719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3600" b="1">
                <a:latin typeface="Arial"/>
              </a:rPr>
              <a:t>ARCHITECTURE DU PROJET</a:t>
            </a:r>
            <a:endParaRPr/>
          </a:p>
        </p:txBody>
      </p:sp>
      <p:sp>
        <p:nvSpPr>
          <p:cNvPr id="227" name="CustomShape 2"/>
          <p:cNvSpPr/>
          <p:nvPr/>
        </p:nvSpPr>
        <p:spPr>
          <a:xfrm>
            <a:off x="504000" y="1800000"/>
            <a:ext cx="4426200" cy="2090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400">
                <a:solidFill>
                  <a:srgbClr val="0000FF"/>
                </a:solidFill>
                <a:latin typeface="Arial"/>
              </a:rPr>
              <a:t>ÉTAPE 3 (classe mobile par ex)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 b="1">
                <a:solidFill>
                  <a:srgbClr val="FF0000"/>
                </a:solidFill>
                <a:latin typeface="Arial"/>
              </a:rPr>
              <a:t>Organiser la bibliothèque virtuelle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</a:rPr>
              <a:t>Ajouter les livres sélectionnés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</a:rPr>
              <a:t>Déterminer un classement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</a:rPr>
              <a:t>Remplir les références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</a:rPr>
              <a:t>Choisir une couverture...</a:t>
            </a:r>
            <a:endParaRPr/>
          </a:p>
        </p:txBody>
      </p:sp>
      <p:sp>
        <p:nvSpPr>
          <p:cNvPr id="228" name="CustomShape 3"/>
          <p:cNvSpPr/>
          <p:nvPr/>
        </p:nvSpPr>
        <p:spPr>
          <a:xfrm>
            <a:off x="504000" y="4090320"/>
            <a:ext cx="4426200" cy="2090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400">
                <a:solidFill>
                  <a:srgbClr val="0000FF"/>
                </a:solidFill>
                <a:latin typeface="Arial"/>
              </a:rPr>
              <a:t>ÉTAPE 4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 b="1">
                <a:solidFill>
                  <a:srgbClr val="FF0000"/>
                </a:solidFill>
                <a:latin typeface="Arial"/>
              </a:rPr>
              <a:t>Lire les livres électroniques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</a:rPr>
              <a:t>Utiliser les fonctionnalités de la lecture numérique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</a:rPr>
              <a:t>Activités : faire le résumé des livres, revenir sur le choix des couvertures, noter les livres après lecture ...</a:t>
            </a:r>
            <a:endParaRPr/>
          </a:p>
        </p:txBody>
      </p:sp>
      <p:sp>
        <p:nvSpPr>
          <p:cNvPr id="229" name="CustomShape 4"/>
          <p:cNvSpPr/>
          <p:nvPr/>
        </p:nvSpPr>
        <p:spPr>
          <a:xfrm>
            <a:off x="5152680" y="1800000"/>
            <a:ext cx="4426200" cy="4383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400">
                <a:solidFill>
                  <a:srgbClr val="0000FF"/>
                </a:solidFill>
                <a:latin typeface="Arial"/>
              </a:rPr>
              <a:t>ÉTAPE 5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 b="1">
                <a:solidFill>
                  <a:srgbClr val="FF0000"/>
                </a:solidFill>
                <a:latin typeface="Arial"/>
              </a:rPr>
              <a:t>Partager, échanger, argumenter…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</a:rPr>
              <a:t>Présenter sa bibliothèque en expliquant ses choix d'organisation (couvertures, résumés, note)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</a:rPr>
              <a:t>Confronter les idées et les choix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</a:rPr>
              <a:t>Lire des passages choisis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</a:rPr>
              <a:t>Échanger des livres …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</a:rPr>
              <a:t>=&gt; restitution à mettre en scène !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04000" y="576000"/>
            <a:ext cx="7199280" cy="719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3600" b="1">
                <a:latin typeface="Arial"/>
              </a:rPr>
              <a:t>EN CONCLUSION</a:t>
            </a:r>
            <a:endParaRPr/>
          </a:p>
        </p:txBody>
      </p:sp>
      <p:sp>
        <p:nvSpPr>
          <p:cNvPr id="231" name="CustomShape 2"/>
          <p:cNvSpPr/>
          <p:nvPr/>
        </p:nvSpPr>
        <p:spPr>
          <a:xfrm>
            <a:off x="648000" y="1800000"/>
            <a:ext cx="2190240" cy="1625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>
                <a:latin typeface="Arial"/>
              </a:rPr>
              <a:t>Un projet s'articule :</a:t>
            </a:r>
            <a:endParaRPr/>
          </a:p>
          <a:p>
            <a:r>
              <a:rPr lang="fr-FR">
                <a:latin typeface="Arial"/>
              </a:rPr>
              <a:t>- appropriation</a:t>
            </a:r>
            <a:endParaRPr/>
          </a:p>
          <a:p>
            <a:r>
              <a:rPr lang="fr-FR">
                <a:latin typeface="Arial"/>
              </a:rPr>
              <a:t>- restitution</a:t>
            </a:r>
            <a:endParaRPr/>
          </a:p>
          <a:p>
            <a:r>
              <a:rPr lang="fr-FR">
                <a:latin typeface="Arial"/>
              </a:rPr>
              <a:t>- dissémination </a:t>
            </a:r>
            <a:endParaRPr/>
          </a:p>
          <a:p>
            <a:endParaRPr/>
          </a:p>
          <a:p>
            <a:endParaRPr/>
          </a:p>
        </p:txBody>
      </p:sp>
      <p:sp>
        <p:nvSpPr>
          <p:cNvPr id="232" name="CustomShape 3"/>
          <p:cNvSpPr/>
          <p:nvPr/>
        </p:nvSpPr>
        <p:spPr>
          <a:xfrm>
            <a:off x="3744000" y="2029680"/>
            <a:ext cx="1397520" cy="345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b="1">
                <a:latin typeface="Arial"/>
              </a:rPr>
              <a:t>Rencontrer</a:t>
            </a:r>
            <a:endParaRPr/>
          </a:p>
        </p:txBody>
      </p:sp>
      <p:sp>
        <p:nvSpPr>
          <p:cNvPr id="233" name="CustomShape 4"/>
          <p:cNvSpPr/>
          <p:nvPr/>
        </p:nvSpPr>
        <p:spPr>
          <a:xfrm>
            <a:off x="5472000" y="3541680"/>
            <a:ext cx="1182960" cy="345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b="1">
                <a:latin typeface="Arial"/>
              </a:rPr>
              <a:t>Pratiquer</a:t>
            </a:r>
            <a:endParaRPr/>
          </a:p>
        </p:txBody>
      </p:sp>
      <p:sp>
        <p:nvSpPr>
          <p:cNvPr id="234" name="CustomShape 5"/>
          <p:cNvSpPr/>
          <p:nvPr/>
        </p:nvSpPr>
        <p:spPr>
          <a:xfrm>
            <a:off x="7238160" y="2016000"/>
            <a:ext cx="1120320" cy="345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b="1">
                <a:latin typeface="Arial"/>
              </a:rPr>
              <a:t>Produire</a:t>
            </a:r>
            <a:endParaRPr/>
          </a:p>
        </p:txBody>
      </p:sp>
      <p:sp>
        <p:nvSpPr>
          <p:cNvPr id="235" name="CustomShape 6"/>
          <p:cNvSpPr/>
          <p:nvPr/>
        </p:nvSpPr>
        <p:spPr>
          <a:xfrm>
            <a:off x="417600" y="4038120"/>
            <a:ext cx="9360720" cy="3417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>
                <a:latin typeface="Arial"/>
              </a:rPr>
              <a:t>=&gt; production de l'EPI : la bibliothèque personnelle constituée par l'élève</a:t>
            </a:r>
            <a:endParaRPr/>
          </a:p>
          <a:p>
            <a:endParaRPr/>
          </a:p>
          <a:p>
            <a:r>
              <a:rPr lang="fr-FR">
                <a:latin typeface="Arial"/>
              </a:rPr>
              <a:t>=&gt; évaluation : l'élève gère sa bibliothèque</a:t>
            </a:r>
            <a:endParaRPr/>
          </a:p>
          <a:p>
            <a:endParaRPr/>
          </a:p>
          <a:p>
            <a:r>
              <a:rPr lang="fr-FR">
                <a:latin typeface="Arial"/>
              </a:rPr>
              <a:t> ( savoir / savoir-faire transférables : idée que l'élève peut avoir chez lui sa bibliothèque)</a:t>
            </a:r>
            <a:endParaRPr/>
          </a:p>
          <a:p>
            <a:endParaRPr/>
          </a:p>
          <a:p>
            <a:r>
              <a:rPr lang="fr-FR">
                <a:latin typeface="Arial"/>
              </a:rPr>
              <a:t>=&gt; prolongement : gérer la bibliothèque sur l'année, voire sur la totalité d'un cycle….</a:t>
            </a:r>
            <a:endParaRPr/>
          </a:p>
          <a:p>
            <a:endParaRPr/>
          </a:p>
          <a:p>
            <a:r>
              <a:rPr lang="fr-FR">
                <a:latin typeface="Arial"/>
              </a:rPr>
              <a:t>=&gt; inscription dans le parcours orientation : approche des métiers bibliothécaire, archiviste </a:t>
            </a:r>
            <a:endParaRPr/>
          </a:p>
          <a:p>
            <a:endParaRPr/>
          </a:p>
          <a:p>
            <a:r>
              <a:rPr lang="fr-FR">
                <a:latin typeface="Arial"/>
              </a:rPr>
              <a:t>=&gt; gestion du prof : bibliothèque virtuelle : classe par classe</a:t>
            </a:r>
            <a:endParaRPr/>
          </a:p>
          <a:p>
            <a:endParaRPr/>
          </a:p>
          <a:p>
            <a:endParaRPr/>
          </a:p>
        </p:txBody>
      </p:sp>
      <p:sp>
        <p:nvSpPr>
          <p:cNvPr id="236" name="Line 7"/>
          <p:cNvSpPr/>
          <p:nvPr/>
        </p:nvSpPr>
        <p:spPr>
          <a:xfrm>
            <a:off x="4824000" y="2448000"/>
            <a:ext cx="1224000" cy="1152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237" name="Line 8"/>
          <p:cNvSpPr/>
          <p:nvPr/>
        </p:nvSpPr>
        <p:spPr>
          <a:xfrm flipV="1">
            <a:off x="6192000" y="2376000"/>
            <a:ext cx="1224000" cy="1152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238" name="Line 9"/>
          <p:cNvSpPr/>
          <p:nvPr/>
        </p:nvSpPr>
        <p:spPr>
          <a:xfrm flipH="1">
            <a:off x="5184000" y="2232000"/>
            <a:ext cx="201600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239" name="CustomShape 10"/>
          <p:cNvSpPr/>
          <p:nvPr/>
        </p:nvSpPr>
        <p:spPr>
          <a:xfrm>
            <a:off x="288000" y="1440000"/>
            <a:ext cx="3239640" cy="2015640"/>
          </a:xfrm>
          <a:prstGeom prst="ellipse">
            <a:avLst/>
          </a:prstGeom>
          <a:noFill/>
          <a:ln w="36000">
            <a:solidFill>
              <a:srgbClr val="3465A4"/>
            </a:solidFill>
            <a:round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231</Words>
  <Application>Microsoft Office PowerPoint</Application>
  <PresentationFormat>Personnalisé</PresentationFormat>
  <Paragraphs>119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6</vt:i4>
      </vt:variant>
    </vt:vector>
  </HeadingPairs>
  <TitlesOfParts>
    <vt:vector size="16" baseType="lpstr">
      <vt:lpstr>Arial</vt:lpstr>
      <vt:lpstr>DejaVu Sans</vt:lpstr>
      <vt:lpstr>Droid Sans Fallback</vt:lpstr>
      <vt:lpstr>StarSymbol</vt:lpstr>
      <vt:lpstr>WenQuanYi Zen Hei</vt:lpstr>
      <vt:lpstr>Office Theme</vt:lpstr>
      <vt:lpstr>Office Theme</vt:lpstr>
      <vt:lpstr>Office Theme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Marius</dc:creator>
  <cp:lastModifiedBy>Marius</cp:lastModifiedBy>
  <cp:revision>1</cp:revision>
  <dcterms:modified xsi:type="dcterms:W3CDTF">2017-03-17T18:33:14Z</dcterms:modified>
</cp:coreProperties>
</file>