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6" r:id="rId3"/>
    <p:sldId id="257" r:id="rId4"/>
    <p:sldId id="291" r:id="rId5"/>
    <p:sldId id="294" r:id="rId6"/>
    <p:sldId id="258" r:id="rId7"/>
    <p:sldId id="259" r:id="rId8"/>
    <p:sldId id="260" r:id="rId9"/>
    <p:sldId id="261" r:id="rId10"/>
    <p:sldId id="262" r:id="rId11"/>
    <p:sldId id="297" r:id="rId12"/>
    <p:sldId id="263" r:id="rId13"/>
    <p:sldId id="264" r:id="rId14"/>
    <p:sldId id="266" r:id="rId15"/>
    <p:sldId id="267" r:id="rId16"/>
    <p:sldId id="298" r:id="rId17"/>
    <p:sldId id="268" r:id="rId18"/>
    <p:sldId id="303" r:id="rId19"/>
    <p:sldId id="271" r:id="rId20"/>
    <p:sldId id="300" r:id="rId21"/>
    <p:sldId id="272" r:id="rId22"/>
    <p:sldId id="273" r:id="rId23"/>
    <p:sldId id="274" r:id="rId24"/>
    <p:sldId id="275" r:id="rId25"/>
    <p:sldId id="276" r:id="rId26"/>
    <p:sldId id="279" r:id="rId27"/>
    <p:sldId id="277" r:id="rId28"/>
    <p:sldId id="278" r:id="rId29"/>
    <p:sldId id="280" r:id="rId30"/>
    <p:sldId id="281" r:id="rId31"/>
    <p:sldId id="282" r:id="rId32"/>
    <p:sldId id="283" r:id="rId33"/>
    <p:sldId id="284" r:id="rId34"/>
    <p:sldId id="285" r:id="rId35"/>
    <p:sldId id="295" r:id="rId36"/>
    <p:sldId id="299" r:id="rId37"/>
    <p:sldId id="288" r:id="rId38"/>
    <p:sldId id="292" r:id="rId39"/>
    <p:sldId id="289" r:id="rId40"/>
    <p:sldId id="302" r:id="rId41"/>
    <p:sldId id="290" r:id="rId42"/>
    <p:sldId id="287" r:id="rId43"/>
    <p:sldId id="296" r:id="rId4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88C6B20A-1DE3-4F43-8B69-E3883EC387D7}" type="datetimeFigureOut">
              <a:rPr lang="fr-FR" smtClean="0"/>
              <a:pPr/>
              <a:t>28/09/2018</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55CEA3CA-C12C-4C56-A974-72446B5244A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8C6B20A-1DE3-4F43-8B69-E3883EC387D7}" type="datetimeFigureOut">
              <a:rPr lang="fr-FR" smtClean="0"/>
              <a:pPr/>
              <a:t>28/09/2018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8C6B20A-1DE3-4F43-8B69-E3883EC387D7}" type="datetimeFigureOut">
              <a:rPr lang="fr-FR" smtClean="0"/>
              <a:pPr/>
              <a:t>28/09/2018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8C6B20A-1DE3-4F43-8B69-E3883EC387D7}" type="datetimeFigureOut">
              <a:rPr lang="fr-FR" smtClean="0"/>
              <a:pPr/>
              <a:t>28/09/2018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8C6B20A-1DE3-4F43-8B69-E3883EC387D7}" type="datetimeFigureOut">
              <a:rPr lang="fr-FR" smtClean="0"/>
              <a:pPr/>
              <a:t>28/09/2018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A3CA-C12C-4C56-A974-72446B5244A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8C6B20A-1DE3-4F43-8B69-E3883EC387D7}" type="datetimeFigureOut">
              <a:rPr lang="fr-FR" smtClean="0"/>
              <a:pPr/>
              <a:t>28/09/2018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8C6B20A-1DE3-4F43-8B69-E3883EC387D7}" type="datetimeFigureOut">
              <a:rPr lang="fr-FR" smtClean="0"/>
              <a:pPr/>
              <a:t>28/09/2018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88C6B20A-1DE3-4F43-8B69-E3883EC387D7}" type="datetimeFigureOut">
              <a:rPr lang="fr-FR" smtClean="0"/>
              <a:pPr/>
              <a:t>28/09/2018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8C6B20A-1DE3-4F43-8B69-E3883EC387D7}" type="datetimeFigureOut">
              <a:rPr lang="fr-FR" smtClean="0"/>
              <a:pPr/>
              <a:t>28/09/2018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8C6B20A-1DE3-4F43-8B69-E3883EC387D7}" type="datetimeFigureOut">
              <a:rPr lang="fr-FR" smtClean="0"/>
              <a:pPr/>
              <a:t>28/09/2018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88C6B20A-1DE3-4F43-8B69-E3883EC387D7}" type="datetimeFigureOut">
              <a:rPr lang="fr-FR" smtClean="0"/>
              <a:pPr/>
              <a:t>28/09/2018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55CEA3CA-C12C-4C56-A974-72446B5244A7}"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8C6B20A-1DE3-4F43-8B69-E3883EC387D7}" type="datetimeFigureOut">
              <a:rPr lang="fr-FR" smtClean="0"/>
              <a:pPr/>
              <a:t>28/09/2018</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5CEA3CA-C12C-4C56-A974-72446B5244A7}"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rgbClr val="FF0000"/>
                </a:solidFill>
              </a:rPr>
              <a:t>LA REFORME DES LYCEES</a:t>
            </a:r>
            <a:endParaRPr lang="fr-FR" dirty="0">
              <a:solidFill>
                <a:srgbClr val="FF0000"/>
              </a:solidFill>
            </a:endParaRPr>
          </a:p>
        </p:txBody>
      </p:sp>
      <p:sp>
        <p:nvSpPr>
          <p:cNvPr id="3" name="Sous-titre 2"/>
          <p:cNvSpPr>
            <a:spLocks noGrp="1"/>
          </p:cNvSpPr>
          <p:nvPr>
            <p:ph type="subTitle" idx="1"/>
          </p:nvPr>
        </p:nvSpPr>
        <p:spPr/>
        <p:txBody>
          <a:bodyPr>
            <a:normAutofit fontScale="92500" lnSpcReduction="10000"/>
          </a:bodyPr>
          <a:lstStyle/>
          <a:p>
            <a:r>
              <a:rPr lang="fr-FR" dirty="0" smtClean="0"/>
              <a:t>LES STRUCTURES, LES HORAIRES, LE BAC</a:t>
            </a:r>
          </a:p>
          <a:p>
            <a:r>
              <a:rPr lang="fr-FR" dirty="0" smtClean="0"/>
              <a:t>BO n°29 du 19 juillet 2018</a:t>
            </a:r>
          </a:p>
          <a:p>
            <a:endParaRPr lang="fr-FR" dirty="0"/>
          </a:p>
          <a:p>
            <a:r>
              <a:rPr lang="fr-FR" dirty="0" smtClean="0"/>
              <a:t>REUNION DE RENTREE SEPTEMBRE 2018</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classe de première</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solidFill>
                  <a:srgbClr val="FF0000"/>
                </a:solidFill>
              </a:rPr>
              <a:t>Il y a disparition des séries générales. Les séries S-L-ES deviennent maintenant une seule et même série : la série générale.</a:t>
            </a:r>
          </a:p>
          <a:p>
            <a:pPr algn="just"/>
            <a:r>
              <a:rPr lang="fr-FR" dirty="0" smtClean="0"/>
              <a:t>Les séries technologiques sont maintenues: </a:t>
            </a:r>
            <a:r>
              <a:rPr lang="fr-FR" dirty="0" smtClean="0">
                <a:solidFill>
                  <a:srgbClr val="FF0000"/>
                </a:solidFill>
              </a:rPr>
              <a:t>STI2D-STL-ST2S-STD2A</a:t>
            </a:r>
            <a:r>
              <a:rPr lang="fr-FR" dirty="0" smtClean="0"/>
              <a:t>-STMG-SRHR.</a:t>
            </a:r>
          </a:p>
          <a:p>
            <a:pPr algn="just"/>
            <a:r>
              <a:rPr lang="fr-FR" dirty="0" smtClean="0"/>
              <a:t>En première générale, il y aura un tronc commun, des enseignements de spécialité et des enseignements optionnels.</a:t>
            </a:r>
          </a:p>
          <a:p>
            <a:pPr algn="just"/>
            <a:r>
              <a:rPr lang="fr-FR" dirty="0" smtClean="0"/>
              <a:t>Les établissements (conseil pédagogique) disposent de 8h supplémentaires par division en plus des horaires obligatoires.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classe de première (suite)</a:t>
            </a:r>
            <a:endParaRPr lang="fr-FR" dirty="0"/>
          </a:p>
        </p:txBody>
      </p:sp>
      <p:sp>
        <p:nvSpPr>
          <p:cNvPr id="3" name="Espace réservé du contenu 2"/>
          <p:cNvSpPr>
            <a:spLocks noGrp="1"/>
          </p:cNvSpPr>
          <p:nvPr>
            <p:ph idx="1"/>
          </p:nvPr>
        </p:nvSpPr>
        <p:spPr/>
        <p:txBody>
          <a:bodyPr/>
          <a:lstStyle/>
          <a:p>
            <a:pPr algn="just"/>
            <a:r>
              <a:rPr lang="fr-FR" dirty="0" smtClean="0"/>
              <a:t>Les TPE disparaissent. Ils sont remplacés par un oral (qui ressemble beaucoup aux TPE). l’horaire n’est pas fixé. A prendre sur les 8h supplémentaires par division. </a:t>
            </a:r>
          </a:p>
          <a:p>
            <a:pPr algn="just"/>
            <a:r>
              <a:rPr lang="fr-FR" dirty="0" smtClean="0"/>
              <a:t>Il y a de l’AP mais l’horaire n’est pas fixé. A prendre sur les 8h supplémentaires par division. </a:t>
            </a:r>
            <a:r>
              <a:rPr lang="fr-FR" dirty="0" smtClean="0">
                <a:solidFill>
                  <a:srgbClr val="FF0000"/>
                </a:solidFill>
              </a:rPr>
              <a:t>Il n’est pas dédié à des matières particulières, donc les SPC peuvent être dans l’AP de première.</a:t>
            </a:r>
          </a:p>
          <a:p>
            <a:pPr algn="just"/>
            <a:r>
              <a:rPr lang="fr-FR" dirty="0" smtClean="0"/>
              <a:t>Les programmes de SPC changeront à la rentrée de septembre 2019.</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Les enseignements communs en première générale</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Français 4h</a:t>
            </a:r>
          </a:p>
          <a:p>
            <a:pPr algn="just"/>
            <a:r>
              <a:rPr lang="fr-FR" dirty="0" smtClean="0"/>
              <a:t>Histoire –géographie 3h</a:t>
            </a:r>
          </a:p>
          <a:p>
            <a:pPr algn="just"/>
            <a:r>
              <a:rPr lang="fr-FR" dirty="0" smtClean="0"/>
              <a:t>LVA et LVB 4h30 (globalisées)</a:t>
            </a:r>
          </a:p>
          <a:p>
            <a:pPr algn="just"/>
            <a:r>
              <a:rPr lang="fr-FR" dirty="0" smtClean="0"/>
              <a:t>Education physique et sportive 2h</a:t>
            </a:r>
          </a:p>
          <a:p>
            <a:pPr algn="just"/>
            <a:r>
              <a:rPr lang="fr-FR" dirty="0" smtClean="0">
                <a:solidFill>
                  <a:srgbClr val="FF0000"/>
                </a:solidFill>
              </a:rPr>
              <a:t>Enseignement scientifique : 2h</a:t>
            </a:r>
          </a:p>
          <a:p>
            <a:pPr algn="just"/>
            <a:r>
              <a:rPr lang="fr-FR" dirty="0" smtClean="0"/>
              <a:t>Enseignement moral et civique 18h annuelles</a:t>
            </a:r>
          </a:p>
          <a:p>
            <a:pPr algn="just"/>
            <a:r>
              <a:rPr lang="fr-FR" dirty="0" smtClean="0"/>
              <a:t>Heures de vie de classe</a:t>
            </a:r>
          </a:p>
          <a:p>
            <a:pPr algn="just">
              <a:buNone/>
            </a:pPr>
            <a:r>
              <a:rPr lang="fr-FR" dirty="0" smtClean="0">
                <a:solidFill>
                  <a:srgbClr val="FF0000"/>
                </a:solidFill>
              </a:rPr>
              <a:t>Rem 1: les SPC ne sont plus dans le tronc commun. </a:t>
            </a:r>
          </a:p>
          <a:p>
            <a:pPr algn="just">
              <a:buNone/>
            </a:pPr>
            <a:r>
              <a:rPr lang="fr-FR" dirty="0" smtClean="0">
                <a:solidFill>
                  <a:srgbClr val="FF0000"/>
                </a:solidFill>
              </a:rPr>
              <a:t>Rem 2: L’enseignement scientifique peut être fait par un professeur de SPC-SVT-Maths ou plusieurs.</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Enseignements de spécialité (4h)</a:t>
            </a:r>
            <a:endParaRPr lang="fr-FR" dirty="0"/>
          </a:p>
        </p:txBody>
      </p:sp>
      <p:sp>
        <p:nvSpPr>
          <p:cNvPr id="3" name="Espace réservé du contenu 2"/>
          <p:cNvSpPr>
            <a:spLocks noGrp="1"/>
          </p:cNvSpPr>
          <p:nvPr>
            <p:ph idx="1"/>
          </p:nvPr>
        </p:nvSpPr>
        <p:spPr>
          <a:xfrm>
            <a:off x="457200" y="1935480"/>
            <a:ext cx="8229600" cy="4922520"/>
          </a:xfrm>
        </p:spPr>
        <p:txBody>
          <a:bodyPr>
            <a:normAutofit fontScale="85000" lnSpcReduction="20000"/>
          </a:bodyPr>
          <a:lstStyle/>
          <a:p>
            <a:pPr algn="just"/>
            <a:r>
              <a:rPr lang="fr-FR" dirty="0" smtClean="0">
                <a:solidFill>
                  <a:srgbClr val="FF0000"/>
                </a:solidFill>
              </a:rPr>
              <a:t>Les élèves doivent en choisir obligatoirement 3 parmi les 12 suivantes :</a:t>
            </a:r>
          </a:p>
          <a:p>
            <a:pPr algn="just"/>
            <a:r>
              <a:rPr lang="fr-FR" dirty="0" smtClean="0"/>
              <a:t>Arts </a:t>
            </a:r>
          </a:p>
          <a:p>
            <a:pPr algn="just"/>
            <a:r>
              <a:rPr lang="fr-FR" dirty="0" smtClean="0"/>
              <a:t>Biologie-écologie </a:t>
            </a:r>
          </a:p>
          <a:p>
            <a:pPr algn="just"/>
            <a:r>
              <a:rPr lang="fr-FR" dirty="0" smtClean="0"/>
              <a:t>Histoire-géographie, géopolitique et sciences politiques</a:t>
            </a:r>
          </a:p>
          <a:p>
            <a:pPr algn="just"/>
            <a:r>
              <a:rPr lang="fr-FR" dirty="0" smtClean="0"/>
              <a:t>Humanités, littérature et philosophie</a:t>
            </a:r>
          </a:p>
          <a:p>
            <a:pPr algn="just"/>
            <a:r>
              <a:rPr lang="fr-FR" dirty="0" smtClean="0"/>
              <a:t>Langues, littératures  et cultures  étrangères</a:t>
            </a:r>
          </a:p>
          <a:p>
            <a:pPr algn="just"/>
            <a:r>
              <a:rPr lang="fr-FR" dirty="0" smtClean="0"/>
              <a:t>Littérature et langues et cultures de l’antiquité</a:t>
            </a:r>
          </a:p>
          <a:p>
            <a:pPr algn="just"/>
            <a:r>
              <a:rPr lang="fr-FR" dirty="0" smtClean="0"/>
              <a:t>Mathématiques</a:t>
            </a:r>
          </a:p>
          <a:p>
            <a:pPr algn="just"/>
            <a:r>
              <a:rPr lang="fr-FR" dirty="0" smtClean="0">
                <a:solidFill>
                  <a:srgbClr val="00B050"/>
                </a:solidFill>
              </a:rPr>
              <a:t>Numérique et sciences informatiques</a:t>
            </a:r>
          </a:p>
          <a:p>
            <a:pPr algn="just"/>
            <a:r>
              <a:rPr lang="fr-FR" dirty="0" smtClean="0">
                <a:solidFill>
                  <a:srgbClr val="FF0000"/>
                </a:solidFill>
              </a:rPr>
              <a:t>Physique-chimie (4h)</a:t>
            </a:r>
          </a:p>
          <a:p>
            <a:pPr algn="just"/>
            <a:r>
              <a:rPr lang="fr-FR" dirty="0" smtClean="0"/>
              <a:t>Sciences de la vie et de la Terre</a:t>
            </a:r>
          </a:p>
          <a:p>
            <a:pPr algn="just"/>
            <a:r>
              <a:rPr lang="fr-FR" dirty="0" smtClean="0"/>
              <a:t>Sciences de l’ingénieur</a:t>
            </a:r>
          </a:p>
          <a:p>
            <a:pPr algn="just"/>
            <a:r>
              <a:rPr lang="fr-FR" dirty="0" smtClean="0"/>
              <a:t>Sciences économiques et sociales</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Enseignements optionnels</a:t>
            </a:r>
            <a:endParaRPr lang="fr-FR" dirty="0"/>
          </a:p>
        </p:txBody>
      </p:sp>
      <p:sp>
        <p:nvSpPr>
          <p:cNvPr id="3" name="Espace réservé du contenu 2"/>
          <p:cNvSpPr>
            <a:spLocks noGrp="1"/>
          </p:cNvSpPr>
          <p:nvPr>
            <p:ph idx="1"/>
          </p:nvPr>
        </p:nvSpPr>
        <p:spPr/>
        <p:txBody>
          <a:bodyPr/>
          <a:lstStyle/>
          <a:p>
            <a:pPr algn="just">
              <a:buNone/>
            </a:pPr>
            <a:r>
              <a:rPr lang="fr-FR" b="1" dirty="0" smtClean="0"/>
              <a:t>L’élève choisi </a:t>
            </a:r>
            <a:r>
              <a:rPr lang="fr-FR" b="1" dirty="0" smtClean="0">
                <a:solidFill>
                  <a:srgbClr val="FF0000"/>
                </a:solidFill>
              </a:rPr>
              <a:t>au plus </a:t>
            </a:r>
            <a:r>
              <a:rPr lang="fr-FR" b="1" dirty="0" smtClean="0"/>
              <a:t>1 enseignement parmi :</a:t>
            </a:r>
          </a:p>
          <a:p>
            <a:pPr algn="just"/>
            <a:r>
              <a:rPr lang="fr-FR" dirty="0" smtClean="0"/>
              <a:t>LVC (3</a:t>
            </a:r>
            <a:r>
              <a:rPr lang="fr-FR" baseline="30000" dirty="0" smtClean="0"/>
              <a:t>ème</a:t>
            </a:r>
            <a:r>
              <a:rPr lang="fr-FR" dirty="0" smtClean="0"/>
              <a:t> langue vivante)</a:t>
            </a:r>
          </a:p>
          <a:p>
            <a:pPr algn="just"/>
            <a:r>
              <a:rPr lang="fr-FR" dirty="0" smtClean="0"/>
              <a:t>LCA : latin</a:t>
            </a:r>
          </a:p>
          <a:p>
            <a:pPr algn="just"/>
            <a:r>
              <a:rPr lang="fr-FR" dirty="0" smtClean="0"/>
              <a:t>LCA : grec </a:t>
            </a:r>
          </a:p>
          <a:p>
            <a:pPr algn="just"/>
            <a:r>
              <a:rPr lang="fr-FR" dirty="0" smtClean="0"/>
              <a:t>Education physique et sportive</a:t>
            </a:r>
          </a:p>
          <a:p>
            <a:pPr algn="just"/>
            <a:r>
              <a:rPr lang="fr-FR" dirty="0" smtClean="0"/>
              <a:t>Arts </a:t>
            </a:r>
          </a:p>
          <a:p>
            <a:pPr algn="just"/>
            <a:r>
              <a:rPr lang="fr-FR" dirty="0" smtClean="0"/>
              <a:t>Hippologie et équitation</a:t>
            </a:r>
          </a:p>
          <a:p>
            <a:pPr algn="just"/>
            <a:r>
              <a:rPr lang="fr-FR" dirty="0" smtClean="0"/>
              <a:t>Agronomie-Economie-Territoires</a:t>
            </a:r>
          </a:p>
          <a:p>
            <a:pPr algn="just">
              <a:buNone/>
            </a:pPr>
            <a:r>
              <a:rPr lang="fr-FR" dirty="0" smtClean="0">
                <a:solidFill>
                  <a:srgbClr val="FF0000"/>
                </a:solidFill>
              </a:rPr>
              <a:t>Nous ne sommes pas concernés</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classe de terminale générale</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Comme en première, les terminales S-L-ES deviennent maintenant une seule et même série: la terminale générale.</a:t>
            </a:r>
          </a:p>
          <a:p>
            <a:pPr algn="just"/>
            <a:r>
              <a:rPr lang="fr-FR" dirty="0" smtClean="0"/>
              <a:t>Les terminales technologiques sont maintenues: STI2D-STL-ST2S-STD2A</a:t>
            </a:r>
          </a:p>
          <a:p>
            <a:pPr algn="just"/>
            <a:r>
              <a:rPr lang="fr-FR" dirty="0" smtClean="0"/>
              <a:t>En terminale générale, il y aura un tronc commun, des enseignements de spécialité et des enseignements optionnels.</a:t>
            </a:r>
          </a:p>
          <a:p>
            <a:pPr algn="just"/>
            <a:r>
              <a:rPr lang="fr-FR" dirty="0" smtClean="0"/>
              <a:t>Les établissements (conseil pédagogique) disposent de 8h supplémentaires  par division en plus des horaires obligatoires.</a:t>
            </a:r>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t>La classe de terminale générale (suite)</a:t>
            </a:r>
            <a:endParaRPr lang="fr-FR" sz="4000" dirty="0"/>
          </a:p>
        </p:txBody>
      </p:sp>
      <p:sp>
        <p:nvSpPr>
          <p:cNvPr id="3" name="Espace réservé du contenu 2"/>
          <p:cNvSpPr>
            <a:spLocks noGrp="1"/>
          </p:cNvSpPr>
          <p:nvPr>
            <p:ph idx="1"/>
          </p:nvPr>
        </p:nvSpPr>
        <p:spPr/>
        <p:txBody>
          <a:bodyPr/>
          <a:lstStyle/>
          <a:p>
            <a:pPr algn="just"/>
            <a:r>
              <a:rPr lang="fr-FR" dirty="0" smtClean="0"/>
              <a:t>Il y a la suite de l’oral. l’horaire n’est pas fixé. A prendre sur les 8h supplémentaires par division.</a:t>
            </a:r>
          </a:p>
          <a:p>
            <a:pPr algn="just"/>
            <a:r>
              <a:rPr lang="fr-FR" dirty="0" smtClean="0"/>
              <a:t>Il y a de l’AP mais l’horaire n’est pas fixé. A prendre sur les 8h supplémentaires par division. </a:t>
            </a:r>
            <a:r>
              <a:rPr lang="fr-FR" dirty="0" smtClean="0">
                <a:solidFill>
                  <a:srgbClr val="FF0000"/>
                </a:solidFill>
              </a:rPr>
              <a:t>Il est dédié aux enseignements de spécialité (donc les SPC pour les élèves qui feront SPC)</a:t>
            </a:r>
          </a:p>
          <a:p>
            <a:pPr algn="just"/>
            <a:endParaRPr lang="fr-FR" dirty="0" smtClean="0"/>
          </a:p>
          <a:p>
            <a:pPr algn="just"/>
            <a:r>
              <a:rPr lang="fr-FR" dirty="0" smtClean="0"/>
              <a:t>Les programmes de terminale SPC changeront à la rentrée de septembre 2020.</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Les enseignements communs en terminale générale</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Philosophie 4h</a:t>
            </a:r>
          </a:p>
          <a:p>
            <a:pPr algn="just"/>
            <a:r>
              <a:rPr lang="fr-FR" dirty="0" smtClean="0"/>
              <a:t>Histoire –géographie 3h</a:t>
            </a:r>
          </a:p>
          <a:p>
            <a:pPr algn="just"/>
            <a:r>
              <a:rPr lang="fr-FR" dirty="0" smtClean="0"/>
              <a:t>LVA et LVB 4h (globalisée)</a:t>
            </a:r>
          </a:p>
          <a:p>
            <a:pPr algn="just"/>
            <a:r>
              <a:rPr lang="fr-FR" dirty="0" smtClean="0"/>
              <a:t>Education physique et sportive 2h</a:t>
            </a:r>
          </a:p>
          <a:p>
            <a:pPr algn="just"/>
            <a:r>
              <a:rPr lang="fr-FR" dirty="0" smtClean="0">
                <a:solidFill>
                  <a:srgbClr val="FF0000"/>
                </a:solidFill>
              </a:rPr>
              <a:t>Enseignement scientifique : 2h</a:t>
            </a:r>
          </a:p>
          <a:p>
            <a:pPr algn="just"/>
            <a:r>
              <a:rPr lang="fr-FR" dirty="0" smtClean="0"/>
              <a:t>Enseignement moral et civique 18h annuelles</a:t>
            </a:r>
          </a:p>
          <a:p>
            <a:pPr algn="just"/>
            <a:r>
              <a:rPr lang="fr-FR" dirty="0" smtClean="0"/>
              <a:t>Heures de vie de classe</a:t>
            </a:r>
          </a:p>
          <a:p>
            <a:pPr algn="just">
              <a:buNone/>
            </a:pPr>
            <a:r>
              <a:rPr lang="fr-FR" dirty="0" smtClean="0">
                <a:solidFill>
                  <a:srgbClr val="FF0000"/>
                </a:solidFill>
              </a:rPr>
              <a:t>Rem: 1: les SPC ne sont plus dans le tronc commun. </a:t>
            </a:r>
          </a:p>
          <a:p>
            <a:pPr algn="just">
              <a:buNone/>
            </a:pPr>
            <a:r>
              <a:rPr lang="fr-FR" dirty="0" smtClean="0">
                <a:solidFill>
                  <a:srgbClr val="FF0000"/>
                </a:solidFill>
              </a:rPr>
              <a:t>Rem 2: L’enseignement scientifique peut être fait par un professeur de SPC-SVT-Maths ou plusieurs.</a:t>
            </a:r>
          </a:p>
          <a:p>
            <a:pPr>
              <a:buNone/>
            </a:pP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Enseignements de spécialité (6h)</a:t>
            </a:r>
            <a:endParaRPr lang="fr-FR" dirty="0"/>
          </a:p>
        </p:txBody>
      </p:sp>
      <p:sp>
        <p:nvSpPr>
          <p:cNvPr id="3" name="Espace réservé du contenu 2"/>
          <p:cNvSpPr>
            <a:spLocks noGrp="1"/>
          </p:cNvSpPr>
          <p:nvPr>
            <p:ph idx="1"/>
          </p:nvPr>
        </p:nvSpPr>
        <p:spPr>
          <a:xfrm>
            <a:off x="457200" y="1935480"/>
            <a:ext cx="8229600" cy="4922520"/>
          </a:xfrm>
        </p:spPr>
        <p:txBody>
          <a:bodyPr>
            <a:normAutofit fontScale="85000" lnSpcReduction="20000"/>
          </a:bodyPr>
          <a:lstStyle/>
          <a:p>
            <a:pPr algn="just"/>
            <a:r>
              <a:rPr lang="fr-FR" dirty="0" smtClean="0">
                <a:solidFill>
                  <a:srgbClr val="FF0000"/>
                </a:solidFill>
              </a:rPr>
              <a:t>Les élèves doivent en choisir obligatoirement 2 parmi les 12 suivantes :</a:t>
            </a:r>
          </a:p>
          <a:p>
            <a:pPr algn="just"/>
            <a:r>
              <a:rPr lang="fr-FR" dirty="0" smtClean="0"/>
              <a:t>Arts </a:t>
            </a:r>
          </a:p>
          <a:p>
            <a:pPr algn="just"/>
            <a:r>
              <a:rPr lang="fr-FR" dirty="0" smtClean="0"/>
              <a:t>Biologie-écologie </a:t>
            </a:r>
          </a:p>
          <a:p>
            <a:pPr algn="just"/>
            <a:r>
              <a:rPr lang="fr-FR" dirty="0" smtClean="0"/>
              <a:t>Histoire-géographie, géopolitique et sciences politiques</a:t>
            </a:r>
          </a:p>
          <a:p>
            <a:pPr algn="just"/>
            <a:r>
              <a:rPr lang="fr-FR" dirty="0" smtClean="0"/>
              <a:t>Humanités, littérature et philosophie</a:t>
            </a:r>
          </a:p>
          <a:p>
            <a:pPr algn="just"/>
            <a:r>
              <a:rPr lang="fr-FR" dirty="0" smtClean="0"/>
              <a:t>Langues, littératures  et cultures  étrangères</a:t>
            </a:r>
          </a:p>
          <a:p>
            <a:pPr algn="just"/>
            <a:r>
              <a:rPr lang="fr-FR" dirty="0" smtClean="0"/>
              <a:t>Littérature et langues et cultures de l’antiquité</a:t>
            </a:r>
          </a:p>
          <a:p>
            <a:pPr algn="just"/>
            <a:r>
              <a:rPr lang="fr-FR" dirty="0" smtClean="0"/>
              <a:t>Mathématiques</a:t>
            </a:r>
          </a:p>
          <a:p>
            <a:pPr algn="just"/>
            <a:r>
              <a:rPr lang="fr-FR" dirty="0" smtClean="0">
                <a:solidFill>
                  <a:srgbClr val="00B050"/>
                </a:solidFill>
              </a:rPr>
              <a:t>Numérique et sciences informatiques</a:t>
            </a:r>
          </a:p>
          <a:p>
            <a:pPr algn="just"/>
            <a:r>
              <a:rPr lang="fr-FR" dirty="0" smtClean="0">
                <a:solidFill>
                  <a:srgbClr val="FF0000"/>
                </a:solidFill>
              </a:rPr>
              <a:t>Physique-chimie (6h)</a:t>
            </a:r>
          </a:p>
          <a:p>
            <a:pPr algn="just"/>
            <a:r>
              <a:rPr lang="fr-FR" dirty="0" smtClean="0"/>
              <a:t>Sciences de la vie et de la Terre</a:t>
            </a:r>
          </a:p>
          <a:p>
            <a:pPr algn="just"/>
            <a:r>
              <a:rPr lang="fr-FR" dirty="0" smtClean="0"/>
              <a:t>Sciences de l’ingénieur</a:t>
            </a:r>
          </a:p>
          <a:p>
            <a:pPr algn="just"/>
            <a:r>
              <a:rPr lang="fr-FR" dirty="0" smtClean="0"/>
              <a:t>Sciences économiques et sociales</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Remarques sur la spécialité</a:t>
            </a:r>
            <a:endParaRPr lang="fr-FR" dirty="0"/>
          </a:p>
        </p:txBody>
      </p:sp>
      <p:sp>
        <p:nvSpPr>
          <p:cNvPr id="3" name="Espace réservé du contenu 2"/>
          <p:cNvSpPr>
            <a:spLocks noGrp="1"/>
          </p:cNvSpPr>
          <p:nvPr>
            <p:ph idx="1"/>
          </p:nvPr>
        </p:nvSpPr>
        <p:spPr/>
        <p:txBody>
          <a:bodyPr>
            <a:normAutofit/>
          </a:bodyPr>
          <a:lstStyle/>
          <a:p>
            <a:pPr algn="just"/>
            <a:r>
              <a:rPr lang="fr-FR" dirty="0" smtClean="0"/>
              <a:t>Les SPC gagnent 1h sur le tronc commun actuel (5h actuelles) mais perdent 1h pour ceux qui faisaient l’ancienne spécialité (8h actuelles). </a:t>
            </a:r>
          </a:p>
          <a:p>
            <a:pPr algn="just"/>
            <a:r>
              <a:rPr lang="fr-FR" dirty="0" smtClean="0"/>
              <a:t>le dédoublement pour les TP reste au choix du conseil pédagogique qui dispose d’une enveloppe de 8h supplémentaires par division pour cela.</a:t>
            </a:r>
          </a:p>
          <a:p>
            <a:pPr algn="just"/>
            <a:r>
              <a:rPr lang="fr-FR" dirty="0" smtClean="0">
                <a:solidFill>
                  <a:srgbClr val="00B050"/>
                </a:solidFill>
              </a:rPr>
              <a:t>Numérique et sciences informatiques remplace l’option actuel d’ISN mais avec un horaire beaucoup plus grand 6h (au lieu de 2h actuellement). Cela peut être fait par un professeur de SPC.</a:t>
            </a:r>
          </a:p>
          <a:p>
            <a:pPr algn="just"/>
            <a:endParaRPr lang="fr-FR" dirty="0" smtClean="0"/>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formation</a:t>
            </a:r>
            <a:endParaRPr lang="fr-FR" dirty="0"/>
          </a:p>
        </p:txBody>
      </p:sp>
      <p:sp>
        <p:nvSpPr>
          <p:cNvPr id="3" name="Espace réservé du contenu 2"/>
          <p:cNvSpPr>
            <a:spLocks noGrp="1"/>
          </p:cNvSpPr>
          <p:nvPr>
            <p:ph idx="1"/>
          </p:nvPr>
        </p:nvSpPr>
        <p:spPr/>
        <p:txBody>
          <a:bodyPr/>
          <a:lstStyle/>
          <a:p>
            <a:r>
              <a:rPr lang="fr-FR" dirty="0" smtClean="0"/>
              <a:t>Dates : </a:t>
            </a:r>
          </a:p>
          <a:p>
            <a:r>
              <a:rPr lang="fr-FR" dirty="0" smtClean="0"/>
              <a:t>jeudi 20 septembre de 14h à 17h</a:t>
            </a:r>
          </a:p>
          <a:p>
            <a:r>
              <a:rPr lang="fr-FR" dirty="0" smtClean="0"/>
              <a:t>Jeudi 21 février de 14h à 17h</a:t>
            </a:r>
          </a:p>
          <a:p>
            <a:r>
              <a:rPr lang="fr-FR" dirty="0" smtClean="0"/>
              <a:t>Jeudi 14 mars de 14h à 17h</a:t>
            </a:r>
          </a:p>
          <a:p>
            <a:r>
              <a:rPr lang="fr-FR" dirty="0" smtClean="0"/>
              <a:t>Jeudi 16 mai de 14h à 17h</a:t>
            </a:r>
          </a:p>
          <a:p>
            <a:endParaRPr lang="fr-FR" dirty="0" smtClean="0"/>
          </a:p>
          <a:p>
            <a:r>
              <a:rPr lang="fr-FR" dirty="0" smtClean="0"/>
              <a:t>Lieu : salle </a:t>
            </a:r>
            <a:r>
              <a:rPr lang="fr-FR" dirty="0" err="1" smtClean="0"/>
              <a:t>Fidole</a:t>
            </a:r>
            <a:r>
              <a:rPr lang="fr-FR" dirty="0" smtClean="0"/>
              <a:t> eu rectorat</a:t>
            </a:r>
          </a:p>
          <a:p>
            <a:endParaRPr lang="fr-FR" dirty="0" smtClean="0"/>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Enseignements optionnels 1</a:t>
            </a:r>
            <a:endParaRPr lang="fr-FR" dirty="0"/>
          </a:p>
        </p:txBody>
      </p:sp>
      <p:sp>
        <p:nvSpPr>
          <p:cNvPr id="3" name="Espace réservé du contenu 2"/>
          <p:cNvSpPr>
            <a:spLocks noGrp="1"/>
          </p:cNvSpPr>
          <p:nvPr>
            <p:ph idx="1"/>
          </p:nvPr>
        </p:nvSpPr>
        <p:spPr/>
        <p:txBody>
          <a:bodyPr/>
          <a:lstStyle/>
          <a:p>
            <a:r>
              <a:rPr lang="fr-FR" b="1" dirty="0" smtClean="0"/>
              <a:t>L’élève choisi </a:t>
            </a:r>
            <a:r>
              <a:rPr lang="fr-FR" b="1" dirty="0" smtClean="0">
                <a:solidFill>
                  <a:srgbClr val="FF0000"/>
                </a:solidFill>
              </a:rPr>
              <a:t>au plus </a:t>
            </a:r>
            <a:r>
              <a:rPr lang="fr-FR" b="1" dirty="0" smtClean="0"/>
              <a:t>1 enseignement parmi :</a:t>
            </a:r>
          </a:p>
          <a:p>
            <a:r>
              <a:rPr lang="fr-FR" dirty="0" smtClean="0"/>
              <a:t>Mathématiques complémentaires 3h</a:t>
            </a:r>
          </a:p>
          <a:p>
            <a:r>
              <a:rPr lang="fr-FR" dirty="0" smtClean="0"/>
              <a:t>Mathématiques expertes 3h</a:t>
            </a:r>
          </a:p>
          <a:p>
            <a:r>
              <a:rPr lang="fr-FR" dirty="0" smtClean="0"/>
              <a:t>Droit et grands enjeux du monde contemporain 3h</a:t>
            </a:r>
          </a:p>
          <a:p>
            <a:endParaRPr lang="fr-FR" dirty="0" smtClean="0"/>
          </a:p>
          <a:p>
            <a:endParaRPr lang="fr-FR" dirty="0" smtClean="0"/>
          </a:p>
          <a:p>
            <a:endParaRPr lang="fr-FR" dirty="0" smtClean="0"/>
          </a:p>
          <a:p>
            <a:r>
              <a:rPr lang="fr-FR" dirty="0" smtClean="0">
                <a:solidFill>
                  <a:srgbClr val="FF0000"/>
                </a:solidFill>
              </a:rPr>
              <a:t>Nous ne sommes pas concernés</a:t>
            </a:r>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Enseignements optionnels 2</a:t>
            </a:r>
            <a:endParaRPr lang="fr-FR" dirty="0"/>
          </a:p>
        </p:txBody>
      </p:sp>
      <p:sp>
        <p:nvSpPr>
          <p:cNvPr id="3" name="Espace réservé du contenu 2"/>
          <p:cNvSpPr>
            <a:spLocks noGrp="1"/>
          </p:cNvSpPr>
          <p:nvPr>
            <p:ph idx="1"/>
          </p:nvPr>
        </p:nvSpPr>
        <p:spPr/>
        <p:txBody>
          <a:bodyPr/>
          <a:lstStyle/>
          <a:p>
            <a:pPr algn="just">
              <a:buNone/>
            </a:pPr>
            <a:r>
              <a:rPr lang="fr-FR" b="1" dirty="0" smtClean="0"/>
              <a:t>L’élève choisi </a:t>
            </a:r>
            <a:r>
              <a:rPr lang="fr-FR" b="1" dirty="0" smtClean="0">
                <a:solidFill>
                  <a:srgbClr val="FF0000"/>
                </a:solidFill>
              </a:rPr>
              <a:t>au plus </a:t>
            </a:r>
            <a:r>
              <a:rPr lang="fr-FR" b="1" dirty="0" smtClean="0"/>
              <a:t>1 enseignement parmi :</a:t>
            </a:r>
          </a:p>
          <a:p>
            <a:pPr algn="just"/>
            <a:r>
              <a:rPr lang="fr-FR" dirty="0" smtClean="0"/>
              <a:t>LVC (3</a:t>
            </a:r>
            <a:r>
              <a:rPr lang="fr-FR" baseline="30000" dirty="0" smtClean="0"/>
              <a:t>ème</a:t>
            </a:r>
            <a:r>
              <a:rPr lang="fr-FR" dirty="0" smtClean="0"/>
              <a:t> langue vivante)</a:t>
            </a:r>
          </a:p>
          <a:p>
            <a:pPr algn="just"/>
            <a:r>
              <a:rPr lang="fr-FR" dirty="0" smtClean="0"/>
              <a:t>LCA : latin </a:t>
            </a:r>
          </a:p>
          <a:p>
            <a:pPr algn="just"/>
            <a:r>
              <a:rPr lang="fr-FR" dirty="0" smtClean="0"/>
              <a:t>LCA : grec </a:t>
            </a:r>
          </a:p>
          <a:p>
            <a:pPr algn="just"/>
            <a:r>
              <a:rPr lang="fr-FR" dirty="0" smtClean="0"/>
              <a:t>Education physique et sportive</a:t>
            </a:r>
          </a:p>
          <a:p>
            <a:pPr algn="just"/>
            <a:r>
              <a:rPr lang="fr-FR" dirty="0" smtClean="0"/>
              <a:t>Arts </a:t>
            </a:r>
          </a:p>
          <a:p>
            <a:pPr algn="just"/>
            <a:r>
              <a:rPr lang="fr-FR" dirty="0" smtClean="0"/>
              <a:t>Hippologie et équitation </a:t>
            </a:r>
          </a:p>
          <a:p>
            <a:pPr algn="just"/>
            <a:r>
              <a:rPr lang="fr-FR" dirty="0" smtClean="0"/>
              <a:t>Agronomie-Economie-Territoires </a:t>
            </a:r>
          </a:p>
          <a:p>
            <a:pPr algn="just">
              <a:buNone/>
            </a:pPr>
            <a:r>
              <a:rPr lang="fr-FR" dirty="0" smtClean="0">
                <a:solidFill>
                  <a:srgbClr val="FF0000"/>
                </a:solidFill>
              </a:rPr>
              <a:t>Nous ne sommes pas concernés</a:t>
            </a:r>
          </a:p>
          <a:p>
            <a:pPr>
              <a:buNone/>
            </a:pP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Les séries technologiques STI2D-STL-ST2S-STD2A-STMG-SRHR</a:t>
            </a:r>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fr-FR" dirty="0" smtClean="0"/>
              <a:t>Une enveloppe horaire est laissée à la disposition des établissements (en plus des enseignements). Elle est calculée en divisant le nombre d'élèves prévus au sein de l'établissement à la rentrée scolaire dans les classes de première et de terminale des séries par  vingt-neuf et en le multipliant par :</a:t>
            </a:r>
          </a:p>
          <a:p>
            <a:pPr algn="just">
              <a:buNone/>
            </a:pPr>
            <a:r>
              <a:rPr lang="fr-FR" dirty="0" smtClean="0"/>
              <a:t>- sept pour la série STMG ;</a:t>
            </a:r>
          </a:p>
          <a:p>
            <a:pPr algn="just">
              <a:buNone/>
            </a:pPr>
            <a:r>
              <a:rPr lang="fr-FR" dirty="0" smtClean="0"/>
              <a:t>- dix pour la série ST2S ;</a:t>
            </a:r>
          </a:p>
          <a:p>
            <a:pPr algn="just">
              <a:buNone/>
            </a:pPr>
            <a:r>
              <a:rPr lang="fr-FR" dirty="0" smtClean="0"/>
              <a:t>- quatorze pour les séries STD2A, STHR, STI2D et STL ;</a:t>
            </a:r>
          </a:p>
          <a:p>
            <a:pPr algn="just">
              <a:buNone/>
            </a:pPr>
            <a:r>
              <a:rPr lang="fr-FR" dirty="0" smtClean="0"/>
              <a:t>   puis en arrondissant le résultat ainsi obtenu à l'entier supérieur.</a:t>
            </a:r>
          </a:p>
          <a:p>
            <a:pPr algn="just">
              <a:buNone/>
            </a:pPr>
            <a:r>
              <a:rPr lang="fr-FR" dirty="0" smtClean="0"/>
              <a:t>Ceci est un peu compliqué, mais cela a été fait car certaines classes ont des effectifs très faibles et il n’est pas possible de donner trop d’heures. On remarque que pour une classe de 29 élèves, il y a beaucoup plus d’heures de donner qu’en série générale car il y a de nombreux enseignements technologiques à dédoubler.</a:t>
            </a:r>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séries technologiques STI2D-STL-ST2S-STD2A-STMG-SRHR</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En première et terminale technologiques, il y aura un tronc commun, des enseignements de spécialité  et des enseignements optionnels.</a:t>
            </a:r>
          </a:p>
          <a:p>
            <a:pPr algn="just"/>
            <a:r>
              <a:rPr lang="fr-FR" dirty="0" smtClean="0"/>
              <a:t>Les enseignements de spécialité sont en lien avec la série, ils sont donc obligatoires, il n’y a pas de choix par l’élève. </a:t>
            </a:r>
          </a:p>
          <a:p>
            <a:pPr algn="just"/>
            <a:r>
              <a:rPr lang="fr-FR" dirty="0" smtClean="0"/>
              <a:t>Il y a de l’AP mais l’horaire n’est pas fixé. A prendre sur les heures supplémentaires par division. </a:t>
            </a:r>
            <a:r>
              <a:rPr lang="fr-FR" dirty="0" smtClean="0">
                <a:solidFill>
                  <a:srgbClr val="FF0000"/>
                </a:solidFill>
              </a:rPr>
              <a:t>Il n’est pas dédié à des matières particulières en première, mais est dédié aux spécialités en terminale, donc les SPC peuvent intervenir dans l’AP de première et interviennent dans l’AP de terminale (si l’élève à choisi les SPC)</a:t>
            </a:r>
          </a:p>
          <a:p>
            <a:pPr algn="just"/>
            <a:r>
              <a:rPr lang="fr-FR" dirty="0" smtClean="0">
                <a:solidFill>
                  <a:srgbClr val="FF0000"/>
                </a:solidFill>
              </a:rPr>
              <a:t>Tous les programmes de SPC vont changer.</a:t>
            </a:r>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smtClean="0"/>
              <a:t>Les enseignements communs toutes séries technologiques en première et terminale</a:t>
            </a:r>
            <a:endParaRPr lang="fr-FR" sz="3600"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t>Français 3 heures en classe de première</a:t>
            </a:r>
          </a:p>
          <a:p>
            <a:pPr algn="just"/>
            <a:r>
              <a:rPr lang="fr-FR" dirty="0" smtClean="0"/>
              <a:t>Philosophie 2 heures en classe de terminale</a:t>
            </a:r>
          </a:p>
          <a:p>
            <a:pPr algn="just"/>
            <a:r>
              <a:rPr lang="fr-FR" dirty="0" smtClean="0"/>
              <a:t>Histoire-géographie 1 heure 30</a:t>
            </a:r>
          </a:p>
          <a:p>
            <a:pPr algn="just"/>
            <a:r>
              <a:rPr lang="fr-FR" dirty="0" smtClean="0"/>
              <a:t>Enseignement moral et civique 18h annuelles</a:t>
            </a:r>
          </a:p>
          <a:p>
            <a:pPr algn="just"/>
            <a:r>
              <a:rPr lang="fr-FR" dirty="0" smtClean="0"/>
              <a:t>Langues vivantes A et B  4 heures</a:t>
            </a:r>
          </a:p>
          <a:p>
            <a:pPr algn="just"/>
            <a:r>
              <a:rPr lang="fr-FR" dirty="0" smtClean="0"/>
              <a:t>Education physique et sportive 2 heures</a:t>
            </a:r>
          </a:p>
          <a:p>
            <a:pPr algn="just"/>
            <a:r>
              <a:rPr lang="fr-FR" dirty="0" smtClean="0"/>
              <a:t>Mathématiques 3 heures</a:t>
            </a:r>
          </a:p>
          <a:p>
            <a:pPr algn="just"/>
            <a:r>
              <a:rPr lang="fr-FR" dirty="0" smtClean="0"/>
              <a:t>Accompagnement personnalisé </a:t>
            </a:r>
          </a:p>
          <a:p>
            <a:pPr algn="just"/>
            <a:r>
              <a:rPr lang="fr-FR" dirty="0" smtClean="0"/>
              <a:t>Education au choix de l’orientation</a:t>
            </a:r>
          </a:p>
          <a:p>
            <a:pPr algn="just"/>
            <a:r>
              <a:rPr lang="fr-FR" dirty="0" smtClean="0"/>
              <a:t>Heures de vie de classe</a:t>
            </a:r>
          </a:p>
          <a:p>
            <a:pPr algn="just">
              <a:buNone/>
            </a:pPr>
            <a:r>
              <a:rPr lang="fr-FR" dirty="0" smtClean="0">
                <a:solidFill>
                  <a:srgbClr val="FF0000"/>
                </a:solidFill>
              </a:rPr>
              <a:t>Les SPC n’y sont pas.</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3600" dirty="0" smtClean="0"/>
              <a:t>Les enseignements de spécialité en ST2S</a:t>
            </a:r>
            <a:endParaRPr lang="fr-FR" sz="3600" dirty="0"/>
          </a:p>
        </p:txBody>
      </p:sp>
      <p:sp>
        <p:nvSpPr>
          <p:cNvPr id="3" name="Espace réservé du contenu 2"/>
          <p:cNvSpPr>
            <a:spLocks noGrp="1"/>
          </p:cNvSpPr>
          <p:nvPr>
            <p:ph idx="1"/>
          </p:nvPr>
        </p:nvSpPr>
        <p:spPr/>
        <p:txBody>
          <a:bodyPr>
            <a:normAutofit/>
          </a:bodyPr>
          <a:lstStyle/>
          <a:p>
            <a:pPr algn="just"/>
            <a:r>
              <a:rPr lang="fr-FR" dirty="0" smtClean="0"/>
              <a:t>En première</a:t>
            </a:r>
          </a:p>
          <a:p>
            <a:pPr algn="just"/>
            <a:r>
              <a:rPr lang="fr-FR" dirty="0" smtClean="0">
                <a:solidFill>
                  <a:srgbClr val="FF0000"/>
                </a:solidFill>
              </a:rPr>
              <a:t>ST2S Physique-Chimie pour la santé 3 heures</a:t>
            </a:r>
          </a:p>
          <a:p>
            <a:pPr algn="just"/>
            <a:r>
              <a:rPr lang="fr-FR" dirty="0" smtClean="0"/>
              <a:t>Biologie et Physiopathologie humaines 5 heures</a:t>
            </a:r>
          </a:p>
          <a:p>
            <a:pPr algn="just"/>
            <a:r>
              <a:rPr lang="fr-FR" dirty="0" smtClean="0"/>
              <a:t>Sciences et techniques sanitaires et sociales 7 heures</a:t>
            </a:r>
          </a:p>
          <a:p>
            <a:pPr algn="just">
              <a:buNone/>
            </a:pPr>
            <a:endParaRPr lang="fr-FR" dirty="0" smtClean="0"/>
          </a:p>
          <a:p>
            <a:pPr algn="just"/>
            <a:r>
              <a:rPr lang="fr-FR" dirty="0" smtClean="0"/>
              <a:t>En terminale</a:t>
            </a:r>
          </a:p>
          <a:p>
            <a:pPr algn="just"/>
            <a:r>
              <a:rPr lang="fr-FR" dirty="0" smtClean="0">
                <a:solidFill>
                  <a:srgbClr val="FF0000"/>
                </a:solidFill>
              </a:rPr>
              <a:t>Chimie, Biologie et physiopathologie humaines 8 heures</a:t>
            </a:r>
          </a:p>
          <a:p>
            <a:pPr algn="just"/>
            <a:r>
              <a:rPr lang="fr-FR" dirty="0" smtClean="0"/>
              <a:t>Sciences et techniques sanitaires et sociales 8 heures</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Remarques</a:t>
            </a:r>
            <a:endParaRPr lang="fr-FR" dirty="0"/>
          </a:p>
        </p:txBody>
      </p:sp>
      <p:sp>
        <p:nvSpPr>
          <p:cNvPr id="3" name="Espace réservé du contenu 2"/>
          <p:cNvSpPr>
            <a:spLocks noGrp="1"/>
          </p:cNvSpPr>
          <p:nvPr>
            <p:ph idx="1"/>
          </p:nvPr>
        </p:nvSpPr>
        <p:spPr/>
        <p:txBody>
          <a:bodyPr/>
          <a:lstStyle/>
          <a:p>
            <a:pPr algn="just"/>
            <a:r>
              <a:rPr lang="fr-FR" dirty="0" smtClean="0"/>
              <a:t>L’horaire de première reste identique à l’actuel 3h.</a:t>
            </a:r>
          </a:p>
          <a:p>
            <a:pPr algn="just"/>
            <a:r>
              <a:rPr lang="fr-FR" dirty="0" smtClean="0"/>
              <a:t>En terminale, on perd notre horaire fixe de 3h. Il faudra négocier pour avoir un horaire au moins équivalent sur la partie Chimie de « Chimie, Biologie et physiopathologie humaines 8 heures »</a:t>
            </a:r>
          </a:p>
          <a:p>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t>Les enseignements de spécialité en STL</a:t>
            </a:r>
            <a:endParaRPr lang="fr-FR" sz="4000" dirty="0"/>
          </a:p>
        </p:txBody>
      </p:sp>
      <p:sp>
        <p:nvSpPr>
          <p:cNvPr id="3" name="Espace réservé du contenu 2"/>
          <p:cNvSpPr>
            <a:spLocks noGrp="1"/>
          </p:cNvSpPr>
          <p:nvPr>
            <p:ph idx="1"/>
          </p:nvPr>
        </p:nvSpPr>
        <p:spPr/>
        <p:txBody>
          <a:bodyPr>
            <a:normAutofit lnSpcReduction="10000"/>
          </a:bodyPr>
          <a:lstStyle/>
          <a:p>
            <a:pPr algn="just"/>
            <a:r>
              <a:rPr lang="fr-FR" dirty="0" smtClean="0"/>
              <a:t>En première:</a:t>
            </a:r>
          </a:p>
          <a:p>
            <a:pPr algn="just"/>
            <a:r>
              <a:rPr lang="fr-FR" dirty="0" smtClean="0">
                <a:solidFill>
                  <a:srgbClr val="FF0000"/>
                </a:solidFill>
              </a:rPr>
              <a:t>Physique chimie et Mathématiques 5 heures</a:t>
            </a:r>
          </a:p>
          <a:p>
            <a:pPr algn="just"/>
            <a:r>
              <a:rPr lang="fr-FR" dirty="0" smtClean="0"/>
              <a:t>Biochimie- Biologie 4 heures </a:t>
            </a:r>
            <a:endParaRPr lang="fr-FR" b="1" dirty="0" smtClean="0"/>
          </a:p>
          <a:p>
            <a:pPr algn="just"/>
            <a:r>
              <a:rPr lang="fr-FR" dirty="0" smtClean="0">
                <a:solidFill>
                  <a:srgbClr val="00B050"/>
                </a:solidFill>
              </a:rPr>
              <a:t>Biotechnologie </a:t>
            </a:r>
            <a:r>
              <a:rPr lang="fr-FR" u="sng" dirty="0" smtClean="0">
                <a:solidFill>
                  <a:srgbClr val="00B050"/>
                </a:solidFill>
              </a:rPr>
              <a:t>ou</a:t>
            </a:r>
            <a:r>
              <a:rPr lang="fr-FR" dirty="0" smtClean="0">
                <a:solidFill>
                  <a:srgbClr val="00B050"/>
                </a:solidFill>
              </a:rPr>
              <a:t> Sciences physiques et chimiques en laboratoire 9 heures</a:t>
            </a:r>
          </a:p>
          <a:p>
            <a:pPr algn="just"/>
            <a:endParaRPr lang="fr-FR" dirty="0" smtClean="0"/>
          </a:p>
          <a:p>
            <a:pPr algn="just"/>
            <a:r>
              <a:rPr lang="fr-FR" b="1" dirty="0" smtClean="0"/>
              <a:t>En terminale</a:t>
            </a:r>
          </a:p>
          <a:p>
            <a:pPr algn="just"/>
            <a:r>
              <a:rPr lang="fr-FR" dirty="0" smtClean="0">
                <a:solidFill>
                  <a:srgbClr val="FF0000"/>
                </a:solidFill>
              </a:rPr>
              <a:t>Physique chimie et Mathématiques 5 heures</a:t>
            </a:r>
          </a:p>
          <a:p>
            <a:pPr algn="just"/>
            <a:r>
              <a:rPr lang="fr-FR" dirty="0" smtClean="0">
                <a:solidFill>
                  <a:srgbClr val="00B050"/>
                </a:solidFill>
              </a:rPr>
              <a:t>Biochimie-Biologie-Biotechnologie </a:t>
            </a:r>
            <a:r>
              <a:rPr lang="fr-FR" u="sng" dirty="0" smtClean="0">
                <a:solidFill>
                  <a:srgbClr val="00B050"/>
                </a:solidFill>
              </a:rPr>
              <a:t>ou</a:t>
            </a:r>
            <a:r>
              <a:rPr lang="fr-FR" dirty="0" smtClean="0">
                <a:solidFill>
                  <a:srgbClr val="00B050"/>
                </a:solidFill>
              </a:rPr>
              <a:t> Sciences physiques et chimiques en laboratoire 13 heures</a:t>
            </a:r>
            <a:endParaRPr lang="fr-FR" dirty="0">
              <a:solidFill>
                <a:srgbClr val="00B05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Remarques sur STL</a:t>
            </a:r>
            <a:endParaRPr lang="fr-FR" dirty="0"/>
          </a:p>
        </p:txBody>
      </p:sp>
      <p:sp>
        <p:nvSpPr>
          <p:cNvPr id="3" name="Espace réservé du contenu 2"/>
          <p:cNvSpPr>
            <a:spLocks noGrp="1"/>
          </p:cNvSpPr>
          <p:nvPr>
            <p:ph idx="1"/>
          </p:nvPr>
        </p:nvSpPr>
        <p:spPr/>
        <p:txBody>
          <a:bodyPr>
            <a:normAutofit/>
          </a:bodyPr>
          <a:lstStyle/>
          <a:p>
            <a:pPr algn="just"/>
            <a:r>
              <a:rPr lang="fr-FR" dirty="0" smtClean="0"/>
              <a:t>L’horaire n’est pas séparé entre les mathématiques et les SPC. Il est de 5h en première et terminale. Il faudra donc s’arranger. Actuellement en première nous avons 3h et en terminale 4h. </a:t>
            </a:r>
          </a:p>
          <a:p>
            <a:pPr algn="just"/>
            <a:r>
              <a:rPr lang="fr-FR" dirty="0" smtClean="0"/>
              <a:t>De plus nous intervenions en MI (Mesure et Instrumentation) et CBSV  (Chimie, Biologie, Sciences du Vivant) qui disparaissent.</a:t>
            </a:r>
          </a:p>
          <a:p>
            <a:pPr algn="just"/>
            <a:r>
              <a:rPr lang="fr-FR" dirty="0" smtClean="0"/>
              <a:t>La spécialité en vert recrée les deux options STL Bio et STL SPCL. En Martinique seule STL bio existe, nous ne sommes donc pas concerné par cette spécialité.</a:t>
            </a: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3600" dirty="0" smtClean="0"/>
              <a:t>Les enseignements de spécialité en STI2D</a:t>
            </a:r>
            <a:endParaRPr lang="fr-FR" sz="3600" dirty="0"/>
          </a:p>
        </p:txBody>
      </p:sp>
      <p:sp>
        <p:nvSpPr>
          <p:cNvPr id="3" name="Espace réservé du contenu 2"/>
          <p:cNvSpPr>
            <a:spLocks noGrp="1"/>
          </p:cNvSpPr>
          <p:nvPr>
            <p:ph idx="1"/>
          </p:nvPr>
        </p:nvSpPr>
        <p:spPr>
          <a:xfrm>
            <a:off x="457200" y="1785926"/>
            <a:ext cx="8229600" cy="4857784"/>
          </a:xfrm>
        </p:spPr>
        <p:txBody>
          <a:bodyPr>
            <a:noAutofit/>
          </a:bodyPr>
          <a:lstStyle/>
          <a:p>
            <a:pPr algn="just"/>
            <a:r>
              <a:rPr lang="fr-FR" sz="2000" dirty="0" smtClean="0"/>
              <a:t>Il n’existe plus  qu’une seule série STI2D. les 4  spécialités Architecture et construction (AC), Energies et environnement (EE), Innovation technologique et éco-conception (ITEC), Systèmes d'information et numérique (SIN) disparaissent en première mais sont maintenus en terminale.</a:t>
            </a:r>
          </a:p>
          <a:p>
            <a:pPr algn="just"/>
            <a:r>
              <a:rPr lang="fr-FR" sz="2000" dirty="0" smtClean="0"/>
              <a:t>En première:</a:t>
            </a:r>
          </a:p>
          <a:p>
            <a:pPr algn="just"/>
            <a:r>
              <a:rPr lang="fr-FR" sz="2000" dirty="0" smtClean="0"/>
              <a:t>Innovation technologique 3 heures</a:t>
            </a:r>
          </a:p>
          <a:p>
            <a:pPr algn="just"/>
            <a:r>
              <a:rPr lang="fr-FR" sz="2000" dirty="0" smtClean="0"/>
              <a:t>Ingénierie et développement durable 9 heures</a:t>
            </a:r>
          </a:p>
          <a:p>
            <a:pPr algn="just"/>
            <a:r>
              <a:rPr lang="fr-FR" sz="2000" dirty="0" smtClean="0">
                <a:solidFill>
                  <a:srgbClr val="FF0000"/>
                </a:solidFill>
              </a:rPr>
              <a:t>Physique-Chimie et Mathématiques 6 heures</a:t>
            </a:r>
          </a:p>
          <a:p>
            <a:pPr algn="just"/>
            <a:endParaRPr lang="fr-FR" sz="2000" dirty="0" smtClean="0"/>
          </a:p>
          <a:p>
            <a:pPr algn="just"/>
            <a:r>
              <a:rPr lang="fr-FR" sz="2000" dirty="0" smtClean="0"/>
              <a:t>En terminale:</a:t>
            </a:r>
          </a:p>
          <a:p>
            <a:pPr algn="just"/>
            <a:r>
              <a:rPr lang="fr-FR" sz="2000" dirty="0" smtClean="0"/>
              <a:t>Ingénierie, Innovation et développement durable 12 heures (</a:t>
            </a:r>
            <a:r>
              <a:rPr lang="fr-FR" sz="2000" b="1" u="sng" dirty="0" smtClean="0"/>
              <a:t>au choix </a:t>
            </a:r>
            <a:r>
              <a:rPr lang="fr-FR" sz="2000" dirty="0" smtClean="0"/>
              <a:t>un parmi les quatre : AC, EE, ITEC, SIN)</a:t>
            </a:r>
          </a:p>
          <a:p>
            <a:pPr algn="just"/>
            <a:r>
              <a:rPr lang="fr-FR" sz="2000" dirty="0" smtClean="0">
                <a:solidFill>
                  <a:srgbClr val="FF0000"/>
                </a:solidFill>
              </a:rPr>
              <a:t>Physique-Chimie et Mathématiques 6 heures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DATES</a:t>
            </a:r>
            <a:endParaRPr lang="fr-FR" dirty="0"/>
          </a:p>
        </p:txBody>
      </p:sp>
      <p:sp>
        <p:nvSpPr>
          <p:cNvPr id="3" name="Espace réservé du contenu 2"/>
          <p:cNvSpPr>
            <a:spLocks noGrp="1"/>
          </p:cNvSpPr>
          <p:nvPr>
            <p:ph idx="1"/>
          </p:nvPr>
        </p:nvSpPr>
        <p:spPr/>
        <p:txBody>
          <a:bodyPr/>
          <a:lstStyle/>
          <a:p>
            <a:pPr algn="just"/>
            <a:r>
              <a:rPr lang="fr-FR" dirty="0" smtClean="0"/>
              <a:t>Septembre 2018: Premiers ajustements en seconde</a:t>
            </a:r>
          </a:p>
          <a:p>
            <a:pPr algn="just"/>
            <a:r>
              <a:rPr lang="fr-FR" dirty="0" smtClean="0"/>
              <a:t>Septembre 2019 : Nouvelles structures et nouveaux programmes en seconde et première.</a:t>
            </a:r>
          </a:p>
          <a:p>
            <a:pPr algn="just"/>
            <a:r>
              <a:rPr lang="fr-FR" dirty="0" smtClean="0"/>
              <a:t>Septembre 2020 : Nouvelles structures et nouveaux programmes en terminale.</a:t>
            </a:r>
          </a:p>
          <a:p>
            <a:pPr algn="just"/>
            <a:r>
              <a:rPr lang="fr-FR" dirty="0" smtClean="0"/>
              <a:t>Juin 2021: Nouveau Baccalauréat.</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Remarques</a:t>
            </a:r>
            <a:endParaRPr lang="fr-FR" dirty="0"/>
          </a:p>
        </p:txBody>
      </p:sp>
      <p:sp>
        <p:nvSpPr>
          <p:cNvPr id="3" name="Espace réservé du contenu 2"/>
          <p:cNvSpPr>
            <a:spLocks noGrp="1"/>
          </p:cNvSpPr>
          <p:nvPr>
            <p:ph idx="1"/>
          </p:nvPr>
        </p:nvSpPr>
        <p:spPr/>
        <p:txBody>
          <a:bodyPr/>
          <a:lstStyle/>
          <a:p>
            <a:pPr algn="just"/>
            <a:r>
              <a:rPr lang="fr-FR" dirty="0" smtClean="0"/>
              <a:t>L’horaire n’est pas séparé entre les mathématiques et les SPC. Il est de 6h en première et terminale. Il faudra donc s’arranger. Actuellement en première nous avons 3h et en terminale 4h. </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smtClean="0"/>
              <a:t>Les enseignements de spécialité en STD2A</a:t>
            </a:r>
            <a:endParaRPr lang="fr-FR" sz="3600" dirty="0"/>
          </a:p>
        </p:txBody>
      </p:sp>
      <p:sp>
        <p:nvSpPr>
          <p:cNvPr id="3" name="Espace réservé du contenu 2"/>
          <p:cNvSpPr>
            <a:spLocks noGrp="1"/>
          </p:cNvSpPr>
          <p:nvPr>
            <p:ph idx="1"/>
          </p:nvPr>
        </p:nvSpPr>
        <p:spPr/>
        <p:txBody>
          <a:bodyPr>
            <a:normAutofit/>
          </a:bodyPr>
          <a:lstStyle/>
          <a:p>
            <a:pPr>
              <a:buNone/>
            </a:pPr>
            <a:r>
              <a:rPr lang="fr-FR" dirty="0" smtClean="0"/>
              <a:t>En première :</a:t>
            </a:r>
          </a:p>
          <a:p>
            <a:r>
              <a:rPr lang="fr-FR" dirty="0" smtClean="0">
                <a:solidFill>
                  <a:srgbClr val="FF0000"/>
                </a:solidFill>
              </a:rPr>
              <a:t>Physique-Chimie 2 heures</a:t>
            </a:r>
          </a:p>
          <a:p>
            <a:r>
              <a:rPr lang="fr-FR" dirty="0" smtClean="0"/>
              <a:t>Outils et langages numériques 2 heures</a:t>
            </a:r>
          </a:p>
          <a:p>
            <a:r>
              <a:rPr lang="fr-FR" dirty="0" smtClean="0"/>
              <a:t>Design et métiers d’art 14 heures</a:t>
            </a:r>
          </a:p>
          <a:p>
            <a:endParaRPr lang="fr-FR" dirty="0" smtClean="0"/>
          </a:p>
          <a:p>
            <a:r>
              <a:rPr lang="fr-FR" dirty="0" smtClean="0"/>
              <a:t>En terminale: </a:t>
            </a:r>
          </a:p>
          <a:p>
            <a:r>
              <a:rPr lang="fr-FR" dirty="0" smtClean="0"/>
              <a:t>Analyse et méthodes en design 9 heures</a:t>
            </a:r>
          </a:p>
          <a:p>
            <a:r>
              <a:rPr lang="fr-FR" dirty="0" smtClean="0"/>
              <a:t>Conception et création en design et métiers d’art 9 heures</a:t>
            </a: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Remarques</a:t>
            </a:r>
            <a:endParaRPr lang="fr-FR" dirty="0"/>
          </a:p>
        </p:txBody>
      </p:sp>
      <p:sp>
        <p:nvSpPr>
          <p:cNvPr id="3" name="Espace réservé du contenu 2"/>
          <p:cNvSpPr>
            <a:spLocks noGrp="1"/>
          </p:cNvSpPr>
          <p:nvPr>
            <p:ph idx="1"/>
          </p:nvPr>
        </p:nvSpPr>
        <p:spPr/>
        <p:txBody>
          <a:bodyPr/>
          <a:lstStyle/>
          <a:p>
            <a:pPr algn="just"/>
            <a:r>
              <a:rPr lang="fr-FR" dirty="0" smtClean="0"/>
              <a:t>Il n’y a plus de SPC en terminale.</a:t>
            </a:r>
          </a:p>
          <a:p>
            <a:pPr algn="just"/>
            <a:r>
              <a:rPr lang="fr-FR" dirty="0" smtClean="0"/>
              <a:t>Actuellement nous avions 3h en première et 2h en terminale.</a:t>
            </a:r>
          </a:p>
          <a:p>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Les enseignements optionnels toutes séries technologiques</a:t>
            </a:r>
            <a:endParaRPr lang="fr-FR" dirty="0"/>
          </a:p>
        </p:txBody>
      </p:sp>
      <p:sp>
        <p:nvSpPr>
          <p:cNvPr id="3" name="Espace réservé du contenu 2"/>
          <p:cNvSpPr>
            <a:spLocks noGrp="1"/>
          </p:cNvSpPr>
          <p:nvPr>
            <p:ph idx="1"/>
          </p:nvPr>
        </p:nvSpPr>
        <p:spPr/>
        <p:txBody>
          <a:bodyPr/>
          <a:lstStyle/>
          <a:p>
            <a:pPr algn="just"/>
            <a:r>
              <a:rPr lang="fr-FR" dirty="0" smtClean="0">
                <a:solidFill>
                  <a:srgbClr val="FF0000"/>
                </a:solidFill>
              </a:rPr>
              <a:t>Nous ne sommes pas concernés. Il n’y a pas de SPC.</a:t>
            </a:r>
          </a:p>
          <a:p>
            <a:pPr>
              <a:buNone/>
            </a:pPr>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Le nouveau Baccalauréat général et technologique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Le BAC comptera :</a:t>
            </a:r>
          </a:p>
          <a:p>
            <a:r>
              <a:rPr lang="fr-FR" dirty="0" smtClean="0"/>
              <a:t>40% d’épreuves en contrôle continu décomposées en:</a:t>
            </a:r>
          </a:p>
          <a:p>
            <a:pPr>
              <a:buNone/>
            </a:pPr>
            <a:r>
              <a:rPr lang="fr-FR" dirty="0" smtClean="0"/>
              <a:t>-10% note finale des bulletins de première et terminale  dans toutes les disciplines.</a:t>
            </a:r>
          </a:p>
          <a:p>
            <a:pPr>
              <a:buNone/>
            </a:pPr>
            <a:r>
              <a:rPr lang="fr-FR" dirty="0" smtClean="0"/>
              <a:t>-30% d’épreuves communes</a:t>
            </a:r>
          </a:p>
          <a:p>
            <a:pPr>
              <a:buNone/>
            </a:pPr>
            <a:endParaRPr lang="fr-FR" dirty="0" smtClean="0"/>
          </a:p>
          <a:p>
            <a:r>
              <a:rPr lang="fr-FR" dirty="0" smtClean="0"/>
              <a:t> 60% d’épreuves finales</a:t>
            </a:r>
          </a:p>
          <a:p>
            <a:pPr>
              <a:buNone/>
            </a:pPr>
            <a:endParaRPr lang="fr-FR" dirty="0" smtClean="0"/>
          </a:p>
          <a:p>
            <a:r>
              <a:rPr lang="fr-FR" dirty="0" smtClean="0"/>
              <a:t>Le contrôle continu est donc renforcé et favorise donc les élèves travaillant régulièrement toute l’année. Le BAC ne s’obtiendra plus que sur une semaine d’évaluation.</a:t>
            </a:r>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t>
            </a:r>
            <a:r>
              <a:rPr lang="fr-FR" smtClean="0"/>
              <a:t>’ inconnue</a:t>
            </a:r>
            <a:endParaRPr lang="fr-FR" dirty="0"/>
          </a:p>
        </p:txBody>
      </p:sp>
      <p:sp>
        <p:nvSpPr>
          <p:cNvPr id="3" name="Espace réservé du contenu 2"/>
          <p:cNvSpPr>
            <a:spLocks noGrp="1"/>
          </p:cNvSpPr>
          <p:nvPr>
            <p:ph idx="1"/>
          </p:nvPr>
        </p:nvSpPr>
        <p:spPr/>
        <p:txBody>
          <a:bodyPr/>
          <a:lstStyle/>
          <a:p>
            <a:pPr algn="just"/>
            <a:r>
              <a:rPr lang="fr-FR" dirty="0" smtClean="0"/>
              <a:t>On ne sait pas si l’ECE est maintenue.</a:t>
            </a:r>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Bulletins (10%)</a:t>
            </a:r>
            <a:endParaRPr lang="fr-FR" dirty="0"/>
          </a:p>
        </p:txBody>
      </p:sp>
      <p:sp>
        <p:nvSpPr>
          <p:cNvPr id="3" name="Espace réservé du contenu 2"/>
          <p:cNvSpPr>
            <a:spLocks noGrp="1"/>
          </p:cNvSpPr>
          <p:nvPr>
            <p:ph idx="1"/>
          </p:nvPr>
        </p:nvSpPr>
        <p:spPr/>
        <p:txBody>
          <a:bodyPr/>
          <a:lstStyle/>
          <a:p>
            <a:r>
              <a:rPr lang="fr-FR" dirty="0" smtClean="0"/>
              <a:t>Le professeur fait ses évaluations habituelles, fait ses moyennes à la fin de chaque trimestre et met une note sur le bulletin.</a:t>
            </a:r>
          </a:p>
          <a:p>
            <a:r>
              <a:rPr lang="fr-FR" dirty="0" smtClean="0"/>
              <a:t>Les moyennes dans toutes les matières obtenues en première et terminale compteront pour 10% du baccalauréat.</a:t>
            </a:r>
          </a:p>
          <a:p>
            <a:r>
              <a:rPr lang="fr-FR" dirty="0" smtClean="0">
                <a:solidFill>
                  <a:srgbClr val="FF0000"/>
                </a:solidFill>
              </a:rPr>
              <a:t>Le coefficient pour le BAC sera de 10. Toutes les matières ont un poids égal.</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épreuves communes (30%)</a:t>
            </a: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dirty="0" smtClean="0"/>
              <a:t>Il y en aura 2 périodes en première et 1 période en terminale. Elles seront organisées dans les lycées (comme actuellement les TPE ou l’ECE).</a:t>
            </a:r>
          </a:p>
          <a:p>
            <a:pPr algn="just"/>
            <a:r>
              <a:rPr lang="fr-FR" dirty="0" smtClean="0"/>
              <a:t>Il s’agit de </a:t>
            </a:r>
            <a:r>
              <a:rPr lang="fr-FR" b="1" dirty="0" smtClean="0"/>
              <a:t>devoirs ou d’exercices sur table sur le modèle des contrôles communs ou des bacs blancs actuels.</a:t>
            </a:r>
          </a:p>
          <a:p>
            <a:pPr algn="just"/>
            <a:r>
              <a:rPr lang="fr-FR" b="1" dirty="0" smtClean="0"/>
              <a:t>les établissements décident des modalités d’organisation dans le cadre de périodes (2 périodes en 1ère et 1 période en terminale) qui laisseront un temps suffisant d’acquisition et d’apprentissage pour les élèves (pas de dates imposées au niveau national). </a:t>
            </a:r>
            <a:endParaRPr lang="fr-FR" dirty="0" smtClean="0"/>
          </a:p>
          <a:p>
            <a:pPr algn="just"/>
            <a:r>
              <a:rPr lang="fr-FR" dirty="0" smtClean="0"/>
              <a:t>Pour garantir l’égalité entre les élèves, les copies sont </a:t>
            </a:r>
            <a:r>
              <a:rPr lang="fr-FR" b="1" dirty="0" smtClean="0"/>
              <a:t>anonymes et corrigées par d’autres professeurs que ceux de l’élève.</a:t>
            </a:r>
          </a:p>
          <a:p>
            <a:pPr algn="just"/>
            <a:r>
              <a:rPr lang="fr-FR" dirty="0" smtClean="0"/>
              <a:t>Les exercices des sujets sont issus d’une </a:t>
            </a:r>
            <a:r>
              <a:rPr lang="fr-FR" b="1" dirty="0" smtClean="0"/>
              <a:t>banque nationale numérique.</a:t>
            </a:r>
          </a:p>
          <a:p>
            <a:pPr algn="just"/>
            <a:r>
              <a:rPr lang="fr-FR" b="1" dirty="0" smtClean="0">
                <a:solidFill>
                  <a:srgbClr val="FF0000"/>
                </a:solidFill>
              </a:rPr>
              <a:t>Le coefficient sera de 30.</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Les épreuves communes évaluées en cours d’année</a:t>
            </a:r>
            <a:endParaRPr lang="fr-FR" dirty="0"/>
          </a:p>
        </p:txBody>
      </p:sp>
      <p:sp>
        <p:nvSpPr>
          <p:cNvPr id="3" name="Espace réservé du contenu 2"/>
          <p:cNvSpPr>
            <a:spLocks noGrp="1"/>
          </p:cNvSpPr>
          <p:nvPr>
            <p:ph idx="1"/>
          </p:nvPr>
        </p:nvSpPr>
        <p:spPr/>
        <p:txBody>
          <a:bodyPr>
            <a:normAutofit fontScale="92500" lnSpcReduction="20000"/>
          </a:bodyPr>
          <a:lstStyle/>
          <a:p>
            <a:pPr>
              <a:buNone/>
            </a:pPr>
            <a:endParaRPr lang="fr-FR" dirty="0" smtClean="0"/>
          </a:p>
          <a:p>
            <a:pPr algn="just"/>
            <a:r>
              <a:rPr lang="fr-FR" dirty="0" smtClean="0"/>
              <a:t>Elles sont dans les </a:t>
            </a:r>
            <a:r>
              <a:rPr lang="fr-FR" b="1" dirty="0" smtClean="0"/>
              <a:t>disciplines non évaluées lors des épreuves finales.</a:t>
            </a:r>
            <a:endParaRPr lang="fr-FR" dirty="0" smtClean="0"/>
          </a:p>
          <a:p>
            <a:pPr algn="just"/>
            <a:r>
              <a:rPr lang="fr-FR" b="1" dirty="0" smtClean="0"/>
              <a:t>En voie générale : Histoire-géographie, Langue vivante A, Langue vivante B et </a:t>
            </a:r>
            <a:r>
              <a:rPr lang="fr-FR" b="1" dirty="0" smtClean="0">
                <a:solidFill>
                  <a:srgbClr val="FF0000"/>
                </a:solidFill>
              </a:rPr>
              <a:t>le nouvel enseignement scientifique</a:t>
            </a:r>
            <a:r>
              <a:rPr lang="fr-FR" b="1" dirty="0" smtClean="0"/>
              <a:t> ainsi que </a:t>
            </a:r>
            <a:r>
              <a:rPr lang="fr-FR" b="1" dirty="0" smtClean="0">
                <a:solidFill>
                  <a:srgbClr val="FF0000"/>
                </a:solidFill>
              </a:rPr>
              <a:t>le 3ème enseignement de spécialité </a:t>
            </a:r>
            <a:r>
              <a:rPr lang="fr-FR" b="1" dirty="0" smtClean="0"/>
              <a:t>choisi par le candidat en 1ère qui n’est plus poursuivi en terminale et ne donne donc pas lieu à une épreuve terminale. </a:t>
            </a:r>
          </a:p>
          <a:p>
            <a:pPr algn="just"/>
            <a:r>
              <a:rPr lang="fr-FR" b="1" dirty="0" smtClean="0"/>
              <a:t>En voie technologique : Histoire-géographie, Langue vivante A, Langue vivante B, Mathématiques, </a:t>
            </a:r>
            <a:r>
              <a:rPr lang="fr-FR" b="1" dirty="0" smtClean="0">
                <a:solidFill>
                  <a:srgbClr val="FF0000"/>
                </a:solidFill>
              </a:rPr>
              <a:t>et les enseignements de spécialité suivis uniquement en classe de première (ST2S-STD2A). </a:t>
            </a:r>
          </a:p>
          <a:p>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Les épreuves finales </a:t>
            </a:r>
            <a:r>
              <a:rPr lang="fr-FR" u="sng" dirty="0" smtClean="0"/>
              <a:t>dans la série générale</a:t>
            </a:r>
            <a:r>
              <a:rPr lang="fr-FR" dirty="0" smtClean="0"/>
              <a:t> (60%)</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t>Il n’y aura que 5 épreuves terminales (contre plus du double actuellement)</a:t>
            </a:r>
          </a:p>
          <a:p>
            <a:pPr algn="just"/>
            <a:r>
              <a:rPr lang="fr-FR" dirty="0" smtClean="0"/>
              <a:t>En première, il y aura les épreuves anticipées de français (écrit </a:t>
            </a:r>
            <a:r>
              <a:rPr lang="fr-FR" dirty="0" err="1" smtClean="0"/>
              <a:t>coeff</a:t>
            </a:r>
            <a:r>
              <a:rPr lang="fr-FR" dirty="0" smtClean="0"/>
              <a:t> 5 et oral </a:t>
            </a:r>
            <a:r>
              <a:rPr lang="fr-FR" dirty="0" err="1" smtClean="0"/>
              <a:t>coeff</a:t>
            </a:r>
            <a:r>
              <a:rPr lang="fr-FR" dirty="0" smtClean="0"/>
              <a:t> 5) en juin. (Il n’y a plus de TPE, ni d’épreuve de sciences pour les L-ES))</a:t>
            </a:r>
          </a:p>
          <a:p>
            <a:pPr algn="just"/>
            <a:r>
              <a:rPr lang="fr-FR" dirty="0" smtClean="0"/>
              <a:t>En terminale, il y aura 4 épreuves finales</a:t>
            </a:r>
          </a:p>
          <a:p>
            <a:pPr algn="just">
              <a:buNone/>
            </a:pPr>
            <a:r>
              <a:rPr lang="fr-FR" dirty="0" smtClean="0"/>
              <a:t>-Philosophie (en juin) </a:t>
            </a:r>
            <a:r>
              <a:rPr lang="fr-FR" dirty="0" err="1" smtClean="0"/>
              <a:t>coeff</a:t>
            </a:r>
            <a:r>
              <a:rPr lang="fr-FR" dirty="0" smtClean="0"/>
              <a:t> 8</a:t>
            </a:r>
          </a:p>
          <a:p>
            <a:pPr algn="just">
              <a:buNone/>
            </a:pPr>
            <a:r>
              <a:rPr lang="fr-FR" dirty="0" smtClean="0"/>
              <a:t>-L’oral (en juin) </a:t>
            </a:r>
            <a:r>
              <a:rPr lang="fr-FR" dirty="0" err="1" smtClean="0"/>
              <a:t>coeff</a:t>
            </a:r>
            <a:r>
              <a:rPr lang="fr-FR" dirty="0" smtClean="0"/>
              <a:t> 10 </a:t>
            </a:r>
          </a:p>
          <a:p>
            <a:pPr algn="just">
              <a:buNone/>
            </a:pPr>
            <a:r>
              <a:rPr lang="fr-FR" dirty="0" smtClean="0">
                <a:solidFill>
                  <a:srgbClr val="FF0000"/>
                </a:solidFill>
              </a:rPr>
              <a:t>-les 2 spécialités (c’est ici que nous intervenons pour les élèves ayant choisis SPC). </a:t>
            </a:r>
            <a:r>
              <a:rPr lang="fr-FR" dirty="0" smtClean="0"/>
              <a:t>Elles auront lieu au 3</a:t>
            </a:r>
            <a:r>
              <a:rPr lang="fr-FR" baseline="30000" dirty="0" smtClean="0"/>
              <a:t>ème</a:t>
            </a:r>
            <a:r>
              <a:rPr lang="fr-FR" dirty="0" smtClean="0"/>
              <a:t> trimestre, pas forcement en juin. </a:t>
            </a:r>
            <a:r>
              <a:rPr lang="fr-FR" dirty="0" err="1" smtClean="0"/>
              <a:t>Coeff</a:t>
            </a:r>
            <a:r>
              <a:rPr lang="fr-FR" dirty="0" smtClean="0"/>
              <a:t> 16 (chacune).</a:t>
            </a:r>
          </a:p>
          <a:p>
            <a:pPr algn="just">
              <a:buNone/>
            </a:pPr>
            <a:r>
              <a:rPr lang="fr-FR" dirty="0" smtClean="0"/>
              <a:t>-</a:t>
            </a:r>
            <a:r>
              <a:rPr lang="fr-FR" dirty="0" smtClean="0">
                <a:solidFill>
                  <a:srgbClr val="FF0000"/>
                </a:solidFill>
              </a:rPr>
              <a:t>L’ensemble des coefficients est de 60.</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objectifs de la réforme</a:t>
            </a:r>
            <a:endParaRPr lang="fr-FR" dirty="0"/>
          </a:p>
        </p:txBody>
      </p:sp>
      <p:sp>
        <p:nvSpPr>
          <p:cNvPr id="3" name="Espace réservé du contenu 2"/>
          <p:cNvSpPr>
            <a:spLocks noGrp="1"/>
          </p:cNvSpPr>
          <p:nvPr>
            <p:ph idx="1"/>
          </p:nvPr>
        </p:nvSpPr>
        <p:spPr>
          <a:xfrm>
            <a:off x="457200" y="1935480"/>
            <a:ext cx="8229600" cy="4636792"/>
          </a:xfrm>
        </p:spPr>
        <p:txBody>
          <a:bodyPr>
            <a:noAutofit/>
          </a:bodyPr>
          <a:lstStyle/>
          <a:p>
            <a:pPr algn="just"/>
            <a:r>
              <a:rPr lang="fr-FR" sz="2000" dirty="0" smtClean="0"/>
              <a:t>Elle simplifie l’examen, qui est devenu trop complexe. </a:t>
            </a:r>
          </a:p>
          <a:p>
            <a:pPr algn="just">
              <a:buNone/>
            </a:pPr>
            <a:endParaRPr lang="fr-FR" sz="2000" dirty="0" smtClean="0"/>
          </a:p>
          <a:p>
            <a:pPr algn="just"/>
            <a:r>
              <a:rPr lang="fr-FR" sz="2000" dirty="0" smtClean="0"/>
              <a:t>Elle redonne du sens et de la force à l’examen pour permettre aux élèves de mieux préparer leur réussite future dans l’enseignement supérieur. En effet, aujourd’hui, 60% des étudiants échouent en licence, ce qui n’est pas acceptable. </a:t>
            </a:r>
          </a:p>
          <a:p>
            <a:pPr algn="just"/>
            <a:r>
              <a:rPr lang="fr-FR" sz="2000" dirty="0" smtClean="0"/>
              <a:t>Elle permettra de mieux valoriser le travail des élèves. L’examen tiendra compte du travail de l’élève durant sa scolarité en première et en terminale alors qu’aujourd’hui celui-ci obtient son baccalauréat sur une seule semaine. </a:t>
            </a:r>
          </a:p>
          <a:p>
            <a:pPr algn="just"/>
            <a:r>
              <a:rPr lang="fr-FR" sz="2000" dirty="0" smtClean="0"/>
              <a:t>Elle accompagnera mieux les lycéens dans la conception de leur projet d’orientation en leur offrant des heures dédiées à l’orientation et en leur donnant une plus grande liberté dans le choix des enseignements.</a:t>
            </a:r>
            <a:endParaRPr lang="fr-FR" sz="2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Les épreuves finales dans </a:t>
            </a:r>
            <a:r>
              <a:rPr lang="fr-FR" u="sng" dirty="0" smtClean="0"/>
              <a:t>les séries technologiques</a:t>
            </a:r>
            <a:r>
              <a:rPr lang="fr-FR" dirty="0" smtClean="0"/>
              <a:t> (60%)</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Ce sont les mêmes que dans la série générale avec des coefficients différents.</a:t>
            </a:r>
          </a:p>
          <a:p>
            <a:pPr algn="just"/>
            <a:r>
              <a:rPr lang="fr-FR" dirty="0" smtClean="0"/>
              <a:t>En première, il y aura les épreuves anticipées de français (écrit </a:t>
            </a:r>
            <a:r>
              <a:rPr lang="fr-FR" dirty="0" err="1" smtClean="0"/>
              <a:t>coeff</a:t>
            </a:r>
            <a:r>
              <a:rPr lang="fr-FR" dirty="0" smtClean="0"/>
              <a:t> 5 et oral </a:t>
            </a:r>
            <a:r>
              <a:rPr lang="fr-FR" dirty="0" err="1" smtClean="0"/>
              <a:t>coeff</a:t>
            </a:r>
            <a:r>
              <a:rPr lang="fr-FR" dirty="0" smtClean="0"/>
              <a:t> 5) en juin. </a:t>
            </a:r>
          </a:p>
          <a:p>
            <a:pPr algn="just"/>
            <a:r>
              <a:rPr lang="fr-FR" dirty="0" smtClean="0"/>
              <a:t>En terminale, il y aura 4 épreuves finales</a:t>
            </a:r>
          </a:p>
          <a:p>
            <a:pPr algn="just">
              <a:buNone/>
            </a:pPr>
            <a:r>
              <a:rPr lang="fr-FR" dirty="0" smtClean="0"/>
              <a:t>-</a:t>
            </a:r>
            <a:r>
              <a:rPr lang="fr-FR" dirty="0" smtClean="0">
                <a:solidFill>
                  <a:srgbClr val="FF0000"/>
                </a:solidFill>
              </a:rPr>
              <a:t>Philosophie (en juin) </a:t>
            </a:r>
            <a:r>
              <a:rPr lang="fr-FR" dirty="0" err="1" smtClean="0">
                <a:solidFill>
                  <a:srgbClr val="FF0000"/>
                </a:solidFill>
              </a:rPr>
              <a:t>coeff</a:t>
            </a:r>
            <a:r>
              <a:rPr lang="fr-FR" dirty="0" smtClean="0">
                <a:solidFill>
                  <a:srgbClr val="FF0000"/>
                </a:solidFill>
              </a:rPr>
              <a:t> 4 (au lieu de 8 en série générale)</a:t>
            </a:r>
          </a:p>
          <a:p>
            <a:pPr algn="just">
              <a:buNone/>
            </a:pPr>
            <a:r>
              <a:rPr lang="fr-FR" dirty="0" smtClean="0">
                <a:solidFill>
                  <a:srgbClr val="FF0000"/>
                </a:solidFill>
              </a:rPr>
              <a:t>-L’oral (en juin) </a:t>
            </a:r>
            <a:r>
              <a:rPr lang="fr-FR" dirty="0" err="1" smtClean="0">
                <a:solidFill>
                  <a:srgbClr val="FF0000"/>
                </a:solidFill>
              </a:rPr>
              <a:t>coeff</a:t>
            </a:r>
            <a:r>
              <a:rPr lang="fr-FR" dirty="0" smtClean="0">
                <a:solidFill>
                  <a:srgbClr val="FF0000"/>
                </a:solidFill>
              </a:rPr>
              <a:t> 14 (au lieu de 10 en série générale) </a:t>
            </a:r>
          </a:p>
          <a:p>
            <a:pPr algn="just">
              <a:buNone/>
            </a:pPr>
            <a:r>
              <a:rPr lang="fr-FR" dirty="0" smtClean="0"/>
              <a:t>-les 2 spécialités (c’est ici que nous intervenons selon les séries). Elles auront lieu au 3</a:t>
            </a:r>
            <a:r>
              <a:rPr lang="fr-FR" baseline="30000" dirty="0" smtClean="0"/>
              <a:t>ème</a:t>
            </a:r>
            <a:r>
              <a:rPr lang="fr-FR" dirty="0" smtClean="0"/>
              <a:t> trimestre, pas forcement en juin. </a:t>
            </a:r>
            <a:r>
              <a:rPr lang="fr-FR" dirty="0" err="1" smtClean="0"/>
              <a:t>Coeff</a:t>
            </a:r>
            <a:r>
              <a:rPr lang="fr-FR" dirty="0" smtClean="0"/>
              <a:t> 16 (chacune).</a:t>
            </a:r>
          </a:p>
          <a:p>
            <a:pPr algn="just">
              <a:buNone/>
            </a:pPr>
            <a:r>
              <a:rPr lang="fr-FR" dirty="0" smtClean="0"/>
              <a:t>-</a:t>
            </a:r>
            <a:r>
              <a:rPr lang="fr-FR" dirty="0" smtClean="0">
                <a:solidFill>
                  <a:srgbClr val="FF0000"/>
                </a:solidFill>
              </a:rPr>
              <a:t>L’ensemble des coefficients est de 60.</a:t>
            </a:r>
          </a:p>
          <a:p>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L’oral</a:t>
            </a:r>
            <a:endParaRPr lang="fr-FR" dirty="0"/>
          </a:p>
        </p:txBody>
      </p:sp>
      <p:sp>
        <p:nvSpPr>
          <p:cNvPr id="3" name="Espace réservé du contenu 2"/>
          <p:cNvSpPr>
            <a:spLocks noGrp="1"/>
          </p:cNvSpPr>
          <p:nvPr>
            <p:ph idx="1"/>
          </p:nvPr>
        </p:nvSpPr>
        <p:spPr>
          <a:xfrm>
            <a:off x="457200" y="1935480"/>
            <a:ext cx="8229600" cy="4779668"/>
          </a:xfrm>
        </p:spPr>
        <p:txBody>
          <a:bodyPr>
            <a:normAutofit fontScale="70000" lnSpcReduction="20000"/>
          </a:bodyPr>
          <a:lstStyle/>
          <a:p>
            <a:pPr algn="just"/>
            <a:r>
              <a:rPr lang="fr-FR" sz="3100" dirty="0" smtClean="0"/>
              <a:t>L’oral final porte sur </a:t>
            </a:r>
            <a:r>
              <a:rPr lang="fr-FR" sz="3100" b="1" dirty="0" smtClean="0"/>
              <a:t>un projet pouvant être travaillé dès la classe de première et poursuivi en classe de terminale sur un thème donné dans les disciplines de spécialité de l’élève. </a:t>
            </a:r>
          </a:p>
          <a:p>
            <a:pPr algn="just"/>
            <a:r>
              <a:rPr lang="fr-FR" sz="3100" dirty="0" smtClean="0"/>
              <a:t>L’épreuve dure </a:t>
            </a:r>
            <a:r>
              <a:rPr lang="fr-FR" sz="3100" b="1" dirty="0" smtClean="0"/>
              <a:t>20 minutes comprend : </a:t>
            </a:r>
          </a:p>
          <a:p>
            <a:pPr algn="just">
              <a:buNone/>
            </a:pPr>
            <a:r>
              <a:rPr lang="fr-FR" sz="3100" b="1" dirty="0" smtClean="0"/>
              <a:t>-une présentation personnelle du projet qui est adossé à un ou deux des enseignements de spécialité choisis par le candidat ; </a:t>
            </a:r>
          </a:p>
          <a:p>
            <a:pPr algn="just">
              <a:buNone/>
            </a:pPr>
            <a:r>
              <a:rPr lang="fr-FR" sz="3100" dirty="0" smtClean="0"/>
              <a:t>-un </a:t>
            </a:r>
            <a:r>
              <a:rPr lang="fr-FR" sz="3100" b="1" dirty="0" smtClean="0"/>
              <a:t>échange avec le jury mené à partir de la présentation du projet, permettant d’évaluer la capacité du candidat à analyser en mobilisant les connaissances acquises au cours de sa scolarité, notamment scientifiques et historiques.</a:t>
            </a:r>
          </a:p>
          <a:p>
            <a:pPr algn="just"/>
            <a:endParaRPr lang="fr-FR" sz="3100" dirty="0" smtClean="0"/>
          </a:p>
          <a:p>
            <a:pPr algn="just"/>
            <a:r>
              <a:rPr lang="fr-FR" sz="3100" dirty="0" smtClean="0">
                <a:solidFill>
                  <a:srgbClr val="92D050"/>
                </a:solidFill>
              </a:rPr>
              <a:t>Les élèves de la voie technologique passent cette épreuve dans les mêmes conditions.</a:t>
            </a:r>
          </a:p>
          <a:p>
            <a:endParaRPr lang="fr-FR" b="1"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L’oral de rattrapage</a:t>
            </a:r>
            <a:endParaRPr lang="fr-FR" dirty="0"/>
          </a:p>
        </p:txBody>
      </p:sp>
      <p:sp>
        <p:nvSpPr>
          <p:cNvPr id="3" name="Espace réservé du contenu 2"/>
          <p:cNvSpPr>
            <a:spLocks noGrp="1"/>
          </p:cNvSpPr>
          <p:nvPr>
            <p:ph idx="1"/>
          </p:nvPr>
        </p:nvSpPr>
        <p:spPr/>
        <p:txBody>
          <a:bodyPr>
            <a:normAutofit/>
          </a:bodyPr>
          <a:lstStyle/>
          <a:p>
            <a:pPr algn="just"/>
            <a:r>
              <a:rPr lang="fr-FR" dirty="0" smtClean="0"/>
              <a:t>Il est maintenu sans modification. Les élèves obtenant une note égale ou supérieure à 8 et inférieure à 10 sur 20 au baccalauréat peuvent demander un rattrapage. </a:t>
            </a:r>
          </a:p>
          <a:p>
            <a:pPr algn="just"/>
            <a:r>
              <a:rPr lang="fr-FR" dirty="0" smtClean="0"/>
              <a:t>Il consiste en deux </a:t>
            </a:r>
            <a:r>
              <a:rPr lang="fr-FR" b="1" dirty="0" smtClean="0"/>
              <a:t>épreuves orales dans les disciplines que le candidat choisit parmi celles qui ont fait l’objet d’une épreuve terminale : français, philosophie, l’une ou les deux disciplines de spécialités suivies en terminale. Les notes obtenues se substituent aux notes initiales dans ces disciplines.</a:t>
            </a:r>
            <a:endParaRPr lang="fr-F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 calendrier à venir</a:t>
            </a:r>
            <a:endParaRPr lang="fr-FR" dirty="0"/>
          </a:p>
        </p:txBody>
      </p:sp>
      <p:sp>
        <p:nvSpPr>
          <p:cNvPr id="3" name="Espace réservé du contenu 2"/>
          <p:cNvSpPr>
            <a:spLocks noGrp="1"/>
          </p:cNvSpPr>
          <p:nvPr>
            <p:ph idx="1"/>
          </p:nvPr>
        </p:nvSpPr>
        <p:spPr>
          <a:xfrm>
            <a:off x="457200" y="1714488"/>
            <a:ext cx="8229600" cy="5143512"/>
          </a:xfrm>
        </p:spPr>
        <p:txBody>
          <a:bodyPr>
            <a:normAutofit fontScale="77500" lnSpcReduction="20000"/>
          </a:bodyPr>
          <a:lstStyle/>
          <a:p>
            <a:pPr marL="266700" indent="-266700" algn="just" fontAlgn="base">
              <a:spcAft>
                <a:spcPct val="0"/>
              </a:spcAft>
              <a:buFont typeface="Arial" pitchFamily="34" charset="0"/>
              <a:buChar char="■"/>
            </a:pPr>
            <a:r>
              <a:rPr lang="fr-FR" altLang="fr-FR" b="1" dirty="0" smtClean="0"/>
              <a:t>Cette année : rentrée 2018 </a:t>
            </a:r>
            <a:r>
              <a:rPr lang="fr-FR" altLang="fr-FR" dirty="0" smtClean="0"/>
              <a:t>: la seconde générale et technologique connaît de premiers  ajustements</a:t>
            </a:r>
          </a:p>
          <a:p>
            <a:pPr marL="266700" indent="-266700" algn="just" fontAlgn="base">
              <a:spcAft>
                <a:spcPct val="0"/>
              </a:spcAft>
              <a:buFont typeface="Arial" pitchFamily="34" charset="0"/>
              <a:buChar char="■"/>
            </a:pPr>
            <a:r>
              <a:rPr lang="fr-FR" altLang="fr-FR" dirty="0" smtClean="0"/>
              <a:t>------------------------------------------------------------------------------------</a:t>
            </a:r>
          </a:p>
          <a:p>
            <a:pPr marL="266700" indent="-266700" algn="just" fontAlgn="base">
              <a:spcAft>
                <a:spcPct val="0"/>
              </a:spcAft>
              <a:buFont typeface="Arial" pitchFamily="34" charset="0"/>
              <a:buChar char="■"/>
            </a:pPr>
            <a:r>
              <a:rPr lang="fr-FR" altLang="fr-FR" b="1" dirty="0" smtClean="0"/>
              <a:t>L’an prochain : rentrée 2019 </a:t>
            </a:r>
            <a:r>
              <a:rPr lang="fr-FR" altLang="fr-FR" dirty="0" smtClean="0"/>
              <a:t>: les classes de première et de seconde sont rénovées (nouveaux programmes, nouvelles structures)</a:t>
            </a:r>
          </a:p>
          <a:p>
            <a:pPr marL="266700" indent="-266700" algn="just" fontAlgn="base">
              <a:spcAft>
                <a:spcPct val="0"/>
              </a:spcAft>
              <a:buFont typeface="Arial" pitchFamily="34" charset="0"/>
              <a:buChar char="■"/>
            </a:pPr>
            <a:r>
              <a:rPr lang="fr-FR" altLang="fr-FR" dirty="0" smtClean="0"/>
              <a:t>2</a:t>
            </a:r>
            <a:r>
              <a:rPr lang="fr-FR" altLang="fr-FR" baseline="30000" dirty="0" smtClean="0"/>
              <a:t>ème</a:t>
            </a:r>
            <a:r>
              <a:rPr lang="fr-FR" altLang="fr-FR" dirty="0" smtClean="0"/>
              <a:t> et 3</a:t>
            </a:r>
            <a:r>
              <a:rPr lang="fr-FR" altLang="fr-FR" baseline="30000" dirty="0" smtClean="0"/>
              <a:t>ème</a:t>
            </a:r>
            <a:r>
              <a:rPr lang="fr-FR" altLang="fr-FR" dirty="0" smtClean="0"/>
              <a:t> trimestre 2020 : deux séquences d’épreuves communes de contrôle continu</a:t>
            </a:r>
          </a:p>
          <a:p>
            <a:pPr marL="266700" indent="-266700" algn="just" fontAlgn="base">
              <a:spcAft>
                <a:spcPct val="0"/>
              </a:spcAft>
              <a:buFont typeface="Arial" pitchFamily="34" charset="0"/>
              <a:buChar char="■"/>
            </a:pPr>
            <a:r>
              <a:rPr lang="fr-FR" altLang="fr-FR" dirty="0" smtClean="0"/>
              <a:t>Juin 2020 : épreuves anticipées de français</a:t>
            </a:r>
          </a:p>
          <a:p>
            <a:pPr marL="266700" indent="-266700" algn="just" fontAlgn="base">
              <a:spcAft>
                <a:spcPct val="0"/>
              </a:spcAft>
              <a:buFont typeface="Arial" pitchFamily="34" charset="0"/>
              <a:buChar char="■"/>
            </a:pPr>
            <a:r>
              <a:rPr lang="fr-FR" altLang="fr-FR" dirty="0" smtClean="0"/>
              <a:t>------------------------------------------------------------------------------------</a:t>
            </a:r>
          </a:p>
          <a:p>
            <a:pPr marL="266700" indent="-266700" algn="just" fontAlgn="base">
              <a:spcAft>
                <a:spcPct val="0"/>
              </a:spcAft>
              <a:buFont typeface="Arial" pitchFamily="34" charset="0"/>
              <a:buChar char="■"/>
            </a:pPr>
            <a:r>
              <a:rPr lang="fr-FR" altLang="fr-FR" b="1" dirty="0" smtClean="0"/>
              <a:t>Dans deux ans : rentrée 2020 </a:t>
            </a:r>
            <a:r>
              <a:rPr lang="fr-FR" altLang="fr-FR" dirty="0" smtClean="0"/>
              <a:t>: la classe de terminale est rénovée (nouveaux programmes, nouvelles structures)</a:t>
            </a:r>
          </a:p>
          <a:p>
            <a:pPr marL="266700" indent="-266700" algn="just" fontAlgn="base">
              <a:spcAft>
                <a:spcPct val="0"/>
              </a:spcAft>
              <a:buFont typeface="Arial" pitchFamily="34" charset="0"/>
              <a:buChar char="■"/>
            </a:pPr>
            <a:r>
              <a:rPr lang="fr-FR" altLang="fr-FR" dirty="0" smtClean="0"/>
              <a:t>Janvier-Mai 2021 : une séquence d’épreuves communes de contrôle continu</a:t>
            </a:r>
          </a:p>
          <a:p>
            <a:pPr marL="266700" indent="-266700" algn="just" fontAlgn="base">
              <a:spcAft>
                <a:spcPct val="0"/>
              </a:spcAft>
              <a:buFont typeface="Arial" pitchFamily="34" charset="0"/>
              <a:buChar char="■"/>
            </a:pPr>
            <a:r>
              <a:rPr lang="fr-FR" altLang="fr-FR" dirty="0" smtClean="0"/>
              <a:t>Printemps 2021 : deux épreuves écrites de spécialités</a:t>
            </a:r>
          </a:p>
          <a:p>
            <a:pPr marL="266700" indent="-266700" algn="just" fontAlgn="base">
              <a:spcAft>
                <a:spcPct val="0"/>
              </a:spcAft>
              <a:buFont typeface="Arial" pitchFamily="34" charset="0"/>
              <a:buChar char="■"/>
            </a:pPr>
            <a:r>
              <a:rPr lang="fr-FR" altLang="fr-FR" dirty="0" smtClean="0"/>
              <a:t>Juin 2021 : épreuves écrite de philosophie et épreuve orale</a:t>
            </a:r>
          </a:p>
          <a:p>
            <a:pPr marL="266700" indent="-266700" algn="just" fontAlgn="base">
              <a:spcAft>
                <a:spcPct val="0"/>
              </a:spcAft>
              <a:buFont typeface="Arial" pitchFamily="34" charset="0"/>
              <a:buChar char="■"/>
            </a:pPr>
            <a:r>
              <a:rPr lang="fr-FR" altLang="fr-FR" dirty="0" smtClean="0"/>
              <a:t>Juillet 2021 : délivrance du nouveau baccalauréat</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La classe de seconde rentrée 2018</a:t>
            </a:r>
            <a:endParaRPr lang="fr-FR" dirty="0"/>
          </a:p>
        </p:txBody>
      </p:sp>
      <p:sp>
        <p:nvSpPr>
          <p:cNvPr id="3" name="Espace réservé du contenu 2"/>
          <p:cNvSpPr>
            <a:spLocks noGrp="1"/>
          </p:cNvSpPr>
          <p:nvPr>
            <p:ph idx="1"/>
          </p:nvPr>
        </p:nvSpPr>
        <p:spPr/>
        <p:txBody>
          <a:bodyPr/>
          <a:lstStyle/>
          <a:p>
            <a:pPr algn="just"/>
            <a:r>
              <a:rPr lang="fr-FR" dirty="0" smtClean="0"/>
              <a:t>Dès septembre 2018, test de positionnement des élèves en mathématiques et en français, notamment pour faire des groupes d’AP dédiés maintenant exclusivement à ces deux matières plus à l’orientation.</a:t>
            </a:r>
          </a:p>
          <a:p>
            <a:pPr algn="just"/>
            <a:endParaRPr lang="fr-FR" dirty="0" smtClean="0"/>
          </a:p>
          <a:p>
            <a:pPr algn="just"/>
            <a:r>
              <a:rPr lang="fr-FR" dirty="0" smtClean="0">
                <a:solidFill>
                  <a:srgbClr val="FF0000"/>
                </a:solidFill>
              </a:rPr>
              <a:t>Nous ne sommes pas concernés </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LA CLASSE DE SECONDE SEPT 2019</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Les enseignements d’exploration disparaissent.</a:t>
            </a:r>
          </a:p>
          <a:p>
            <a:pPr algn="just"/>
            <a:r>
              <a:rPr lang="fr-FR" dirty="0" smtClean="0"/>
              <a:t>Les établissements disposent de 12h supplémentaires  par division en plus des horaires obligatoires. La répartition est fixé par le conseil d’administration après consultation du conseil pédagogique.</a:t>
            </a:r>
          </a:p>
          <a:p>
            <a:pPr algn="just"/>
            <a:r>
              <a:rPr lang="fr-FR" dirty="0" smtClean="0"/>
              <a:t>Il y a de l’AP mais l’horaire n’est pas fixé. A prendre sur les 12h</a:t>
            </a:r>
          </a:p>
          <a:p>
            <a:pPr algn="just"/>
            <a:r>
              <a:rPr lang="fr-FR" dirty="0" smtClean="0"/>
              <a:t>L’horaire de SPC reste de 3h par semaine, le dédoublement pour les TP reste au choix du conseil pédagogique. A prendre sur les 12h.</a:t>
            </a:r>
          </a:p>
          <a:p>
            <a:pPr algn="just"/>
            <a:r>
              <a:rPr lang="fr-FR" dirty="0" smtClean="0"/>
              <a:t>Les programmes de SPC changent, je vous les présenterai à la prochaine réunion.</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i="1" dirty="0" smtClean="0"/>
              <a:t/>
            </a:r>
            <a:br>
              <a:rPr lang="fr-FR" b="1" i="1" dirty="0" smtClean="0"/>
            </a:br>
            <a:r>
              <a:rPr lang="fr-FR" sz="4900" b="1" dirty="0" smtClean="0"/>
              <a:t>ENSEIGNEMENTS COMMUNS 2nde</a:t>
            </a:r>
            <a:endParaRPr lang="fr-FR" sz="4900" dirty="0"/>
          </a:p>
        </p:txBody>
      </p:sp>
      <p:sp>
        <p:nvSpPr>
          <p:cNvPr id="3" name="Espace réservé du contenu 2"/>
          <p:cNvSpPr>
            <a:spLocks noGrp="1"/>
          </p:cNvSpPr>
          <p:nvPr>
            <p:ph idx="1"/>
          </p:nvPr>
        </p:nvSpPr>
        <p:spPr/>
        <p:txBody>
          <a:bodyPr>
            <a:normAutofit fontScale="77500" lnSpcReduction="20000"/>
          </a:bodyPr>
          <a:lstStyle/>
          <a:p>
            <a:r>
              <a:rPr lang="fr-FR" dirty="0" smtClean="0"/>
              <a:t>Français 4h</a:t>
            </a:r>
          </a:p>
          <a:p>
            <a:r>
              <a:rPr lang="fr-FR" dirty="0" smtClean="0"/>
              <a:t>Histoire-Géographie 3h</a:t>
            </a:r>
          </a:p>
          <a:p>
            <a:r>
              <a:rPr lang="fr-FR" dirty="0" smtClean="0"/>
              <a:t>LVA et LVB 5h30 (globalisée)</a:t>
            </a:r>
          </a:p>
          <a:p>
            <a:r>
              <a:rPr lang="fr-FR" dirty="0" smtClean="0">
                <a:solidFill>
                  <a:srgbClr val="00B050"/>
                </a:solidFill>
              </a:rPr>
              <a:t>Sciences économiques et sociales (entre dans le tronc commun) 1h30</a:t>
            </a:r>
          </a:p>
          <a:p>
            <a:r>
              <a:rPr lang="fr-FR" dirty="0" smtClean="0"/>
              <a:t>Mathématiques 4h</a:t>
            </a:r>
          </a:p>
          <a:p>
            <a:r>
              <a:rPr lang="fr-FR" dirty="0" smtClean="0">
                <a:solidFill>
                  <a:srgbClr val="FF0000"/>
                </a:solidFill>
              </a:rPr>
              <a:t>Physique-chimie: 3h</a:t>
            </a:r>
          </a:p>
          <a:p>
            <a:r>
              <a:rPr lang="fr-FR" dirty="0" smtClean="0"/>
              <a:t>Sciences de la vie et de la Terre 1h30</a:t>
            </a:r>
          </a:p>
          <a:p>
            <a:r>
              <a:rPr lang="fr-FR" dirty="0" smtClean="0"/>
              <a:t>Education physique et sportive 2h</a:t>
            </a:r>
          </a:p>
          <a:p>
            <a:r>
              <a:rPr lang="fr-FR" dirty="0" smtClean="0"/>
              <a:t>Enseignement moral et civique 18h annuelles</a:t>
            </a:r>
          </a:p>
          <a:p>
            <a:r>
              <a:rPr lang="fr-FR" dirty="0" smtClean="0">
                <a:solidFill>
                  <a:srgbClr val="FF0000"/>
                </a:solidFill>
              </a:rPr>
              <a:t>Sciences numériques : 1h (remplace ICN peut être fait par un professeur de SPC) 1h30</a:t>
            </a:r>
          </a:p>
          <a:p>
            <a:r>
              <a:rPr lang="fr-FR" dirty="0" smtClean="0"/>
              <a:t>Accompagnement personnalisé (pour les maths et le français))</a:t>
            </a:r>
          </a:p>
          <a:p>
            <a:r>
              <a:rPr lang="fr-FR" dirty="0" smtClean="0"/>
              <a:t>Education au choix de l’orientation</a:t>
            </a:r>
          </a:p>
          <a:p>
            <a:r>
              <a:rPr lang="fr-FR" dirty="0" smtClean="0"/>
              <a:t>Heures de vie de classe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ENSEIGNEMENTS OPTIONNELS</a:t>
            </a:r>
            <a:endParaRPr lang="fr-FR" dirty="0"/>
          </a:p>
        </p:txBody>
      </p:sp>
      <p:sp>
        <p:nvSpPr>
          <p:cNvPr id="3" name="Espace réservé du contenu 2"/>
          <p:cNvSpPr>
            <a:spLocks noGrp="1"/>
          </p:cNvSpPr>
          <p:nvPr>
            <p:ph idx="1"/>
          </p:nvPr>
        </p:nvSpPr>
        <p:spPr/>
        <p:txBody>
          <a:bodyPr>
            <a:normAutofit fontScale="62500" lnSpcReduction="20000"/>
          </a:bodyPr>
          <a:lstStyle/>
          <a:p>
            <a:pPr algn="just"/>
            <a:r>
              <a:rPr lang="fr-FR" b="1" dirty="0" smtClean="0"/>
              <a:t>Les élèves peuvent prendre </a:t>
            </a:r>
            <a:r>
              <a:rPr lang="fr-FR" b="1" dirty="0" smtClean="0">
                <a:solidFill>
                  <a:srgbClr val="FF0000"/>
                </a:solidFill>
              </a:rPr>
              <a:t>au plus </a:t>
            </a:r>
            <a:r>
              <a:rPr lang="fr-FR" b="1" dirty="0" smtClean="0"/>
              <a:t>un enseignement optionnel général et un enseignement optionnel technologique. </a:t>
            </a:r>
            <a:r>
              <a:rPr lang="fr-FR" b="1" dirty="0" smtClean="0">
                <a:solidFill>
                  <a:srgbClr val="FF0000"/>
                </a:solidFill>
              </a:rPr>
              <a:t>Il n’y a pas d’obligation</a:t>
            </a:r>
            <a:r>
              <a:rPr lang="fr-FR" b="1" dirty="0" smtClean="0"/>
              <a:t>, les élèves peuvent ne pas prendre d’option.</a:t>
            </a:r>
          </a:p>
          <a:p>
            <a:pPr algn="just"/>
            <a:endParaRPr lang="fr-FR" b="1" dirty="0" smtClean="0"/>
          </a:p>
          <a:p>
            <a:pPr algn="just"/>
            <a:r>
              <a:rPr lang="fr-FR" b="1" dirty="0" smtClean="0"/>
              <a:t>1 enseignement général au choix parmi</a:t>
            </a:r>
          </a:p>
          <a:p>
            <a:pPr algn="just"/>
            <a:r>
              <a:rPr lang="fr-FR" dirty="0" smtClean="0"/>
              <a:t>Langues et cultures de l’Antiquité : latin</a:t>
            </a:r>
          </a:p>
          <a:p>
            <a:pPr algn="just"/>
            <a:r>
              <a:rPr lang="fr-FR" dirty="0" smtClean="0"/>
              <a:t>Langues et cultures de l’Antiquité : grec</a:t>
            </a:r>
          </a:p>
          <a:p>
            <a:pPr algn="just"/>
            <a:r>
              <a:rPr lang="fr-FR" dirty="0" smtClean="0"/>
              <a:t>Langue vivante C</a:t>
            </a:r>
          </a:p>
          <a:p>
            <a:pPr algn="just"/>
            <a:r>
              <a:rPr lang="fr-FR" dirty="0" smtClean="0"/>
              <a:t>Arts : au choix parmi arts plastiques ou cinéma-audiovisuel ou danse</a:t>
            </a:r>
          </a:p>
          <a:p>
            <a:pPr algn="just"/>
            <a:r>
              <a:rPr lang="fr-FR" dirty="0" smtClean="0"/>
              <a:t>ou histoire des arts ou musique ou théâtre</a:t>
            </a:r>
          </a:p>
          <a:p>
            <a:pPr algn="just"/>
            <a:r>
              <a:rPr lang="fr-FR" dirty="0" smtClean="0"/>
              <a:t>Education physique et sportive</a:t>
            </a:r>
          </a:p>
          <a:p>
            <a:pPr algn="just"/>
            <a:r>
              <a:rPr lang="fr-FR" dirty="0" smtClean="0"/>
              <a:t>Arts du cirque</a:t>
            </a:r>
          </a:p>
          <a:p>
            <a:pPr algn="just"/>
            <a:r>
              <a:rPr lang="fr-FR" dirty="0" smtClean="0"/>
              <a:t>Ecologie–agronomie–</a:t>
            </a:r>
            <a:r>
              <a:rPr lang="fr-FR" dirty="0" err="1" smtClean="0"/>
              <a:t>territoires–développement</a:t>
            </a:r>
            <a:r>
              <a:rPr lang="fr-FR" dirty="0" smtClean="0"/>
              <a:t> durable(d)</a:t>
            </a:r>
          </a:p>
          <a:p>
            <a:pPr algn="just"/>
            <a:endParaRPr lang="fr-FR" dirty="0" smtClean="0"/>
          </a:p>
          <a:p>
            <a:pPr algn="just"/>
            <a:r>
              <a:rPr lang="fr-FR" b="1" dirty="0" smtClean="0">
                <a:solidFill>
                  <a:srgbClr val="FF0000"/>
                </a:solidFill>
                <a:latin typeface="Arial" pitchFamily="34" charset="0"/>
                <a:cs typeface="Arial" pitchFamily="34" charset="0"/>
              </a:rPr>
              <a:t>Les enseignements d’exploration ont disparu et notamment MPS. Aucun enseignement général optionnel ne nous concerne.</a:t>
            </a:r>
          </a:p>
          <a:p>
            <a:pPr algn="just"/>
            <a:r>
              <a:rPr lang="fr-FR" dirty="0" smtClean="0">
                <a:solidFill>
                  <a:srgbClr val="00B050"/>
                </a:solidFill>
              </a:rPr>
              <a:t>L’économie gestion SES et PFEG est passé dans le tronc commun</a:t>
            </a:r>
            <a:endParaRPr lang="fr-FR" dirty="0">
              <a:solidFill>
                <a:srgbClr val="00B05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1 enseignement optionnel technologique au choix parmi:</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Santé et social</a:t>
            </a:r>
          </a:p>
          <a:p>
            <a:pPr algn="just"/>
            <a:r>
              <a:rPr lang="fr-FR" dirty="0" smtClean="0"/>
              <a:t>Biotechnologies</a:t>
            </a:r>
          </a:p>
          <a:p>
            <a:pPr algn="just"/>
            <a:r>
              <a:rPr lang="fr-FR" dirty="0" smtClean="0">
                <a:solidFill>
                  <a:srgbClr val="FF0000"/>
                </a:solidFill>
              </a:rPr>
              <a:t>Sciences et laboratoire 1h30</a:t>
            </a:r>
          </a:p>
          <a:p>
            <a:pPr algn="just"/>
            <a:r>
              <a:rPr lang="fr-FR" dirty="0" smtClean="0">
                <a:solidFill>
                  <a:srgbClr val="00B050"/>
                </a:solidFill>
              </a:rPr>
              <a:t>Sciences de l’ingénieur (entre dans les options possibles)</a:t>
            </a:r>
          </a:p>
          <a:p>
            <a:pPr algn="just"/>
            <a:r>
              <a:rPr lang="fr-FR" dirty="0" smtClean="0"/>
              <a:t>Création et innovation technologiques</a:t>
            </a:r>
          </a:p>
          <a:p>
            <a:pPr algn="just"/>
            <a:r>
              <a:rPr lang="fr-FR" dirty="0" smtClean="0"/>
              <a:t>Création et culture – design</a:t>
            </a:r>
          </a:p>
          <a:p>
            <a:pPr algn="just"/>
            <a:r>
              <a:rPr lang="fr-FR" dirty="0" smtClean="0"/>
              <a:t>Hippologie et équitation </a:t>
            </a:r>
          </a:p>
          <a:p>
            <a:pPr algn="just"/>
            <a:r>
              <a:rPr lang="fr-FR" dirty="0" smtClean="0"/>
              <a:t>Pratiques sociales et culturelles </a:t>
            </a:r>
          </a:p>
          <a:p>
            <a:pPr algn="just"/>
            <a:r>
              <a:rPr lang="fr-FR" dirty="0" smtClean="0"/>
              <a:t>Pratiques professionnelles </a:t>
            </a:r>
          </a:p>
          <a:p>
            <a:pPr algn="just"/>
            <a:r>
              <a:rPr lang="fr-FR" dirty="0" smtClean="0"/>
              <a:t>Atelier artistique</a:t>
            </a:r>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605</TotalTime>
  <Words>3094</Words>
  <Application>Microsoft Office PowerPoint</Application>
  <PresentationFormat>Affichage à l'écran (4:3)</PresentationFormat>
  <Paragraphs>314</Paragraphs>
  <Slides>43</Slides>
  <Notes>0</Notes>
  <HiddenSlides>0</HiddenSlides>
  <MMClips>0</MMClips>
  <ScaleCrop>false</ScaleCrop>
  <HeadingPairs>
    <vt:vector size="4" baseType="variant">
      <vt:variant>
        <vt:lpstr>Thème</vt:lpstr>
      </vt:variant>
      <vt:variant>
        <vt:i4>1</vt:i4>
      </vt:variant>
      <vt:variant>
        <vt:lpstr>Titres des diapositives</vt:lpstr>
      </vt:variant>
      <vt:variant>
        <vt:i4>43</vt:i4>
      </vt:variant>
    </vt:vector>
  </HeadingPairs>
  <TitlesOfParts>
    <vt:vector size="44" baseType="lpstr">
      <vt:lpstr>Débit</vt:lpstr>
      <vt:lpstr>LA REFORME DES LYCEES</vt:lpstr>
      <vt:lpstr>La formation</vt:lpstr>
      <vt:lpstr>LES DATES</vt:lpstr>
      <vt:lpstr>Les objectifs de la réforme</vt:lpstr>
      <vt:lpstr>La classe de seconde rentrée 2018</vt:lpstr>
      <vt:lpstr>LA CLASSE DE SECONDE SEPT 2019</vt:lpstr>
      <vt:lpstr> ENSEIGNEMENTS COMMUNS 2nde</vt:lpstr>
      <vt:lpstr>ENSEIGNEMENTS OPTIONNELS</vt:lpstr>
      <vt:lpstr>1 enseignement optionnel technologique au choix parmi:</vt:lpstr>
      <vt:lpstr>La classe de première</vt:lpstr>
      <vt:lpstr>La classe de première (suite)</vt:lpstr>
      <vt:lpstr>Les enseignements communs en première générale</vt:lpstr>
      <vt:lpstr>Enseignements de spécialité (4h)</vt:lpstr>
      <vt:lpstr>Enseignements optionnels</vt:lpstr>
      <vt:lpstr>La classe de terminale générale</vt:lpstr>
      <vt:lpstr>La classe de terminale générale (suite)</vt:lpstr>
      <vt:lpstr>Les enseignements communs en terminale générale</vt:lpstr>
      <vt:lpstr>Enseignements de spécialité (6h)</vt:lpstr>
      <vt:lpstr>Remarques sur la spécialité</vt:lpstr>
      <vt:lpstr>Enseignements optionnels 1</vt:lpstr>
      <vt:lpstr>Enseignements optionnels 2</vt:lpstr>
      <vt:lpstr>Les séries technologiques STI2D-STL-ST2S-STD2A-STMG-SRHR</vt:lpstr>
      <vt:lpstr>Les séries technologiques STI2D-STL-ST2S-STD2A-STMG-SRHR</vt:lpstr>
      <vt:lpstr>Les enseignements communs toutes séries technologiques en première et terminale</vt:lpstr>
      <vt:lpstr>Les enseignements de spécialité en ST2S</vt:lpstr>
      <vt:lpstr>Remarques</vt:lpstr>
      <vt:lpstr>Les enseignements de spécialité en STL</vt:lpstr>
      <vt:lpstr>Remarques sur STL</vt:lpstr>
      <vt:lpstr>Les enseignements de spécialité en STI2D</vt:lpstr>
      <vt:lpstr>Remarques</vt:lpstr>
      <vt:lpstr>Les enseignements de spécialité en STD2A</vt:lpstr>
      <vt:lpstr>Remarques</vt:lpstr>
      <vt:lpstr>Les enseignements optionnels toutes séries technologiques</vt:lpstr>
      <vt:lpstr>Le nouveau Baccalauréat général et technologique</vt:lpstr>
      <vt:lpstr>L’ inconnue</vt:lpstr>
      <vt:lpstr>Bulletins (10%)</vt:lpstr>
      <vt:lpstr>Les épreuves communes (30%)</vt:lpstr>
      <vt:lpstr>Les épreuves communes évaluées en cours d’année</vt:lpstr>
      <vt:lpstr>Les épreuves finales dans la série générale (60%)</vt:lpstr>
      <vt:lpstr>Les épreuves finales dans les séries technologiques (60%)</vt:lpstr>
      <vt:lpstr>L’oral</vt:lpstr>
      <vt:lpstr>L’oral de rattrapage</vt:lpstr>
      <vt:lpstr>Le calendrier à venir</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Your User Name</dc:creator>
  <cp:lastModifiedBy>Dimitri ODONNAT</cp:lastModifiedBy>
  <cp:revision>53</cp:revision>
  <dcterms:created xsi:type="dcterms:W3CDTF">2018-06-14T12:43:11Z</dcterms:created>
  <dcterms:modified xsi:type="dcterms:W3CDTF">2018-09-28T10:23:22Z</dcterms:modified>
</cp:coreProperties>
</file>