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9" r:id="rId3"/>
    <p:sldId id="331" r:id="rId4"/>
    <p:sldId id="332" r:id="rId5"/>
    <p:sldId id="307" r:id="rId6"/>
    <p:sldId id="313" r:id="rId7"/>
    <p:sldId id="308" r:id="rId8"/>
    <p:sldId id="305" r:id="rId9"/>
    <p:sldId id="306" r:id="rId10"/>
    <p:sldId id="344" r:id="rId11"/>
    <p:sldId id="345" r:id="rId12"/>
    <p:sldId id="347" r:id="rId13"/>
    <p:sldId id="338" r:id="rId14"/>
    <p:sldId id="352" r:id="rId15"/>
    <p:sldId id="353" r:id="rId16"/>
    <p:sldId id="357" r:id="rId17"/>
    <p:sldId id="358" r:id="rId18"/>
    <p:sldId id="330" r:id="rId19"/>
    <p:sldId id="339" r:id="rId20"/>
    <p:sldId id="354" r:id="rId21"/>
    <p:sldId id="355" r:id="rId22"/>
    <p:sldId id="356" r:id="rId23"/>
    <p:sldId id="333" r:id="rId24"/>
    <p:sldId id="334" r:id="rId25"/>
    <p:sldId id="335" r:id="rId26"/>
    <p:sldId id="348" r:id="rId27"/>
    <p:sldId id="349" r:id="rId28"/>
    <p:sldId id="326" r:id="rId29"/>
    <p:sldId id="304" r:id="rId30"/>
    <p:sldId id="323" r:id="rId31"/>
    <p:sldId id="310" r:id="rId32"/>
    <p:sldId id="351" r:id="rId33"/>
    <p:sldId id="325" r:id="rId34"/>
    <p:sldId id="311" r:id="rId35"/>
    <p:sldId id="312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C6B20A-1DE3-4F43-8B69-E3883EC387D7}" type="datetimeFigureOut">
              <a:rPr lang="fr-FR" smtClean="0"/>
              <a:pPr/>
              <a:t>25/02/2019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CEA3CA-C12C-4C56-A974-72446B5244A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LA RÉFORME DES LYCÉES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PRÉCISIONS D’ORGANISATION</a:t>
            </a:r>
          </a:p>
          <a:p>
            <a:r>
              <a:rPr lang="fr-FR" dirty="0" smtClean="0"/>
              <a:t>LES PROGRAMMES DE SECONDE ET PREMIÈRE</a:t>
            </a:r>
          </a:p>
          <a:p>
            <a:r>
              <a:rPr lang="fr-FR" dirty="0" smtClean="0"/>
              <a:t>BO spécial n°1 du 22 janvier 2019</a:t>
            </a:r>
          </a:p>
          <a:p>
            <a:endParaRPr lang="fr-FR" dirty="0"/>
          </a:p>
          <a:p>
            <a:r>
              <a:rPr lang="fr-FR" dirty="0" smtClean="0"/>
              <a:t>RÉUNION DU 21 FÉVRIER 2018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LES SPÉCIALITÉS « PHYSIQUE CHIMIE ET MATHÉMATIQUES » EN STL ET STI2D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Actuellement les programmes de STL et STI2D sont les même (les sujets de BAC sont différents). Les nouveaux programmes sont différents ainsi que le nouveau BAC.</a:t>
            </a:r>
          </a:p>
          <a:p>
            <a:pPr algn="just"/>
            <a:r>
              <a:rPr lang="fr-FR" dirty="0" smtClean="0"/>
              <a:t>Dans les séries technologiques les maths sont déjà pour 3h dans le tronc commun (ce qui n’est pas le cas des SPC)</a:t>
            </a:r>
          </a:p>
          <a:p>
            <a:pPr algn="just"/>
            <a:r>
              <a:rPr lang="fr-FR" dirty="0" smtClean="0"/>
              <a:t>Donc lorsqu’en spécialité nous avons l’enseignement : « Physique Chimie et Mathématiques », c’est la physique chimie qui prédomine nettement. On le voit d’ailleurs lorsqu’on regarde les programmes.</a:t>
            </a:r>
          </a:p>
          <a:p>
            <a:pPr algn="just"/>
            <a:r>
              <a:rPr lang="fr-FR" dirty="0" smtClean="0"/>
              <a:t>Dans ces conditions, l’horaire affecté a la physique chimie doit être supérieur à l’horaire affecté aux maths.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LES SPÉCIALITÉS « PHYSIQUE CHIMIE ET MATHÉMATIQUES » EN STL ET STI2D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En STL, il y a 5h en première et terminale pour l’enseignement de « Physique Chimie et Mathématiques », </a:t>
            </a:r>
            <a:r>
              <a:rPr lang="fr-FR" dirty="0" smtClean="0">
                <a:solidFill>
                  <a:srgbClr val="FF0000"/>
                </a:solidFill>
              </a:rPr>
              <a:t>il faudra donc demander 3h30 de physique-chimie et 1h30 de maths.</a:t>
            </a:r>
          </a:p>
          <a:p>
            <a:pPr algn="just"/>
            <a:r>
              <a:rPr lang="fr-FR" dirty="0" smtClean="0"/>
              <a:t>En STI2D, il y a 6h en première et terminale pour l’enseignement de « Physique Chimie et Mathématiques », </a:t>
            </a:r>
            <a:r>
              <a:rPr lang="fr-FR" dirty="0" smtClean="0">
                <a:solidFill>
                  <a:srgbClr val="FF0000"/>
                </a:solidFill>
              </a:rPr>
              <a:t>il faudra donc demander  4h de physique-chimie et 2h de maths.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SPÉCIALITÉS EN STD2A-ST2S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Il y a de la physique chimie uniquement en première donc contrôle continu en fin de première en ST2S et STD2A (sujets tirés d’une banque nationale de sujets)</a:t>
            </a:r>
          </a:p>
          <a:p>
            <a:pPr algn="just"/>
            <a:r>
              <a:rPr lang="fr-FR" dirty="0" smtClean="0"/>
              <a:t>En ST2S, il y a en terminale la spécialité : « Chimie, Biologie et Physiopathologie humaine » de 8h. Le programme de Chimie a été écrit pour 3h.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 OPTIONS (seconde SL 1h30)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Nous sommes concernés par une seule option : SL (Sciences et Laboratoire ) en seconde.</a:t>
            </a:r>
          </a:p>
          <a:p>
            <a:pPr algn="just"/>
            <a:r>
              <a:rPr lang="fr-FR" dirty="0" smtClean="0"/>
              <a:t>Les établissements n’auront pas d’heure en plus pour financer les options. Il faudra utiliser les 12h non affectées.</a:t>
            </a:r>
          </a:p>
          <a:p>
            <a:pPr algn="just"/>
            <a:r>
              <a:rPr lang="fr-FR" dirty="0" smtClean="0"/>
              <a:t>Les établissements pourront ouvrir toutes les options qu’ils veulent, sans l’accord du rectorat car ce dernier ne les finance plus.</a:t>
            </a:r>
          </a:p>
          <a:p>
            <a:pPr algn="just"/>
            <a:r>
              <a:rPr lang="fr-FR" dirty="0" smtClean="0"/>
              <a:t>Pour le BAC, les options sont prises en compte dans les 10% de contrôle continu. Ils ne permettront plus d’avoir des points supplémentaires pour le BAC (sauf pour l’option LCA dont les points supplémentaires sont coefficient 3).</a:t>
            </a:r>
          </a:p>
          <a:p>
            <a:pPr algn="just"/>
            <a:r>
              <a:rPr lang="fr-FR" dirty="0" smtClean="0"/>
              <a:t>Beaucoup moins d’élèves devraient donc suivre des options.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Répartition des 2h d’enseignement scientifique en 1</a:t>
            </a:r>
            <a:r>
              <a:rPr lang="fr-FR" baseline="30000" dirty="0" smtClean="0">
                <a:solidFill>
                  <a:srgbClr val="FF0000"/>
                </a:solidFill>
              </a:rPr>
              <a:t>ère</a:t>
            </a:r>
            <a:r>
              <a:rPr lang="fr-FR" dirty="0" smtClean="0">
                <a:solidFill>
                  <a:srgbClr val="FF0000"/>
                </a:solidFill>
              </a:rPr>
              <a:t> générale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Les 2h par semaines pourront être faites par des professeurs de SPC-SVT et maths. Soit les 3, soit 2, soit 1.</a:t>
            </a:r>
          </a:p>
          <a:p>
            <a:pPr algn="just"/>
            <a:r>
              <a:rPr lang="fr-FR" dirty="0" smtClean="0"/>
              <a:t>Les maths sont « cachées » mais existent dans le programme.</a:t>
            </a:r>
          </a:p>
          <a:p>
            <a:pPr algn="just"/>
            <a:r>
              <a:rPr lang="fr-FR" dirty="0" smtClean="0"/>
              <a:t>Au vu du programme, le plus logique serait une répartition d’1h par un professeur de SPC et d’1h par un professeur de SVT.</a:t>
            </a:r>
          </a:p>
          <a:p>
            <a:pPr algn="just"/>
            <a:r>
              <a:rPr lang="fr-FR" dirty="0" smtClean="0"/>
              <a:t>Néanmoins la pression des parents d’élèves est forte pour faire intervenir un professeur de mathématiques (sinon, il n’y a pas de mathématiques dans le tronc commun).</a:t>
            </a:r>
          </a:p>
          <a:p>
            <a:pPr algn="just"/>
            <a:r>
              <a:rPr lang="fr-FR" dirty="0" smtClean="0"/>
              <a:t>Répartition possible 45min (1h30 quinzaine) SPC, 45min (1h30 quinzaine) SVT, 30min (1h quinzaine maths)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 DÉDOUBLEMENT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Attention :  certains établissements, pour garder leurs options, rognent sur le dédoublement en SPC.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Il faut essayer de maintenir 1h30 de dédoublement pour les TP </a:t>
            </a:r>
            <a:r>
              <a:rPr lang="fr-FR" dirty="0" smtClean="0"/>
              <a:t>de seconde et première. Avec les arguments que nous sommes une matière expérimentale, qu’il y a une liste de TP à faire (fin du programme de première) et qu’il y a une épreuve de TP au BAC.</a:t>
            </a:r>
          </a:p>
          <a:p>
            <a:pPr algn="just"/>
            <a:r>
              <a:rPr lang="fr-FR" dirty="0" smtClean="0"/>
              <a:t>Pour l’enseignement scientifique, on peut proposer :</a:t>
            </a:r>
          </a:p>
          <a:p>
            <a:pPr algn="just">
              <a:buNone/>
            </a:pPr>
            <a:r>
              <a:rPr lang="fr-FR" dirty="0" smtClean="0"/>
              <a:t>   Sem1: 1h de cours de SPC suivie de 1h de cours de SVT </a:t>
            </a:r>
          </a:p>
          <a:p>
            <a:pPr algn="just">
              <a:buNone/>
            </a:pPr>
            <a:r>
              <a:rPr lang="fr-FR" dirty="0" smtClean="0"/>
              <a:t>  Sem2: 1h de TP dédoublés de SVT suivie de 1h de TP dédoublés de SPC (en alternance avec l’autre groupe)</a:t>
            </a:r>
          </a:p>
          <a:p>
            <a:pPr algn="just">
              <a:buNone/>
            </a:pPr>
            <a:r>
              <a:rPr lang="fr-FR" dirty="0" smtClean="0"/>
              <a:t>Cela ne coûte qu’une heure de plus, et permet de faire des TP toutes les 2 semaines et permet un emploi du temps simple et stable.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 calendrier des examens en PC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 marL="266700" indent="-266700" algn="just" fontAlgn="base">
              <a:spcAft>
                <a:spcPct val="0"/>
              </a:spcAft>
              <a:buFont typeface="Arial" pitchFamily="34" charset="0"/>
              <a:buChar char="■"/>
            </a:pPr>
            <a:endParaRPr lang="fr-FR" altLang="fr-FR" b="1" dirty="0" smtClean="0"/>
          </a:p>
          <a:p>
            <a:pPr marL="266700" indent="-266700" algn="just" fontAlgn="base">
              <a:spcAft>
                <a:spcPct val="0"/>
              </a:spcAft>
              <a:buFont typeface="Arial" pitchFamily="34" charset="0"/>
              <a:buChar char="■"/>
            </a:pPr>
            <a:r>
              <a:rPr lang="fr-FR" altLang="fr-FR" b="1" dirty="0" smtClean="0"/>
              <a:t>L’an prochain  2019/2020 </a:t>
            </a:r>
            <a:r>
              <a:rPr lang="fr-FR" altLang="fr-FR" dirty="0" smtClean="0"/>
              <a:t>: </a:t>
            </a:r>
          </a:p>
          <a:p>
            <a:pPr marL="266700" indent="-266700" algn="just" fontAlgn="base">
              <a:spcAft>
                <a:spcPct val="0"/>
              </a:spcAft>
              <a:buFont typeface="Arial" pitchFamily="34" charset="0"/>
              <a:buChar char="■"/>
            </a:pPr>
            <a:r>
              <a:rPr lang="fr-FR" altLang="fr-FR" dirty="0" smtClean="0">
                <a:solidFill>
                  <a:srgbClr val="FF0000"/>
                </a:solidFill>
              </a:rPr>
              <a:t>Première générale: </a:t>
            </a:r>
            <a:r>
              <a:rPr lang="fr-FR" altLang="fr-FR" dirty="0" smtClean="0"/>
              <a:t>au 3</a:t>
            </a:r>
            <a:r>
              <a:rPr lang="fr-FR" altLang="fr-FR" baseline="30000" dirty="0" smtClean="0"/>
              <a:t>ème</a:t>
            </a:r>
            <a:r>
              <a:rPr lang="fr-FR" altLang="fr-FR" dirty="0" smtClean="0"/>
              <a:t> trimestre, une épreuve d’enseignement scientifique  pour tous et une épreuve de spécialité PC pour ceux qui l’abandonne en terminale (Contrôle continu: les 2 sujets sont tirés d’une banque nationale ).</a:t>
            </a:r>
          </a:p>
          <a:p>
            <a:pPr marL="266700" indent="-266700" algn="just" fontAlgn="base">
              <a:spcAft>
                <a:spcPct val="0"/>
              </a:spcAft>
              <a:buFont typeface="Arial" pitchFamily="34" charset="0"/>
              <a:buChar char="■"/>
            </a:pPr>
            <a:r>
              <a:rPr lang="fr-FR" altLang="fr-FR" dirty="0" smtClean="0">
                <a:solidFill>
                  <a:srgbClr val="FF0000"/>
                </a:solidFill>
              </a:rPr>
              <a:t>Première ST2S/STD2A </a:t>
            </a:r>
            <a:r>
              <a:rPr lang="fr-FR" altLang="fr-FR" dirty="0" smtClean="0"/>
              <a:t>: au 3</a:t>
            </a:r>
            <a:r>
              <a:rPr lang="fr-FR" altLang="fr-FR" baseline="30000" dirty="0" smtClean="0"/>
              <a:t>ème</a:t>
            </a:r>
            <a:r>
              <a:rPr lang="fr-FR" altLang="fr-FR" dirty="0" smtClean="0"/>
              <a:t> trimestre, une épreuve de physique chimie pour tous car il n’y en a plus en terminale (Contrôle continu: les 2 sujets sont tirés d’une banque nationale de sujet).</a:t>
            </a:r>
          </a:p>
          <a:p>
            <a:pPr marL="266700" indent="-266700" algn="just" fontAlgn="base">
              <a:spcAft>
                <a:spcPct val="0"/>
              </a:spcAft>
              <a:buFont typeface="Arial" pitchFamily="34" charset="0"/>
              <a:buChar char="■"/>
            </a:pPr>
            <a:endParaRPr lang="fr-FR" altLang="fr-FR" dirty="0" smtClean="0"/>
          </a:p>
          <a:p>
            <a:pPr marL="266700" indent="-266700" algn="just" fontAlgn="base">
              <a:spcAft>
                <a:spcPct val="0"/>
              </a:spcAft>
              <a:buFont typeface="Arial" pitchFamily="34" charset="0"/>
              <a:buChar char="■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 calendrier des examens en PC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altLang="fr-FR" b="1" dirty="0" smtClean="0"/>
              <a:t>Dans deux ans  2020/2021 </a:t>
            </a:r>
            <a:r>
              <a:rPr lang="fr-FR" altLang="fr-FR" dirty="0" smtClean="0"/>
              <a:t>:</a:t>
            </a:r>
          </a:p>
          <a:p>
            <a:pPr algn="just"/>
            <a:r>
              <a:rPr lang="fr-FR" altLang="fr-FR" dirty="0" smtClean="0">
                <a:solidFill>
                  <a:srgbClr val="FF0000"/>
                </a:solidFill>
              </a:rPr>
              <a:t>Terminale générale: </a:t>
            </a:r>
          </a:p>
          <a:p>
            <a:pPr algn="just">
              <a:buFontTx/>
              <a:buChar char="-"/>
            </a:pPr>
            <a:r>
              <a:rPr lang="fr-FR" altLang="fr-FR" dirty="0" smtClean="0"/>
              <a:t>Au 3</a:t>
            </a:r>
            <a:r>
              <a:rPr lang="fr-FR" altLang="fr-FR" baseline="30000" dirty="0" smtClean="0"/>
              <a:t>ème</a:t>
            </a:r>
            <a:r>
              <a:rPr lang="fr-FR" altLang="fr-FR" dirty="0" smtClean="0"/>
              <a:t> trimestre, une épreuve d’enseignement scientifique  pour tous (contrôle continu : le sujet est tiré d’une banque nationale . </a:t>
            </a:r>
          </a:p>
          <a:p>
            <a:pPr algn="just">
              <a:buFontTx/>
              <a:buChar char="-"/>
            </a:pPr>
            <a:r>
              <a:rPr lang="fr-FR" altLang="fr-FR" dirty="0" smtClean="0"/>
              <a:t>Au 3</a:t>
            </a:r>
            <a:r>
              <a:rPr lang="fr-FR" altLang="fr-FR" baseline="30000" dirty="0" smtClean="0"/>
              <a:t>ème</a:t>
            </a:r>
            <a:r>
              <a:rPr lang="fr-FR" altLang="fr-FR" dirty="0" smtClean="0"/>
              <a:t> trimestre une épreuve de spécialité PC pour tous ceux qui l’ont choisi en terminale (examen final sujet national)</a:t>
            </a:r>
          </a:p>
          <a:p>
            <a:pPr algn="just"/>
            <a:r>
              <a:rPr lang="fr-FR" altLang="fr-FR" dirty="0" smtClean="0">
                <a:solidFill>
                  <a:srgbClr val="FF0000"/>
                </a:solidFill>
              </a:rPr>
              <a:t>Terminale STL/STI2D</a:t>
            </a:r>
          </a:p>
          <a:p>
            <a:pPr algn="just">
              <a:buNone/>
            </a:pPr>
            <a:r>
              <a:rPr lang="fr-FR" altLang="fr-FR" dirty="0" smtClean="0"/>
              <a:t>- Au 3</a:t>
            </a:r>
            <a:r>
              <a:rPr lang="fr-FR" altLang="fr-FR" baseline="30000" dirty="0" smtClean="0"/>
              <a:t>ème</a:t>
            </a:r>
            <a:r>
              <a:rPr lang="fr-FR" altLang="fr-FR" dirty="0" smtClean="0"/>
              <a:t> trimestre une épreuve de « physique chimie et mathématiques »  pour tous (examen final sujet national)</a:t>
            </a:r>
          </a:p>
          <a:p>
            <a:pPr algn="just"/>
            <a:r>
              <a:rPr lang="fr-FR" altLang="fr-FR" dirty="0" smtClean="0">
                <a:solidFill>
                  <a:srgbClr val="FF0000"/>
                </a:solidFill>
              </a:rPr>
              <a:t>Terminale ST2S</a:t>
            </a:r>
          </a:p>
          <a:p>
            <a:pPr algn="just">
              <a:buNone/>
            </a:pPr>
            <a:r>
              <a:rPr lang="fr-FR" altLang="fr-FR" dirty="0" smtClean="0"/>
              <a:t> - Au 3</a:t>
            </a:r>
            <a:r>
              <a:rPr lang="fr-FR" altLang="fr-FR" baseline="30000" dirty="0" smtClean="0"/>
              <a:t>ème</a:t>
            </a:r>
            <a:r>
              <a:rPr lang="fr-FR" altLang="fr-FR" dirty="0" smtClean="0"/>
              <a:t> trimestre une épreuve de « </a:t>
            </a:r>
            <a:r>
              <a:rPr lang="fr-FR" dirty="0" smtClean="0"/>
              <a:t>Chimie, Biologie et </a:t>
            </a:r>
            <a:r>
              <a:rPr lang="fr-FR" smtClean="0"/>
              <a:t>physiopathologie humaines</a:t>
            </a:r>
            <a:r>
              <a:rPr lang="fr-FR" altLang="fr-FR" smtClean="0"/>
              <a:t>»  </a:t>
            </a:r>
            <a:r>
              <a:rPr lang="fr-FR" altLang="fr-FR" dirty="0" smtClean="0"/>
              <a:t>pour tous (examen final sujet national)</a:t>
            </a:r>
          </a:p>
          <a:p>
            <a:pPr algn="just">
              <a:buNone/>
            </a:pPr>
            <a:endParaRPr lang="fr-FR" altLang="fr-FR" dirty="0" smtClean="0"/>
          </a:p>
          <a:p>
            <a:pPr algn="just">
              <a:buNone/>
            </a:pPr>
            <a:endParaRPr lang="fr-FR" altLang="fr-FR" dirty="0" smtClean="0"/>
          </a:p>
          <a:p>
            <a:pPr algn="just">
              <a:buFontTx/>
              <a:buChar char="-"/>
            </a:pPr>
            <a:endParaRPr lang="fr-FR" alt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755338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 ASPECTS PÉDAGOGIQUES EN SECONDE (tronc commun) ET PREMIÈRE (spécialité)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LA CONTINUITÉ THÉMATIQUE AVEC LE COLLÈGE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sz="3100" dirty="0" smtClean="0">
                <a:solidFill>
                  <a:srgbClr val="FF0000"/>
                </a:solidFill>
              </a:rPr>
              <a:t>La continuité se fait : collège/seconde générale/spécialité de première  générale/spécialité  de  terminale  générale.</a:t>
            </a:r>
          </a:p>
          <a:p>
            <a:pPr algn="just"/>
            <a:r>
              <a:rPr lang="fr-FR" sz="3100" dirty="0" smtClean="0"/>
              <a:t>L’enseignement scientifique (tronc commun de première) a d’autres thèmes.</a:t>
            </a:r>
            <a:endParaRPr lang="fr-FR" sz="3100" dirty="0" smtClean="0">
              <a:solidFill>
                <a:srgbClr val="FF0000"/>
              </a:solidFill>
            </a:endParaRPr>
          </a:p>
          <a:p>
            <a:pPr algn="just"/>
            <a:r>
              <a:rPr lang="fr-FR" sz="3100" dirty="0" smtClean="0">
                <a:solidFill>
                  <a:srgbClr val="00B050"/>
                </a:solidFill>
              </a:rPr>
              <a:t>Attention :  il s’agira de s’appuyer  sur les acquis des classes antérieures sans tout refaire (</a:t>
            </a:r>
            <a:r>
              <a:rPr lang="fr-FR" sz="3100" dirty="0" err="1" smtClean="0">
                <a:solidFill>
                  <a:srgbClr val="00B050"/>
                </a:solidFill>
              </a:rPr>
              <a:t>spiralisation</a:t>
            </a:r>
            <a:r>
              <a:rPr lang="fr-FR" sz="3100" dirty="0" smtClean="0">
                <a:solidFill>
                  <a:srgbClr val="00B050"/>
                </a:solidFill>
              </a:rPr>
              <a:t>) </a:t>
            </a:r>
          </a:p>
          <a:p>
            <a:pPr algn="just">
              <a:buNone/>
            </a:pPr>
            <a:r>
              <a:rPr lang="fr-FR" sz="3100" dirty="0" smtClean="0"/>
              <a:t> Ces thèmes sont les suivants : </a:t>
            </a:r>
          </a:p>
          <a:p>
            <a:pPr algn="just">
              <a:buNone/>
            </a:pPr>
            <a:r>
              <a:rPr lang="fr-FR" sz="3100" b="1" dirty="0" smtClean="0"/>
              <a:t>- Constitution et transformations de la matière </a:t>
            </a:r>
          </a:p>
          <a:p>
            <a:pPr algn="just">
              <a:buNone/>
            </a:pPr>
            <a:r>
              <a:rPr lang="fr-FR" sz="3100" b="1" dirty="0" smtClean="0"/>
              <a:t>-Mouvement et interactions  </a:t>
            </a:r>
          </a:p>
          <a:p>
            <a:pPr algn="just">
              <a:buNone/>
            </a:pPr>
            <a:r>
              <a:rPr lang="fr-FR" sz="3100" b="1" dirty="0" smtClean="0"/>
              <a:t>-Ondes et signaux. </a:t>
            </a:r>
          </a:p>
          <a:p>
            <a:pPr algn="just">
              <a:buNone/>
            </a:pPr>
            <a:r>
              <a:rPr lang="fr-FR" sz="3100" b="1" dirty="0" smtClean="0"/>
              <a:t>-L’énergie: conversions et transfert</a:t>
            </a:r>
          </a:p>
          <a:p>
            <a:pPr algn="just">
              <a:buNone/>
            </a:pPr>
            <a:endParaRPr lang="fr-FR" sz="3100" b="1" dirty="0" smtClean="0"/>
          </a:p>
          <a:p>
            <a:pPr algn="just">
              <a:buNone/>
            </a:pPr>
            <a:r>
              <a:rPr lang="fr-FR" sz="3100" dirty="0" smtClean="0"/>
              <a:t>   Rem : En seconde, le quatrième thème, l’énergie : conversions et transferts, n’est pas écrit explicitement mais est abordé dans le cadre de l’étude des transformations de la matière. </a:t>
            </a:r>
            <a:endParaRPr lang="fr-FR" sz="31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Dates du stage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Journée 3: initialement prévue le jeudi 14 mars, repoussée au </a:t>
            </a:r>
            <a:r>
              <a:rPr lang="fr-FR" dirty="0" smtClean="0">
                <a:solidFill>
                  <a:srgbClr val="FF0000"/>
                </a:solidFill>
              </a:rPr>
              <a:t>jeudi 28 mars</a:t>
            </a:r>
          </a:p>
          <a:p>
            <a:pPr algn="just"/>
            <a:r>
              <a:rPr lang="fr-FR" dirty="0" smtClean="0"/>
              <a:t>Journée 4: </a:t>
            </a:r>
            <a:r>
              <a:rPr lang="fr-FR" dirty="0" smtClean="0">
                <a:solidFill>
                  <a:srgbClr val="FF0000"/>
                </a:solidFill>
              </a:rPr>
              <a:t>jeudi 16 mai</a:t>
            </a:r>
          </a:p>
          <a:p>
            <a:pPr algn="just"/>
            <a:endParaRPr lang="fr-FR" dirty="0" smtClean="0">
              <a:solidFill>
                <a:srgbClr val="FF0000"/>
              </a:solidFill>
            </a:endParaRPr>
          </a:p>
          <a:p>
            <a:pPr algn="just"/>
            <a:r>
              <a:rPr lang="fr-FR" dirty="0" smtClean="0"/>
              <a:t>Pour les deux de 14h à 17h en salle </a:t>
            </a:r>
            <a:r>
              <a:rPr lang="fr-FR" dirty="0" err="1" smtClean="0"/>
              <a:t>Fidole</a:t>
            </a:r>
            <a:r>
              <a:rPr lang="fr-FR" dirty="0" smtClean="0"/>
              <a:t> du Rectorat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PRÉSENTATION DES PROGRAMMES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/>
              <a:t>Ils sont présentés sur deux colonnes :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Notions et contenus.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Capacités exigibles. Activités expérimentales support de la formation.</a:t>
            </a:r>
          </a:p>
          <a:p>
            <a:pPr algn="just"/>
            <a:endParaRPr lang="fr-F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fr-FR" dirty="0" smtClean="0"/>
              <a:t>-La première colonne présente les notions que l’élève doit connaître (par cœur).</a:t>
            </a:r>
          </a:p>
          <a:p>
            <a:pPr algn="just">
              <a:buNone/>
            </a:pPr>
            <a:r>
              <a:rPr lang="fr-FR" dirty="0" smtClean="0"/>
              <a:t>Ex : Quantité de matière dans un échantillon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Colonne 2: Capacités exigibles. Activités expérimentales support de la formation.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sz="2800" dirty="0" smtClean="0"/>
              <a:t>-Cette colonne présente ce que l’élève doit être capable de faire en utilisant les notions de la première colonne.</a:t>
            </a:r>
          </a:p>
          <a:p>
            <a:pPr algn="just">
              <a:buNone/>
            </a:pPr>
            <a:r>
              <a:rPr lang="fr-FR" sz="2800" dirty="0" smtClean="0"/>
              <a:t>Ex : Déterminer le nombre d’entités et la quantité de matière d’une espèce dans une masse d’échantillon</a:t>
            </a:r>
          </a:p>
          <a:p>
            <a:pPr algn="just">
              <a:buNone/>
            </a:pPr>
            <a:r>
              <a:rPr lang="fr-FR" sz="2800" dirty="0" smtClean="0"/>
              <a:t>-Elle contient aussi (en italique) des activités expérimentales  que les élèves doivent réaliser et maîtriser.</a:t>
            </a:r>
          </a:p>
          <a:p>
            <a:pPr algn="just">
              <a:buNone/>
            </a:pPr>
            <a:r>
              <a:rPr lang="fr-FR" sz="2800" dirty="0" smtClean="0"/>
              <a:t>Ex: Mesurer une température de changement d’état.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Colonne 2 </a:t>
            </a:r>
            <a:r>
              <a:rPr lang="fr-FR" sz="3600" u="sng" dirty="0" smtClean="0">
                <a:solidFill>
                  <a:srgbClr val="FF0000"/>
                </a:solidFill>
              </a:rPr>
              <a:t>(suite): </a:t>
            </a:r>
            <a:r>
              <a:rPr lang="fr-FR" sz="3600" dirty="0" smtClean="0">
                <a:solidFill>
                  <a:srgbClr val="FF0000"/>
                </a:solidFill>
              </a:rPr>
              <a:t>Capacités exigibles. Activités expérimentales support de la formation.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sz="3000" dirty="0" smtClean="0"/>
              <a:t>Elle contient aussi les capacités mathématiques  (outils mathématiques que les élèves doivent maîtriser pour  résoudre  les exercices de physique chimie)</a:t>
            </a:r>
          </a:p>
          <a:p>
            <a:pPr algn="just">
              <a:buNone/>
            </a:pPr>
            <a:r>
              <a:rPr lang="fr-FR" sz="3000" dirty="0" smtClean="0"/>
              <a:t>Ex: utiliser la proportionnalité</a:t>
            </a:r>
          </a:p>
          <a:p>
            <a:pPr algn="just"/>
            <a:r>
              <a:rPr lang="fr-FR" sz="3000" dirty="0" smtClean="0"/>
              <a:t>Elle contient aussi les capacités numériques (il s’agit d’utiliser un langage de programmation : Python, lors d’un TP pour  réaliser  une action.)</a:t>
            </a:r>
          </a:p>
          <a:p>
            <a:pPr algn="just">
              <a:buNone/>
            </a:pPr>
            <a:r>
              <a:rPr lang="fr-FR" sz="3000" dirty="0" smtClean="0"/>
              <a:t>Ex: Représenter des vecteurs vitesse lors d’un mouvement à l’aide d’un langage de programmation</a:t>
            </a:r>
          </a:p>
          <a:p>
            <a:pPr algn="just">
              <a:buNone/>
            </a:pPr>
            <a:r>
              <a:rPr lang="fr-FR" sz="3000" dirty="0" smtClean="0"/>
              <a:t>C’est une nouveauté, il y en a peu (3 en seconde et 4 en spécialité de première).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LES ASPECTS PÉDAGOGIQUES RECONDUITS EN SECONDE ET PREMIÈRE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La pratique expérimentale est toujours mise en avant.</a:t>
            </a:r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contextualisation</a:t>
            </a:r>
            <a:r>
              <a:rPr lang="fr-FR" dirty="0" smtClean="0"/>
              <a:t> est toujours mise en avant.</a:t>
            </a:r>
          </a:p>
          <a:p>
            <a:pPr algn="just"/>
            <a:r>
              <a:rPr lang="fr-FR" dirty="0" smtClean="0"/>
              <a:t>L’histoire des sciences est toujours présente.</a:t>
            </a:r>
          </a:p>
          <a:p>
            <a:pPr algn="just"/>
            <a:r>
              <a:rPr lang="fr-FR" dirty="0" smtClean="0"/>
              <a:t>Les cinq compétences spécifiques aux sciences physiques sont toujours là (APP-ANA-REA-VAL-COM). La compétence Analyser s’appelle  désormais Analyser/Raisonner</a:t>
            </a:r>
          </a:p>
          <a:p>
            <a:pPr algn="just"/>
            <a:r>
              <a:rPr lang="fr-FR" dirty="0" smtClean="0"/>
              <a:t>L’importance des mesures et incertitudes</a:t>
            </a:r>
          </a:p>
          <a:p>
            <a:pPr algn="just"/>
            <a:r>
              <a:rPr lang="fr-FR" dirty="0" smtClean="0"/>
              <a:t>Recours ponctuel aux « résolutions de problèmes» à partir de la classe de première.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 NOUVEAUTÉS PÉDAGOGIQUES EN SECONDE ET PREMIÈRE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La modélisation (aspect mathématique) reprend la place très importante qu’elle avait perdu dans les programme s actuels.</a:t>
            </a:r>
          </a:p>
          <a:p>
            <a:pPr algn="just"/>
            <a:r>
              <a:rPr lang="fr-FR" dirty="0" smtClean="0"/>
              <a:t>Introduction de la programmation avec comme langage : « Python ». (Capacités numériques)</a:t>
            </a:r>
          </a:p>
          <a:p>
            <a:pPr algn="just"/>
            <a:r>
              <a:rPr lang="fr-FR" dirty="0" smtClean="0"/>
              <a:t>Retour d’un peu d’électricité.</a:t>
            </a:r>
          </a:p>
          <a:p>
            <a:pPr algn="just"/>
            <a:r>
              <a:rPr lang="fr-FR" dirty="0" smtClean="0"/>
              <a:t>Introduction des microcontrôleurs (circuits intégrés programmables).</a:t>
            </a:r>
          </a:p>
          <a:p>
            <a:r>
              <a:rPr lang="fr-FR" dirty="0" smtClean="0"/>
              <a:t>Favoriser l’acquisition d’automatisme.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 CAPACITÉS EXPÉRIMENTALES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 programme de spécialité de première générale se termine par une liste de capacités expérimentales que l’on peut interpréter comme une liste de TP à réaliser.</a:t>
            </a:r>
          </a:p>
          <a:p>
            <a:pPr algn="just"/>
            <a:r>
              <a:rPr lang="fr-FR" dirty="0" smtClean="0"/>
              <a:t>Ceci est de bon augure pour le maintien de l’ECE en terminale qui devrait s’appeler « Épreuve expérimentale ».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connaissances principales du programme de collège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Mme Edmond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 programme de seconde (ajouts-maintiens-retraits)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Mme PERITO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LA CLASSE DE SECONDE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Sciences Numériques et Technologie: SNT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SNT (Sciences Numériques et Technologie)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l’enseignement de seconde de sciences numériques s’appellera en fait SNT (sciences numériques et technologie)</a:t>
            </a:r>
          </a:p>
          <a:p>
            <a:pPr algn="just"/>
            <a:r>
              <a:rPr lang="fr-FR" dirty="0" smtClean="0"/>
              <a:t>Il est obligatoire pour tous les élèves à raison d’1h30 par semaine par classe de seconde. Cela signifie que si votre lycée a 4 classes de seconde, il y aura 6h d’informatique obligatoire par semaine (voire plus en cas de dédoublement).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PRÉCISIONS D’ORGANISATION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SNT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Cet enseignement s’inscrit dans le prolongement de l’enseignement d’algorithmique, d’informatique et de programmation dispensé au collège en mathématiques et en technologie. </a:t>
            </a:r>
          </a:p>
          <a:p>
            <a:pPr algn="just"/>
            <a:r>
              <a:rPr lang="fr-FR" dirty="0" smtClean="0"/>
              <a:t>Tous les professeurs peuvent néanmoins intervenir donc notamment les professeurs de physique-chimie qui le désirent (notamment si vous faisiez avant ICN ou ISN ou si vous êtes inscrits à la formation SNT).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SNT : le 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Le langage de programmation choisi est Python. L’algorithmique et la programmation ne sont pas une fin en soi, mais cela permet d’illustrer les thèmes du programme.</a:t>
            </a:r>
          </a:p>
          <a:p>
            <a:pPr algn="just"/>
            <a:r>
              <a:rPr lang="fr-FR" dirty="0" smtClean="0"/>
              <a:t>Le programme comprend 7 thèmes à traiter : </a:t>
            </a:r>
          </a:p>
          <a:p>
            <a:pPr algn="just">
              <a:buNone/>
            </a:pPr>
            <a:r>
              <a:rPr lang="fr-FR" dirty="0" smtClean="0"/>
              <a:t>-internet  </a:t>
            </a:r>
          </a:p>
          <a:p>
            <a:pPr algn="just">
              <a:buNone/>
            </a:pPr>
            <a:r>
              <a:rPr lang="fr-FR" dirty="0" smtClean="0"/>
              <a:t>-le Web ; </a:t>
            </a:r>
          </a:p>
          <a:p>
            <a:pPr algn="just">
              <a:buNone/>
            </a:pPr>
            <a:r>
              <a:rPr lang="fr-FR" dirty="0" smtClean="0"/>
              <a:t>-les réseaux sociaux ; </a:t>
            </a:r>
          </a:p>
          <a:p>
            <a:pPr algn="just">
              <a:buNone/>
            </a:pPr>
            <a:r>
              <a:rPr lang="fr-FR" dirty="0" smtClean="0"/>
              <a:t>-les données structurées et leur traitement</a:t>
            </a:r>
          </a:p>
          <a:p>
            <a:pPr algn="just">
              <a:buNone/>
            </a:pPr>
            <a:r>
              <a:rPr lang="fr-FR" dirty="0" smtClean="0"/>
              <a:t>-localisation, cartographie et mobilité ; </a:t>
            </a:r>
          </a:p>
          <a:p>
            <a:pPr algn="just">
              <a:buNone/>
            </a:pPr>
            <a:r>
              <a:rPr lang="fr-FR" dirty="0" smtClean="0"/>
              <a:t>-informatique embarquée et objets connectés ; </a:t>
            </a:r>
          </a:p>
          <a:p>
            <a:pPr algn="just">
              <a:buNone/>
            </a:pPr>
            <a:r>
              <a:rPr lang="fr-FR" dirty="0" smtClean="0"/>
              <a:t>-la photographie numérique.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FORMATION SNT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60 professeurs  volontaires dont  15  en physique-chimie seront formés sur 12h au mois d’avril ( mercredi 3 et 10 avril 14h-17h et samedi 6 et 13 avril 9h-12h).</a:t>
            </a:r>
          </a:p>
          <a:p>
            <a:pPr algn="just"/>
            <a:r>
              <a:rPr lang="fr-FR" dirty="0" smtClean="0"/>
              <a:t>RENARD,  PERITO,  XIMA, ELISABETH-MESNAGER, SENOTIER, CARPIN, TELLE, FONTAINE, LAUREOTE,  M.BOLIDI,  AUDE , LODI-PICHEGRAIN,  OSCAR , DROUILLEAU, LARAOUI </a:t>
            </a:r>
          </a:p>
          <a:p>
            <a:pPr algn="just"/>
            <a:r>
              <a:rPr lang="fr-FR" dirty="0" smtClean="0"/>
              <a:t>Les autres peuvent néanmoins aussi enseigner SNT s’ils ont des connaissances d’algorithmique et de programmation. Il n’y a pas besoin de certification.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LA CLASSE DE SECONDE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SCIENCES ET LABORATOIRE: SL</a:t>
            </a:r>
            <a:endParaRPr lang="fr-F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SL (Sciences et Laboratoire)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 contexte reste le même que dans les anciens programmes. Il y a 7 thèmes, l’enseignant en choisi deux ou trois qu’il traitera. Il peut même choisir un thème libre.</a:t>
            </a:r>
          </a:p>
          <a:p>
            <a:pPr algn="just"/>
            <a:r>
              <a:rPr lang="fr-FR" dirty="0" smtClean="0"/>
              <a:t>L’enseignement et l’évaluation doivent être prioritairement expérimentales.</a:t>
            </a:r>
          </a:p>
          <a:p>
            <a:pPr algn="just"/>
            <a:r>
              <a:rPr lang="fr-FR" dirty="0" smtClean="0"/>
              <a:t>Certains  thèmes ont été changés, d’autres sont gardés, ils sont néanmoins tous plus détaillés.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THEMES DE SL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Atmosphère terrestre  (ancien)</a:t>
            </a:r>
          </a:p>
          <a:p>
            <a:r>
              <a:rPr lang="fr-FR" b="1" dirty="0" smtClean="0"/>
              <a:t>Utilisations des ressources de la nature  (ancien)</a:t>
            </a:r>
          </a:p>
          <a:p>
            <a:r>
              <a:rPr lang="fr-FR" b="1" dirty="0" smtClean="0"/>
              <a:t>Mélanges et formulation (nouveau)</a:t>
            </a:r>
          </a:p>
          <a:p>
            <a:r>
              <a:rPr lang="fr-FR" b="1" dirty="0" smtClean="0"/>
              <a:t>Prévention des risques (ancien) </a:t>
            </a:r>
          </a:p>
          <a:p>
            <a:r>
              <a:rPr lang="fr-FR" b="1" dirty="0" smtClean="0"/>
              <a:t>Investigation policière  (repris  de MPS)</a:t>
            </a:r>
          </a:p>
          <a:p>
            <a:r>
              <a:rPr lang="fr-FR" b="1" dirty="0" smtClean="0"/>
              <a:t>Arts (nouveau)</a:t>
            </a:r>
          </a:p>
          <a:p>
            <a:r>
              <a:rPr lang="fr-FR" b="1" dirty="0" smtClean="0"/>
              <a:t>Systèmes automatisés (nouveau)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ENSEIGNEMENTS DE SPÉCIALITÉ (4H EN PREMIÈRE ET 6H EN TERMINALE)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</a:rPr>
              <a:t>Les élèves doivent en choisir obligatoirement 3 en première et 2 en terminale parmi les 11 suivantes :</a:t>
            </a:r>
          </a:p>
          <a:p>
            <a:pPr algn="just"/>
            <a:r>
              <a:rPr lang="fr-FR" dirty="0" smtClean="0"/>
              <a:t>Arts </a:t>
            </a:r>
          </a:p>
          <a:p>
            <a:pPr algn="just"/>
            <a:r>
              <a:rPr lang="fr-FR" dirty="0" smtClean="0"/>
              <a:t>Biologie-écologie  </a:t>
            </a:r>
            <a:r>
              <a:rPr lang="fr-FR" b="1" dirty="0" smtClean="0"/>
              <a:t>(réservé aux lycées agricoles)</a:t>
            </a:r>
          </a:p>
          <a:p>
            <a:pPr algn="just"/>
            <a:r>
              <a:rPr lang="fr-FR" dirty="0" smtClean="0"/>
              <a:t>Histoire-géographie, géopolitique et sciences politiques</a:t>
            </a:r>
          </a:p>
          <a:p>
            <a:pPr algn="just"/>
            <a:r>
              <a:rPr lang="fr-FR" dirty="0" smtClean="0"/>
              <a:t>Humanités, littérature et philosophie</a:t>
            </a:r>
          </a:p>
          <a:p>
            <a:pPr algn="just"/>
            <a:r>
              <a:rPr lang="fr-FR" dirty="0" smtClean="0"/>
              <a:t>Langues, littératures  et cultures  étrangères</a:t>
            </a:r>
          </a:p>
          <a:p>
            <a:pPr algn="just"/>
            <a:r>
              <a:rPr lang="fr-FR" dirty="0" smtClean="0"/>
              <a:t>Littérature et langues et cultures de l’antiquité</a:t>
            </a:r>
          </a:p>
          <a:p>
            <a:pPr algn="just"/>
            <a:r>
              <a:rPr lang="fr-FR" dirty="0" smtClean="0"/>
              <a:t>Mathématiques</a:t>
            </a:r>
          </a:p>
          <a:p>
            <a:pPr algn="just"/>
            <a:r>
              <a:rPr lang="fr-FR" dirty="0" smtClean="0"/>
              <a:t>Numérique et sciences informatiques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Physique-chimie </a:t>
            </a:r>
          </a:p>
          <a:p>
            <a:pPr algn="just"/>
            <a:r>
              <a:rPr lang="fr-FR" dirty="0" smtClean="0"/>
              <a:t>Sciences de la vie et de la Terre</a:t>
            </a:r>
          </a:p>
          <a:p>
            <a:pPr algn="just"/>
            <a:r>
              <a:rPr lang="fr-FR" dirty="0" smtClean="0"/>
              <a:t>Sciences de l’ingénieur</a:t>
            </a:r>
          </a:p>
          <a:p>
            <a:pPr algn="just"/>
            <a:r>
              <a:rPr lang="fr-FR" dirty="0" smtClean="0"/>
              <a:t>Sciences économiques et sociales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CHOIX DES SPECIALITÉS EN SECONDE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400" dirty="0" smtClean="0"/>
              <a:t>54h sont prévues à l’orientation et à l’information en seconde. Les 12 spécialités (et les métiers allant avec) seront présentées aux élèves afin qu’ils puissent </a:t>
            </a:r>
            <a:r>
              <a:rPr lang="fr-FR" sz="2400" b="1" dirty="0" smtClean="0"/>
              <a:t>en choisir 4 </a:t>
            </a:r>
            <a:r>
              <a:rPr lang="fr-FR" sz="2400" dirty="0" smtClean="0"/>
              <a:t>en connaissances de cause. </a:t>
            </a:r>
          </a:p>
          <a:p>
            <a:pPr algn="just"/>
            <a:r>
              <a:rPr lang="fr-FR" sz="2400" dirty="0" smtClean="0"/>
              <a:t>Le conseil de classe du 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trimestre ne pourra se prononcer que sur un redoublement, un passage en première générale ou un passage en première technologique, mais pas sur le choix des spécialités.</a:t>
            </a:r>
          </a:p>
          <a:p>
            <a:pPr algn="just"/>
            <a:r>
              <a:rPr lang="fr-FR" sz="2400" dirty="0" smtClean="0"/>
              <a:t>Le conseil de classe </a:t>
            </a:r>
            <a:r>
              <a:rPr lang="fr-FR" sz="2400" b="1" dirty="0" smtClean="0"/>
              <a:t>choisira 3 spécialités </a:t>
            </a:r>
            <a:r>
              <a:rPr lang="fr-FR" sz="2400" dirty="0" smtClean="0"/>
              <a:t>(parmi les 4) en fonction des résultats des élèves  et des capacités d’accueil du lycée.</a:t>
            </a:r>
          </a:p>
          <a:p>
            <a:pPr algn="just"/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ORGANISATION DES LYCÉES POUR LES SPÉCIALITES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fr-FR" sz="2800" dirty="0" smtClean="0"/>
              <a:t>Les lycées sont répartis en réseaux ayant deux ou trois d’établissements proches géographiquement Ex: Bellevue/Schœlcher/Gaillard). La plupart des  lycées auront les spécialités les plus communes comme maths, physique-chimie ou SVT. Les spécialités plus rares pourront être dans un autre établissement du trinôme. Un élève pourra donc être amené à suivre un enseignement de spécialité dans un lycée voisin (Ex: NSI). </a:t>
            </a:r>
          </a:p>
          <a:p>
            <a:pPr algn="just"/>
            <a:r>
              <a:rPr lang="fr-FR" sz="2800" dirty="0" smtClean="0">
                <a:solidFill>
                  <a:srgbClr val="FF0000"/>
                </a:solidFill>
              </a:rPr>
              <a:t>Rem: La spécialité physique-chimie ne sera pas à Acajou 1 ni au lycée privé de l’Union (ex IME)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 RÉSEAUX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4547"/>
            <a:ext cx="6357982" cy="421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LES SPÉCIALITÉS DE PREMIÈRE</a:t>
            </a: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Une spécialité sera ouverte dès qu’il y aura 20 élèves d’inscrits au minimum (choix académique, 30 en métropole).</a:t>
            </a:r>
          </a:p>
          <a:p>
            <a:pPr algn="just"/>
            <a:r>
              <a:rPr lang="fr-FR" dirty="0" smtClean="0"/>
              <a:t>la spécialité de première abandonnée en terminale n’est évaluée qu’une seule fois, en fin de première.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LES SPÉCIALITÉS DE TERMINALE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En terminale, les élèves qui prendront l’enseignement de spécialité « Sciences de l’Ingénieur 6h » auront obligatoirement en complément 2h de sciences physiques.</a:t>
            </a:r>
          </a:p>
          <a:p>
            <a:pPr algn="just"/>
            <a:r>
              <a:rPr lang="fr-FR" dirty="0" smtClean="0"/>
              <a:t>Pour les élèves ayant besoin des trois spécialités scientifiques en terminale (médecine, BCPST, paramédical…), les élèves prendront les spécialités SVT-SPC et prendront les maths complémentaires en option.</a:t>
            </a:r>
          </a:p>
          <a:p>
            <a:pPr algn="just"/>
            <a:r>
              <a:rPr lang="fr-FR" dirty="0" smtClean="0"/>
              <a:t>Pour les élèves voulant faire des CPGE scientifiques, ils prendront les spécialités maths-SPC et maths expertes en option.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1506</TotalTime>
  <Words>1920</Words>
  <Application>Microsoft Office PowerPoint</Application>
  <PresentationFormat>Affichage à l'écran (4:3)</PresentationFormat>
  <Paragraphs>176</Paragraphs>
  <Slides>35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Débit</vt:lpstr>
      <vt:lpstr>LA RÉFORME DES LYCÉES</vt:lpstr>
      <vt:lpstr>Dates du stage</vt:lpstr>
      <vt:lpstr>PRÉCISIONS D’ORGANISATION</vt:lpstr>
      <vt:lpstr>ENSEIGNEMENTS DE SPÉCIALITÉ (4H EN PREMIÈRE ET 6H EN TERMINALE)</vt:lpstr>
      <vt:lpstr>CHOIX DES SPECIALITÉS EN SECONDE</vt:lpstr>
      <vt:lpstr>ORGANISATION DES LYCÉES POUR LES SPÉCIALITES</vt:lpstr>
      <vt:lpstr>LES RÉSEAUX</vt:lpstr>
      <vt:lpstr>LES SPÉCIALITÉS DE PREMIÈRE</vt:lpstr>
      <vt:lpstr>LES SPÉCIALITÉS DE TERMINALE</vt:lpstr>
      <vt:lpstr>LES SPÉCIALITÉS « PHYSIQUE CHIMIE ET MATHÉMATIQUES » EN STL ET STI2D</vt:lpstr>
      <vt:lpstr>LES SPÉCIALITÉS « PHYSIQUE CHIMIE ET MATHÉMATIQUES » EN STL ET STI2D</vt:lpstr>
      <vt:lpstr>SPÉCIALITÉS EN STD2A-ST2S</vt:lpstr>
      <vt:lpstr>LES OPTIONS (seconde SL 1h30)</vt:lpstr>
      <vt:lpstr>Répartition des 2h d’enseignement scientifique en 1ère générale </vt:lpstr>
      <vt:lpstr>LE DÉDOUBLEMENT</vt:lpstr>
      <vt:lpstr>Le calendrier des examens en PC</vt:lpstr>
      <vt:lpstr>Le calendrier des examens en PC</vt:lpstr>
      <vt:lpstr>LES ASPECTS PÉDAGOGIQUES EN SECONDE (tronc commun) ET PREMIÈRE (spécialité)</vt:lpstr>
      <vt:lpstr>LA CONTINUITÉ THÉMATIQUE AVEC LE COLLÈGE</vt:lpstr>
      <vt:lpstr>PRÉSENTATION DES PROGRAMMES </vt:lpstr>
      <vt:lpstr>Colonne 2: Capacités exigibles. Activités expérimentales support de la formation.</vt:lpstr>
      <vt:lpstr>Colonne 2 (suite): Capacités exigibles. Activités expérimentales support de la formation.</vt:lpstr>
      <vt:lpstr>LES ASPECTS PÉDAGOGIQUES RECONDUITS EN SECONDE ET PREMIÈRE</vt:lpstr>
      <vt:lpstr>LES NOUVEAUTÉS PÉDAGOGIQUES EN SECONDE ET PREMIÈRE</vt:lpstr>
      <vt:lpstr>LES CAPACITÉS EXPÉRIMENTALES</vt:lpstr>
      <vt:lpstr>Les connaissances principales du programme de collège</vt:lpstr>
      <vt:lpstr>Le programme de seconde (ajouts-maintiens-retraits)</vt:lpstr>
      <vt:lpstr>LA CLASSE DE SECONDE</vt:lpstr>
      <vt:lpstr>SNT (Sciences Numériques et Technologie)</vt:lpstr>
      <vt:lpstr>SNT (suite)</vt:lpstr>
      <vt:lpstr>SNT : le programme</vt:lpstr>
      <vt:lpstr>LA FORMATION SNT</vt:lpstr>
      <vt:lpstr>LA CLASSE DE SECONDE</vt:lpstr>
      <vt:lpstr>SL (Sciences et Laboratoire)</vt:lpstr>
      <vt:lpstr>LES THEMES DE SL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Your User Name</dc:creator>
  <cp:lastModifiedBy>Dimitri ODONNAT</cp:lastModifiedBy>
  <cp:revision>112</cp:revision>
  <dcterms:created xsi:type="dcterms:W3CDTF">2018-06-14T12:43:11Z</dcterms:created>
  <dcterms:modified xsi:type="dcterms:W3CDTF">2019-02-25T20:13:20Z</dcterms:modified>
</cp:coreProperties>
</file>