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</p:sldMasterIdLst>
  <p:sldIdLst>
    <p:sldId id="256" r:id="rId2"/>
    <p:sldId id="275" r:id="rId3"/>
    <p:sldId id="257" r:id="rId4"/>
    <p:sldId id="258" r:id="rId5"/>
    <p:sldId id="259" r:id="rId6"/>
    <p:sldId id="272" r:id="rId7"/>
    <p:sldId id="274" r:id="rId8"/>
    <p:sldId id="273" r:id="rId9"/>
    <p:sldId id="276" r:id="rId10"/>
    <p:sldId id="285" r:id="rId11"/>
    <p:sldId id="286" r:id="rId12"/>
    <p:sldId id="287" r:id="rId13"/>
    <p:sldId id="288" r:id="rId14"/>
    <p:sldId id="289" r:id="rId15"/>
    <p:sldId id="290" r:id="rId16"/>
    <p:sldId id="292" r:id="rId17"/>
    <p:sldId id="293" r:id="rId18"/>
    <p:sldId id="294" r:id="rId19"/>
    <p:sldId id="277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6" r:id="rId28"/>
    <p:sldId id="307" r:id="rId29"/>
    <p:sldId id="314" r:id="rId30"/>
    <p:sldId id="330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3" r:id="rId39"/>
    <p:sldId id="331" r:id="rId40"/>
    <p:sldId id="326" r:id="rId41"/>
    <p:sldId id="332" r:id="rId42"/>
    <p:sldId id="325" r:id="rId43"/>
    <p:sldId id="327" r:id="rId44"/>
    <p:sldId id="333" r:id="rId45"/>
    <p:sldId id="334" r:id="rId46"/>
    <p:sldId id="335" r:id="rId47"/>
    <p:sldId id="328" r:id="rId48"/>
    <p:sldId id="329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515" autoAdjust="0"/>
    <p:restoredTop sz="94660"/>
  </p:normalViewPr>
  <p:slideViewPr>
    <p:cSldViewPr snapToGrid="0">
      <p:cViewPr>
        <p:scale>
          <a:sx n="75" d="100"/>
          <a:sy n="75" d="100"/>
        </p:scale>
        <p:origin x="-51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0357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9971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00229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6110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1308600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65095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9155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233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126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835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0309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4672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996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046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255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9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840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89641" y="1121229"/>
            <a:ext cx="8825658" cy="3329581"/>
          </a:xfrm>
        </p:spPr>
        <p:txBody>
          <a:bodyPr>
            <a:normAutofit fontScale="90000"/>
          </a:bodyPr>
          <a:lstStyle/>
          <a:p>
            <a:pPr algn="ctr"/>
            <a:r>
              <a:rPr lang="x-none" b="1" u="sng" dirty="0" smtClean="0">
                <a:solidFill>
                  <a:schemeClr val="tx1"/>
                </a:solidFill>
              </a:rPr>
              <a:t>Présentation du nouveau programme de la classe de seconde</a:t>
            </a:r>
            <a:r>
              <a:rPr lang="x-none" dirty="0" smtClean="0"/>
              <a:t/>
            </a:r>
            <a:br>
              <a:rPr lang="x-none" dirty="0" smtClean="0"/>
            </a:br>
            <a:endParaRPr lang="x-non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13546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ts val="1000"/>
              </a:spcBef>
            </a:pPr>
            <a:r>
              <a:rPr lang="x-none" b="1" u="sng" dirty="0" smtClean="0">
                <a:solidFill>
                  <a:schemeClr val="tx1"/>
                </a:solidFill>
              </a:rPr>
              <a:t>Notions et contenus supprimés</a:t>
            </a:r>
            <a:br>
              <a:rPr lang="x-none" b="1" u="sng" dirty="0" smtClean="0">
                <a:solidFill>
                  <a:schemeClr val="tx1"/>
                </a:solidFill>
              </a:rPr>
            </a:br>
            <a:r>
              <a:rPr lang="x-none" b="1" u="sng" dirty="0" smtClean="0">
                <a:solidFill>
                  <a:schemeClr val="tx1"/>
                </a:solidFill>
              </a:rPr>
              <a:t> du thème : santé</a:t>
            </a:r>
            <a:endParaRPr lang="x-none" b="1" u="sng" dirty="0">
              <a:solidFill>
                <a:schemeClr val="tx1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6914" y="1876041"/>
            <a:ext cx="10515599" cy="468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879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ts val="1000"/>
              </a:spcBef>
            </a:pPr>
            <a:r>
              <a:rPr lang="x-none" b="1" u="sng" dirty="0" smtClean="0">
                <a:solidFill>
                  <a:schemeClr val="tx1"/>
                </a:solidFill>
              </a:rPr>
              <a:t>Notions et contenus supprimés</a:t>
            </a:r>
            <a:br>
              <a:rPr lang="x-none" b="1" u="sng" dirty="0" smtClean="0">
                <a:solidFill>
                  <a:schemeClr val="tx1"/>
                </a:solidFill>
              </a:rPr>
            </a:br>
            <a:r>
              <a:rPr lang="x-none" b="1" u="sng" dirty="0" smtClean="0">
                <a:solidFill>
                  <a:schemeClr val="tx1"/>
                </a:solidFill>
              </a:rPr>
              <a:t> du thème:  santé</a:t>
            </a:r>
            <a:endParaRPr lang="x-none" b="1" u="sng" dirty="0">
              <a:solidFill>
                <a:schemeClr val="tx1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6442" y="2364376"/>
            <a:ext cx="10329112" cy="333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961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87977" y="258350"/>
            <a:ext cx="8911687" cy="1280890"/>
          </a:xfrm>
        </p:spPr>
        <p:txBody>
          <a:bodyPr/>
          <a:lstStyle/>
          <a:p>
            <a:pPr marL="342900" lvl="0" indent="-342900">
              <a:spcBef>
                <a:spcPts val="1000"/>
              </a:spcBef>
            </a:pPr>
            <a:r>
              <a:rPr lang="x-none" b="1" u="sng" dirty="0" smtClean="0">
                <a:solidFill>
                  <a:schemeClr val="tx1"/>
                </a:solidFill>
              </a:rPr>
              <a:t>Notions et contenus supprimés</a:t>
            </a:r>
            <a:br>
              <a:rPr lang="x-none" b="1" u="sng" dirty="0" smtClean="0">
                <a:solidFill>
                  <a:schemeClr val="tx1"/>
                </a:solidFill>
              </a:rPr>
            </a:br>
            <a:r>
              <a:rPr lang="x-none" b="1" u="sng" dirty="0" smtClean="0">
                <a:solidFill>
                  <a:schemeClr val="tx1"/>
                </a:solidFill>
              </a:rPr>
              <a:t> du thème :santé</a:t>
            </a:r>
            <a:endParaRPr lang="x-none" b="1" u="sng" dirty="0">
              <a:solidFill>
                <a:schemeClr val="tx1"/>
              </a:solidFill>
            </a:endParaRP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903" y="1658983"/>
            <a:ext cx="10489474" cy="500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172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18605" y="297538"/>
            <a:ext cx="8911687" cy="1280890"/>
          </a:xfrm>
        </p:spPr>
        <p:txBody>
          <a:bodyPr/>
          <a:lstStyle/>
          <a:p>
            <a:pPr marL="342900" lvl="0" indent="-342900">
              <a:spcBef>
                <a:spcPts val="1000"/>
              </a:spcBef>
            </a:pPr>
            <a:r>
              <a:rPr lang="x-none" b="1" u="sng" dirty="0" smtClean="0">
                <a:solidFill>
                  <a:schemeClr val="tx1"/>
                </a:solidFill>
              </a:rPr>
              <a:t>Notions et contenus supprimés</a:t>
            </a:r>
            <a:br>
              <a:rPr lang="x-none" b="1" u="sng" dirty="0" smtClean="0">
                <a:solidFill>
                  <a:schemeClr val="tx1"/>
                </a:solidFill>
              </a:rPr>
            </a:br>
            <a:r>
              <a:rPr lang="x-none" b="1" u="sng" dirty="0" smtClean="0">
                <a:solidFill>
                  <a:schemeClr val="tx1"/>
                </a:solidFill>
              </a:rPr>
              <a:t> du thème : santé</a:t>
            </a:r>
            <a:endParaRPr lang="x-none" b="1" u="sng" dirty="0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97" y="1683028"/>
            <a:ext cx="10802983" cy="444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039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0673" y="402041"/>
            <a:ext cx="8911687" cy="1280890"/>
          </a:xfrm>
        </p:spPr>
        <p:txBody>
          <a:bodyPr/>
          <a:lstStyle/>
          <a:p>
            <a:pPr marL="342900" lvl="0" indent="-342900">
              <a:spcBef>
                <a:spcPts val="1000"/>
              </a:spcBef>
            </a:pPr>
            <a:r>
              <a:rPr lang="x-none" b="1" u="sng" dirty="0" smtClean="0">
                <a:solidFill>
                  <a:schemeClr val="tx1"/>
                </a:solidFill>
              </a:rPr>
              <a:t>Notions et contenus supprimés</a:t>
            </a:r>
            <a:br>
              <a:rPr lang="x-none" b="1" u="sng" dirty="0" smtClean="0">
                <a:solidFill>
                  <a:schemeClr val="tx1"/>
                </a:solidFill>
              </a:rPr>
            </a:br>
            <a:r>
              <a:rPr lang="x-none" b="1" u="sng" dirty="0" smtClean="0">
                <a:solidFill>
                  <a:schemeClr val="tx1"/>
                </a:solidFill>
              </a:rPr>
              <a:t> du thème: santé</a:t>
            </a:r>
            <a:endParaRPr lang="x-none" b="1" u="sng" dirty="0">
              <a:solidFill>
                <a:schemeClr val="tx1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5236" y="1894115"/>
            <a:ext cx="10829005" cy="390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147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ts val="1000"/>
              </a:spcBef>
            </a:pPr>
            <a:r>
              <a:rPr lang="x-none" b="1" u="sng" dirty="0" smtClean="0">
                <a:solidFill>
                  <a:schemeClr val="tx1"/>
                </a:solidFill>
              </a:rPr>
              <a:t>Notions et contenus supprimés</a:t>
            </a:r>
            <a:br>
              <a:rPr lang="x-none" b="1" u="sng" dirty="0" smtClean="0">
                <a:solidFill>
                  <a:schemeClr val="tx1"/>
                </a:solidFill>
              </a:rPr>
            </a:br>
            <a:r>
              <a:rPr lang="x-none" b="1" u="sng" dirty="0" smtClean="0">
                <a:solidFill>
                  <a:schemeClr val="tx1"/>
                </a:solidFill>
              </a:rPr>
              <a:t> du thème: santé</a:t>
            </a:r>
            <a:endParaRPr lang="x-none" b="1" u="sng" dirty="0">
              <a:solidFill>
                <a:schemeClr val="tx1"/>
              </a:solidFill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6526" y="2091060"/>
            <a:ext cx="6400800" cy="449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157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16234" y="170012"/>
            <a:ext cx="8911687" cy="1280890"/>
          </a:xfrm>
        </p:spPr>
        <p:txBody>
          <a:bodyPr/>
          <a:lstStyle/>
          <a:p>
            <a:pPr marL="342900" lvl="0" indent="-342900">
              <a:spcBef>
                <a:spcPts val="1000"/>
              </a:spcBef>
            </a:pPr>
            <a:r>
              <a:rPr lang="x-none" b="1" u="sng" dirty="0" smtClean="0">
                <a:solidFill>
                  <a:schemeClr val="tx1"/>
                </a:solidFill>
              </a:rPr>
              <a:t>Notions et contenus supprimés</a:t>
            </a:r>
            <a:br>
              <a:rPr lang="x-none" b="1" u="sng" dirty="0" smtClean="0">
                <a:solidFill>
                  <a:schemeClr val="tx1"/>
                </a:solidFill>
              </a:rPr>
            </a:br>
            <a:r>
              <a:rPr lang="x-none" b="1" u="sng" dirty="0" smtClean="0">
                <a:solidFill>
                  <a:schemeClr val="tx1"/>
                </a:solidFill>
              </a:rPr>
              <a:t> du thème: santé</a:t>
            </a:r>
            <a:endParaRPr lang="x-none" b="1" u="sng" dirty="0">
              <a:solidFill>
                <a:schemeClr val="tx1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6972" y="1450902"/>
            <a:ext cx="6975566" cy="517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312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ts val="1000"/>
              </a:spcBef>
            </a:pPr>
            <a:r>
              <a:rPr lang="x-none" b="1" u="sng" dirty="0" smtClean="0">
                <a:solidFill>
                  <a:schemeClr val="tx1"/>
                </a:solidFill>
              </a:rPr>
              <a:t>Notions et contenus supprimés</a:t>
            </a:r>
            <a:br>
              <a:rPr lang="x-none" b="1" u="sng" dirty="0" smtClean="0">
                <a:solidFill>
                  <a:schemeClr val="tx1"/>
                </a:solidFill>
              </a:rPr>
            </a:br>
            <a:r>
              <a:rPr lang="x-none" b="1" u="sng" dirty="0" smtClean="0">
                <a:solidFill>
                  <a:schemeClr val="tx1"/>
                </a:solidFill>
              </a:rPr>
              <a:t> du thème: santé</a:t>
            </a:r>
            <a:endParaRPr lang="x-none" b="1" u="sng" dirty="0">
              <a:solidFill>
                <a:schemeClr val="tx1"/>
              </a:solidFill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5189" y="2024743"/>
            <a:ext cx="6417174" cy="455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707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79417" y="323665"/>
            <a:ext cx="8911687" cy="1280890"/>
          </a:xfrm>
        </p:spPr>
        <p:txBody>
          <a:bodyPr/>
          <a:lstStyle/>
          <a:p>
            <a:pPr marL="342900" lvl="0" indent="-342900">
              <a:spcBef>
                <a:spcPts val="1000"/>
              </a:spcBef>
            </a:pPr>
            <a:r>
              <a:rPr lang="x-none" b="1" u="sng" dirty="0" smtClean="0">
                <a:solidFill>
                  <a:schemeClr val="tx1"/>
                </a:solidFill>
              </a:rPr>
              <a:t>Notions et contenus supprimés</a:t>
            </a:r>
            <a:br>
              <a:rPr lang="x-none" b="1" u="sng" dirty="0" smtClean="0">
                <a:solidFill>
                  <a:schemeClr val="tx1"/>
                </a:solidFill>
              </a:rPr>
            </a:br>
            <a:r>
              <a:rPr lang="x-none" b="1" u="sng" dirty="0" smtClean="0">
                <a:solidFill>
                  <a:schemeClr val="tx1"/>
                </a:solidFill>
              </a:rPr>
              <a:t> du thème: santé</a:t>
            </a:r>
            <a:endParaRPr lang="x-none" b="1" u="sng" dirty="0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719806"/>
            <a:ext cx="10384971" cy="4929188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380207" y="4484914"/>
            <a:ext cx="8915400" cy="3777622"/>
          </a:xfrm>
        </p:spPr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74863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ts val="1000"/>
              </a:spcBef>
            </a:pPr>
            <a:r>
              <a:rPr lang="x-none" b="1" u="sng" dirty="0" smtClean="0">
                <a:solidFill>
                  <a:schemeClr val="tx1"/>
                </a:solidFill>
              </a:rPr>
              <a:t>Notions et contenus supprimés du thème : pratique du sport</a:t>
            </a:r>
            <a:endParaRPr lang="x-none" b="1" u="sng" dirty="0">
              <a:solidFill>
                <a:schemeClr val="tx1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693" y="2416629"/>
            <a:ext cx="11373758" cy="289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646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b="1" u="sng" dirty="0" smtClean="0"/>
              <a:t>PLAN DE LA PRÉSENTATION </a:t>
            </a:r>
            <a:endParaRPr lang="x-none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2133599"/>
            <a:ext cx="9297988" cy="4280263"/>
          </a:xfrm>
        </p:spPr>
        <p:txBody>
          <a:bodyPr>
            <a:normAutofit/>
          </a:bodyPr>
          <a:lstStyle/>
          <a:p>
            <a:r>
              <a:rPr lang="x-none" sz="3600" b="1" dirty="0" smtClean="0"/>
              <a:t>Analyse du préambule.</a:t>
            </a:r>
          </a:p>
          <a:p>
            <a:r>
              <a:rPr lang="x-none" sz="3600" b="1" dirty="0" smtClean="0"/>
              <a:t>Analyse des notions et contenus.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x-none" sz="3600" b="1" dirty="0"/>
              <a:t> Suppressions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x-none" sz="3600" b="1" dirty="0"/>
              <a:t> Nouveautés</a:t>
            </a:r>
          </a:p>
          <a:p>
            <a:r>
              <a:rPr lang="x-none" sz="3600" b="1" dirty="0" smtClean="0"/>
              <a:t>Liste  du matériel supplémentaire .</a:t>
            </a:r>
          </a:p>
          <a:p>
            <a:pPr marL="0" indent="0">
              <a:buNone/>
            </a:pPr>
            <a:endParaRPr lang="x-none" sz="3600" b="1" dirty="0" smtClean="0"/>
          </a:p>
          <a:p>
            <a:pPr marL="0" indent="0">
              <a:buNone/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191869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18606" y="101597"/>
            <a:ext cx="8911687" cy="1280890"/>
          </a:xfrm>
        </p:spPr>
        <p:txBody>
          <a:bodyPr/>
          <a:lstStyle/>
          <a:p>
            <a:pPr marL="342900" lvl="0" indent="-342900">
              <a:spcBef>
                <a:spcPts val="1000"/>
              </a:spcBef>
            </a:pPr>
            <a:r>
              <a:rPr lang="x-none" b="1" u="sng" dirty="0" smtClean="0">
                <a:solidFill>
                  <a:schemeClr val="tx1"/>
                </a:solidFill>
              </a:rPr>
              <a:t>Notions et contenus supprimés du thème : pratique du sport</a:t>
            </a:r>
            <a:endParaRPr lang="x-none" b="1" u="sng" dirty="0">
              <a:solidFill>
                <a:schemeClr val="tx1"/>
              </a:solidFill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4034" y="1382487"/>
            <a:ext cx="10332720" cy="526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449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39782" y="375916"/>
            <a:ext cx="8911687" cy="1280890"/>
          </a:xfrm>
        </p:spPr>
        <p:txBody>
          <a:bodyPr/>
          <a:lstStyle/>
          <a:p>
            <a:pPr marL="342900" lvl="0" indent="-342900">
              <a:spcBef>
                <a:spcPts val="1000"/>
              </a:spcBef>
            </a:pPr>
            <a:r>
              <a:rPr lang="x-none" b="1" u="sng" dirty="0" smtClean="0">
                <a:solidFill>
                  <a:schemeClr val="tx1"/>
                </a:solidFill>
              </a:rPr>
              <a:t>Notions et contenus supprimés du thème : pratique du sport</a:t>
            </a:r>
            <a:endParaRPr lang="x-none" b="1" u="sng" dirty="0">
              <a:solidFill>
                <a:schemeClr val="tx1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1703" y="2168435"/>
            <a:ext cx="7165060" cy="392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827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ts val="1000"/>
              </a:spcBef>
            </a:pPr>
            <a:r>
              <a:rPr lang="x-none" b="1" u="sng" dirty="0" smtClean="0">
                <a:solidFill>
                  <a:schemeClr val="tx1"/>
                </a:solidFill>
              </a:rPr>
              <a:t>Notions et contenus supprimés du thème : pratique du sport</a:t>
            </a:r>
            <a:endParaRPr lang="x-none" b="1" u="sng" dirty="0">
              <a:solidFill>
                <a:schemeClr val="tx1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6470" y="2231231"/>
            <a:ext cx="10368142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202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ts val="1000"/>
              </a:spcBef>
            </a:pPr>
            <a:r>
              <a:rPr lang="x-none" b="1" u="sng" dirty="0" smtClean="0">
                <a:solidFill>
                  <a:schemeClr val="tx1"/>
                </a:solidFill>
              </a:rPr>
              <a:t>Notions et contenus supprimés du thème : pratique du sport</a:t>
            </a:r>
            <a:endParaRPr lang="x-none" b="1" u="sng" dirty="0">
              <a:solidFill>
                <a:schemeClr val="tx1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465" y="2246811"/>
            <a:ext cx="11212331" cy="350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64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05987" y="271412"/>
            <a:ext cx="8911687" cy="1280890"/>
          </a:xfrm>
        </p:spPr>
        <p:txBody>
          <a:bodyPr/>
          <a:lstStyle/>
          <a:p>
            <a:pPr marL="342900" lvl="0" indent="-342900">
              <a:spcBef>
                <a:spcPts val="1000"/>
              </a:spcBef>
            </a:pPr>
            <a:r>
              <a:rPr lang="x-none" b="1" u="sng" dirty="0" smtClean="0">
                <a:solidFill>
                  <a:schemeClr val="tx1"/>
                </a:solidFill>
              </a:rPr>
              <a:t>Notions et contenus supprimés du thème : pratique du sport</a:t>
            </a:r>
            <a:endParaRPr lang="x-none" b="1" u="sng" dirty="0">
              <a:solidFill>
                <a:schemeClr val="tx1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337" y="1797139"/>
            <a:ext cx="10881360" cy="472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917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ts val="1000"/>
              </a:spcBef>
            </a:pPr>
            <a:r>
              <a:rPr lang="x-none" b="1" u="sng" dirty="0" smtClean="0">
                <a:solidFill>
                  <a:schemeClr val="tx1"/>
                </a:solidFill>
              </a:rPr>
              <a:t>Notions et contenus supprimés du thème : pratique du sport</a:t>
            </a:r>
            <a:endParaRPr lang="x-none" b="1" u="sng" dirty="0">
              <a:solidFill>
                <a:schemeClr val="tx1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770" y="2116183"/>
            <a:ext cx="10818819" cy="34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933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ts val="1000"/>
              </a:spcBef>
            </a:pPr>
            <a:r>
              <a:rPr lang="x-none" b="1" u="sng" dirty="0" smtClean="0">
                <a:solidFill>
                  <a:schemeClr val="tx1"/>
                </a:solidFill>
              </a:rPr>
              <a:t>Notions et contenus supprimés du thème : L’univers</a:t>
            </a:r>
            <a:endParaRPr lang="x-none" b="1" u="sng" dirty="0">
              <a:solidFill>
                <a:schemeClr val="tx1"/>
              </a:solidFill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207" y="2325190"/>
            <a:ext cx="10522881" cy="294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5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ts val="1000"/>
              </a:spcBef>
            </a:pPr>
            <a:r>
              <a:rPr lang="x-none" b="1" u="sng" dirty="0" smtClean="0">
                <a:solidFill>
                  <a:schemeClr val="tx1"/>
                </a:solidFill>
              </a:rPr>
              <a:t>Notions et contenus supprimés du thème : l’univers</a:t>
            </a:r>
            <a:endParaRPr lang="x-none" b="1" u="sng" dirty="0">
              <a:solidFill>
                <a:schemeClr val="tx1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3441" y="2442755"/>
            <a:ext cx="10865222" cy="354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67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ts val="1000"/>
              </a:spcBef>
            </a:pPr>
            <a:endParaRPr lang="x-none" b="1" u="sng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0526" y="1069476"/>
            <a:ext cx="11090365" cy="488718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400" b="1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Remarques :</a:t>
            </a:r>
            <a:r>
              <a:rPr lang="fr-FR" sz="4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4400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51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-Toutes </a:t>
            </a:r>
            <a:r>
              <a:rPr lang="fr-FR" sz="51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les notions et tous les contenus conservés ont été </a:t>
            </a:r>
            <a:r>
              <a:rPr lang="fr-FR" sz="51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répartis </a:t>
            </a:r>
            <a:r>
              <a:rPr lang="fr-FR" sz="51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dans les quatre thèmes présentés dans le préambule</a:t>
            </a:r>
            <a:r>
              <a:rPr lang="fr-FR" sz="51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x-none" sz="5100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x-none" sz="51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-Toutes </a:t>
            </a:r>
            <a:r>
              <a:rPr lang="x-none" sz="51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les capacités exigibles ont été </a:t>
            </a:r>
            <a:r>
              <a:rPr lang="x-none" sz="51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modifiées</a:t>
            </a:r>
            <a:r>
              <a:rPr lang="x-none" sz="51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bien que certaines notions et certains contenus soient conservés !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x-none" sz="51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Dans la suite de la présentation , seules les </a:t>
            </a:r>
            <a:r>
              <a:rPr lang="x-none" sz="51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capacités exigibles, propres aux </a:t>
            </a:r>
            <a:r>
              <a:rPr lang="x-none" sz="51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nouveautés  seront présentés..</a:t>
            </a:r>
            <a:endParaRPr lang="fr-FR" sz="5100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4400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150169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9830" y="245287"/>
            <a:ext cx="9806441" cy="1280890"/>
          </a:xfrm>
        </p:spPr>
        <p:txBody>
          <a:bodyPr>
            <a:normAutofit fontScale="90000"/>
          </a:bodyPr>
          <a:lstStyle/>
          <a:p>
            <a:pPr marL="342900" lvl="0" indent="-342900" algn="ctr">
              <a:spcBef>
                <a:spcPts val="1000"/>
              </a:spcBef>
            </a:pPr>
            <a:r>
              <a:rPr lang="x-none" b="1" u="sng" dirty="0" smtClean="0">
                <a:solidFill>
                  <a:schemeClr val="tx1"/>
                </a:solidFill>
              </a:rPr>
              <a:t>Nouveautés dans le thème :</a:t>
            </a:r>
            <a:br>
              <a:rPr lang="x-none" b="1" u="sng" dirty="0" smtClean="0">
                <a:solidFill>
                  <a:schemeClr val="tx1"/>
                </a:solidFill>
              </a:rPr>
            </a:br>
            <a:r>
              <a:rPr lang="x-none" b="1" u="sng" dirty="0" smtClean="0">
                <a:solidFill>
                  <a:schemeClr val="tx1"/>
                </a:solidFill>
              </a:rPr>
              <a:t>Constitution et transformations de la matière.</a:t>
            </a:r>
            <a:br>
              <a:rPr lang="x-none" b="1" u="sng" dirty="0" smtClean="0">
                <a:solidFill>
                  <a:schemeClr val="tx1"/>
                </a:solidFill>
              </a:rPr>
            </a:br>
            <a:endParaRPr lang="x-none" b="1" u="sng" dirty="0">
              <a:solidFill>
                <a:schemeClr val="tx1"/>
              </a:solidFill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420580"/>
            <a:ext cx="11087100" cy="492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176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2282" y="622663"/>
            <a:ext cx="11000860" cy="1320800"/>
          </a:xfrm>
        </p:spPr>
        <p:txBody>
          <a:bodyPr/>
          <a:lstStyle/>
          <a:p>
            <a:pPr algn="ctr"/>
            <a:r>
              <a:rPr lang="x-none" b="1" u="sng" dirty="0" smtClean="0">
                <a:solidFill>
                  <a:schemeClr val="tx1"/>
                </a:solidFill>
              </a:rPr>
              <a:t>Analyse des nouveautés  du Préambule</a:t>
            </a:r>
            <a:endParaRPr lang="x-none" b="1" u="sng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x-none" sz="3600" b="1" dirty="0" smtClean="0"/>
              <a:t>De nouveaux Thèmes</a:t>
            </a:r>
          </a:p>
          <a:p>
            <a:endParaRPr lang="x-none" sz="3600" b="1" dirty="0"/>
          </a:p>
          <a:p>
            <a:r>
              <a:rPr lang="x-none" sz="3600" b="1" dirty="0" smtClean="0"/>
              <a:t>Présentation des résultats expérimentaux avec leurs incertitudes</a:t>
            </a:r>
            <a:endParaRPr lang="x-none" sz="3600" b="1" dirty="0"/>
          </a:p>
        </p:txBody>
      </p:sp>
    </p:spTree>
    <p:extLst>
      <p:ext uri="{BB962C8B-B14F-4D97-AF65-F5344CB8AC3E}">
        <p14:creationId xmlns:p14="http://schemas.microsoft.com/office/powerpoint/2010/main" xmlns="" val="312555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9383" y="245287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x-none" b="1" u="sng" dirty="0">
                <a:solidFill>
                  <a:schemeClr val="tx1"/>
                </a:solidFill>
              </a:rPr>
              <a:t>Nouveautés dans le thème :</a:t>
            </a:r>
            <a:br>
              <a:rPr lang="x-none" b="1" u="sng" dirty="0">
                <a:solidFill>
                  <a:schemeClr val="tx1"/>
                </a:solidFill>
              </a:rPr>
            </a:br>
            <a:r>
              <a:rPr lang="x-none" b="1" u="sng" dirty="0">
                <a:solidFill>
                  <a:schemeClr val="tx1"/>
                </a:solidFill>
              </a:rPr>
              <a:t>Constitution et transformations de la matière.</a:t>
            </a:r>
            <a:endParaRPr lang="x-none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700" y="1896746"/>
            <a:ext cx="10210800" cy="469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057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37360" y="245287"/>
            <a:ext cx="9806441" cy="1280890"/>
          </a:xfrm>
        </p:spPr>
        <p:txBody>
          <a:bodyPr>
            <a:normAutofit fontScale="90000"/>
          </a:bodyPr>
          <a:lstStyle/>
          <a:p>
            <a:pPr marL="342900" lvl="0" indent="-342900" algn="ctr">
              <a:spcBef>
                <a:spcPts val="1000"/>
              </a:spcBef>
            </a:pPr>
            <a:r>
              <a:rPr lang="x-none" b="1" u="sng" dirty="0" smtClean="0">
                <a:solidFill>
                  <a:schemeClr val="tx1"/>
                </a:solidFill>
              </a:rPr>
              <a:t>Nouveautés dans le thème :</a:t>
            </a:r>
            <a:br>
              <a:rPr lang="x-none" b="1" u="sng" dirty="0" smtClean="0">
                <a:solidFill>
                  <a:schemeClr val="tx1"/>
                </a:solidFill>
              </a:rPr>
            </a:br>
            <a:r>
              <a:rPr lang="x-none" b="1" u="sng" dirty="0" smtClean="0">
                <a:solidFill>
                  <a:schemeClr val="tx1"/>
                </a:solidFill>
              </a:rPr>
              <a:t>Constitution et transformations de la matière.</a:t>
            </a:r>
            <a:br>
              <a:rPr lang="x-none" b="1" u="sng" dirty="0" smtClean="0">
                <a:solidFill>
                  <a:schemeClr val="tx1"/>
                </a:solidFill>
              </a:rPr>
            </a:br>
            <a:endParaRPr lang="x-none" b="1" u="sng" dirty="0">
              <a:solidFill>
                <a:schemeClr val="tx1"/>
              </a:solidFill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295400"/>
            <a:ext cx="1051560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321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8171" y="624110"/>
            <a:ext cx="9806441" cy="1280890"/>
          </a:xfrm>
        </p:spPr>
        <p:txBody>
          <a:bodyPr>
            <a:normAutofit fontScale="90000"/>
          </a:bodyPr>
          <a:lstStyle/>
          <a:p>
            <a:pPr marL="342900" lvl="0" indent="-342900" algn="ctr">
              <a:spcBef>
                <a:spcPts val="1000"/>
              </a:spcBef>
            </a:pPr>
            <a:r>
              <a:rPr lang="x-none" b="1" u="sng" dirty="0" smtClean="0">
                <a:solidFill>
                  <a:schemeClr val="tx1"/>
                </a:solidFill>
              </a:rPr>
              <a:t>Nouveautés dans le thème :</a:t>
            </a:r>
            <a:br>
              <a:rPr lang="x-none" b="1" u="sng" dirty="0" smtClean="0">
                <a:solidFill>
                  <a:schemeClr val="tx1"/>
                </a:solidFill>
              </a:rPr>
            </a:br>
            <a:r>
              <a:rPr lang="x-none" b="1" u="sng" dirty="0" smtClean="0">
                <a:solidFill>
                  <a:schemeClr val="tx1"/>
                </a:solidFill>
              </a:rPr>
              <a:t>Constitution et transformations de la matière.</a:t>
            </a:r>
            <a:br>
              <a:rPr lang="x-none" b="1" u="sng" dirty="0" smtClean="0">
                <a:solidFill>
                  <a:schemeClr val="tx1"/>
                </a:solidFill>
              </a:rPr>
            </a:br>
            <a:endParaRPr lang="x-none" b="1" u="sng" dirty="0">
              <a:solidFill>
                <a:schemeClr val="tx1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900" y="2133600"/>
            <a:ext cx="1129665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146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8171" y="624110"/>
            <a:ext cx="9806441" cy="1280890"/>
          </a:xfrm>
        </p:spPr>
        <p:txBody>
          <a:bodyPr>
            <a:normAutofit fontScale="90000"/>
          </a:bodyPr>
          <a:lstStyle/>
          <a:p>
            <a:pPr marL="342900" lvl="0" indent="-342900" algn="ctr">
              <a:spcBef>
                <a:spcPts val="1000"/>
              </a:spcBef>
            </a:pPr>
            <a:r>
              <a:rPr lang="x-none" b="1" u="sng" dirty="0" smtClean="0">
                <a:solidFill>
                  <a:schemeClr val="tx1"/>
                </a:solidFill>
              </a:rPr>
              <a:t>Nouveautés dans le thème :</a:t>
            </a:r>
            <a:br>
              <a:rPr lang="x-none" b="1" u="sng" dirty="0" smtClean="0">
                <a:solidFill>
                  <a:schemeClr val="tx1"/>
                </a:solidFill>
              </a:rPr>
            </a:br>
            <a:r>
              <a:rPr lang="x-none" b="1" u="sng" dirty="0" smtClean="0">
                <a:solidFill>
                  <a:schemeClr val="tx1"/>
                </a:solidFill>
              </a:rPr>
              <a:t>Constitution et transformations de la matière.</a:t>
            </a:r>
            <a:br>
              <a:rPr lang="x-none" b="1" u="sng" dirty="0" smtClean="0">
                <a:solidFill>
                  <a:schemeClr val="tx1"/>
                </a:solidFill>
              </a:rPr>
            </a:br>
            <a:endParaRPr lang="x-none" b="1" u="sng" dirty="0">
              <a:solidFill>
                <a:schemeClr val="tx1"/>
              </a:solidFill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905000"/>
            <a:ext cx="10572749" cy="371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902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8171" y="153847"/>
            <a:ext cx="9806441" cy="1280890"/>
          </a:xfrm>
        </p:spPr>
        <p:txBody>
          <a:bodyPr>
            <a:normAutofit/>
          </a:bodyPr>
          <a:lstStyle/>
          <a:p>
            <a:pPr marL="342900" lvl="0" indent="-342900" algn="ctr">
              <a:spcBef>
                <a:spcPts val="1000"/>
              </a:spcBef>
            </a:pPr>
            <a:endParaRPr lang="x-none" b="1" u="sng" dirty="0">
              <a:solidFill>
                <a:schemeClr val="tx1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" y="90125"/>
            <a:ext cx="12020550" cy="661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035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485" y="323664"/>
            <a:ext cx="9806441" cy="1280890"/>
          </a:xfrm>
        </p:spPr>
        <p:txBody>
          <a:bodyPr>
            <a:normAutofit/>
          </a:bodyPr>
          <a:lstStyle/>
          <a:p>
            <a:pPr marL="342900" lvl="0" indent="-342900" algn="ctr">
              <a:spcBef>
                <a:spcPts val="1000"/>
              </a:spcBef>
            </a:pPr>
            <a:endParaRPr lang="x-none" b="1" u="sng" dirty="0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"/>
            <a:ext cx="11772901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376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4370" y="258350"/>
            <a:ext cx="9806441" cy="1280890"/>
          </a:xfrm>
        </p:spPr>
        <p:txBody>
          <a:bodyPr>
            <a:normAutofit fontScale="90000"/>
          </a:bodyPr>
          <a:lstStyle/>
          <a:p>
            <a:pPr marL="342900" lvl="0" indent="-342900" algn="ctr">
              <a:spcBef>
                <a:spcPts val="1000"/>
              </a:spcBef>
            </a:pPr>
            <a:r>
              <a:rPr lang="x-none" b="1" u="sng" dirty="0" smtClean="0">
                <a:solidFill>
                  <a:schemeClr val="tx1"/>
                </a:solidFill>
              </a:rPr>
              <a:t>Nouveautés dans le thème :</a:t>
            </a:r>
            <a:br>
              <a:rPr lang="x-none" b="1" u="sng" dirty="0" smtClean="0">
                <a:solidFill>
                  <a:schemeClr val="tx1"/>
                </a:solidFill>
              </a:rPr>
            </a:br>
            <a:r>
              <a:rPr lang="x-none" b="1" u="sng" dirty="0" smtClean="0">
                <a:solidFill>
                  <a:schemeClr val="tx1"/>
                </a:solidFill>
              </a:rPr>
              <a:t>Constitution et transformations de la matière.</a:t>
            </a:r>
            <a:br>
              <a:rPr lang="x-none" b="1" u="sng" dirty="0" smtClean="0">
                <a:solidFill>
                  <a:schemeClr val="tx1"/>
                </a:solidFill>
              </a:rPr>
            </a:br>
            <a:endParaRPr lang="x-none" b="1" u="sng" dirty="0">
              <a:solidFill>
                <a:schemeClr val="tx1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539240"/>
            <a:ext cx="10095411" cy="486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223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2856" y="0"/>
            <a:ext cx="9806441" cy="1280890"/>
          </a:xfrm>
        </p:spPr>
        <p:txBody>
          <a:bodyPr>
            <a:normAutofit fontScale="90000"/>
          </a:bodyPr>
          <a:lstStyle/>
          <a:p>
            <a:pPr marL="342900" lvl="0" indent="-342900" algn="ctr">
              <a:spcBef>
                <a:spcPts val="1000"/>
              </a:spcBef>
            </a:pPr>
            <a:r>
              <a:rPr lang="x-none" b="1" u="sng" dirty="0" smtClean="0">
                <a:solidFill>
                  <a:schemeClr val="tx1"/>
                </a:solidFill>
              </a:rPr>
              <a:t>Nouveautés dans le thème :</a:t>
            </a:r>
            <a:br>
              <a:rPr lang="x-none" b="1" u="sng" dirty="0" smtClean="0">
                <a:solidFill>
                  <a:schemeClr val="tx1"/>
                </a:solidFill>
              </a:rPr>
            </a:br>
            <a:r>
              <a:rPr lang="x-none" b="1" u="sng" dirty="0" smtClean="0">
                <a:solidFill>
                  <a:schemeClr val="tx1"/>
                </a:solidFill>
              </a:rPr>
              <a:t>Mouvement et interactions</a:t>
            </a:r>
            <a:br>
              <a:rPr lang="x-none" b="1" u="sng" dirty="0" smtClean="0">
                <a:solidFill>
                  <a:schemeClr val="tx1"/>
                </a:solidFill>
              </a:rPr>
            </a:br>
            <a:endParaRPr lang="x-none" b="1" u="sng" dirty="0">
              <a:solidFill>
                <a:schemeClr val="tx1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143000"/>
            <a:ext cx="939164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608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00054" y="140784"/>
            <a:ext cx="9806441" cy="1280890"/>
          </a:xfrm>
        </p:spPr>
        <p:txBody>
          <a:bodyPr>
            <a:normAutofit fontScale="90000"/>
          </a:bodyPr>
          <a:lstStyle/>
          <a:p>
            <a:pPr marL="342900" lvl="0" indent="-342900" algn="ctr">
              <a:spcBef>
                <a:spcPts val="1000"/>
              </a:spcBef>
            </a:pPr>
            <a:r>
              <a:rPr lang="x-none" b="1" u="sng" dirty="0" smtClean="0">
                <a:solidFill>
                  <a:schemeClr val="tx1"/>
                </a:solidFill>
              </a:rPr>
              <a:t>Nouveautés dans le thème :</a:t>
            </a:r>
            <a:br>
              <a:rPr lang="x-none" b="1" u="sng" dirty="0" smtClean="0">
                <a:solidFill>
                  <a:schemeClr val="tx1"/>
                </a:solidFill>
              </a:rPr>
            </a:br>
            <a:r>
              <a:rPr lang="x-none" b="1" u="sng" dirty="0" smtClean="0">
                <a:solidFill>
                  <a:schemeClr val="tx1"/>
                </a:solidFill>
              </a:rPr>
              <a:t>Mouvement et interactions</a:t>
            </a:r>
            <a:br>
              <a:rPr lang="x-none" b="1" u="sng" dirty="0" smtClean="0">
                <a:solidFill>
                  <a:schemeClr val="tx1"/>
                </a:solidFill>
              </a:rPr>
            </a:br>
            <a:endParaRPr lang="x-none" b="1" u="sng" dirty="0">
              <a:solidFill>
                <a:schemeClr val="tx1"/>
              </a:solidFill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010" y="1600200"/>
            <a:ext cx="11523127" cy="459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395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6947" y="193035"/>
            <a:ext cx="8911687" cy="1280890"/>
          </a:xfrm>
        </p:spPr>
        <p:txBody>
          <a:bodyPr/>
          <a:lstStyle/>
          <a:p>
            <a:pPr algn="ctr"/>
            <a:r>
              <a:rPr lang="x-none" b="1" u="sng" dirty="0">
                <a:solidFill>
                  <a:schemeClr val="tx1"/>
                </a:solidFill>
              </a:rPr>
              <a:t>Nouveautés dans le thème :Ondes et signaux</a:t>
            </a:r>
            <a:endParaRPr lang="x-non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6834" y="1567542"/>
            <a:ext cx="10263641" cy="517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718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4167" y="557348"/>
            <a:ext cx="11288243" cy="1320800"/>
          </a:xfrm>
        </p:spPr>
        <p:txBody>
          <a:bodyPr>
            <a:normAutofit fontScale="90000"/>
          </a:bodyPr>
          <a:lstStyle/>
          <a:p>
            <a:r>
              <a:rPr lang="x-none" b="1" u="sng" dirty="0" smtClean="0">
                <a:solidFill>
                  <a:schemeClr val="tx1"/>
                </a:solidFill>
              </a:rPr>
              <a:t>DE NOUVEAUX THÈMES DANS LA CONTINUITÉ DU COLLÈGE</a:t>
            </a:r>
            <a:r>
              <a:rPr lang="x-none" dirty="0" smtClean="0"/>
              <a:t/>
            </a:r>
            <a:br>
              <a:rPr lang="x-none" dirty="0" smtClean="0"/>
            </a:br>
            <a:endParaRPr lang="x-non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4599" y="2272146"/>
            <a:ext cx="9156235" cy="4585854"/>
          </a:xfrm>
        </p:spPr>
        <p:txBody>
          <a:bodyPr>
            <a:normAutofit lnSpcReduction="10000"/>
          </a:bodyPr>
          <a:lstStyle/>
          <a:p>
            <a:r>
              <a:rPr lang="x-none" sz="3600" b="1" dirty="0" smtClean="0"/>
              <a:t>Constitution et transformation de </a:t>
            </a:r>
            <a:r>
              <a:rPr lang="x-none" sz="3600" b="1" dirty="0"/>
              <a:t>l</a:t>
            </a:r>
            <a:r>
              <a:rPr lang="x-none" sz="3600" b="1" dirty="0" smtClean="0"/>
              <a:t>a matière</a:t>
            </a:r>
          </a:p>
          <a:p>
            <a:pPr marL="0" indent="0">
              <a:buNone/>
            </a:pPr>
            <a:endParaRPr lang="x-none" sz="3600" b="1" dirty="0" smtClean="0"/>
          </a:p>
          <a:p>
            <a:r>
              <a:rPr lang="x-none" sz="3600" b="1" dirty="0" smtClean="0"/>
              <a:t>Mouvement et </a:t>
            </a:r>
            <a:r>
              <a:rPr lang="x-none" sz="3600" b="1" dirty="0"/>
              <a:t>i</a:t>
            </a:r>
            <a:r>
              <a:rPr lang="x-none" sz="3600" b="1" dirty="0" smtClean="0"/>
              <a:t>nteractions</a:t>
            </a:r>
          </a:p>
          <a:p>
            <a:pPr marL="0" indent="0">
              <a:buNone/>
            </a:pPr>
            <a:endParaRPr lang="x-none" sz="3600" b="1" dirty="0" smtClean="0"/>
          </a:p>
          <a:p>
            <a:r>
              <a:rPr lang="x-none" sz="3600" b="1" dirty="0" smtClean="0"/>
              <a:t>Ondes et </a:t>
            </a:r>
            <a:r>
              <a:rPr lang="x-none" sz="3600" b="1" dirty="0"/>
              <a:t>s</a:t>
            </a:r>
            <a:r>
              <a:rPr lang="x-none" sz="3600" b="1" dirty="0" smtClean="0"/>
              <a:t>ignaux</a:t>
            </a:r>
          </a:p>
          <a:p>
            <a:pPr marL="0" indent="0">
              <a:buNone/>
            </a:pPr>
            <a:endParaRPr lang="x-none" b="1" dirty="0"/>
          </a:p>
          <a:p>
            <a:pPr marL="0" indent="0">
              <a:buNone/>
            </a:pPr>
            <a:r>
              <a:rPr lang="x-none" b="1" dirty="0" smtClean="0"/>
              <a:t>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24224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9228" y="0"/>
            <a:ext cx="9806441" cy="783771"/>
          </a:xfrm>
        </p:spPr>
        <p:txBody>
          <a:bodyPr>
            <a:normAutofit fontScale="90000"/>
          </a:bodyPr>
          <a:lstStyle/>
          <a:p>
            <a:pPr marL="342900" lvl="0" indent="-342900" algn="ctr">
              <a:spcBef>
                <a:spcPts val="1000"/>
              </a:spcBef>
            </a:pPr>
            <a:r>
              <a:rPr lang="x-none" b="1" u="sng" dirty="0" smtClean="0">
                <a:solidFill>
                  <a:schemeClr val="tx1"/>
                </a:solidFill>
              </a:rPr>
              <a:t>Nouveautés dans le thème :Ondes et signaux</a:t>
            </a:r>
            <a:br>
              <a:rPr lang="x-none" b="1" u="sng" dirty="0" smtClean="0">
                <a:solidFill>
                  <a:schemeClr val="tx1"/>
                </a:solidFill>
              </a:rPr>
            </a:br>
            <a:endParaRPr lang="x-none" b="1" u="sng" dirty="0">
              <a:solidFill>
                <a:schemeClr val="tx1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286" y="780160"/>
            <a:ext cx="10228217" cy="513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191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9228" y="0"/>
            <a:ext cx="9806441" cy="783771"/>
          </a:xfrm>
        </p:spPr>
        <p:txBody>
          <a:bodyPr>
            <a:normAutofit fontScale="90000"/>
          </a:bodyPr>
          <a:lstStyle/>
          <a:p>
            <a:pPr marL="342900" lvl="0" indent="-342900" algn="ctr">
              <a:spcBef>
                <a:spcPts val="1000"/>
              </a:spcBef>
            </a:pPr>
            <a:r>
              <a:rPr lang="x-none" b="1" u="sng" dirty="0" smtClean="0">
                <a:solidFill>
                  <a:schemeClr val="tx1"/>
                </a:solidFill>
              </a:rPr>
              <a:t>Nouveautés dans le thème :Ondes et signaux</a:t>
            </a:r>
            <a:br>
              <a:rPr lang="x-none" b="1" u="sng" dirty="0" smtClean="0">
                <a:solidFill>
                  <a:schemeClr val="tx1"/>
                </a:solidFill>
              </a:rPr>
            </a:br>
            <a:endParaRPr lang="x-none" b="1" u="sng" dirty="0">
              <a:solidFill>
                <a:schemeClr val="tx1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29500"/>
            <a:ext cx="11573691" cy="376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61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9228" y="0"/>
            <a:ext cx="9806441" cy="783771"/>
          </a:xfrm>
        </p:spPr>
        <p:txBody>
          <a:bodyPr>
            <a:normAutofit fontScale="90000"/>
          </a:bodyPr>
          <a:lstStyle/>
          <a:p>
            <a:pPr marL="342900" lvl="0" indent="-342900" algn="ctr">
              <a:spcBef>
                <a:spcPts val="1000"/>
              </a:spcBef>
            </a:pPr>
            <a:r>
              <a:rPr lang="x-none" b="1" u="sng" dirty="0" smtClean="0">
                <a:solidFill>
                  <a:schemeClr val="tx1"/>
                </a:solidFill>
              </a:rPr>
              <a:t>Nouveautés dans le thème :Ondes et signaux</a:t>
            </a:r>
            <a:br>
              <a:rPr lang="x-none" b="1" u="sng" dirty="0" smtClean="0">
                <a:solidFill>
                  <a:schemeClr val="tx1"/>
                </a:solidFill>
              </a:rPr>
            </a:br>
            <a:endParaRPr lang="x-none" b="1" u="sng" dirty="0">
              <a:solidFill>
                <a:schemeClr val="tx1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3186" y="1114696"/>
            <a:ext cx="11197470" cy="525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654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9228" y="0"/>
            <a:ext cx="9806441" cy="783771"/>
          </a:xfrm>
        </p:spPr>
        <p:txBody>
          <a:bodyPr>
            <a:normAutofit fontScale="90000"/>
          </a:bodyPr>
          <a:lstStyle/>
          <a:p>
            <a:pPr marL="342900" lvl="0" indent="-342900" algn="ctr">
              <a:spcBef>
                <a:spcPts val="1000"/>
              </a:spcBef>
            </a:pPr>
            <a:r>
              <a:rPr lang="x-none" b="1" u="sng" dirty="0" smtClean="0">
                <a:solidFill>
                  <a:schemeClr val="tx1"/>
                </a:solidFill>
              </a:rPr>
              <a:t>Nouveautés dans le thème :Ondes et signaux</a:t>
            </a:r>
            <a:br>
              <a:rPr lang="x-none" b="1" u="sng" dirty="0" smtClean="0">
                <a:solidFill>
                  <a:schemeClr val="tx1"/>
                </a:solidFill>
              </a:rPr>
            </a:br>
            <a:endParaRPr lang="x-none" b="1" u="sng" dirty="0">
              <a:solidFill>
                <a:schemeClr val="tx1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699" y="901337"/>
            <a:ext cx="11820542" cy="49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201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2047" y="248194"/>
            <a:ext cx="9832566" cy="1656806"/>
          </a:xfrm>
        </p:spPr>
        <p:txBody>
          <a:bodyPr/>
          <a:lstStyle/>
          <a:p>
            <a:pPr algn="ctr"/>
            <a:r>
              <a:rPr lang="x-none" b="1" u="sng" dirty="0" smtClean="0"/>
              <a:t>Liste du matériel supplémentaire en classe de seconde </a:t>
            </a:r>
            <a:endParaRPr lang="x-none" b="1" u="sng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400" y="1611224"/>
            <a:ext cx="9347199" cy="429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017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2047" y="248194"/>
            <a:ext cx="9832566" cy="1656806"/>
          </a:xfrm>
        </p:spPr>
        <p:txBody>
          <a:bodyPr/>
          <a:lstStyle/>
          <a:p>
            <a:pPr algn="ctr"/>
            <a:r>
              <a:rPr lang="x-none" b="1" u="sng" dirty="0" smtClean="0"/>
              <a:t>Liste du matériel supplémentaire en classe de seconde </a:t>
            </a:r>
            <a:endParaRPr lang="x-none" b="1" u="sng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2047" y="1401052"/>
            <a:ext cx="9832565" cy="508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469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2047" y="248194"/>
            <a:ext cx="9832566" cy="1656806"/>
          </a:xfrm>
        </p:spPr>
        <p:txBody>
          <a:bodyPr/>
          <a:lstStyle/>
          <a:p>
            <a:pPr algn="ctr"/>
            <a:r>
              <a:rPr lang="x-none" b="1" u="sng" dirty="0" smtClean="0"/>
              <a:t>Liste du matériel supplémentaire en classe de seconde </a:t>
            </a:r>
            <a:endParaRPr lang="x-none" b="1" u="sng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6900" y="1721204"/>
            <a:ext cx="9637713" cy="474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892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1" dirty="0" smtClean="0"/>
              <a:t>Questions et remarques?</a:t>
            </a:r>
            <a:endParaRPr lang="x-none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x-none" sz="7200" b="1" dirty="0" smtClean="0"/>
          </a:p>
          <a:p>
            <a:pPr marL="0" indent="0">
              <a:buNone/>
            </a:pPr>
            <a:endParaRPr lang="x-none" sz="7200" b="1" dirty="0"/>
          </a:p>
          <a:p>
            <a:pPr marL="0" indent="0">
              <a:buNone/>
            </a:pPr>
            <a:r>
              <a:rPr lang="x-none" sz="7200" b="1" dirty="0" smtClean="0"/>
              <a:t>                         </a:t>
            </a:r>
            <a:endParaRPr lang="x-none" sz="7200" b="1" dirty="0"/>
          </a:p>
        </p:txBody>
      </p:sp>
    </p:spTree>
    <p:extLst>
      <p:ext uri="{BB962C8B-B14F-4D97-AF65-F5344CB8AC3E}">
        <p14:creationId xmlns:p14="http://schemas.microsoft.com/office/powerpoint/2010/main" xmlns="" val="162730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                    </a:t>
            </a:r>
            <a:r>
              <a:rPr lang="x-none" b="1" u="sng" dirty="0" smtClean="0"/>
              <a:t>FIN</a:t>
            </a:r>
            <a:endParaRPr lang="x-none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94822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65608" y="544286"/>
            <a:ext cx="11514666" cy="1320800"/>
          </a:xfrm>
        </p:spPr>
        <p:txBody>
          <a:bodyPr/>
          <a:lstStyle/>
          <a:p>
            <a:r>
              <a:rPr lang="x-none" sz="3200" b="1" u="sng" dirty="0">
                <a:solidFill>
                  <a:prstClr val="black"/>
                </a:solidFill>
              </a:rPr>
              <a:t>DE NOUVEAUX THÈMES DANS LA CONTINUITÉ DU </a:t>
            </a:r>
            <a:r>
              <a:rPr lang="x-none" sz="3200" b="1" u="sng" dirty="0" smtClean="0">
                <a:solidFill>
                  <a:prstClr val="black"/>
                </a:solidFill>
              </a:rPr>
              <a:t/>
            </a:r>
            <a:br>
              <a:rPr lang="x-none" sz="3200" b="1" u="sng" dirty="0" smtClean="0">
                <a:solidFill>
                  <a:prstClr val="black"/>
                </a:solidFill>
              </a:rPr>
            </a:br>
            <a:r>
              <a:rPr lang="x-none" sz="3200" b="1" u="sng" dirty="0" smtClean="0">
                <a:solidFill>
                  <a:prstClr val="black"/>
                </a:solidFill>
              </a:rPr>
              <a:t>COLLÈGE</a:t>
            </a:r>
            <a:endParaRPr lang="x-none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x-none" sz="4000" b="1" u="sng" dirty="0" smtClean="0"/>
              <a:t>Le </a:t>
            </a:r>
            <a:r>
              <a:rPr lang="x-none" sz="4000" b="1" u="sng" dirty="0"/>
              <a:t>quatrième </a:t>
            </a:r>
            <a:r>
              <a:rPr lang="x-none" sz="4000" b="1" u="sng" dirty="0" smtClean="0"/>
              <a:t>thème</a:t>
            </a:r>
          </a:p>
          <a:p>
            <a:pPr marL="0" indent="0" algn="ctr">
              <a:buNone/>
            </a:pPr>
            <a:r>
              <a:rPr lang="x-none" sz="4000" b="1" dirty="0" smtClean="0"/>
              <a:t> «  </a:t>
            </a:r>
            <a:r>
              <a:rPr lang="x-none" sz="4000" b="1" dirty="0"/>
              <a:t>E</a:t>
            </a:r>
            <a:r>
              <a:rPr lang="x-none" sz="4000" b="1" dirty="0" smtClean="0"/>
              <a:t>nergie </a:t>
            </a:r>
            <a:r>
              <a:rPr lang="x-none" sz="4000" b="1" dirty="0"/>
              <a:t>: conversions et </a:t>
            </a:r>
            <a:r>
              <a:rPr lang="x-none" sz="4000" b="1" dirty="0" smtClean="0"/>
              <a:t>transferts », </a:t>
            </a:r>
          </a:p>
          <a:p>
            <a:pPr marL="0" indent="0" algn="ctr">
              <a:buNone/>
            </a:pPr>
            <a:r>
              <a:rPr lang="x-none" sz="4000" b="1" dirty="0" smtClean="0"/>
              <a:t>est </a:t>
            </a:r>
            <a:r>
              <a:rPr lang="x-none" sz="4000" b="1" dirty="0"/>
              <a:t>abordé dans le cadre des transformations de la matière.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98597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algn="ctr">
              <a:spcBef>
                <a:spcPts val="1000"/>
              </a:spcBef>
            </a:pPr>
            <a:r>
              <a:rPr lang="x-none" sz="3600" b="1" u="sng" dirty="0" smtClean="0">
                <a:solidFill>
                  <a:schemeClr val="tx1"/>
                </a:solidFill>
              </a:rPr>
              <a:t>Mesures et incertitudes</a:t>
            </a:r>
            <a:r>
              <a:rPr lang="x-none" sz="3600" dirty="0">
                <a:solidFill>
                  <a:prstClr val="white"/>
                </a:solidFill>
              </a:rPr>
              <a:t/>
            </a:r>
            <a:br>
              <a:rPr lang="x-none" sz="3600" dirty="0">
                <a:solidFill>
                  <a:prstClr val="white"/>
                </a:solidFill>
              </a:rPr>
            </a:br>
            <a:endParaRPr lang="x-none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x-none" sz="4000" b="1" dirty="0" smtClean="0"/>
              <a:t>Toutes les mesures réalisées lors des travaux </a:t>
            </a:r>
          </a:p>
          <a:p>
            <a:pPr marL="0" indent="0" algn="ctr">
              <a:buNone/>
            </a:pPr>
            <a:r>
              <a:rPr lang="x-none" sz="4000" b="1" dirty="0" smtClean="0"/>
              <a:t>pratiques doivent être présentées avec leurs </a:t>
            </a:r>
          </a:p>
          <a:p>
            <a:pPr marL="0" indent="0" algn="ctr">
              <a:buNone/>
            </a:pPr>
            <a:r>
              <a:rPr lang="x-none" sz="4000" b="1" dirty="0" smtClean="0"/>
              <a:t>incertitudes.</a:t>
            </a:r>
            <a:endParaRPr lang="x-none" sz="4000" b="1" dirty="0"/>
          </a:p>
        </p:txBody>
      </p:sp>
    </p:spTree>
    <p:extLst>
      <p:ext uri="{BB962C8B-B14F-4D97-AF65-F5344CB8AC3E}">
        <p14:creationId xmlns:p14="http://schemas.microsoft.com/office/powerpoint/2010/main" xmlns="" val="126704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02156" y="362853"/>
            <a:ext cx="8911687" cy="1280890"/>
          </a:xfrm>
        </p:spPr>
        <p:txBody>
          <a:bodyPr/>
          <a:lstStyle/>
          <a:p>
            <a:pPr marL="342900" lvl="0" indent="-342900" algn="ctr">
              <a:spcBef>
                <a:spcPts val="1000"/>
              </a:spcBef>
            </a:pPr>
            <a:r>
              <a:rPr lang="x-none" sz="3600" b="1" u="sng" dirty="0" smtClean="0">
                <a:solidFill>
                  <a:schemeClr val="tx1"/>
                </a:solidFill>
              </a:rPr>
              <a:t>Mesures et incertitudes</a:t>
            </a:r>
            <a:r>
              <a:rPr lang="x-none" sz="3600" dirty="0">
                <a:solidFill>
                  <a:prstClr val="white"/>
                </a:solidFill>
              </a:rPr>
              <a:t/>
            </a:r>
            <a:br>
              <a:rPr lang="x-none" sz="3600" dirty="0">
                <a:solidFill>
                  <a:prstClr val="white"/>
                </a:solidFill>
              </a:rPr>
            </a:br>
            <a:endParaRPr lang="x-non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6321" y="1110343"/>
            <a:ext cx="8470536" cy="520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168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ts val="1000"/>
              </a:spcBef>
            </a:pPr>
            <a:r>
              <a:rPr lang="x-none" b="1" u="sng" dirty="0" smtClean="0">
                <a:solidFill>
                  <a:schemeClr val="tx1"/>
                </a:solidFill>
              </a:rPr>
              <a:t>Notions et contenus supprimés</a:t>
            </a:r>
            <a:endParaRPr lang="x-none" b="1" u="sng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6111" y="1853248"/>
            <a:ext cx="11344997" cy="4395151"/>
          </a:xfrm>
        </p:spPr>
        <p:txBody>
          <a:bodyPr>
            <a:normAutofit/>
          </a:bodyPr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60021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ts val="1000"/>
              </a:spcBef>
            </a:pPr>
            <a:r>
              <a:rPr lang="x-none" b="1" u="sng" dirty="0" smtClean="0">
                <a:solidFill>
                  <a:schemeClr val="tx1"/>
                </a:solidFill>
              </a:rPr>
              <a:t>Notions et contenus supprimés</a:t>
            </a:r>
            <a:endParaRPr lang="x-none" b="1" u="sng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6111" y="1853248"/>
            <a:ext cx="11344997" cy="4395151"/>
          </a:xfrm>
        </p:spPr>
        <p:txBody>
          <a:bodyPr>
            <a:normAutofit/>
          </a:bodyPr>
          <a:lstStyle/>
          <a:p>
            <a:pPr algn="ctr"/>
            <a:r>
              <a:rPr lang="x-none" sz="3600" dirty="0" smtClean="0"/>
              <a:t>LECTURES </a:t>
            </a:r>
            <a:r>
              <a:rPr lang="x-none" sz="3600" dirty="0"/>
              <a:t>DES CONTENUS </a:t>
            </a:r>
            <a:r>
              <a:rPr lang="x-none" sz="3600" dirty="0" smtClean="0"/>
              <a:t>DICSIPLINAIRES</a:t>
            </a:r>
            <a:r>
              <a:rPr lang="x-none" sz="3600" dirty="0"/>
              <a:t>, FAITES A PARTIR DU PROGRAMME MISE EN APPLICATION EN SEPTEMBRE </a:t>
            </a:r>
            <a:r>
              <a:rPr lang="x-none" sz="3600" dirty="0" smtClean="0"/>
              <a:t>2017</a:t>
            </a:r>
            <a:endParaRPr lang="x-none" sz="3600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7180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527</TotalTime>
  <Words>359</Words>
  <Application>Microsoft Office PowerPoint</Application>
  <PresentationFormat>Personnalisé</PresentationFormat>
  <Paragraphs>76</Paragraphs>
  <Slides>48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49" baseType="lpstr">
      <vt:lpstr>Brin</vt:lpstr>
      <vt:lpstr>Présentation du nouveau programme de la classe de seconde </vt:lpstr>
      <vt:lpstr>PLAN DE LA PRÉSENTATION </vt:lpstr>
      <vt:lpstr>Analyse des nouveautés  du Préambule</vt:lpstr>
      <vt:lpstr>DE NOUVEAUX THÈMES DANS LA CONTINUITÉ DU COLLÈGE </vt:lpstr>
      <vt:lpstr>DE NOUVEAUX THÈMES DANS LA CONTINUITÉ DU  COLLÈGE</vt:lpstr>
      <vt:lpstr>Mesures et incertitudes </vt:lpstr>
      <vt:lpstr>Mesures et incertitudes </vt:lpstr>
      <vt:lpstr>Notions et contenus supprimés</vt:lpstr>
      <vt:lpstr>Notions et contenus supprimés</vt:lpstr>
      <vt:lpstr>Notions et contenus supprimés  du thème : santé</vt:lpstr>
      <vt:lpstr>Notions et contenus supprimés  du thème:  santé</vt:lpstr>
      <vt:lpstr>Notions et contenus supprimés  du thème :santé</vt:lpstr>
      <vt:lpstr>Notions et contenus supprimés  du thème : santé</vt:lpstr>
      <vt:lpstr>Notions et contenus supprimés  du thème: santé</vt:lpstr>
      <vt:lpstr>Notions et contenus supprimés  du thème: santé</vt:lpstr>
      <vt:lpstr>Notions et contenus supprimés  du thème: santé</vt:lpstr>
      <vt:lpstr>Notions et contenus supprimés  du thème: santé</vt:lpstr>
      <vt:lpstr>Notions et contenus supprimés  du thème: santé</vt:lpstr>
      <vt:lpstr>Notions et contenus supprimés du thème : pratique du sport</vt:lpstr>
      <vt:lpstr>Notions et contenus supprimés du thème : pratique du sport</vt:lpstr>
      <vt:lpstr>Notions et contenus supprimés du thème : pratique du sport</vt:lpstr>
      <vt:lpstr>Notions et contenus supprimés du thème : pratique du sport</vt:lpstr>
      <vt:lpstr>Notions et contenus supprimés du thème : pratique du sport</vt:lpstr>
      <vt:lpstr>Notions et contenus supprimés du thème : pratique du sport</vt:lpstr>
      <vt:lpstr>Notions et contenus supprimés du thème : pratique du sport</vt:lpstr>
      <vt:lpstr>Notions et contenus supprimés du thème : L’univers</vt:lpstr>
      <vt:lpstr>Notions et contenus supprimés du thème : l’univers</vt:lpstr>
      <vt:lpstr>Diapositive 28</vt:lpstr>
      <vt:lpstr>Nouveautés dans le thème : Constitution et transformations de la matière. </vt:lpstr>
      <vt:lpstr>Nouveautés dans le thème : Constitution et transformations de la matière.</vt:lpstr>
      <vt:lpstr>Nouveautés dans le thème : Constitution et transformations de la matière. </vt:lpstr>
      <vt:lpstr>Nouveautés dans le thème : Constitution et transformations de la matière. </vt:lpstr>
      <vt:lpstr>Nouveautés dans le thème : Constitution et transformations de la matière. </vt:lpstr>
      <vt:lpstr>Diapositive 34</vt:lpstr>
      <vt:lpstr>Diapositive 35</vt:lpstr>
      <vt:lpstr>Nouveautés dans le thème : Constitution et transformations de la matière. </vt:lpstr>
      <vt:lpstr>Nouveautés dans le thème : Mouvement et interactions </vt:lpstr>
      <vt:lpstr>Nouveautés dans le thème : Mouvement et interactions </vt:lpstr>
      <vt:lpstr>Nouveautés dans le thème :Ondes et signaux</vt:lpstr>
      <vt:lpstr>Nouveautés dans le thème :Ondes et signaux </vt:lpstr>
      <vt:lpstr>Nouveautés dans le thème :Ondes et signaux </vt:lpstr>
      <vt:lpstr>Nouveautés dans le thème :Ondes et signaux </vt:lpstr>
      <vt:lpstr>Nouveautés dans le thème :Ondes et signaux </vt:lpstr>
      <vt:lpstr>Liste du matériel supplémentaire en classe de seconde </vt:lpstr>
      <vt:lpstr>Liste du matériel supplémentaire en classe de seconde </vt:lpstr>
      <vt:lpstr>Liste du matériel supplémentaire en classe de seconde </vt:lpstr>
      <vt:lpstr>Questions et remarques?</vt:lpstr>
      <vt:lpstr>                    FIN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nouveau programme de la classe de seconde</dc:title>
  <dc:creator>Célia</dc:creator>
  <cp:lastModifiedBy>Dimitri ODONNAT</cp:lastModifiedBy>
  <cp:revision>44</cp:revision>
  <dcterms:created xsi:type="dcterms:W3CDTF">2019-01-04T20:39:33Z</dcterms:created>
  <dcterms:modified xsi:type="dcterms:W3CDTF">2019-02-25T20:12:33Z</dcterms:modified>
</cp:coreProperties>
</file>