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323" r:id="rId3"/>
    <p:sldId id="415" r:id="rId4"/>
    <p:sldId id="407" r:id="rId5"/>
    <p:sldId id="413" r:id="rId6"/>
    <p:sldId id="414" r:id="rId7"/>
    <p:sldId id="395" r:id="rId8"/>
    <p:sldId id="396" r:id="rId9"/>
    <p:sldId id="397" r:id="rId10"/>
    <p:sldId id="398" r:id="rId11"/>
    <p:sldId id="305" r:id="rId12"/>
    <p:sldId id="307" r:id="rId13"/>
    <p:sldId id="308" r:id="rId14"/>
    <p:sldId id="309" r:id="rId15"/>
    <p:sldId id="310" r:id="rId16"/>
    <p:sldId id="311" r:id="rId17"/>
    <p:sldId id="312" r:id="rId18"/>
    <p:sldId id="394" r:id="rId19"/>
    <p:sldId id="313" r:id="rId20"/>
    <p:sldId id="314" r:id="rId21"/>
    <p:sldId id="315" r:id="rId22"/>
    <p:sldId id="401" r:id="rId23"/>
    <p:sldId id="273" r:id="rId24"/>
    <p:sldId id="274" r:id="rId25"/>
    <p:sldId id="275" r:id="rId26"/>
    <p:sldId id="372" r:id="rId27"/>
    <p:sldId id="276" r:id="rId28"/>
    <p:sldId id="362" r:id="rId29"/>
    <p:sldId id="363" r:id="rId30"/>
    <p:sldId id="399" r:id="rId31"/>
    <p:sldId id="364" r:id="rId32"/>
    <p:sldId id="365" r:id="rId33"/>
    <p:sldId id="367" r:id="rId34"/>
    <p:sldId id="368" r:id="rId35"/>
    <p:sldId id="373" r:id="rId36"/>
    <p:sldId id="277" r:id="rId37"/>
    <p:sldId id="341" r:id="rId38"/>
    <p:sldId id="342" r:id="rId39"/>
    <p:sldId id="343" r:id="rId40"/>
    <p:sldId id="344" r:id="rId41"/>
    <p:sldId id="345" r:id="rId42"/>
    <p:sldId id="346" r:id="rId43"/>
    <p:sldId id="347" r:id="rId44"/>
    <p:sldId id="403" r:id="rId45"/>
    <p:sldId id="405" r:id="rId46"/>
    <p:sldId id="350" r:id="rId4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A0BC97-EEE6-47B5-B1AA-57BDFF62ECEF}" type="datetimeFigureOut">
              <a:rPr lang="fr-FR" smtClean="0"/>
              <a:pPr/>
              <a:t>14/12/2019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CD3B47-EEDA-496A-840B-D6305C62495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88C6B20A-1DE3-4F43-8B69-E3883EC387D7}" type="datetimeFigureOut">
              <a:rPr lang="fr-FR" smtClean="0"/>
              <a:pPr/>
              <a:t>14/12/2019</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55CEA3CA-C12C-4C56-A974-72446B5244A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C6B20A-1DE3-4F43-8B69-E3883EC387D7}" type="datetimeFigureOut">
              <a:rPr lang="fr-FR" smtClean="0"/>
              <a:pPr/>
              <a:t>14/12/2019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C6B20A-1DE3-4F43-8B69-E3883EC387D7}" type="datetimeFigureOut">
              <a:rPr lang="fr-FR" smtClean="0"/>
              <a:pPr/>
              <a:t>14/12/2019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C6B20A-1DE3-4F43-8B69-E3883EC387D7}" type="datetimeFigureOut">
              <a:rPr lang="fr-FR" smtClean="0"/>
              <a:pPr/>
              <a:t>14/12/2019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8C6B20A-1DE3-4F43-8B69-E3883EC387D7}" type="datetimeFigureOut">
              <a:rPr lang="fr-FR" smtClean="0"/>
              <a:pPr/>
              <a:t>14/12/2019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A3CA-C12C-4C56-A974-72446B5244A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8C6B20A-1DE3-4F43-8B69-E3883EC387D7}" type="datetimeFigureOut">
              <a:rPr lang="fr-FR" smtClean="0"/>
              <a:pPr/>
              <a:t>14/12/2019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8C6B20A-1DE3-4F43-8B69-E3883EC387D7}" type="datetimeFigureOut">
              <a:rPr lang="fr-FR" smtClean="0"/>
              <a:pPr/>
              <a:t>14/12/2019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8C6B20A-1DE3-4F43-8B69-E3883EC387D7}" type="datetimeFigureOut">
              <a:rPr lang="fr-FR" smtClean="0"/>
              <a:pPr/>
              <a:t>14/12/2019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8C6B20A-1DE3-4F43-8B69-E3883EC387D7}" type="datetimeFigureOut">
              <a:rPr lang="fr-FR" smtClean="0"/>
              <a:pPr/>
              <a:t>14/12/2019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8C6B20A-1DE3-4F43-8B69-E3883EC387D7}" type="datetimeFigureOut">
              <a:rPr lang="fr-FR" smtClean="0"/>
              <a:pPr/>
              <a:t>14/12/2019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8C6B20A-1DE3-4F43-8B69-E3883EC387D7}" type="datetimeFigureOut">
              <a:rPr lang="fr-FR" smtClean="0"/>
              <a:pPr/>
              <a:t>14/12/2019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5CEA3CA-C12C-4C56-A974-72446B5244A7}"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C6B20A-1DE3-4F43-8B69-E3883EC387D7}" type="datetimeFigureOut">
              <a:rPr lang="fr-FR" smtClean="0"/>
              <a:pPr/>
              <a:t>14/12/2019</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CEA3CA-C12C-4C56-A974-72446B5244A7}"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duscol.education.fr/cid126801/utilisation-de-la-calculatrice-aux-examens-pour-la-session-2020.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FF0000"/>
                </a:solidFill>
              </a:rPr>
              <a:t>LA REFORME DES LYCEES</a:t>
            </a:r>
            <a:endParaRPr lang="fr-FR" dirty="0">
              <a:solidFill>
                <a:srgbClr val="FF0000"/>
              </a:solidFill>
            </a:endParaRPr>
          </a:p>
        </p:txBody>
      </p:sp>
      <p:sp>
        <p:nvSpPr>
          <p:cNvPr id="3" name="Sous-titre 2"/>
          <p:cNvSpPr>
            <a:spLocks noGrp="1"/>
          </p:cNvSpPr>
          <p:nvPr>
            <p:ph type="subTitle" idx="1"/>
          </p:nvPr>
        </p:nvSpPr>
        <p:spPr/>
        <p:txBody>
          <a:bodyPr>
            <a:normAutofit/>
          </a:bodyPr>
          <a:lstStyle/>
          <a:p>
            <a:r>
              <a:rPr lang="fr-FR" dirty="0" smtClean="0"/>
              <a:t>LES ENSEIGNEMENTS DE TERMINALE</a:t>
            </a:r>
          </a:p>
          <a:p>
            <a:r>
              <a:rPr lang="fr-FR" dirty="0" smtClean="0"/>
              <a:t>Réunion n°6 du jeudi 12 décembre 2019</a:t>
            </a: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Le programme</a:t>
            </a:r>
            <a:endParaRPr lang="fr-FR" dirty="0">
              <a:solidFill>
                <a:srgbClr val="FF0000"/>
              </a:solidFill>
            </a:endParaRPr>
          </a:p>
        </p:txBody>
      </p:sp>
      <p:sp>
        <p:nvSpPr>
          <p:cNvPr id="3" name="Espace réservé du contenu 2"/>
          <p:cNvSpPr>
            <a:spLocks noGrp="1"/>
          </p:cNvSpPr>
          <p:nvPr>
            <p:ph idx="1"/>
          </p:nvPr>
        </p:nvSpPr>
        <p:spPr>
          <a:xfrm>
            <a:off x="457200" y="1935480"/>
            <a:ext cx="8229600" cy="4779668"/>
          </a:xfrm>
        </p:spPr>
        <p:txBody>
          <a:bodyPr>
            <a:normAutofit fontScale="85000" lnSpcReduction="20000"/>
          </a:bodyPr>
          <a:lstStyle/>
          <a:p>
            <a:pPr algn="just"/>
            <a:r>
              <a:rPr lang="fr-FR" sz="3100" dirty="0" smtClean="0"/>
              <a:t>Il est composé uniquement de chapitres de </a:t>
            </a:r>
            <a:r>
              <a:rPr lang="fr-FR" sz="3100" dirty="0" smtClean="0">
                <a:solidFill>
                  <a:srgbClr val="FF0000"/>
                </a:solidFill>
              </a:rPr>
              <a:t>physique </a:t>
            </a:r>
            <a:r>
              <a:rPr lang="fr-FR" sz="3100" dirty="0" smtClean="0"/>
              <a:t>pris dans le programme de la spécialité PC de terminale. Il n’y a rien en plus. </a:t>
            </a:r>
            <a:r>
              <a:rPr lang="fr-FR" sz="3100" dirty="0" smtClean="0">
                <a:solidFill>
                  <a:srgbClr val="FF0000"/>
                </a:solidFill>
              </a:rPr>
              <a:t>Il n’y a pas de chimie.</a:t>
            </a:r>
          </a:p>
          <a:p>
            <a:pPr algn="just"/>
            <a:endParaRPr lang="fr-FR" sz="3100" dirty="0" smtClean="0">
              <a:solidFill>
                <a:srgbClr val="FF0000"/>
              </a:solidFill>
            </a:endParaRPr>
          </a:p>
          <a:p>
            <a:pPr algn="just"/>
            <a:r>
              <a:rPr lang="fr-FR" sz="3100" dirty="0" smtClean="0">
                <a:solidFill>
                  <a:srgbClr val="FF0000"/>
                </a:solidFill>
              </a:rPr>
              <a:t>Mouvement et interactions </a:t>
            </a:r>
          </a:p>
          <a:p>
            <a:pPr algn="just"/>
            <a:r>
              <a:rPr lang="fr-FR" sz="3100" b="1" dirty="0" smtClean="0"/>
              <a:t>1. Décrire un mouvement </a:t>
            </a:r>
            <a:endParaRPr lang="fr-FR" sz="3100" dirty="0" smtClean="0"/>
          </a:p>
          <a:p>
            <a:pPr algn="just"/>
            <a:r>
              <a:rPr lang="fr-FR" sz="3100" b="1" dirty="0" smtClean="0"/>
              <a:t>2. Relier les actions appliquées à un système à son mouvement </a:t>
            </a:r>
            <a:r>
              <a:rPr lang="fr-FR" sz="3100" dirty="0" smtClean="0"/>
              <a:t>	</a:t>
            </a:r>
          </a:p>
          <a:p>
            <a:pPr algn="just"/>
            <a:r>
              <a:rPr lang="fr-FR" sz="3100" dirty="0" smtClean="0">
                <a:solidFill>
                  <a:srgbClr val="FF0000"/>
                </a:solidFill>
              </a:rPr>
              <a:t>L’énergie : conversions et transferts </a:t>
            </a:r>
          </a:p>
          <a:p>
            <a:pPr algn="just"/>
            <a:r>
              <a:rPr lang="fr-FR" sz="3100" dirty="0" smtClean="0">
                <a:solidFill>
                  <a:srgbClr val="FF0000"/>
                </a:solidFill>
              </a:rPr>
              <a:t>Ondes et signaux </a:t>
            </a:r>
          </a:p>
          <a:p>
            <a:pPr algn="just"/>
            <a:r>
              <a:rPr lang="fr-FR" sz="3100" b="1" dirty="0" smtClean="0"/>
              <a:t>1. Caractériser les phénomènes ondulatoires </a:t>
            </a:r>
            <a:endParaRPr lang="fr-FR" sz="3100" dirty="0" smtClean="0"/>
          </a:p>
          <a:p>
            <a:pPr algn="just"/>
            <a:r>
              <a:rPr lang="fr-FR" sz="3100" b="1" dirty="0" smtClean="0"/>
              <a:t>2. Décrire la lumière par un flux de photons </a:t>
            </a:r>
            <a:r>
              <a:rPr lang="fr-FR" sz="3100" dirty="0" smtClean="0"/>
              <a:t>	</a:t>
            </a:r>
          </a:p>
          <a:p>
            <a:pPr algn="just"/>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solidFill>
                  <a:srgbClr val="FF0000"/>
                </a:solidFill>
              </a:rPr>
              <a:t>L’enseignement scientifique en terminale générale</a:t>
            </a:r>
            <a:endParaRPr lang="fr-FR" dirty="0">
              <a:solidFill>
                <a:srgbClr val="FF0000"/>
              </a:solidFill>
            </a:endParaRPr>
          </a:p>
        </p:txBody>
      </p:sp>
      <p:sp>
        <p:nvSpPr>
          <p:cNvPr id="3" name="Sous-titre 2"/>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L’ENSEIGNEMENT SCIENTIFIQUE EN TERMINALE GÉNÉRALE </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lgn="just"/>
            <a:r>
              <a:rPr lang="fr-FR" dirty="0" smtClean="0"/>
              <a:t>Il est présent dans le tronc commun en première et en terminale (2h par semaine). </a:t>
            </a:r>
            <a:r>
              <a:rPr lang="fr-FR" dirty="0" smtClean="0">
                <a:solidFill>
                  <a:srgbClr val="FF0000"/>
                </a:solidFill>
              </a:rPr>
              <a:t>Il est donc pour tous les élèves (pas uniquement pour les scientifiques)</a:t>
            </a:r>
            <a:r>
              <a:rPr lang="fr-FR" dirty="0" smtClean="0"/>
              <a:t>. Néanmoins l’exigence scientifique (et mathématique) est beaucoup plus importante que pour les anciennes séries L et ES</a:t>
            </a:r>
          </a:p>
          <a:p>
            <a:pPr algn="just"/>
            <a:endParaRPr lang="fr-FR" dirty="0" smtClean="0"/>
          </a:p>
          <a:p>
            <a:pPr algn="just"/>
            <a:r>
              <a:rPr lang="fr-FR" dirty="0" smtClean="0"/>
              <a:t>Objectifs: le programme ne vise donc pas à construire un savoir encyclopédique mais cherche à donner une </a:t>
            </a:r>
            <a:r>
              <a:rPr lang="fr-FR" b="1" dirty="0" smtClean="0"/>
              <a:t>culture scientifique de base</a:t>
            </a:r>
            <a:r>
              <a:rPr lang="fr-FR" dirty="0" smtClean="0"/>
              <a:t> au citoyen. Ceci lui permettra de connaître les enjeux scientifiques importants, de </a:t>
            </a:r>
            <a:r>
              <a:rPr lang="fr-FR" b="1" dirty="0" smtClean="0"/>
              <a:t>distinguer un fait scientifique d’une croyance</a:t>
            </a:r>
            <a:r>
              <a:rPr lang="fr-FR" dirty="0" smtClean="0"/>
              <a:t> et d’exercer une </a:t>
            </a:r>
            <a:r>
              <a:rPr lang="fr-FR" b="1" dirty="0" smtClean="0"/>
              <a:t>analyse critique face aux fausses informations et aux rumeurs</a:t>
            </a:r>
            <a:r>
              <a:rPr lang="fr-FR"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ASPECTS PÉDAGOGIQUES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3600" dirty="0" smtClean="0"/>
              <a:t>Prise en compte de l’histoire des sciences</a:t>
            </a:r>
          </a:p>
          <a:p>
            <a:pPr algn="just"/>
            <a:r>
              <a:rPr lang="fr-FR" sz="3600" dirty="0" smtClean="0"/>
              <a:t>Prise en compte de la vie courante</a:t>
            </a:r>
          </a:p>
          <a:p>
            <a:pPr algn="just"/>
            <a:r>
              <a:rPr lang="fr-FR" sz="3600" dirty="0" smtClean="0"/>
              <a:t>Les activités expérimentales doivent prédominer</a:t>
            </a:r>
            <a:endParaRPr lang="fr-FR"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Répartition des 2h d’enseignement scientifique en Terminale générale </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lgn="just"/>
            <a:r>
              <a:rPr lang="fr-FR" dirty="0" smtClean="0"/>
              <a:t>Les 2h par semaines pourront être faites par des professeurs de SPC-SVT et maths. Soit par les 3, soit par les 2, soit par 1.</a:t>
            </a:r>
          </a:p>
          <a:p>
            <a:pPr algn="just"/>
            <a:r>
              <a:rPr lang="fr-FR" dirty="0" smtClean="0"/>
              <a:t>Les maths sont « cachées » mais existent dans le programme.</a:t>
            </a:r>
          </a:p>
          <a:p>
            <a:pPr algn="just"/>
            <a:r>
              <a:rPr lang="fr-FR" dirty="0" smtClean="0"/>
              <a:t>Au vu du programme, le plus logique serait une répartition d’1h par un professeur de SPC et d’1h par un professeur de SVT.</a:t>
            </a:r>
          </a:p>
          <a:p>
            <a:pPr algn="just"/>
            <a:r>
              <a:rPr lang="fr-FR" dirty="0" smtClean="0"/>
              <a:t>Néanmoins la pression des parents d’élèves est forte pour faire intervenir un professeur de mathématiques (sinon, il n’y a pas de mathématiques dans le tronc commun).</a:t>
            </a:r>
          </a:p>
          <a:p>
            <a:pPr algn="just"/>
            <a:r>
              <a:rPr lang="fr-FR" dirty="0" smtClean="0"/>
              <a:t>Répartition possible 45min (1h30 quinzaine) SPC, 45min (1h30 quinzaine) SVT, 30min (1h quinzaine maths)</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LE DÉDOUBLEMENT</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2800" dirty="0" smtClean="0"/>
              <a:t>Pour l’enseignement scientifique, on peut proposer (s’il n’y a pas de mathématiques):</a:t>
            </a:r>
          </a:p>
          <a:p>
            <a:pPr algn="just">
              <a:buNone/>
            </a:pPr>
            <a:r>
              <a:rPr lang="fr-FR" sz="2800" dirty="0" smtClean="0"/>
              <a:t>   Sem A: 1h de cours de SPC suivi de 1h de cours de SVT </a:t>
            </a:r>
          </a:p>
          <a:p>
            <a:pPr algn="just">
              <a:buNone/>
            </a:pPr>
            <a:r>
              <a:rPr lang="fr-FR" sz="2800" dirty="0" smtClean="0"/>
              <a:t>  Sem B: 1h dédoublée de TP de SPC suivie de 1h dédoublée de TP de SVT (les élèves alternent)</a:t>
            </a:r>
          </a:p>
          <a:p>
            <a:pPr algn="just">
              <a:buNone/>
            </a:pPr>
            <a:r>
              <a:rPr lang="fr-FR" sz="2800" dirty="0" smtClean="0"/>
              <a:t>Cela ne coûte qu’une heure de plus. Les élèves auront donc TP toutes les 2 semaines et cela permet un emploi du temps simple et stable. </a:t>
            </a:r>
          </a:p>
          <a:p>
            <a:pPr>
              <a:buNone/>
            </a:pP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ÉVALUATION DE L’ES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2800" dirty="0" smtClean="0"/>
              <a:t>En première et terminale les élèves sont évalués dans le cadre des évaluations habituelles (l’ensemble des notes des bulletins de première et terminale sont au coefficient 10)</a:t>
            </a:r>
          </a:p>
          <a:p>
            <a:pPr algn="just"/>
            <a:r>
              <a:rPr lang="fr-FR" sz="2800" dirty="0" smtClean="0"/>
              <a:t>L’enseignement scientifique est évalué aussi une fois en fin de première et une fois en terminale dans le cadre du contrôle continu E3C (sujets tirés d’une banque nationale coefficient 5). </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LE PROGRAMME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2800" dirty="0" smtClean="0"/>
              <a:t>Il est très différent des anciens programmes de L-ES. Il est aussi très différent le l’enseignement de spécialité de première afin que ceux qui le choisissent ne fassent pas deux fois la même chose.</a:t>
            </a:r>
          </a:p>
          <a:p>
            <a:pPr algn="just"/>
            <a:r>
              <a:rPr lang="fr-FR" sz="2800" dirty="0" smtClean="0">
                <a:solidFill>
                  <a:srgbClr val="FF0000"/>
                </a:solidFill>
              </a:rPr>
              <a:t>Il parle de problèmes de société afin que les élèves (même les non scientifiques) puissent comprendre les grands problèmes actuels.</a:t>
            </a:r>
          </a:p>
          <a:p>
            <a:pPr algn="just">
              <a:buNone/>
            </a:pPr>
            <a:endParaRPr lang="fr-FR" sz="2800" dirty="0" smtClean="0"/>
          </a:p>
          <a:p>
            <a:pPr algn="just">
              <a:buNone/>
            </a:pPr>
            <a:r>
              <a:rPr lang="fr-FR" b="1" dirty="0" smtClean="0"/>
              <a:t>	</a:t>
            </a:r>
          </a:p>
          <a:p>
            <a:pPr algn="just"/>
            <a:endParaRPr lang="fr-FR" b="1" dirty="0" smtClean="0"/>
          </a:p>
          <a:p>
            <a:pPr algn="just"/>
            <a:endParaRPr lang="fr-FR" b="1" dirty="0" smtClean="0"/>
          </a:p>
          <a:p>
            <a:pPr algn="just"/>
            <a:endParaRPr lang="fr-FR" dirty="0" smtClean="0"/>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u="sng" dirty="0" smtClean="0"/>
              <a:t>Thème 1 : Science, climat et société  </a:t>
            </a:r>
            <a:r>
              <a:rPr lang="fr-FR" sz="3600" b="1" u="sng" dirty="0" smtClean="0">
                <a:solidFill>
                  <a:srgbClr val="FF0000"/>
                </a:solidFill>
              </a:rPr>
              <a:t>(SVT-SPC)</a:t>
            </a:r>
            <a:endParaRPr lang="fr-FR" sz="3600" dirty="0"/>
          </a:p>
        </p:txBody>
      </p:sp>
      <p:sp>
        <p:nvSpPr>
          <p:cNvPr id="3" name="Espace réservé du contenu 2"/>
          <p:cNvSpPr>
            <a:spLocks noGrp="1"/>
          </p:cNvSpPr>
          <p:nvPr>
            <p:ph idx="1"/>
          </p:nvPr>
        </p:nvSpPr>
        <p:spPr/>
        <p:txBody>
          <a:bodyPr/>
          <a:lstStyle/>
          <a:p>
            <a:pPr algn="just"/>
            <a:r>
              <a:rPr lang="fr-FR" sz="2800" b="1" dirty="0" smtClean="0"/>
              <a:t>1.1 L’atmosphère terrestre et la vie 	</a:t>
            </a:r>
          </a:p>
          <a:p>
            <a:pPr algn="just"/>
            <a:r>
              <a:rPr lang="fr-FR" b="1" dirty="0" smtClean="0"/>
              <a:t>1.2 La complexité du système climatique </a:t>
            </a:r>
          </a:p>
          <a:p>
            <a:pPr algn="just"/>
            <a:r>
              <a:rPr lang="fr-FR" b="1" dirty="0" smtClean="0"/>
              <a:t>1.3 Le climat du futur 	</a:t>
            </a:r>
          </a:p>
          <a:p>
            <a:pPr algn="just"/>
            <a:r>
              <a:rPr lang="fr-FR" b="1" dirty="0" smtClean="0"/>
              <a:t>1.4 Énergie, choix de développement et futur climatique</a:t>
            </a:r>
          </a:p>
          <a:p>
            <a:pPr algn="just"/>
            <a:endParaRPr lang="fr-FR" b="1" dirty="0" smtClean="0"/>
          </a:p>
          <a:p>
            <a:pPr algn="just"/>
            <a:r>
              <a:rPr lang="fr-FR" b="1" dirty="0" smtClean="0"/>
              <a:t>Le thème 1 aborde le réchauffement climatique  en expliquant  ses causes et ses conséquences.</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5400" b="1" u="sng" dirty="0" smtClean="0"/>
              <a:t>Thème 2 : Le futur des énergies 	</a:t>
            </a:r>
          </a:p>
        </p:txBody>
      </p:sp>
      <p:sp>
        <p:nvSpPr>
          <p:cNvPr id="3" name="Espace réservé du contenu 2"/>
          <p:cNvSpPr>
            <a:spLocks noGrp="1"/>
          </p:cNvSpPr>
          <p:nvPr>
            <p:ph idx="1"/>
          </p:nvPr>
        </p:nvSpPr>
        <p:spPr/>
        <p:txBody>
          <a:bodyPr>
            <a:normAutofit fontScale="92500" lnSpcReduction="10000"/>
          </a:bodyPr>
          <a:lstStyle/>
          <a:p>
            <a:pPr algn="just"/>
            <a:r>
              <a:rPr lang="fr-FR" sz="2800" b="1" dirty="0" smtClean="0"/>
              <a:t>2.1 Deux siècles d’énergie électrique  </a:t>
            </a:r>
            <a:r>
              <a:rPr lang="fr-FR" sz="2800" b="1" dirty="0" smtClean="0">
                <a:solidFill>
                  <a:srgbClr val="FF0000"/>
                </a:solidFill>
              </a:rPr>
              <a:t>SPC</a:t>
            </a:r>
            <a:r>
              <a:rPr lang="fr-FR" sz="2800" b="1" dirty="0" smtClean="0"/>
              <a:t>	</a:t>
            </a:r>
          </a:p>
          <a:p>
            <a:pPr algn="just"/>
            <a:r>
              <a:rPr lang="fr-FR" sz="2800" b="1" dirty="0" smtClean="0"/>
              <a:t>2.2 Les atouts de l’électricité  </a:t>
            </a:r>
            <a:r>
              <a:rPr lang="fr-FR" sz="2800" b="1" dirty="0" smtClean="0">
                <a:solidFill>
                  <a:srgbClr val="FF0000"/>
                </a:solidFill>
              </a:rPr>
              <a:t>SPC</a:t>
            </a:r>
            <a:r>
              <a:rPr lang="fr-FR" sz="2800" b="1" dirty="0" smtClean="0"/>
              <a:t>	</a:t>
            </a:r>
          </a:p>
          <a:p>
            <a:pPr algn="just"/>
            <a:r>
              <a:rPr lang="fr-FR" sz="2800" b="1" dirty="0" smtClean="0"/>
              <a:t>2.3 Optimisation du transport de l’électricité 	</a:t>
            </a:r>
            <a:r>
              <a:rPr lang="fr-FR" sz="2800" b="1" dirty="0" smtClean="0">
                <a:solidFill>
                  <a:srgbClr val="FF0000"/>
                </a:solidFill>
              </a:rPr>
              <a:t>SPC</a:t>
            </a:r>
          </a:p>
          <a:p>
            <a:pPr algn="just"/>
            <a:r>
              <a:rPr lang="fr-FR" sz="2800" b="1" dirty="0" smtClean="0"/>
              <a:t>2.4 Choix énergétiques et impacts sur les sociétés  </a:t>
            </a:r>
            <a:r>
              <a:rPr lang="fr-FR" sz="2800" b="1" dirty="0" smtClean="0">
                <a:solidFill>
                  <a:srgbClr val="FF0000"/>
                </a:solidFill>
              </a:rPr>
              <a:t>SPC et SVT</a:t>
            </a:r>
            <a:r>
              <a:rPr lang="fr-FR" b="1" dirty="0" smtClean="0"/>
              <a:t>	</a:t>
            </a:r>
          </a:p>
          <a:p>
            <a:pPr algn="just"/>
            <a:endParaRPr lang="fr-FR" b="1" dirty="0" smtClean="0"/>
          </a:p>
          <a:p>
            <a:pPr algn="just"/>
            <a:r>
              <a:rPr lang="fr-FR" sz="3000" b="1" dirty="0" smtClean="0"/>
              <a:t>Le thème 2 parle de l’électricité, son histoire, sa production, son stockage, sa distribution, son intérêt (énergie qui ne contribue pas au réchauffement climatique)</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pPr algn="ctr"/>
            <a:r>
              <a:rPr lang="fr-FR" dirty="0" smtClean="0">
                <a:solidFill>
                  <a:srgbClr val="FF0000"/>
                </a:solidFill>
              </a:rPr>
              <a:t>Le programme de spécialité de terminale générale</a:t>
            </a:r>
            <a:br>
              <a:rPr lang="fr-FR" dirty="0" smtClean="0">
                <a:solidFill>
                  <a:srgbClr val="FF0000"/>
                </a:solidFill>
              </a:rPr>
            </a:br>
            <a:r>
              <a:rPr lang="fr-FR" dirty="0" smtClean="0">
                <a:solidFill>
                  <a:srgbClr val="FF0000"/>
                </a:solidFill>
              </a:rPr>
              <a:t> (ajouts-maintiens-retraits)</a:t>
            </a:r>
            <a:br>
              <a:rPr lang="fr-FR" dirty="0" smtClean="0">
                <a:solidFill>
                  <a:srgbClr val="FF0000"/>
                </a:solidFill>
              </a:rPr>
            </a:br>
            <a:r>
              <a:rPr lang="fr-FR" dirty="0" smtClean="0">
                <a:solidFill>
                  <a:srgbClr val="FF0000"/>
                </a:solidFill>
              </a:rPr>
              <a:t>partie physique</a:t>
            </a:r>
            <a:endParaRPr lang="fr-FR" dirty="0"/>
          </a:p>
        </p:txBody>
      </p:sp>
      <p:sp>
        <p:nvSpPr>
          <p:cNvPr id="3" name="Sous-titre 2"/>
          <p:cNvSpPr>
            <a:spLocks noGrp="1"/>
          </p:cNvSpPr>
          <p:nvPr>
            <p:ph type="subTitle" idx="1"/>
          </p:nvPr>
        </p:nvSpPr>
        <p:spPr/>
        <p:txBody>
          <a:bodyPr/>
          <a:lstStyle/>
          <a:p>
            <a:r>
              <a:rPr lang="fr-FR" dirty="0" smtClean="0"/>
              <a:t>Mme </a:t>
            </a:r>
            <a:r>
              <a:rPr lang="fr-FR" dirty="0" err="1" smtClean="0"/>
              <a:t>Périto</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u="sng" dirty="0" smtClean="0"/>
              <a:t>Thème 3 : Une histoire du vivant</a:t>
            </a:r>
            <a:endParaRPr lang="fr-FR" dirty="0">
              <a:solidFill>
                <a:srgbClr val="FF0000"/>
              </a:solidFill>
            </a:endParaRPr>
          </a:p>
        </p:txBody>
      </p:sp>
      <p:sp>
        <p:nvSpPr>
          <p:cNvPr id="3" name="Espace réservé du contenu 2"/>
          <p:cNvSpPr>
            <a:spLocks noGrp="1"/>
          </p:cNvSpPr>
          <p:nvPr>
            <p:ph idx="1"/>
          </p:nvPr>
        </p:nvSpPr>
        <p:spPr>
          <a:xfrm>
            <a:off x="457200" y="1935480"/>
            <a:ext cx="8229600" cy="4708230"/>
          </a:xfrm>
        </p:spPr>
        <p:txBody>
          <a:bodyPr>
            <a:normAutofit fontScale="92500" lnSpcReduction="20000"/>
          </a:bodyPr>
          <a:lstStyle/>
          <a:p>
            <a:pPr algn="just"/>
            <a:r>
              <a:rPr lang="fr-FR" b="1" dirty="0" smtClean="0"/>
              <a:t>3.1 La biodiversité et son évolution </a:t>
            </a:r>
            <a:r>
              <a:rPr lang="fr-FR" b="1" dirty="0" smtClean="0">
                <a:solidFill>
                  <a:srgbClr val="FF0000"/>
                </a:solidFill>
              </a:rPr>
              <a:t>(SVT)</a:t>
            </a:r>
            <a:r>
              <a:rPr lang="fr-FR" b="1" dirty="0" smtClean="0"/>
              <a:t>	</a:t>
            </a:r>
          </a:p>
          <a:p>
            <a:pPr algn="just"/>
            <a:r>
              <a:rPr lang="fr-FR" b="1" dirty="0" smtClean="0"/>
              <a:t>3.2 L’évolution comme grille de lecture du monde  </a:t>
            </a:r>
            <a:r>
              <a:rPr lang="fr-FR" b="1" dirty="0" smtClean="0">
                <a:solidFill>
                  <a:srgbClr val="FF0000"/>
                </a:solidFill>
              </a:rPr>
              <a:t>(SVT)</a:t>
            </a:r>
            <a:r>
              <a:rPr lang="fr-FR" b="1" dirty="0" smtClean="0"/>
              <a:t>	</a:t>
            </a:r>
          </a:p>
          <a:p>
            <a:pPr algn="just"/>
            <a:r>
              <a:rPr lang="fr-FR" b="1" dirty="0" smtClean="0"/>
              <a:t>3.3 L’évolution humaine </a:t>
            </a:r>
            <a:r>
              <a:rPr lang="fr-FR" b="1" dirty="0" smtClean="0">
                <a:solidFill>
                  <a:srgbClr val="FF0000"/>
                </a:solidFill>
              </a:rPr>
              <a:t>(SVT)</a:t>
            </a:r>
          </a:p>
          <a:p>
            <a:pPr algn="just"/>
            <a:r>
              <a:rPr lang="fr-FR" b="1" dirty="0" smtClean="0"/>
              <a:t>3.4 Les modèles démographiques  </a:t>
            </a:r>
            <a:r>
              <a:rPr lang="fr-FR" b="1" dirty="0" smtClean="0">
                <a:solidFill>
                  <a:srgbClr val="FF0000"/>
                </a:solidFill>
              </a:rPr>
              <a:t>(Maths)</a:t>
            </a:r>
            <a:r>
              <a:rPr lang="fr-FR" b="1" dirty="0" smtClean="0"/>
              <a:t>	</a:t>
            </a:r>
          </a:p>
          <a:p>
            <a:pPr algn="just"/>
            <a:r>
              <a:rPr lang="fr-FR" b="1" dirty="0" smtClean="0"/>
              <a:t>3.5 L’intelligence artificielle  </a:t>
            </a:r>
            <a:r>
              <a:rPr lang="fr-FR" b="1" dirty="0" smtClean="0">
                <a:solidFill>
                  <a:srgbClr val="FF0000"/>
                </a:solidFill>
              </a:rPr>
              <a:t>(SPC-Info)	</a:t>
            </a:r>
          </a:p>
          <a:p>
            <a:endParaRPr lang="fr-FR" dirty="0" smtClean="0"/>
          </a:p>
          <a:p>
            <a:pPr algn="just"/>
            <a:r>
              <a:rPr lang="fr-FR" b="1" dirty="0" smtClean="0"/>
              <a:t>Le thème 3 parle de la biodiversité  des espèces animales et végétales et des raisons  de sa diminution  ainsi que de l’évolution de la société humaine  avec le recours de plus en plus fréquent aux machines et à l’automatisation jusqu’à l’intelligence artificielle (et tous les avantages et les problèmes que cela peut causer).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
            </a:r>
            <a:br>
              <a:rPr lang="fr-FR" dirty="0" smtClean="0"/>
            </a:br>
            <a:r>
              <a:rPr lang="fr-FR" sz="4000" b="1" dirty="0" smtClean="0">
                <a:solidFill>
                  <a:srgbClr val="FF0000"/>
                </a:solidFill>
              </a:rPr>
              <a:t>PROJET EXPÉRIMENTAL ET NUMÉRIQUE </a:t>
            </a:r>
            <a:r>
              <a:rPr lang="fr-FR" b="1" dirty="0" smtClean="0"/>
              <a:t/>
            </a:r>
            <a:br>
              <a:rPr lang="fr-FR" b="1" dirty="0" smtClean="0"/>
            </a:br>
            <a:endParaRPr lang="fr-FR" dirty="0"/>
          </a:p>
        </p:txBody>
      </p:sp>
      <p:sp>
        <p:nvSpPr>
          <p:cNvPr id="3" name="Espace réservé du contenu 2"/>
          <p:cNvSpPr>
            <a:spLocks noGrp="1"/>
          </p:cNvSpPr>
          <p:nvPr>
            <p:ph idx="1"/>
          </p:nvPr>
        </p:nvSpPr>
        <p:spPr/>
        <p:txBody>
          <a:bodyPr>
            <a:normAutofit/>
          </a:bodyPr>
          <a:lstStyle/>
          <a:p>
            <a:pPr algn="just"/>
            <a:r>
              <a:rPr lang="fr-FR" sz="3200" dirty="0" smtClean="0"/>
              <a:t>Il n’y en a pas en terminale (uniquement en première)</a:t>
            </a:r>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dirty="0" smtClean="0">
                <a:solidFill>
                  <a:srgbClr val="FF0000"/>
                </a:solidFill>
              </a:rPr>
              <a:t>FORMATION INTERDISCIPLINAIRE POUR L’ENSEIGNEMENT SCIENTIFIQUE DE </a:t>
            </a:r>
            <a:r>
              <a:rPr lang="fr-FR" sz="3200" b="1" u="sng" dirty="0" smtClean="0">
                <a:solidFill>
                  <a:srgbClr val="FF0000"/>
                </a:solidFill>
              </a:rPr>
              <a:t>PREMIERE</a:t>
            </a:r>
            <a:r>
              <a:rPr lang="fr-FR" sz="3200" dirty="0" smtClean="0">
                <a:solidFill>
                  <a:srgbClr val="FF0000"/>
                </a:solidFill>
              </a:rPr>
              <a:t> </a:t>
            </a:r>
            <a:endParaRPr lang="fr-FR" sz="3200"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just"/>
            <a:r>
              <a:rPr lang="fr-FR" dirty="0" smtClean="0"/>
              <a:t>Une formation aura lieu au second trimestre animée en présence des IA-IPR de SVT-SPC et mathématiques.</a:t>
            </a:r>
          </a:p>
          <a:p>
            <a:pPr algn="just"/>
            <a:r>
              <a:rPr lang="fr-FR" dirty="0" smtClean="0"/>
              <a:t>Ce sont les chefs d’établissements qui ont fourni la liste des stagiaires (1 ou 2 professeurs de chacune des trois matières </a:t>
            </a:r>
            <a:r>
              <a:rPr lang="fr-FR" b="1" dirty="0" smtClean="0"/>
              <a:t>faisant cette année l’enseignement scientifique de première</a:t>
            </a:r>
            <a:r>
              <a:rPr lang="fr-FR" dirty="0" smtClean="0"/>
              <a:t>).</a:t>
            </a:r>
          </a:p>
          <a:p>
            <a:pPr algn="just"/>
            <a:r>
              <a:rPr lang="fr-FR" dirty="0" smtClean="0"/>
              <a:t>Il n’y a pas besoin de s’inscrire, vous serez convoqués automatiquement si vous avez été désignés.</a:t>
            </a:r>
          </a:p>
          <a:p>
            <a:pPr algn="just"/>
            <a:r>
              <a:rPr lang="fr-FR" dirty="0" smtClean="0"/>
              <a:t>Il s’agira de montrer comment à partir d’un thème choisi, de faire intervenir les 3 disciplines.</a:t>
            </a: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Les séries technologiques STI2D-STL-ST2S-STD2A-STMG-SRHR</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pPr algn="just"/>
            <a:r>
              <a:rPr lang="fr-FR" dirty="0" smtClean="0"/>
              <a:t>Une enveloppe horaire est laissée à la disposition des établissements (en plus des enseignements). Elle est calculée en divisant le nombre d'élèves prévus au sein de l'établissement à la rentrée scolaire dans les classes de première et de terminale des séries par  vingt-neuf et en le multipliant par :</a:t>
            </a:r>
          </a:p>
          <a:p>
            <a:pPr algn="just">
              <a:buNone/>
            </a:pPr>
            <a:r>
              <a:rPr lang="fr-FR" dirty="0" smtClean="0"/>
              <a:t>- sept pour la série STMG ;</a:t>
            </a:r>
          </a:p>
          <a:p>
            <a:pPr algn="just">
              <a:buNone/>
            </a:pPr>
            <a:r>
              <a:rPr lang="fr-FR" dirty="0" smtClean="0"/>
              <a:t>- dix pour la série ST2S ;</a:t>
            </a:r>
          </a:p>
          <a:p>
            <a:pPr algn="just">
              <a:buNone/>
            </a:pPr>
            <a:r>
              <a:rPr lang="fr-FR" dirty="0" smtClean="0"/>
              <a:t>- quatorze pour les séries STD2A, STHR, STI2D et STL ;</a:t>
            </a:r>
          </a:p>
          <a:p>
            <a:pPr algn="just">
              <a:buNone/>
            </a:pPr>
            <a:r>
              <a:rPr lang="fr-FR" dirty="0" smtClean="0"/>
              <a:t>   puis en arrondissant le résultat ainsi obtenu à l'entier supérieur.</a:t>
            </a:r>
          </a:p>
          <a:p>
            <a:pPr algn="just">
              <a:buNone/>
            </a:pPr>
            <a:r>
              <a:rPr lang="fr-FR" dirty="0" smtClean="0"/>
              <a:t>Ceci est un peu compliqué, mais cela a été fait car certaines classes ont des effectifs très faibles et il n’est pas possible de donner trop d’heures. On remarque que pour une classe de 29 élèves, il y a beaucoup plus d’heures données qu’en série générale car il y a de nombreux enseignements technologiques à dédoubler.</a:t>
            </a:r>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Les séries technologiques STI2D-STL-ST2S-STD2A-STMG-SRHR</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dirty="0" smtClean="0"/>
              <a:t>En terminale technologique, il y aura un tronc commun, des enseignements de spécialité  et des enseignements optionnels.</a:t>
            </a:r>
          </a:p>
          <a:p>
            <a:pPr algn="just"/>
            <a:r>
              <a:rPr lang="fr-FR" dirty="0" smtClean="0"/>
              <a:t>Les enseignements de spécialité sont en lien avec la série, ils sont donc obligatoires, il n’y a pas de choix par l’élève. </a:t>
            </a:r>
          </a:p>
          <a:p>
            <a:pPr algn="just"/>
            <a:r>
              <a:rPr lang="fr-FR" dirty="0" smtClean="0"/>
              <a:t>Il y a de l’AP mais l’horaire n’est pas fixé. A prendre sur les heures supplémentaires par division. </a:t>
            </a:r>
            <a:r>
              <a:rPr lang="fr-FR" dirty="0" smtClean="0">
                <a:solidFill>
                  <a:srgbClr val="FF0000"/>
                </a:solidFill>
              </a:rPr>
              <a:t>Il est dédié aux spécialités en terminale, donc les SPC peuvent intervenir dans l’AP de terminale.</a:t>
            </a:r>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smtClean="0"/>
              <a:t>Les enseignements communs toutes séries technologiques en terminale</a:t>
            </a:r>
            <a:endParaRPr lang="fr-FR" sz="3600" dirty="0"/>
          </a:p>
        </p:txBody>
      </p:sp>
      <p:sp>
        <p:nvSpPr>
          <p:cNvPr id="3" name="Espace réservé du contenu 2"/>
          <p:cNvSpPr>
            <a:spLocks noGrp="1"/>
          </p:cNvSpPr>
          <p:nvPr>
            <p:ph idx="1"/>
          </p:nvPr>
        </p:nvSpPr>
        <p:spPr/>
        <p:txBody>
          <a:bodyPr>
            <a:normAutofit fontScale="92500" lnSpcReduction="10000"/>
          </a:bodyPr>
          <a:lstStyle/>
          <a:p>
            <a:pPr algn="just"/>
            <a:r>
              <a:rPr lang="fr-FR" dirty="0" smtClean="0"/>
              <a:t>Philosophie 2 heures</a:t>
            </a:r>
          </a:p>
          <a:p>
            <a:pPr algn="just"/>
            <a:r>
              <a:rPr lang="fr-FR" dirty="0" smtClean="0"/>
              <a:t>Histoire-géographie 1 heure 30</a:t>
            </a:r>
          </a:p>
          <a:p>
            <a:pPr algn="just"/>
            <a:r>
              <a:rPr lang="fr-FR" dirty="0" smtClean="0"/>
              <a:t>Enseignement moral et civique 18h annuelles</a:t>
            </a:r>
          </a:p>
          <a:p>
            <a:pPr algn="just"/>
            <a:r>
              <a:rPr lang="fr-FR" dirty="0" smtClean="0"/>
              <a:t>Langues vivantes A et B  4 heures</a:t>
            </a:r>
          </a:p>
          <a:p>
            <a:pPr algn="just"/>
            <a:r>
              <a:rPr lang="fr-FR" dirty="0" smtClean="0"/>
              <a:t>Education physique et sportive 2 heures</a:t>
            </a:r>
          </a:p>
          <a:p>
            <a:pPr algn="just"/>
            <a:r>
              <a:rPr lang="fr-FR" dirty="0" smtClean="0">
                <a:solidFill>
                  <a:srgbClr val="FF0000"/>
                </a:solidFill>
              </a:rPr>
              <a:t>Mathématiques 3 heures</a:t>
            </a:r>
          </a:p>
          <a:p>
            <a:pPr algn="just"/>
            <a:r>
              <a:rPr lang="fr-FR" dirty="0" smtClean="0"/>
              <a:t>Accompagnement personnalisé </a:t>
            </a:r>
          </a:p>
          <a:p>
            <a:pPr algn="just"/>
            <a:r>
              <a:rPr lang="fr-FR" dirty="0" smtClean="0"/>
              <a:t>Education au choix de l’orientation</a:t>
            </a:r>
          </a:p>
          <a:p>
            <a:pPr algn="just"/>
            <a:r>
              <a:rPr lang="fr-FR" dirty="0" smtClean="0"/>
              <a:t>Heures de vie de classe</a:t>
            </a:r>
          </a:p>
          <a:p>
            <a:pPr algn="just">
              <a:buNone/>
            </a:pPr>
            <a:r>
              <a:rPr lang="fr-FR" dirty="0" smtClean="0">
                <a:solidFill>
                  <a:srgbClr val="FF0000"/>
                </a:solidFill>
              </a:rPr>
              <a:t>Les SPC n’y sont pas.</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6000" dirty="0" smtClean="0">
                <a:solidFill>
                  <a:srgbClr val="FF0000"/>
                </a:solidFill>
              </a:rPr>
              <a:t>Les enseignements de spécialité en terminale ST2S</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600" dirty="0" smtClean="0">
                <a:solidFill>
                  <a:srgbClr val="FF0000"/>
                </a:solidFill>
              </a:rPr>
              <a:t>Les enseignements de spécialité en terminale ST2S</a:t>
            </a:r>
            <a:endParaRPr lang="fr-FR" sz="3600"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pPr algn="just"/>
            <a:r>
              <a:rPr lang="fr-FR" dirty="0" smtClean="0"/>
              <a:t>Il y en a deux:</a:t>
            </a:r>
          </a:p>
          <a:p>
            <a:pPr algn="just"/>
            <a:r>
              <a:rPr lang="fr-FR" dirty="0" smtClean="0">
                <a:solidFill>
                  <a:srgbClr val="FF0000"/>
                </a:solidFill>
              </a:rPr>
              <a:t>Chimie, Biologie et physiopathologie humaines 8 heures</a:t>
            </a:r>
          </a:p>
          <a:p>
            <a:pPr algn="just"/>
            <a:r>
              <a:rPr lang="fr-FR" dirty="0" smtClean="0"/>
              <a:t>Sciences et techniques sanitaires et sociales 8 heures</a:t>
            </a:r>
          </a:p>
          <a:p>
            <a:pPr algn="just"/>
            <a:endParaRPr lang="fr-FR" dirty="0" smtClean="0"/>
          </a:p>
          <a:p>
            <a:pPr algn="just"/>
            <a:r>
              <a:rPr lang="fr-FR" dirty="0" smtClean="0"/>
              <a:t>En terminale, on perd notre horaire fixe de 3h. Néanmoins, le programme de Chimie, Biologie et physiopathologie humaines de 8 heures</a:t>
            </a:r>
            <a:r>
              <a:rPr lang="fr-FR" dirty="0" smtClean="0">
                <a:solidFill>
                  <a:srgbClr val="FF0000"/>
                </a:solidFill>
              </a:rPr>
              <a:t> comprend une partie de chimie de 3h. </a:t>
            </a:r>
            <a:r>
              <a:rPr lang="fr-FR" b="1" dirty="0" smtClean="0">
                <a:solidFill>
                  <a:srgbClr val="00B050"/>
                </a:solidFill>
              </a:rPr>
              <a:t>C’est indiqué en haut de la page 3 des programmes</a:t>
            </a:r>
            <a:r>
              <a:rPr lang="fr-FR" dirty="0" smtClean="0">
                <a:solidFill>
                  <a:srgbClr val="FF0000"/>
                </a:solidFill>
              </a:rPr>
              <a:t> On ne devrait donc pas perdre d’heures. </a:t>
            </a:r>
          </a:p>
          <a:p>
            <a:pPr algn="just"/>
            <a:r>
              <a:rPr lang="fr-FR" b="1" dirty="0" smtClean="0">
                <a:solidFill>
                  <a:srgbClr val="00B0F0"/>
                </a:solidFill>
              </a:rPr>
              <a:t>Vous devrez être néanmoins vigilants auprès des proviseurs pour être sûrs d’avoir ces 3h.  </a:t>
            </a:r>
          </a:p>
          <a:p>
            <a:pPr algn="just"/>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solidFill>
                  <a:srgbClr val="FF0000"/>
                </a:solidFill>
              </a:rPr>
              <a:t>LE PROGRAMME DE CHIMIE</a:t>
            </a:r>
            <a:endParaRPr lang="fr-FR" sz="4000"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pPr algn="just"/>
            <a:r>
              <a:rPr lang="fr-FR" dirty="0" smtClean="0"/>
              <a:t>Il est clairement séparé dans le BO. </a:t>
            </a:r>
          </a:p>
          <a:p>
            <a:pPr algn="just"/>
            <a:r>
              <a:rPr lang="fr-FR" dirty="0" smtClean="0"/>
              <a:t>P1 à 3: préambule</a:t>
            </a:r>
          </a:p>
          <a:p>
            <a:pPr algn="just"/>
            <a:r>
              <a:rPr lang="fr-FR" dirty="0" smtClean="0">
                <a:solidFill>
                  <a:srgbClr val="FF0000"/>
                </a:solidFill>
              </a:rPr>
              <a:t>P4 à 15: programme de chimie (pour 3h)</a:t>
            </a:r>
          </a:p>
          <a:p>
            <a:pPr algn="just"/>
            <a:r>
              <a:rPr lang="fr-FR" dirty="0" smtClean="0"/>
              <a:t>P16 à 21: programme de Biologie et physiopathologie humaines (pour 5h)</a:t>
            </a:r>
          </a:p>
          <a:p>
            <a:pPr algn="just"/>
            <a:r>
              <a:rPr lang="fr-FR" b="1" u="sng" dirty="0" smtClean="0"/>
              <a:t>Les aspects pédagogiques principaux:</a:t>
            </a:r>
          </a:p>
          <a:p>
            <a:pPr algn="just"/>
            <a:r>
              <a:rPr lang="fr-FR" dirty="0" smtClean="0"/>
              <a:t>Les compétences (APP-ANA-REA-VAL-COM). La compétence Analyser s’appelle  désormais Analyser/Raisonner.</a:t>
            </a:r>
          </a:p>
          <a:p>
            <a:pPr algn="just"/>
            <a:r>
              <a:rPr lang="fr-FR" dirty="0" smtClean="0"/>
              <a:t>Les mesures et incertitudes</a:t>
            </a:r>
          </a:p>
          <a:p>
            <a:pPr algn="just"/>
            <a:r>
              <a:rPr lang="fr-FR" dirty="0" smtClean="0"/>
              <a:t>La pratique expérimentale </a:t>
            </a:r>
          </a:p>
          <a:p>
            <a:pPr algn="just"/>
            <a:r>
              <a:rPr lang="fr-FR" dirty="0" smtClean="0"/>
              <a:t>La </a:t>
            </a:r>
            <a:r>
              <a:rPr lang="fr-FR" dirty="0" err="1" smtClean="0"/>
              <a:t>contextualisation</a:t>
            </a:r>
            <a:r>
              <a:rPr lang="fr-FR" dirty="0" smtClean="0"/>
              <a:t> marquée dans les domaines du vivant, de la santé et de l’environnement. </a:t>
            </a:r>
          </a:p>
          <a:p>
            <a:pPr algn="just"/>
            <a:r>
              <a:rPr lang="fr-FR" dirty="0" smtClean="0"/>
              <a:t>La maîtrise des outils mathématiques.</a:t>
            </a:r>
          </a:p>
          <a:p>
            <a:pPr algn="just">
              <a:buNone/>
            </a:pPr>
            <a:endParaRPr lang="fr-FR" dirty="0" smtClean="0"/>
          </a:p>
          <a:p>
            <a:pPr algn="just">
              <a:buNone/>
            </a:pPr>
            <a:endParaRPr lang="fr-FR" dirty="0" smtClean="0"/>
          </a:p>
          <a:p>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Cours et TP</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just"/>
            <a:r>
              <a:rPr lang="fr-FR" sz="2800" dirty="0" smtClean="0">
                <a:solidFill>
                  <a:srgbClr val="FF0000"/>
                </a:solidFill>
              </a:rPr>
              <a:t>Le cours est présenté sous forme de questions afin de motiver les élèves.</a:t>
            </a:r>
          </a:p>
          <a:p>
            <a:pPr algn="just"/>
            <a:endParaRPr lang="fr-FR" sz="2800" dirty="0" smtClean="0">
              <a:solidFill>
                <a:srgbClr val="FF0000"/>
              </a:solidFill>
            </a:endParaRPr>
          </a:p>
          <a:p>
            <a:pPr algn="just"/>
            <a:endParaRPr lang="fr-FR" sz="2800" dirty="0" smtClean="0">
              <a:solidFill>
                <a:srgbClr val="FF0000"/>
              </a:solidFill>
            </a:endParaRPr>
          </a:p>
          <a:p>
            <a:pPr algn="just"/>
            <a:r>
              <a:rPr lang="fr-FR" sz="2800" dirty="0" smtClean="0">
                <a:solidFill>
                  <a:srgbClr val="FF0000"/>
                </a:solidFill>
              </a:rPr>
              <a:t>Les TP sont en italiques </a:t>
            </a:r>
            <a:r>
              <a:rPr lang="fr-FR" sz="2800" dirty="0" smtClean="0"/>
              <a:t>dans les programmes dans la colonne de droite :</a:t>
            </a:r>
            <a:r>
              <a:rPr lang="fr-FR" sz="2800" b="1" dirty="0" smtClean="0"/>
              <a:t> « Connaissances et capacités exigibles , a</a:t>
            </a:r>
            <a:r>
              <a:rPr lang="fr-FR" sz="2800" b="1" i="1" dirty="0" smtClean="0"/>
              <a:t>ctivités expérimentales supports de la formation »</a:t>
            </a:r>
            <a:endParaRPr lang="fr-FR" sz="2800" dirty="0" smtClean="0"/>
          </a:p>
          <a:p>
            <a:pPr algn="just"/>
            <a:endParaRPr lang="fr-FR" dirty="0" smtClean="0">
              <a:solidFill>
                <a:srgbClr val="FF0000"/>
              </a:solidFill>
            </a:endParaRPr>
          </a:p>
          <a:p>
            <a:pPr algn="just">
              <a:buNone/>
            </a:pPr>
            <a:r>
              <a:rPr lang="fr-FR" b="1" i="1" dirty="0" smtClean="0"/>
              <a:t>	</a:t>
            </a:r>
          </a:p>
          <a:p>
            <a:pPr algn="just">
              <a:buNone/>
            </a:pPr>
            <a:endParaRPr lang="fr-FR" b="1" i="1" dirty="0" smtClean="0"/>
          </a:p>
          <a:p>
            <a:pPr>
              <a:buNone/>
            </a:pP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La formation</a:t>
            </a:r>
            <a:endParaRPr lang="fr-FR" dirty="0">
              <a:solidFill>
                <a:srgbClr val="FF0000"/>
              </a:solidFill>
            </a:endParaRPr>
          </a:p>
        </p:txBody>
      </p:sp>
      <p:sp>
        <p:nvSpPr>
          <p:cNvPr id="3" name="Espace réservé du contenu 2"/>
          <p:cNvSpPr>
            <a:spLocks noGrp="1"/>
          </p:cNvSpPr>
          <p:nvPr>
            <p:ph idx="1"/>
          </p:nvPr>
        </p:nvSpPr>
        <p:spPr/>
        <p:txBody>
          <a:bodyPr/>
          <a:lstStyle/>
          <a:p>
            <a:r>
              <a:rPr lang="fr-FR" dirty="0" smtClean="0"/>
              <a:t>Prochaines  dates : </a:t>
            </a:r>
          </a:p>
          <a:p>
            <a:r>
              <a:rPr lang="fr-FR" dirty="0" smtClean="0"/>
              <a:t>Jeudi 13 février de 14h à 17h</a:t>
            </a:r>
          </a:p>
          <a:p>
            <a:r>
              <a:rPr lang="fr-FR" dirty="0" smtClean="0"/>
              <a:t>Jeudi 23 avril de 14h à 17h</a:t>
            </a:r>
          </a:p>
          <a:p>
            <a:endParaRPr lang="fr-FR" dirty="0" smtClean="0"/>
          </a:p>
          <a:p>
            <a:r>
              <a:rPr lang="fr-FR" dirty="0" smtClean="0"/>
              <a:t>Lieu : salle </a:t>
            </a:r>
            <a:r>
              <a:rPr lang="fr-FR" dirty="0" err="1" smtClean="0"/>
              <a:t>Fidole</a:t>
            </a:r>
            <a:r>
              <a:rPr lang="fr-FR" dirty="0" smtClean="0"/>
              <a:t> eu rectorat</a:t>
            </a:r>
          </a:p>
          <a:p>
            <a:endParaRPr lang="fr-FR" dirty="0" smtClean="0"/>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L’ÉVALUATION en ST2S</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lgn="just"/>
            <a:r>
              <a:rPr lang="fr-FR" dirty="0" smtClean="0"/>
              <a:t>En première et terminale les élèves sont évalués dans le cadre des évaluations habituelles (l’ensemble des notes des bulletins de première et terminale sont au coefficient 10)</a:t>
            </a:r>
          </a:p>
          <a:p>
            <a:pPr algn="just"/>
            <a:r>
              <a:rPr lang="fr-FR" dirty="0" smtClean="0"/>
              <a:t>Etant donné que la spécialité de première : « Physique Chimie pour la santé » n’existe pas en terminale, elle sera évaluée en fin de première dans le cadre du contrôle continu (sujets tirés d’une banque nationale coefficient 5). Elle durera 2h, sera composée de deux exercices à dominante physique et deux exercices à dominante chimie (50% chacun).</a:t>
            </a:r>
          </a:p>
          <a:p>
            <a:pPr algn="just"/>
            <a:r>
              <a:rPr lang="fr-FR" dirty="0" smtClean="0">
                <a:solidFill>
                  <a:srgbClr val="FF0000"/>
                </a:solidFill>
              </a:rPr>
              <a:t>La spécialité de terminale « Chimie, Biologie et Physiopathologie Humaine » sera évaluée avec une épreuve finale en fin de terminale (coefficient 16).</a:t>
            </a:r>
          </a:p>
          <a:p>
            <a:pPr algn="just"/>
            <a:endParaRPr lang="fr-F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LES THÈMES</a:t>
            </a:r>
            <a:endParaRPr lang="fr-FR" dirty="0">
              <a:solidFill>
                <a:srgbClr val="FF0000"/>
              </a:solidFill>
            </a:endParaRPr>
          </a:p>
        </p:txBody>
      </p:sp>
      <p:sp>
        <p:nvSpPr>
          <p:cNvPr id="3" name="Espace réservé du contenu 2"/>
          <p:cNvSpPr>
            <a:spLocks noGrp="1"/>
          </p:cNvSpPr>
          <p:nvPr>
            <p:ph idx="1"/>
          </p:nvPr>
        </p:nvSpPr>
        <p:spPr>
          <a:xfrm>
            <a:off x="457200" y="1935480"/>
            <a:ext cx="8229600" cy="4636792"/>
          </a:xfrm>
        </p:spPr>
        <p:txBody>
          <a:bodyPr>
            <a:normAutofit fontScale="85000" lnSpcReduction="10000"/>
          </a:bodyPr>
          <a:lstStyle/>
          <a:p>
            <a:pPr algn="just"/>
            <a:r>
              <a:rPr lang="fr-FR" sz="2800" dirty="0" smtClean="0"/>
              <a:t>Ce sont les mêmes thèmes que ceux de première ST2S que l’on reprend et approfondit (enseignement </a:t>
            </a:r>
            <a:r>
              <a:rPr lang="fr-FR" sz="2800" dirty="0" err="1" smtClean="0"/>
              <a:t>spiralaire</a:t>
            </a:r>
            <a:r>
              <a:rPr lang="fr-FR" sz="2800" dirty="0" smtClean="0"/>
              <a:t>).</a:t>
            </a:r>
          </a:p>
          <a:p>
            <a:pPr algn="just"/>
            <a:r>
              <a:rPr lang="fr-FR" sz="2800" dirty="0" smtClean="0"/>
              <a:t>En première, les contenus étaient quasiment les mêmes que dans les anciens programmes de première et terminale.</a:t>
            </a:r>
          </a:p>
          <a:p>
            <a:pPr algn="just">
              <a:buNone/>
            </a:pPr>
            <a:r>
              <a:rPr lang="fr-FR" sz="2800" dirty="0" smtClean="0"/>
              <a:t>   </a:t>
            </a:r>
            <a:r>
              <a:rPr lang="fr-FR" sz="2800" dirty="0" smtClean="0">
                <a:solidFill>
                  <a:srgbClr val="FF0000"/>
                </a:solidFill>
              </a:rPr>
              <a:t>En terminale, les nouveaux contenus sont très différents des anciens.</a:t>
            </a:r>
          </a:p>
          <a:p>
            <a:endParaRPr lang="fr-FR" dirty="0" smtClean="0"/>
          </a:p>
          <a:p>
            <a:r>
              <a:rPr lang="fr-FR" dirty="0" smtClean="0"/>
              <a:t> </a:t>
            </a:r>
            <a:r>
              <a:rPr lang="fr-FR" sz="3500" dirty="0" smtClean="0">
                <a:solidFill>
                  <a:srgbClr val="FF0000"/>
                </a:solidFill>
              </a:rPr>
              <a:t>Thème 1 : Prévenir et sécuriser </a:t>
            </a:r>
          </a:p>
          <a:p>
            <a:r>
              <a:rPr lang="fr-FR" sz="3500" dirty="0" smtClean="0">
                <a:solidFill>
                  <a:srgbClr val="FF0000"/>
                </a:solidFill>
              </a:rPr>
              <a:t>Thème 2 : Analyser et diagnostiquer </a:t>
            </a:r>
          </a:p>
          <a:p>
            <a:r>
              <a:rPr lang="fr-FR" sz="3500" dirty="0" smtClean="0">
                <a:solidFill>
                  <a:srgbClr val="FF0000"/>
                </a:solidFill>
              </a:rPr>
              <a:t>Thème 3 : Faire des choix autonomes et responsables </a:t>
            </a:r>
            <a:endParaRPr lang="fr-FR" sz="3500"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THÈME 1 : PRÉVENIR ET SÉCURISER</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fr-FR" b="1" dirty="0" smtClean="0"/>
              <a:t>La sécurité routière </a:t>
            </a:r>
            <a:r>
              <a:rPr lang="fr-FR" b="1" dirty="0" smtClean="0">
                <a:solidFill>
                  <a:srgbClr val="FF0000"/>
                </a:solidFill>
              </a:rPr>
              <a:t>(nouveau)</a:t>
            </a:r>
          </a:p>
          <a:p>
            <a:pPr algn="just">
              <a:buNone/>
            </a:pPr>
            <a:r>
              <a:rPr lang="fr-FR" dirty="0" smtClean="0"/>
              <a:t>   On reprend la sécurité routière vue en première en parlant de l’airbag et de l’alcootest</a:t>
            </a:r>
          </a:p>
          <a:p>
            <a:endParaRPr lang="fr-FR" b="1" dirty="0" smtClean="0"/>
          </a:p>
          <a:p>
            <a:endParaRPr lang="fr-FR" b="1" dirty="0" smtClean="0"/>
          </a:p>
          <a:p>
            <a:r>
              <a:rPr lang="fr-FR" b="1" dirty="0" smtClean="0"/>
              <a:t>La sécurité physico-chimique dans l’alimentation </a:t>
            </a:r>
            <a:r>
              <a:rPr lang="fr-FR" b="1" dirty="0" smtClean="0">
                <a:solidFill>
                  <a:srgbClr val="FF0000"/>
                </a:solidFill>
              </a:rPr>
              <a:t>(nouveau)</a:t>
            </a:r>
          </a:p>
          <a:p>
            <a:r>
              <a:rPr lang="fr-FR" b="1" dirty="0" smtClean="0"/>
              <a:t>La sécurité chimique dans l’environnement </a:t>
            </a:r>
            <a:r>
              <a:rPr lang="fr-FR" b="1" dirty="0" smtClean="0">
                <a:solidFill>
                  <a:srgbClr val="FF0000"/>
                </a:solidFill>
              </a:rPr>
              <a:t>(nouveau)</a:t>
            </a:r>
          </a:p>
          <a:p>
            <a:pPr algn="just">
              <a:buNone/>
            </a:pPr>
            <a:r>
              <a:rPr lang="fr-FR" dirty="0" smtClean="0"/>
              <a:t>   En première on avait vu la sécurité chimique et électrique dans l’habitat, on la voit maintenant dans l’alimentation et l’environnement</a:t>
            </a: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704088"/>
            <a:ext cx="8715436" cy="1143000"/>
          </a:xfrm>
        </p:spPr>
        <p:txBody>
          <a:bodyPr>
            <a:noAutofit/>
          </a:bodyPr>
          <a:lstStyle/>
          <a:p>
            <a:pPr algn="ctr"/>
            <a:r>
              <a:rPr lang="fr-FR" sz="4000" dirty="0" smtClean="0">
                <a:solidFill>
                  <a:srgbClr val="FF0000"/>
                </a:solidFill>
              </a:rPr>
              <a:t>THÈME 2 : ANALYSER ET DIAGNOSTIQUER</a:t>
            </a:r>
            <a:endParaRPr lang="fr-FR" sz="4000" dirty="0"/>
          </a:p>
        </p:txBody>
      </p:sp>
      <p:sp>
        <p:nvSpPr>
          <p:cNvPr id="3" name="Espace réservé du contenu 2"/>
          <p:cNvSpPr>
            <a:spLocks noGrp="1"/>
          </p:cNvSpPr>
          <p:nvPr>
            <p:ph idx="1"/>
          </p:nvPr>
        </p:nvSpPr>
        <p:spPr/>
        <p:txBody>
          <a:bodyPr>
            <a:normAutofit fontScale="92500" lnSpcReduction="20000"/>
          </a:bodyPr>
          <a:lstStyle/>
          <a:p>
            <a:pPr algn="just"/>
            <a:r>
              <a:rPr lang="fr-FR" b="1" dirty="0" smtClean="0"/>
              <a:t>L’observation de la structure de la matière par imagerie médicale.</a:t>
            </a:r>
          </a:p>
          <a:p>
            <a:pPr algn="just">
              <a:buNone/>
            </a:pPr>
            <a:r>
              <a:rPr lang="fr-FR" dirty="0" smtClean="0"/>
              <a:t>   En première, on avait vu les ondes sonores et la lumière visible, on poursuit avec les ultrasons, les rayons X, les ondes radio.</a:t>
            </a:r>
          </a:p>
          <a:p>
            <a:pPr algn="just">
              <a:buNone/>
            </a:pPr>
            <a:endParaRPr lang="fr-FR" dirty="0" smtClean="0"/>
          </a:p>
          <a:p>
            <a:pPr algn="just"/>
            <a:r>
              <a:rPr lang="fr-FR" b="1" dirty="0" smtClean="0"/>
              <a:t>L’analyse chimique pour le contrôle de la composition des milieux biologiques et naturels </a:t>
            </a:r>
            <a:r>
              <a:rPr lang="fr-FR" b="1" dirty="0" smtClean="0">
                <a:solidFill>
                  <a:srgbClr val="FF0000"/>
                </a:solidFill>
              </a:rPr>
              <a:t>(nouveau en partie)</a:t>
            </a:r>
          </a:p>
          <a:p>
            <a:pPr algn="just"/>
            <a:endParaRPr lang="fr-FR" b="1" dirty="0" smtClean="0"/>
          </a:p>
          <a:p>
            <a:pPr algn="just"/>
            <a:r>
              <a:rPr lang="fr-FR" dirty="0" smtClean="0"/>
              <a:t>En première , ce thème était limité aux milieux biologiques (lipides, glucides, protides), on l’étend aux milieux naturels ce qui permet de parler notamment de pollution.</a:t>
            </a:r>
          </a:p>
          <a:p>
            <a:pPr algn="just"/>
            <a:endParaRPr lang="fr-FR" b="1" dirty="0" smtClean="0"/>
          </a:p>
          <a:p>
            <a:pPr algn="just"/>
            <a:endParaRPr lang="fr-FR"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THÈME 3 : FAIRE DES CHOIX AUTONOMES ET RESPONSABLES</a:t>
            </a:r>
            <a:endParaRPr lang="fr-FR" dirty="0">
              <a:solidFill>
                <a:srgbClr val="FF0000"/>
              </a:solidFill>
            </a:endParaRPr>
          </a:p>
        </p:txBody>
      </p:sp>
      <p:sp>
        <p:nvSpPr>
          <p:cNvPr id="3" name="Espace réservé du contenu 2"/>
          <p:cNvSpPr>
            <a:spLocks noGrp="1"/>
          </p:cNvSpPr>
          <p:nvPr>
            <p:ph idx="1"/>
          </p:nvPr>
        </p:nvSpPr>
        <p:spPr>
          <a:xfrm>
            <a:off x="457200" y="1935480"/>
            <a:ext cx="8229600" cy="4922520"/>
          </a:xfrm>
        </p:spPr>
        <p:txBody>
          <a:bodyPr>
            <a:normAutofit fontScale="85000" lnSpcReduction="20000"/>
          </a:bodyPr>
          <a:lstStyle/>
          <a:p>
            <a:pPr algn="just"/>
            <a:r>
              <a:rPr lang="fr-FR" sz="3100" b="1" dirty="0" smtClean="0"/>
              <a:t>Le rôle des biomolécules et des oligoéléments dans l’organisme pour une alimentation responsable</a:t>
            </a:r>
            <a:r>
              <a:rPr lang="fr-FR" sz="2800" b="1" dirty="0" smtClean="0">
                <a:solidFill>
                  <a:srgbClr val="FF0000"/>
                </a:solidFill>
              </a:rPr>
              <a:t> (nouveau en partie)</a:t>
            </a:r>
            <a:endParaRPr lang="fr-FR" sz="3100" b="1" dirty="0" smtClean="0"/>
          </a:p>
          <a:p>
            <a:pPr algn="just">
              <a:buNone/>
            </a:pPr>
            <a:r>
              <a:rPr lang="fr-FR" sz="3100" dirty="0" smtClean="0"/>
              <a:t>  En première, on s’était limité à une présentation des glucides et d’un polymère. Le sujet est étendu aux protides, aux lipides aux vitamines et aux oligoéléments.</a:t>
            </a:r>
          </a:p>
          <a:p>
            <a:pPr algn="just"/>
            <a:r>
              <a:rPr lang="fr-FR" sz="3100" b="1" dirty="0" smtClean="0"/>
              <a:t>De la molécule au médicament</a:t>
            </a:r>
            <a:r>
              <a:rPr lang="fr-FR" sz="2800" b="1" dirty="0" smtClean="0">
                <a:solidFill>
                  <a:srgbClr val="FF0000"/>
                </a:solidFill>
              </a:rPr>
              <a:t> (nouveau)</a:t>
            </a:r>
            <a:endParaRPr lang="fr-FR" sz="3100" b="1" dirty="0" smtClean="0"/>
          </a:p>
          <a:p>
            <a:pPr algn="just"/>
            <a:r>
              <a:rPr lang="fr-FR" sz="3100" b="1" dirty="0" smtClean="0"/>
              <a:t>L’usage responsable des produits cosmétiques</a:t>
            </a:r>
            <a:r>
              <a:rPr lang="fr-FR" sz="2800" b="1" dirty="0" smtClean="0">
                <a:solidFill>
                  <a:srgbClr val="FF0000"/>
                </a:solidFill>
              </a:rPr>
              <a:t> (nouveau)</a:t>
            </a:r>
            <a:endParaRPr lang="fr-FR" sz="3100" b="1" dirty="0" smtClean="0"/>
          </a:p>
          <a:p>
            <a:pPr algn="just">
              <a:buNone/>
            </a:pPr>
            <a:r>
              <a:rPr lang="fr-FR" sz="3100" b="1" dirty="0" smtClean="0"/>
              <a:t>   </a:t>
            </a:r>
            <a:r>
              <a:rPr lang="fr-FR" sz="3100" dirty="0" smtClean="0"/>
              <a:t>Ces deux derniers thèmes sont sans lien direct avec ceux de première. Ils présentent l’historique de la fabrication d’un médicament et parle de la composition et de l’action des produits cosmétiques.</a:t>
            </a:r>
          </a:p>
          <a:p>
            <a:endParaRPr lang="fr-FR" b="1" dirty="0" smtClean="0"/>
          </a:p>
          <a:p>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6000" dirty="0" smtClean="0">
                <a:solidFill>
                  <a:srgbClr val="FF0000"/>
                </a:solidFill>
              </a:rPr>
              <a:t>Les enseignements de spécialité en terminale STL</a:t>
            </a:r>
            <a:endParaRPr lang="fr-FR" dirty="0">
              <a:solidFill>
                <a:srgbClr val="FF0000"/>
              </a:solidFill>
            </a:endParaRPr>
          </a:p>
        </p:txBody>
      </p:sp>
      <p:sp>
        <p:nvSpPr>
          <p:cNvPr id="3" name="Sous-titre 2"/>
          <p:cNvSpPr>
            <a:spLocks noGrp="1"/>
          </p:cNvSpPr>
          <p:nvPr>
            <p:ph type="subTitle" idx="1"/>
          </p:nvPr>
        </p:nvSpPr>
        <p:spPr/>
        <p:txBody>
          <a:bodyPr/>
          <a:lstStyle/>
          <a:p>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000" dirty="0" smtClean="0"/>
              <a:t>Les enseignements de spécialité en terminale STL</a:t>
            </a:r>
            <a:endParaRPr lang="fr-FR" sz="4000" dirty="0"/>
          </a:p>
        </p:txBody>
      </p:sp>
      <p:sp>
        <p:nvSpPr>
          <p:cNvPr id="3" name="Espace réservé du contenu 2"/>
          <p:cNvSpPr>
            <a:spLocks noGrp="1"/>
          </p:cNvSpPr>
          <p:nvPr>
            <p:ph idx="1"/>
          </p:nvPr>
        </p:nvSpPr>
        <p:spPr/>
        <p:txBody>
          <a:bodyPr>
            <a:normAutofit fontScale="85000" lnSpcReduction="10000"/>
          </a:bodyPr>
          <a:lstStyle/>
          <a:p>
            <a:pPr algn="just"/>
            <a:r>
              <a:rPr lang="fr-FR" dirty="0" smtClean="0"/>
              <a:t>Il y en a deux :</a:t>
            </a:r>
            <a:endParaRPr lang="fr-FR" b="1" dirty="0" smtClean="0"/>
          </a:p>
          <a:p>
            <a:pPr algn="just"/>
            <a:r>
              <a:rPr lang="fr-FR" dirty="0" smtClean="0">
                <a:solidFill>
                  <a:srgbClr val="FF0000"/>
                </a:solidFill>
              </a:rPr>
              <a:t>Physique chimie et Mathématiques : 5 heures</a:t>
            </a:r>
          </a:p>
          <a:p>
            <a:pPr algn="just"/>
            <a:r>
              <a:rPr lang="fr-FR" dirty="0" smtClean="0">
                <a:solidFill>
                  <a:srgbClr val="00B050"/>
                </a:solidFill>
              </a:rPr>
              <a:t>Biochimie-Biologie-Biotechnologie </a:t>
            </a:r>
            <a:r>
              <a:rPr lang="fr-FR" u="sng" dirty="0" smtClean="0">
                <a:solidFill>
                  <a:srgbClr val="00B050"/>
                </a:solidFill>
              </a:rPr>
              <a:t>ou</a:t>
            </a:r>
            <a:r>
              <a:rPr lang="fr-FR" dirty="0" smtClean="0">
                <a:solidFill>
                  <a:srgbClr val="00B050"/>
                </a:solidFill>
              </a:rPr>
              <a:t> Sciences physiques et chimiques en laboratoire : 13 heures</a:t>
            </a:r>
          </a:p>
          <a:p>
            <a:pPr algn="just"/>
            <a:r>
              <a:rPr lang="fr-FR" dirty="0" smtClean="0"/>
              <a:t>L’horaire n’est pas séparé entre les mathématiques et les SPC. Il est de 5h en terminale. Une lettre a été envoyée l’an dernier aux proviseurs cosignée avec les IA-IPR de mathématiques indiquant que les programmes avaient été écrits pour </a:t>
            </a:r>
            <a:r>
              <a:rPr lang="fr-FR" dirty="0" smtClean="0">
                <a:solidFill>
                  <a:srgbClr val="FF0000"/>
                </a:solidFill>
              </a:rPr>
              <a:t>3,5h de physique-chimie et 1,5h de mathématiques</a:t>
            </a:r>
            <a:r>
              <a:rPr lang="fr-FR" dirty="0" smtClean="0"/>
              <a:t>. Actuellement en terminale nous avons 4h donc nous ne devrions perdre que 0,5 heure. Il faudra néanmoins être vigilant auprès des proviseurs .</a:t>
            </a:r>
          </a:p>
          <a:p>
            <a:pPr algn="just"/>
            <a:r>
              <a:rPr lang="fr-FR" dirty="0" smtClean="0"/>
              <a:t>Rem: les mathématiques existent déjà dans le tronc commun, ce sont donc ici les mathématiques « utiles à la physique-chimie »</a:t>
            </a:r>
          </a:p>
          <a:p>
            <a:pPr algn="just"/>
            <a:endParaRPr lang="fr-FR" dirty="0">
              <a:solidFill>
                <a:srgbClr val="00B05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solidFill>
                  <a:srgbClr val="FF0000"/>
                </a:solidFill>
              </a:rPr>
              <a:t>L’ÉVALUATION EN STL DE </a:t>
            </a:r>
            <a:br>
              <a:rPr lang="fr-FR" sz="4000" dirty="0" smtClean="0">
                <a:solidFill>
                  <a:srgbClr val="FF0000"/>
                </a:solidFill>
              </a:rPr>
            </a:br>
            <a:r>
              <a:rPr lang="fr-FR" sz="4000" dirty="0" smtClean="0">
                <a:solidFill>
                  <a:srgbClr val="FF0000"/>
                </a:solidFill>
              </a:rPr>
              <a:t>PHYSIQUE CHIMIE ET MATHÉMATIQUES</a:t>
            </a:r>
            <a:endParaRPr lang="fr-FR" sz="4000"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3200" dirty="0" smtClean="0"/>
              <a:t>En première et terminale les élèves sont évalués dans le cadre des évaluations habituelles (l’ensemble des notes des bulletins de première et terminale sont au coefficient 10)</a:t>
            </a:r>
          </a:p>
          <a:p>
            <a:pPr algn="just"/>
            <a:r>
              <a:rPr lang="fr-FR" sz="3200" dirty="0" smtClean="0"/>
              <a:t>En terminale, il y aura un examen écrit national en fin d’année (coefficient 16). Durée de l’épreuve: 3h</a:t>
            </a:r>
            <a:endParaRPr lang="fr-FR" sz="3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LA PLACE DE LA CHIMIE EN TERMINALE STL</a:t>
            </a:r>
            <a:endParaRPr lang="fr-FR" dirty="0">
              <a:solidFill>
                <a:srgbClr val="FF0000"/>
              </a:solidFill>
            </a:endParaRPr>
          </a:p>
        </p:txBody>
      </p:sp>
      <p:sp>
        <p:nvSpPr>
          <p:cNvPr id="3" name="Espace réservé du contenu 2"/>
          <p:cNvSpPr>
            <a:spLocks noGrp="1"/>
          </p:cNvSpPr>
          <p:nvPr>
            <p:ph idx="1"/>
          </p:nvPr>
        </p:nvSpPr>
        <p:spPr/>
        <p:txBody>
          <a:bodyPr/>
          <a:lstStyle/>
          <a:p>
            <a:pPr algn="just"/>
            <a:r>
              <a:rPr lang="fr-FR" dirty="0" smtClean="0">
                <a:solidFill>
                  <a:srgbClr val="FF0000"/>
                </a:solidFill>
              </a:rPr>
              <a:t>On y voit un renforcement très important de la chimie qui représente désormais 50% des programmes </a:t>
            </a:r>
            <a:r>
              <a:rPr lang="fr-FR" dirty="0" smtClean="0"/>
              <a:t>contre 25% dans les programmes actuels.</a:t>
            </a:r>
          </a:p>
          <a:p>
            <a:endParaRPr lang="fr-F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solidFill>
                  <a:srgbClr val="FF0000"/>
                </a:solidFill>
              </a:rPr>
              <a:t>PRATIQUES PEDAGOGIQUES</a:t>
            </a:r>
            <a:endParaRPr lang="fr-FR" sz="4000"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buNone/>
            </a:pPr>
            <a:r>
              <a:rPr lang="fr-FR" b="1" dirty="0" smtClean="0"/>
              <a:t>Les nouveautés:</a:t>
            </a:r>
          </a:p>
          <a:p>
            <a:pPr algn="just"/>
            <a:r>
              <a:rPr lang="fr-FR" dirty="0" smtClean="0"/>
              <a:t>Le tableau de compétences (APP-ANA-REA-VAL-COM). La compétence Analyser s’appelle  désormais Analyser/Raisonner.</a:t>
            </a:r>
          </a:p>
          <a:p>
            <a:pPr algn="just"/>
            <a:r>
              <a:rPr lang="fr-FR" dirty="0" smtClean="0"/>
              <a:t>L’introduction des capacités numériques. le langage Python n’est cité que dans l’organisation des programmes (haut de la page 4). </a:t>
            </a:r>
          </a:p>
          <a:p>
            <a:pPr algn="just">
              <a:buNone/>
            </a:pPr>
            <a:r>
              <a:rPr lang="fr-FR" b="1" dirty="0" smtClean="0"/>
              <a:t>Continuité avec les anciens programmes de STL</a:t>
            </a:r>
          </a:p>
          <a:p>
            <a:pPr algn="just"/>
            <a:r>
              <a:rPr lang="fr-FR" dirty="0" smtClean="0"/>
              <a:t>La pratique expérimentale </a:t>
            </a:r>
          </a:p>
          <a:p>
            <a:pPr algn="just"/>
            <a:r>
              <a:rPr lang="fr-FR" dirty="0" smtClean="0"/>
              <a:t>La </a:t>
            </a:r>
            <a:r>
              <a:rPr lang="fr-FR" dirty="0" err="1" smtClean="0"/>
              <a:t>contextualisation</a:t>
            </a:r>
            <a:endParaRPr lang="fr-FR" dirty="0" smtClean="0"/>
          </a:p>
          <a:p>
            <a:pPr algn="just"/>
            <a:r>
              <a:rPr lang="fr-FR" dirty="0" smtClean="0"/>
              <a:t>L’importance des mesures et incertitudes (tableau très développé par rapport à celui des anciens programmes). </a:t>
            </a:r>
          </a:p>
          <a:p>
            <a:pPr algn="just"/>
            <a:endParaRPr lang="fr-FR" dirty="0" smtClean="0"/>
          </a:p>
          <a:p>
            <a:pPr algn="just">
              <a:buNone/>
            </a:pPr>
            <a:endParaRPr lang="fr-FR" dirty="0" smtClean="0"/>
          </a:p>
          <a:p>
            <a:pPr algn="just">
              <a:buNone/>
            </a:pPr>
            <a:endParaRPr lang="fr-FR"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Evaluation des compétences pratiques ECP</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3200" dirty="0" smtClean="0"/>
              <a:t>A partir de 2021, elle se passera en mars (comme la spécialité physique-chimie) et non plus début juin.</a:t>
            </a:r>
            <a:endParaRPr lang="fr-FR" sz="3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L’ORIGINALITÉ DES PROGRAMMES</a:t>
            </a:r>
            <a:endParaRPr lang="fr-FR" dirty="0">
              <a:solidFill>
                <a:srgbClr val="FF0000"/>
              </a:solidFill>
            </a:endParaRPr>
          </a:p>
        </p:txBody>
      </p:sp>
      <p:sp>
        <p:nvSpPr>
          <p:cNvPr id="3" name="Espace réservé du contenu 2"/>
          <p:cNvSpPr>
            <a:spLocks noGrp="1"/>
          </p:cNvSpPr>
          <p:nvPr>
            <p:ph idx="1"/>
          </p:nvPr>
        </p:nvSpPr>
        <p:spPr>
          <a:xfrm>
            <a:off x="457200" y="1935480"/>
            <a:ext cx="8229600" cy="4708230"/>
          </a:xfrm>
        </p:spPr>
        <p:txBody>
          <a:bodyPr>
            <a:normAutofit fontScale="85000" lnSpcReduction="20000"/>
          </a:bodyPr>
          <a:lstStyle/>
          <a:p>
            <a:pPr algn="just"/>
            <a:r>
              <a:rPr lang="fr-FR" dirty="0" smtClean="0"/>
              <a:t>C’est la forte relation avec les mathématiques. Lorsqu’on regarde les programmes de mathématiques, on voit qu’ils sont directement liés aux programmes de physique chimie :</a:t>
            </a:r>
          </a:p>
          <a:p>
            <a:pPr algn="just">
              <a:buNone/>
            </a:pPr>
            <a:r>
              <a:rPr lang="fr-FR" dirty="0" smtClean="0">
                <a:solidFill>
                  <a:srgbClr val="FF0000"/>
                </a:solidFill>
              </a:rPr>
              <a:t>   Les notions mathématiques nécessaires sont notées en fin des paragraphes de physique chimie (Notions du programme de mathématiques associées). Et inversement en fin des paragraphes du programme de mathématiques sont indiquées  les « liens avec l’enseignement de physique chimie »</a:t>
            </a:r>
          </a:p>
          <a:p>
            <a:pPr algn="just">
              <a:buNone/>
            </a:pPr>
            <a:r>
              <a:rPr lang="fr-FR" dirty="0" smtClean="0"/>
              <a:t> -Intégration → accélération, chute libre </a:t>
            </a:r>
          </a:p>
          <a:p>
            <a:pPr algn="just">
              <a:buNone/>
            </a:pPr>
            <a:r>
              <a:rPr lang="fr-FR" dirty="0" smtClean="0"/>
              <a:t> -L’exponentielle →cinétique, radioactivité, chute avec frottements</a:t>
            </a:r>
          </a:p>
          <a:p>
            <a:pPr algn="just">
              <a:buNone/>
            </a:pPr>
            <a:r>
              <a:rPr lang="fr-FR" dirty="0" smtClean="0"/>
              <a:t> -Le logarithme→</a:t>
            </a:r>
            <a:r>
              <a:rPr lang="fr-FR" dirty="0" err="1" smtClean="0"/>
              <a:t>pKa</a:t>
            </a:r>
            <a:r>
              <a:rPr lang="fr-FR" dirty="0" smtClean="0"/>
              <a:t>, cinétique, radioactivité</a:t>
            </a:r>
          </a:p>
          <a:p>
            <a:pPr algn="just">
              <a:buNone/>
            </a:pPr>
            <a:r>
              <a:rPr lang="fr-FR" dirty="0" smtClean="0"/>
              <a:t>-les équations différentielles → cinétique, radioactivité, chute avec frottements</a:t>
            </a:r>
          </a:p>
          <a:p>
            <a:pPr algn="just"/>
            <a:r>
              <a:rPr lang="fr-FR" dirty="0" smtClean="0">
                <a:solidFill>
                  <a:srgbClr val="FF0000"/>
                </a:solidFill>
              </a:rPr>
              <a:t>Il faudra donc travailler avec les professeurs de mathématiques pour qu’ils traitent avant nous les notions qui nous sont utiles.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LISTES DES TP</a:t>
            </a:r>
            <a:endParaRPr lang="fr-FR" dirty="0">
              <a:solidFill>
                <a:srgbClr val="FF0000"/>
              </a:solidFill>
            </a:endParaRPr>
          </a:p>
        </p:txBody>
      </p:sp>
      <p:sp>
        <p:nvSpPr>
          <p:cNvPr id="3" name="Espace réservé du contenu 2"/>
          <p:cNvSpPr>
            <a:spLocks noGrp="1"/>
          </p:cNvSpPr>
          <p:nvPr>
            <p:ph idx="1"/>
          </p:nvPr>
        </p:nvSpPr>
        <p:spPr/>
        <p:txBody>
          <a:bodyPr/>
          <a:lstStyle/>
          <a:p>
            <a:pPr algn="just"/>
            <a:r>
              <a:rPr lang="fr-FR" dirty="0" smtClean="0"/>
              <a:t>Elle est indiquée dans les programmes dans la colonne de droite : </a:t>
            </a:r>
            <a:r>
              <a:rPr lang="fr-FR" b="1" dirty="0" smtClean="0"/>
              <a:t>« Capacité expérimentale</a:t>
            </a:r>
            <a:r>
              <a:rPr lang="fr-FR" b="1" i="1" dirty="0" smtClean="0"/>
              <a:t> »	</a:t>
            </a:r>
          </a:p>
          <a:p>
            <a:pPr>
              <a:buNone/>
            </a:pPr>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LES THÈMES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dirty="0" smtClean="0"/>
              <a:t>Les 3 premiers sont les mêmes que ceux de première STL qui sont repris et approfondis. Le dernier remplace le thème de première STL « Ondes et signaux »</a:t>
            </a:r>
            <a:endParaRPr lang="fr-FR" dirty="0" smtClean="0">
              <a:solidFill>
                <a:srgbClr val="FF0000"/>
              </a:solidFill>
            </a:endParaRPr>
          </a:p>
          <a:p>
            <a:pPr algn="just">
              <a:buNone/>
            </a:pPr>
            <a:r>
              <a:rPr lang="fr-FR" sz="2800" dirty="0" smtClean="0"/>
              <a:t> Ces thèmes sont les suivants : </a:t>
            </a:r>
          </a:p>
          <a:p>
            <a:pPr algn="just">
              <a:buNone/>
            </a:pPr>
            <a:r>
              <a:rPr lang="fr-FR" sz="2800" b="1" dirty="0" smtClean="0"/>
              <a:t>-Constitution de la matière</a:t>
            </a:r>
          </a:p>
          <a:p>
            <a:pPr algn="just">
              <a:buNone/>
            </a:pPr>
            <a:r>
              <a:rPr lang="fr-FR" sz="2800" b="1" dirty="0" smtClean="0"/>
              <a:t>-Transformations de la matière </a:t>
            </a:r>
          </a:p>
          <a:p>
            <a:pPr algn="just">
              <a:buNone/>
            </a:pPr>
            <a:r>
              <a:rPr lang="fr-FR" sz="2800" b="1" dirty="0" smtClean="0"/>
              <a:t>-Mouvements  et interactions  </a:t>
            </a:r>
          </a:p>
          <a:p>
            <a:pPr algn="just">
              <a:buNone/>
            </a:pPr>
            <a:r>
              <a:rPr lang="fr-FR" sz="2800" b="1" dirty="0" smtClean="0"/>
              <a:t>-Energies: conversion et transfert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5400" b="1" dirty="0" smtClean="0">
                <a:solidFill>
                  <a:srgbClr val="FF0000"/>
                </a:solidFill>
              </a:rPr>
              <a:t>CONSTITUTION DE LA MATIÈRE</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3600" b="1" dirty="0" smtClean="0"/>
              <a:t>Structure spatiale des espèces chimiques</a:t>
            </a:r>
          </a:p>
          <a:p>
            <a:pPr algn="just">
              <a:buNone/>
            </a:pPr>
            <a:r>
              <a:rPr lang="fr-FR" sz="2800" dirty="0" smtClean="0"/>
              <a:t>   On reprend le même sous-thème qu’en première dans le cas des molécules chirales et d’isomérie Z-E.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400" b="1" dirty="0" smtClean="0">
                <a:solidFill>
                  <a:srgbClr val="FF0000"/>
                </a:solidFill>
              </a:rPr>
              <a:t>TRANSFORMATIONS  CHIMIQUES DE LA MATIÈRE</a:t>
            </a:r>
            <a:endParaRPr lang="fr-FR" sz="4400" dirty="0">
              <a:solidFill>
                <a:srgbClr val="FF0000"/>
              </a:solidFill>
            </a:endParaRPr>
          </a:p>
        </p:txBody>
      </p:sp>
      <p:sp>
        <p:nvSpPr>
          <p:cNvPr id="3" name="Espace réservé du contenu 2"/>
          <p:cNvSpPr>
            <a:spLocks noGrp="1"/>
          </p:cNvSpPr>
          <p:nvPr>
            <p:ph idx="1"/>
          </p:nvPr>
        </p:nvSpPr>
        <p:spPr>
          <a:xfrm>
            <a:off x="457200" y="1785926"/>
            <a:ext cx="8229600" cy="5072074"/>
          </a:xfrm>
        </p:spPr>
        <p:txBody>
          <a:bodyPr>
            <a:normAutofit fontScale="85000" lnSpcReduction="20000"/>
          </a:bodyPr>
          <a:lstStyle/>
          <a:p>
            <a:pPr algn="just"/>
            <a:r>
              <a:rPr lang="fr-FR" sz="3600" b="1" dirty="0" smtClean="0"/>
              <a:t>Réactions acido-basiques en solution aqueuse.</a:t>
            </a:r>
          </a:p>
          <a:p>
            <a:pPr algn="just">
              <a:buNone/>
            </a:pPr>
            <a:r>
              <a:rPr lang="fr-FR" sz="3600" dirty="0" smtClean="0"/>
              <a:t>  </a:t>
            </a:r>
            <a:r>
              <a:rPr lang="fr-FR" sz="2800" dirty="0" smtClean="0"/>
              <a:t>On reprend le même sous-thème qu’en première en y ajoutant notamment le </a:t>
            </a:r>
            <a:r>
              <a:rPr lang="fr-FR" sz="2800" dirty="0" err="1" smtClean="0"/>
              <a:t>pKa</a:t>
            </a:r>
            <a:r>
              <a:rPr lang="fr-FR" sz="2800" dirty="0" smtClean="0"/>
              <a:t>.</a:t>
            </a:r>
            <a:endParaRPr lang="fr-FR" sz="3600" dirty="0" smtClean="0"/>
          </a:p>
          <a:p>
            <a:pPr algn="just"/>
            <a:r>
              <a:rPr lang="fr-FR" sz="3600" b="1" dirty="0" smtClean="0"/>
              <a:t>Réactions d’</a:t>
            </a:r>
            <a:r>
              <a:rPr lang="fr-FR" sz="3600" b="1" dirty="0" err="1" smtClean="0"/>
              <a:t>oxydo-réduction</a:t>
            </a:r>
            <a:endParaRPr lang="fr-FR" sz="3600" b="1" dirty="0" smtClean="0"/>
          </a:p>
          <a:p>
            <a:pPr algn="just">
              <a:buNone/>
            </a:pPr>
            <a:r>
              <a:rPr lang="fr-FR" sz="3600" dirty="0" smtClean="0"/>
              <a:t>   </a:t>
            </a:r>
            <a:r>
              <a:rPr lang="fr-FR" sz="2800" dirty="0" smtClean="0"/>
              <a:t>Sous-thème non présent en première mais présent dans les anciens programmes de STL.</a:t>
            </a:r>
          </a:p>
          <a:p>
            <a:pPr algn="just"/>
            <a:r>
              <a:rPr lang="fr-FR" sz="3600" b="1" dirty="0" smtClean="0"/>
              <a:t>Cinétique d’une réaction chimique </a:t>
            </a:r>
          </a:p>
          <a:p>
            <a:pPr algn="just">
              <a:buNone/>
            </a:pPr>
            <a:r>
              <a:rPr lang="fr-FR" sz="2800" dirty="0" smtClean="0"/>
              <a:t>    On reprend le même sous-thème qu’en première en y ajoutant les lois de vitesse d’ordre 0 et 1.</a:t>
            </a:r>
            <a:endParaRPr lang="fr-FR" sz="3600" dirty="0" smtClean="0"/>
          </a:p>
          <a:p>
            <a:pPr algn="just"/>
            <a:r>
              <a:rPr lang="fr-FR" sz="3600" b="1" dirty="0" smtClean="0"/>
              <a:t>Radioactivité</a:t>
            </a:r>
          </a:p>
          <a:p>
            <a:pPr algn="just">
              <a:buNone/>
            </a:pPr>
            <a:r>
              <a:rPr lang="fr-FR" dirty="0" smtClean="0"/>
              <a:t>    </a:t>
            </a:r>
            <a:r>
              <a:rPr lang="fr-FR" sz="2400" dirty="0" smtClean="0"/>
              <a:t>Sous-thème non présent en première mais présent dans les anciens programmes de STL.</a:t>
            </a:r>
            <a:endParaRPr lang="fr-FR" dirty="0" smtClean="0"/>
          </a:p>
          <a:p>
            <a:pPr algn="just">
              <a:buNone/>
            </a:pPr>
            <a:endParaRPr lang="fr-FR" dirty="0">
              <a:solidFill>
                <a:srgbClr val="FF0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800" b="1" dirty="0" smtClean="0">
                <a:solidFill>
                  <a:srgbClr val="FF0000"/>
                </a:solidFill>
              </a:rPr>
              <a:t>MOUVEMENTS ET INTERACTIONS</a:t>
            </a:r>
            <a:endParaRPr lang="fr-FR" sz="4800" dirty="0">
              <a:solidFill>
                <a:srgbClr val="FF0000"/>
              </a:solidFill>
            </a:endParaRPr>
          </a:p>
        </p:txBody>
      </p:sp>
      <p:sp>
        <p:nvSpPr>
          <p:cNvPr id="3" name="Espace réservé du contenu 2"/>
          <p:cNvSpPr>
            <a:spLocks noGrp="1"/>
          </p:cNvSpPr>
          <p:nvPr>
            <p:ph idx="1"/>
          </p:nvPr>
        </p:nvSpPr>
        <p:spPr/>
        <p:txBody>
          <a:bodyPr>
            <a:normAutofit/>
          </a:bodyPr>
          <a:lstStyle/>
          <a:p>
            <a:r>
              <a:rPr lang="fr-FR" sz="3600" b="1" dirty="0" smtClean="0"/>
              <a:t>Mouvements</a:t>
            </a:r>
          </a:p>
          <a:p>
            <a:pPr algn="just">
              <a:buNone/>
            </a:pPr>
            <a:r>
              <a:rPr lang="fr-FR" sz="2800" dirty="0" smtClean="0"/>
              <a:t>  On reprend le même sous-thème qu’en première en y ajoutant le vecteur accélération.</a:t>
            </a:r>
          </a:p>
          <a:p>
            <a:r>
              <a:rPr lang="fr-FR" sz="3600" b="1" dirty="0" smtClean="0"/>
              <a:t>Interactions</a:t>
            </a:r>
          </a:p>
          <a:p>
            <a:pPr algn="just">
              <a:buNone/>
            </a:pPr>
            <a:r>
              <a:rPr lang="fr-FR" sz="2800" dirty="0" smtClean="0"/>
              <a:t>   On reprend le même sous-thème qu’en première en y ajoutant notamment les lois de Newton et la chute verticale avec frottements visqueux.</a:t>
            </a:r>
            <a:endParaRPr lang="fr-FR" sz="2800" dirty="0" smtClean="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5400" b="1" dirty="0" smtClean="0">
                <a:solidFill>
                  <a:srgbClr val="FF0000"/>
                </a:solidFill>
              </a:rPr>
              <a:t>ENERGIE : CONVERSIONS ET TRANSFERTS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sz="3600" b="1" dirty="0" smtClean="0"/>
              <a:t>Energie mécanique</a:t>
            </a:r>
          </a:p>
          <a:p>
            <a:r>
              <a:rPr lang="fr-FR" sz="3600" b="1" dirty="0" smtClean="0"/>
              <a:t>Energie chimique</a:t>
            </a:r>
          </a:p>
          <a:p>
            <a:r>
              <a:rPr lang="fr-FR" sz="3600" b="1" dirty="0" smtClean="0"/>
              <a:t>Energie électrique</a:t>
            </a:r>
          </a:p>
          <a:p>
            <a:r>
              <a:rPr lang="fr-FR" sz="3600" b="1" dirty="0" smtClean="0"/>
              <a:t>Energie et ondes</a:t>
            </a:r>
          </a:p>
          <a:p>
            <a:pPr algn="just">
              <a:buNone/>
            </a:pPr>
            <a:r>
              <a:rPr lang="fr-FR" sz="3600" dirty="0" smtClean="0"/>
              <a:t>  </a:t>
            </a:r>
            <a:r>
              <a:rPr lang="fr-FR" dirty="0" smtClean="0"/>
              <a:t>Ce thème n’est pas présent en première mais était présent dans les anciens programmes de première STL (gestion de l’énergie dans l’habitat).</a:t>
            </a:r>
            <a:endParaRPr lang="fr-FR" b="1" dirty="0" smtClean="0"/>
          </a:p>
          <a:p>
            <a:pPr>
              <a:buNone/>
            </a:pPr>
            <a:endParaRPr lang="fr-FR" sz="36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CALCULATRICES</a:t>
            </a:r>
            <a:endParaRPr lang="fr-FR" dirty="0">
              <a:solidFill>
                <a:srgbClr val="FF0000"/>
              </a:solidFill>
            </a:endParaRPr>
          </a:p>
        </p:txBody>
      </p:sp>
      <p:sp>
        <p:nvSpPr>
          <p:cNvPr id="3" name="Espace réservé du contenu 2"/>
          <p:cNvSpPr>
            <a:spLocks noGrp="1"/>
          </p:cNvSpPr>
          <p:nvPr>
            <p:ph idx="1"/>
          </p:nvPr>
        </p:nvSpPr>
        <p:spPr/>
        <p:txBody>
          <a:bodyPr>
            <a:normAutofit fontScale="92500"/>
          </a:bodyPr>
          <a:lstStyle/>
          <a:p>
            <a:r>
              <a:rPr lang="fr-FR" dirty="0" smtClean="0"/>
              <a:t>Sur </a:t>
            </a:r>
            <a:r>
              <a:rPr lang="fr-FR" dirty="0" err="1" smtClean="0"/>
              <a:t>Eduscol</a:t>
            </a:r>
            <a:r>
              <a:rPr lang="fr-FR" dirty="0" smtClean="0"/>
              <a:t>: </a:t>
            </a:r>
            <a:r>
              <a:rPr lang="fr-FR" dirty="0" smtClean="0">
                <a:hlinkClick r:id="rId2"/>
              </a:rPr>
              <a:t>https://eduscol.education.fr/cid126801/utilisation-de-la-calculatrice-aux-examens-pour-la-session-2020.html</a:t>
            </a:r>
            <a:endParaRPr lang="fr-FR" dirty="0" smtClean="0"/>
          </a:p>
          <a:p>
            <a:pPr algn="just"/>
            <a:r>
              <a:rPr lang="fr-FR" dirty="0" smtClean="0"/>
              <a:t>Comme avant, sur le sujet, il est indiqué si la calculatrice est autorisée ou non.</a:t>
            </a:r>
          </a:p>
          <a:p>
            <a:pPr algn="just"/>
            <a:r>
              <a:rPr lang="fr-FR" dirty="0" smtClean="0"/>
              <a:t>Si elle est autorisée, l’élève peut utiliser une calculatrice de type collège (sans mémoire) </a:t>
            </a:r>
            <a:r>
              <a:rPr lang="fr-FR" b="1" dirty="0" smtClean="0"/>
              <a:t>ou une calculatrice dont le mode Examen sera actif.</a:t>
            </a:r>
            <a:endParaRPr lang="fr-FR" dirty="0" smtClean="0"/>
          </a:p>
          <a:p>
            <a:pPr algn="just"/>
            <a:r>
              <a:rPr lang="fr-FR" dirty="0" smtClean="0">
                <a:solidFill>
                  <a:srgbClr val="FF0000"/>
                </a:solidFill>
              </a:rPr>
              <a:t>Il va falloir former les élèves pour qu’ils soient capables de mettre leurs calculatrices en mode examen et l’enlever.</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5725308"/>
          </a:xfrm>
        </p:spPr>
        <p:txBody>
          <a:bodyPr/>
          <a:lstStyle/>
          <a:p>
            <a:endParaRPr lang="fr-FR" dirty="0"/>
          </a:p>
        </p:txBody>
      </p:sp>
      <p:pic>
        <p:nvPicPr>
          <p:cNvPr id="3" name="Image 2" descr="Actualités - Utilisation de la calculatrice aux examens pour la session 2020 - Éduscol - Mozilla Firefox.jpg"/>
          <p:cNvPicPr>
            <a:picLocks noChangeAspect="1"/>
          </p:cNvPicPr>
          <p:nvPr/>
        </p:nvPicPr>
        <p:blipFill>
          <a:blip r:embed="rId2"/>
          <a:stretch>
            <a:fillRect/>
          </a:stretch>
        </p:blipFill>
        <p:spPr>
          <a:xfrm>
            <a:off x="795337" y="476250"/>
            <a:ext cx="7553325" cy="59055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solidFill>
                  <a:srgbClr val="FF0000"/>
                </a:solidFill>
              </a:rPr>
              <a:t>Les 2h de Sciences Physiques de la spécialité « Sciences de l’Ingénieur »</a:t>
            </a:r>
            <a:endParaRPr lang="fr-FR" dirty="0">
              <a:solidFill>
                <a:srgbClr val="FF0000"/>
              </a:solidFill>
            </a:endParaRPr>
          </a:p>
        </p:txBody>
      </p:sp>
      <p:sp>
        <p:nvSpPr>
          <p:cNvPr id="3" name="Sous-titre 2"/>
          <p:cNvSpPr>
            <a:spLocks noGrp="1"/>
          </p:cNvSpPr>
          <p:nvPr>
            <p:ph type="subTitle" idx="1"/>
          </p:nvPr>
        </p:nvSpPr>
        <p:spPr/>
        <p:txBody>
          <a:bodyPr/>
          <a:lstStyle/>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just"/>
            <a:r>
              <a:rPr lang="fr-FR" sz="4000" dirty="0" smtClean="0">
                <a:solidFill>
                  <a:srgbClr val="FF0000"/>
                </a:solidFill>
              </a:rPr>
              <a:t>Les 2h de Sciences Physiques de la spécialité « Sciences de l’Ingénieur »</a:t>
            </a:r>
            <a:endParaRPr lang="fr-FR" sz="4000" dirty="0"/>
          </a:p>
        </p:txBody>
      </p:sp>
      <p:sp>
        <p:nvSpPr>
          <p:cNvPr id="3" name="Espace réservé du contenu 2"/>
          <p:cNvSpPr>
            <a:spLocks noGrp="1"/>
          </p:cNvSpPr>
          <p:nvPr>
            <p:ph idx="1"/>
          </p:nvPr>
        </p:nvSpPr>
        <p:spPr/>
        <p:txBody>
          <a:bodyPr>
            <a:normAutofit/>
          </a:bodyPr>
          <a:lstStyle/>
          <a:p>
            <a:pPr algn="just"/>
            <a:r>
              <a:rPr lang="fr-FR" sz="2800" dirty="0" smtClean="0"/>
              <a:t>Les actuels élèves de S-SI poursuivent à 95 % des études supérieures scientifiques, il semblait donc important de mettre un peu de sciences physiques pour les élèves prenant la spécialité « Sciences de l’Ingénieur » qui « recrée » la série S-SI.</a:t>
            </a:r>
          </a:p>
          <a:p>
            <a:pPr algn="just"/>
            <a:r>
              <a:rPr lang="fr-FR" sz="2800" dirty="0" smtClean="0"/>
              <a:t>Tout ce qui a été dit pour la spécialité « Physique Chimie » de terminale est vrai pour ces 2h de complément. (Incertitudes, aspect expérimental, mathématisation, compétences …)</a:t>
            </a:r>
          </a:p>
          <a:p>
            <a:pPr algn="just"/>
            <a:endParaRPr lang="fr-FR" dirty="0" smtClean="0"/>
          </a:p>
          <a:p>
            <a:pPr algn="just"/>
            <a:endParaRPr lang="fr-FR" dirty="0" smtClean="0"/>
          </a:p>
          <a:p>
            <a:endParaRPr lang="fr-FR" dirty="0" smtClean="0"/>
          </a:p>
          <a:p>
            <a:pPr algn="just"/>
            <a:endParaRPr lang="fr-FR"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just"/>
            <a:r>
              <a:rPr lang="fr-FR" sz="4000" dirty="0" smtClean="0">
                <a:solidFill>
                  <a:srgbClr val="FF0000"/>
                </a:solidFill>
              </a:rPr>
              <a:t>Les 2h de Sciences Physiques de la spécialité « Sciences de l’Ingénieur »</a:t>
            </a:r>
            <a:endParaRPr lang="fr-FR" sz="4000" dirty="0"/>
          </a:p>
        </p:txBody>
      </p:sp>
      <p:sp>
        <p:nvSpPr>
          <p:cNvPr id="3" name="Espace réservé du contenu 2"/>
          <p:cNvSpPr>
            <a:spLocks noGrp="1"/>
          </p:cNvSpPr>
          <p:nvPr>
            <p:ph idx="1"/>
          </p:nvPr>
        </p:nvSpPr>
        <p:spPr>
          <a:xfrm>
            <a:off x="457200" y="1935480"/>
            <a:ext cx="8229600" cy="4708230"/>
          </a:xfrm>
        </p:spPr>
        <p:txBody>
          <a:bodyPr>
            <a:normAutofit fontScale="92500" lnSpcReduction="10000"/>
          </a:bodyPr>
          <a:lstStyle/>
          <a:p>
            <a:endParaRPr lang="fr-FR" dirty="0" smtClean="0"/>
          </a:p>
          <a:p>
            <a:pPr algn="just"/>
            <a:r>
              <a:rPr lang="fr-FR" sz="2800" dirty="0" smtClean="0"/>
              <a:t>Il y a des TP dans les 2 heures de physique pour la spécialité SI, mais à priori plutôt pour 1 TP d’1h par quinzaine (à prendre sur les 8h supplémentaires par division). </a:t>
            </a:r>
          </a:p>
          <a:p>
            <a:pPr algn="just"/>
            <a:r>
              <a:rPr lang="fr-FR" sz="2800" dirty="0" smtClean="0"/>
              <a:t>Évaluation de ces 2 heures de physique ?  On s’oriente vers une épreuve écrite de 1h30, coefficient 4 sur les 16 de la spé SI. </a:t>
            </a:r>
          </a:p>
          <a:p>
            <a:pPr algn="just"/>
            <a:r>
              <a:rPr lang="fr-FR" sz="2800" dirty="0" smtClean="0"/>
              <a:t>Pas d’ECP (Evaluation des compétences pratiques) de physique pour les élèves qui suivent ces 2 heures. </a:t>
            </a:r>
          </a:p>
          <a:p>
            <a:pPr algn="just"/>
            <a:r>
              <a:rPr lang="fr-FR" sz="2800" dirty="0" smtClean="0"/>
              <a:t>Un élève qui choisirait SI + PC en terminale ferait quand même les 2 heures de physique en plus.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1804</TotalTime>
  <Words>2370</Words>
  <Application>Microsoft Office PowerPoint</Application>
  <PresentationFormat>Affichage à l'écran (4:3)</PresentationFormat>
  <Paragraphs>244</Paragraphs>
  <Slides>46</Slides>
  <Notes>0</Notes>
  <HiddenSlides>0</HiddenSlides>
  <MMClips>0</MMClips>
  <ScaleCrop>false</ScaleCrop>
  <HeadingPairs>
    <vt:vector size="4" baseType="variant">
      <vt:variant>
        <vt:lpstr>Thème</vt:lpstr>
      </vt:variant>
      <vt:variant>
        <vt:i4>1</vt:i4>
      </vt:variant>
      <vt:variant>
        <vt:lpstr>Titres des diapositives</vt:lpstr>
      </vt:variant>
      <vt:variant>
        <vt:i4>46</vt:i4>
      </vt:variant>
    </vt:vector>
  </HeadingPairs>
  <TitlesOfParts>
    <vt:vector size="47" baseType="lpstr">
      <vt:lpstr>Débit</vt:lpstr>
      <vt:lpstr>LA REFORME DES LYCEES</vt:lpstr>
      <vt:lpstr>Le programme de spécialité de terminale générale  (ajouts-maintiens-retraits) partie physique</vt:lpstr>
      <vt:lpstr>La formation</vt:lpstr>
      <vt:lpstr>Evaluation des compétences pratiques ECP</vt:lpstr>
      <vt:lpstr>CALCULATRICES</vt:lpstr>
      <vt:lpstr>Diapositive 6</vt:lpstr>
      <vt:lpstr>Les 2h de Sciences Physiques de la spécialité « Sciences de l’Ingénieur »</vt:lpstr>
      <vt:lpstr>Les 2h de Sciences Physiques de la spécialité « Sciences de l’Ingénieur »</vt:lpstr>
      <vt:lpstr>Les 2h de Sciences Physiques de la spécialité « Sciences de l’Ingénieur »</vt:lpstr>
      <vt:lpstr>Le programme</vt:lpstr>
      <vt:lpstr>L’enseignement scientifique en terminale générale</vt:lpstr>
      <vt:lpstr>L’ENSEIGNEMENT SCIENTIFIQUE EN TERMINALE GÉNÉRALE </vt:lpstr>
      <vt:lpstr>ASPECTS PÉDAGOGIQUES</vt:lpstr>
      <vt:lpstr>Répartition des 2h d’enseignement scientifique en Terminale générale </vt:lpstr>
      <vt:lpstr>LE DÉDOUBLEMENT</vt:lpstr>
      <vt:lpstr>ÉVALUATION DE L’ES</vt:lpstr>
      <vt:lpstr>LE PROGRAMME</vt:lpstr>
      <vt:lpstr>Thème 1 : Science, climat et société  (SVT-SPC)</vt:lpstr>
      <vt:lpstr>Thème 2 : Le futur des énergies  </vt:lpstr>
      <vt:lpstr>Thème 3 : Une histoire du vivant</vt:lpstr>
      <vt:lpstr> PROJET EXPÉRIMENTAL ET NUMÉRIQUE  </vt:lpstr>
      <vt:lpstr>FORMATION INTERDISCIPLINAIRE POUR L’ENSEIGNEMENT SCIENTIFIQUE DE PREMIERE </vt:lpstr>
      <vt:lpstr>Les séries technologiques STI2D-STL-ST2S-STD2A-STMG-SRHR</vt:lpstr>
      <vt:lpstr>Les séries technologiques STI2D-STL-ST2S-STD2A-STMG-SRHR</vt:lpstr>
      <vt:lpstr>Les enseignements communs toutes séries technologiques en terminale</vt:lpstr>
      <vt:lpstr>Les enseignements de spécialité en terminale ST2S</vt:lpstr>
      <vt:lpstr>Les enseignements de spécialité en terminale ST2S</vt:lpstr>
      <vt:lpstr>LE PROGRAMME DE CHIMIE</vt:lpstr>
      <vt:lpstr>Cours et TP</vt:lpstr>
      <vt:lpstr>L’ÉVALUATION en ST2S</vt:lpstr>
      <vt:lpstr>LES THÈMES</vt:lpstr>
      <vt:lpstr>THÈME 1 : PRÉVENIR ET SÉCURISER</vt:lpstr>
      <vt:lpstr>THÈME 2 : ANALYSER ET DIAGNOSTIQUER</vt:lpstr>
      <vt:lpstr>THÈME 3 : FAIRE DES CHOIX AUTONOMES ET RESPONSABLES</vt:lpstr>
      <vt:lpstr>Les enseignements de spécialité en terminale STL</vt:lpstr>
      <vt:lpstr>Les enseignements de spécialité en terminale STL</vt:lpstr>
      <vt:lpstr>L’ÉVALUATION EN STL DE  PHYSIQUE CHIMIE ET MATHÉMATIQUES</vt:lpstr>
      <vt:lpstr>LA PLACE DE LA CHIMIE EN TERMINALE STL</vt:lpstr>
      <vt:lpstr>PRATIQUES PEDAGOGIQUES</vt:lpstr>
      <vt:lpstr>L’ORIGINALITÉ DES PROGRAMMES</vt:lpstr>
      <vt:lpstr>LISTES DES TP</vt:lpstr>
      <vt:lpstr>LES THÈMES</vt:lpstr>
      <vt:lpstr>CONSTITUTION DE LA MATIÈRE</vt:lpstr>
      <vt:lpstr>TRANSFORMATIONS  CHIMIQUES DE LA MATIÈRE</vt:lpstr>
      <vt:lpstr>MOUVEMENTS ET INTERACTIONS</vt:lpstr>
      <vt:lpstr>ENERGIE : CONVERSIONS ET TRANSFERTS</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Your User Name</dc:creator>
  <cp:lastModifiedBy>Dimitri ODONNAT</cp:lastModifiedBy>
  <cp:revision>124</cp:revision>
  <dcterms:created xsi:type="dcterms:W3CDTF">2018-06-14T12:43:11Z</dcterms:created>
  <dcterms:modified xsi:type="dcterms:W3CDTF">2019-12-14T11:14:53Z</dcterms:modified>
</cp:coreProperties>
</file>