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7"/>
  </p:notesMasterIdLst>
  <p:sldIdLst>
    <p:sldId id="256" r:id="rId2"/>
    <p:sldId id="413" r:id="rId3"/>
    <p:sldId id="374" r:id="rId4"/>
    <p:sldId id="280" r:id="rId5"/>
    <p:sldId id="324" r:id="rId6"/>
    <p:sldId id="325" r:id="rId7"/>
    <p:sldId id="327" r:id="rId8"/>
    <p:sldId id="412" r:id="rId9"/>
    <p:sldId id="409" r:id="rId10"/>
    <p:sldId id="329" r:id="rId11"/>
    <p:sldId id="411" r:id="rId12"/>
    <p:sldId id="330" r:id="rId13"/>
    <p:sldId id="331" r:id="rId14"/>
    <p:sldId id="332" r:id="rId15"/>
    <p:sldId id="333" r:id="rId16"/>
    <p:sldId id="334" r:id="rId17"/>
    <p:sldId id="414" r:id="rId18"/>
    <p:sldId id="437" r:id="rId19"/>
    <p:sldId id="438" r:id="rId20"/>
    <p:sldId id="439" r:id="rId21"/>
    <p:sldId id="440" r:id="rId22"/>
    <p:sldId id="441" r:id="rId23"/>
    <p:sldId id="442" r:id="rId24"/>
    <p:sldId id="282" r:id="rId25"/>
    <p:sldId id="443" r:id="rId26"/>
    <p:sldId id="444" r:id="rId27"/>
    <p:sldId id="445" r:id="rId28"/>
    <p:sldId id="446" r:id="rId29"/>
    <p:sldId id="447" r:id="rId30"/>
    <p:sldId id="448" r:id="rId31"/>
    <p:sldId id="449" r:id="rId32"/>
    <p:sldId id="450" r:id="rId33"/>
    <p:sldId id="451" r:id="rId34"/>
    <p:sldId id="452" r:id="rId35"/>
    <p:sldId id="453" r:id="rId36"/>
    <p:sldId id="454" r:id="rId37"/>
    <p:sldId id="455" r:id="rId38"/>
    <p:sldId id="456" r:id="rId39"/>
    <p:sldId id="457" r:id="rId40"/>
    <p:sldId id="458" r:id="rId41"/>
    <p:sldId id="459" r:id="rId42"/>
    <p:sldId id="461" r:id="rId43"/>
    <p:sldId id="460" r:id="rId44"/>
    <p:sldId id="415" r:id="rId45"/>
    <p:sldId id="417" r:id="rId46"/>
    <p:sldId id="418" r:id="rId47"/>
    <p:sldId id="426" r:id="rId48"/>
    <p:sldId id="427" r:id="rId49"/>
    <p:sldId id="428" r:id="rId50"/>
    <p:sldId id="430" r:id="rId51"/>
    <p:sldId id="431" r:id="rId52"/>
    <p:sldId id="416" r:id="rId53"/>
    <p:sldId id="419" r:id="rId54"/>
    <p:sldId id="420" r:id="rId55"/>
    <p:sldId id="421" r:id="rId56"/>
    <p:sldId id="422" r:id="rId57"/>
    <p:sldId id="423" r:id="rId58"/>
    <p:sldId id="424" r:id="rId59"/>
    <p:sldId id="429" r:id="rId60"/>
    <p:sldId id="425" r:id="rId61"/>
    <p:sldId id="432" r:id="rId62"/>
    <p:sldId id="433" r:id="rId63"/>
    <p:sldId id="434" r:id="rId64"/>
    <p:sldId id="435" r:id="rId65"/>
    <p:sldId id="436" r:id="rId6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A0BC97-EEE6-47B5-B1AA-57BDFF62ECEF}" type="datetimeFigureOut">
              <a:rPr lang="fr-FR" smtClean="0"/>
              <a:pPr/>
              <a:t>15/02/2020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CD3B47-EEDA-496A-840B-D6305C62495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2CD3B47-EEDA-496A-840B-D6305C624959}" type="slidenum">
              <a:rPr lang="fr-FR" smtClean="0"/>
              <a:pPr/>
              <a:t>19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88C6B20A-1DE3-4F43-8B69-E3883EC387D7}" type="datetimeFigureOut">
              <a:rPr lang="fr-FR" smtClean="0"/>
              <a:pPr/>
              <a:t>15/02/2020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55CEA3CA-C12C-4C56-A974-72446B5244A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8C6B20A-1DE3-4F43-8B69-E3883EC387D7}" type="datetimeFigureOut">
              <a:rPr lang="fr-FR" smtClean="0"/>
              <a:pPr/>
              <a:t>15/02/2020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8C6B20A-1DE3-4F43-8B69-E3883EC387D7}" type="datetimeFigureOut">
              <a:rPr lang="fr-FR" smtClean="0"/>
              <a:pPr/>
              <a:t>15/02/2020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8C6B20A-1DE3-4F43-8B69-E3883EC387D7}" type="datetimeFigureOut">
              <a:rPr lang="fr-FR" smtClean="0"/>
              <a:pPr/>
              <a:t>15/02/2020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8C6B20A-1DE3-4F43-8B69-E3883EC387D7}" type="datetimeFigureOut">
              <a:rPr lang="fr-FR" smtClean="0"/>
              <a:pPr/>
              <a:t>15/02/2020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A3CA-C12C-4C56-A974-72446B5244A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8C6B20A-1DE3-4F43-8B69-E3883EC387D7}" type="datetimeFigureOut">
              <a:rPr lang="fr-FR" smtClean="0"/>
              <a:pPr/>
              <a:t>15/02/2020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8C6B20A-1DE3-4F43-8B69-E3883EC387D7}" type="datetimeFigureOut">
              <a:rPr lang="fr-FR" smtClean="0"/>
              <a:pPr/>
              <a:t>15/02/2020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88C6B20A-1DE3-4F43-8B69-E3883EC387D7}" type="datetimeFigureOut">
              <a:rPr lang="fr-FR" smtClean="0"/>
              <a:pPr/>
              <a:t>15/02/2020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8C6B20A-1DE3-4F43-8B69-E3883EC387D7}" type="datetimeFigureOut">
              <a:rPr lang="fr-FR" smtClean="0"/>
              <a:pPr/>
              <a:t>15/02/2020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8C6B20A-1DE3-4F43-8B69-E3883EC387D7}" type="datetimeFigureOut">
              <a:rPr lang="fr-FR" smtClean="0"/>
              <a:pPr/>
              <a:t>15/02/2020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88C6B20A-1DE3-4F43-8B69-E3883EC387D7}" type="datetimeFigureOut">
              <a:rPr lang="fr-FR" smtClean="0"/>
              <a:pPr/>
              <a:t>15/02/2020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55CEA3CA-C12C-4C56-A974-72446B5244A7}"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8C6B20A-1DE3-4F43-8B69-E3883EC387D7}" type="datetimeFigureOut">
              <a:rPr lang="fr-FR" smtClean="0"/>
              <a:pPr/>
              <a:t>15/02/2020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5CEA3CA-C12C-4C56-A974-72446B5244A7}"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rgbClr val="FF0000"/>
                </a:solidFill>
              </a:rPr>
              <a:t>LA REFORME DES LYCEES</a:t>
            </a:r>
            <a:endParaRPr lang="fr-FR" dirty="0">
              <a:solidFill>
                <a:srgbClr val="FF0000"/>
              </a:solidFill>
            </a:endParaRPr>
          </a:p>
        </p:txBody>
      </p:sp>
      <p:sp>
        <p:nvSpPr>
          <p:cNvPr id="3" name="Sous-titre 2"/>
          <p:cNvSpPr>
            <a:spLocks noGrp="1"/>
          </p:cNvSpPr>
          <p:nvPr>
            <p:ph type="subTitle" idx="1"/>
          </p:nvPr>
        </p:nvSpPr>
        <p:spPr/>
        <p:txBody>
          <a:bodyPr>
            <a:normAutofit/>
          </a:bodyPr>
          <a:lstStyle/>
          <a:p>
            <a:r>
              <a:rPr lang="fr-FR" dirty="0" smtClean="0"/>
              <a:t>LES ENSEIGNEMENTS DE TERMINALE</a:t>
            </a:r>
          </a:p>
          <a:p>
            <a:r>
              <a:rPr lang="fr-FR" dirty="0" smtClean="0"/>
              <a:t>Réunion n°7 du jeudi 13 février 2020</a:t>
            </a:r>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LES PROGRAMMES</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algn="just"/>
            <a:r>
              <a:rPr lang="fr-FR" dirty="0" smtClean="0"/>
              <a:t>L’ancien programme était présenté par 3 thèmes de la vie courante (Habitat, transport , santé) </a:t>
            </a:r>
          </a:p>
          <a:p>
            <a:pPr algn="just"/>
            <a:r>
              <a:rPr lang="fr-FR" dirty="0" smtClean="0"/>
              <a:t>Dans les nouveaux programmes, il y a 4 thèmes de physique chimie qui sont les mêmes qu’en première :</a:t>
            </a:r>
          </a:p>
          <a:p>
            <a:pPr algn="just"/>
            <a:endParaRPr lang="fr-FR" dirty="0" smtClean="0"/>
          </a:p>
          <a:p>
            <a:pPr algn="just"/>
            <a:r>
              <a:rPr lang="fr-FR" sz="3900" dirty="0" smtClean="0"/>
              <a:t>Mesure et incertitudes</a:t>
            </a:r>
          </a:p>
          <a:p>
            <a:r>
              <a:rPr lang="fr-FR" sz="4000" dirty="0" smtClean="0"/>
              <a:t>Énergie</a:t>
            </a:r>
          </a:p>
          <a:p>
            <a:r>
              <a:rPr lang="fr-FR" sz="4000" dirty="0" smtClean="0"/>
              <a:t>Matière et Matériaux </a:t>
            </a:r>
          </a:p>
          <a:p>
            <a:r>
              <a:rPr lang="fr-FR" sz="4000" dirty="0" smtClean="0"/>
              <a:t>Ondes et Information</a:t>
            </a:r>
            <a:endParaRPr lang="fr-FR"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LES CONTENUS</a:t>
            </a:r>
            <a:endParaRPr lang="fr-FR" dirty="0">
              <a:solidFill>
                <a:srgbClr val="FF0000"/>
              </a:solidFill>
            </a:endParaRPr>
          </a:p>
        </p:txBody>
      </p:sp>
      <p:sp>
        <p:nvSpPr>
          <p:cNvPr id="3" name="Espace réservé du contenu 2"/>
          <p:cNvSpPr>
            <a:spLocks noGrp="1"/>
          </p:cNvSpPr>
          <p:nvPr>
            <p:ph idx="1"/>
          </p:nvPr>
        </p:nvSpPr>
        <p:spPr/>
        <p:txBody>
          <a:bodyPr>
            <a:noAutofit/>
          </a:bodyPr>
          <a:lstStyle/>
          <a:p>
            <a:pPr algn="just"/>
            <a:r>
              <a:rPr lang="fr-FR" sz="3600" dirty="0" smtClean="0"/>
              <a:t>Les contenus sont quasiment identiques à ceux des anciens programmes, ils sont simplement répartis différemment dans les thèmes.</a:t>
            </a:r>
          </a:p>
          <a:p>
            <a:pPr algn="just"/>
            <a:r>
              <a:rPr lang="fr-FR" sz="3600" dirty="0" smtClean="0"/>
              <a:t>25% des programmes  sont consacrés  à la chimie</a:t>
            </a:r>
          </a:p>
          <a:p>
            <a:pPr algn="just"/>
            <a:r>
              <a:rPr lang="fr-FR" sz="3600" dirty="0" smtClean="0"/>
              <a:t>75% des programmes  sont consacrés à la physique</a:t>
            </a:r>
            <a:endParaRPr lang="fr-FR"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Une nouveauté: les minis-projets</a:t>
            </a:r>
            <a:endParaRPr lang="fr-FR" dirty="0">
              <a:solidFill>
                <a:srgbClr val="FF0000"/>
              </a:solidFill>
            </a:endParaRPr>
          </a:p>
        </p:txBody>
      </p:sp>
      <p:sp>
        <p:nvSpPr>
          <p:cNvPr id="3" name="Espace réservé du contenu 2"/>
          <p:cNvSpPr>
            <a:spLocks noGrp="1"/>
          </p:cNvSpPr>
          <p:nvPr>
            <p:ph idx="1"/>
          </p:nvPr>
        </p:nvSpPr>
        <p:spPr>
          <a:xfrm>
            <a:off x="457200" y="1935480"/>
            <a:ext cx="8229600" cy="4636792"/>
          </a:xfrm>
        </p:spPr>
        <p:txBody>
          <a:bodyPr>
            <a:normAutofit fontScale="85000" lnSpcReduction="20000"/>
          </a:bodyPr>
          <a:lstStyle/>
          <a:p>
            <a:pPr algn="just"/>
            <a:r>
              <a:rPr lang="fr-FR" sz="2800" dirty="0" smtClean="0"/>
              <a:t>Comme en première, en conclusion de chacun des 3 thèmes (Énergie, Matière et Matériaux, Ondes et Information), un mini-projet expérimental d’application devra être réalisé en séance de TP par des groupes d’élèves (3 ou 4).</a:t>
            </a:r>
          </a:p>
          <a:p>
            <a:pPr algn="just"/>
            <a:r>
              <a:rPr lang="fr-FR" sz="2800" dirty="0" smtClean="0"/>
              <a:t>Les sujets sont libres, de nombreux exemples sont donnés dans les programmes.</a:t>
            </a:r>
          </a:p>
          <a:p>
            <a:pPr algn="just"/>
            <a:r>
              <a:rPr lang="fr-FR" sz="2800" dirty="0" smtClean="0"/>
              <a:t>Il ne faut pas confondre les TP classiques (qui apparaissent en italique dans les programmes) et qui doivent être faits toutes les semaines, avec les minis-projets qui sont au nombre de 3. Il faut les réaliser sur 2 ou 3 séances de TP (la première : les élèves se mettent en groupes, choisissent le sujet et font des recherches dessus. La ou les deux suivantes sont la mise en œuvre expérimentale.) Les élèves doivent faire preuve de beaucoup d’initiative.</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5400" dirty="0" smtClean="0">
                <a:solidFill>
                  <a:srgbClr val="FF0000"/>
                </a:solidFill>
              </a:rPr>
              <a:t>Mesures et incertitudes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sz="3200" dirty="0" smtClean="0"/>
              <a:t>Il faut obligatoirement commencer l’année par ce thème afin de donner les notions nécessaires aux élèves.</a:t>
            </a:r>
          </a:p>
          <a:p>
            <a:pPr algn="just"/>
            <a:r>
              <a:rPr lang="fr-FR" sz="3200" dirty="0" smtClean="0"/>
              <a:t>Puis tout au long de l’année dans les 3 autres parties, dès que cela s’y prêtera, on mettra en pratique ce qui a été appris sur les mesures et incertitudes.</a:t>
            </a:r>
            <a:endParaRPr lang="fr-FR"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ÉNERGIE</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sz="3200" dirty="0" smtClean="0"/>
              <a:t>L’énergie et ses enjeux</a:t>
            </a:r>
          </a:p>
          <a:p>
            <a:r>
              <a:rPr lang="fr-FR" sz="3200" dirty="0" smtClean="0"/>
              <a:t>L’énergie chimique </a:t>
            </a:r>
            <a:r>
              <a:rPr lang="fr-FR" sz="3200" dirty="0" smtClean="0">
                <a:solidFill>
                  <a:srgbClr val="FF0000"/>
                </a:solidFill>
              </a:rPr>
              <a:t>(chimie)</a:t>
            </a:r>
          </a:p>
          <a:p>
            <a:r>
              <a:rPr lang="fr-FR" sz="3200" dirty="0" smtClean="0"/>
              <a:t>L’énergie électrique</a:t>
            </a:r>
          </a:p>
          <a:p>
            <a:r>
              <a:rPr lang="fr-FR" sz="3200" dirty="0" smtClean="0"/>
              <a:t>L’énergie interne</a:t>
            </a:r>
          </a:p>
          <a:p>
            <a:r>
              <a:rPr lang="fr-FR" sz="3200" dirty="0" smtClean="0"/>
              <a:t>L’énergie mécanique</a:t>
            </a:r>
          </a:p>
          <a:p>
            <a:r>
              <a:rPr lang="fr-FR" sz="3200" dirty="0" smtClean="0"/>
              <a:t>L’énergie transportée par la lumière</a:t>
            </a:r>
          </a:p>
          <a:p>
            <a:pPr algn="just">
              <a:buNone/>
            </a:pPr>
            <a:r>
              <a:rPr lang="fr-FR" sz="3200" dirty="0" smtClean="0"/>
              <a:t>  </a:t>
            </a:r>
            <a:r>
              <a:rPr lang="fr-FR" sz="3200" b="1" dirty="0" smtClean="0"/>
              <a:t>On reprend les mêmes sous-thèmes qu’en première et on les approfondit.</a:t>
            </a:r>
            <a:endParaRPr lang="fr-FR" sz="32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solidFill>
                  <a:srgbClr val="FF0000"/>
                </a:solidFill>
              </a:rPr>
              <a:t>MATIÈRE ET MATÉRIAUX </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r>
              <a:rPr lang="fr-FR" sz="3600" dirty="0" smtClean="0"/>
              <a:t>Propriétés des matériaux et organisation de la matière (radioactivité)</a:t>
            </a:r>
          </a:p>
          <a:p>
            <a:r>
              <a:rPr lang="fr-FR" sz="3600" dirty="0" smtClean="0"/>
              <a:t>Combustions </a:t>
            </a:r>
            <a:r>
              <a:rPr lang="fr-FR" sz="3600" dirty="0" smtClean="0">
                <a:solidFill>
                  <a:srgbClr val="FF0000"/>
                </a:solidFill>
              </a:rPr>
              <a:t>(chimie)</a:t>
            </a:r>
          </a:p>
          <a:p>
            <a:r>
              <a:rPr lang="fr-FR" sz="3600" dirty="0" smtClean="0"/>
              <a:t>Oxydoréduction : piles, accumulateurs et piles à combustible </a:t>
            </a:r>
            <a:r>
              <a:rPr lang="fr-FR" sz="3600" dirty="0" smtClean="0">
                <a:solidFill>
                  <a:srgbClr val="FF0000"/>
                </a:solidFill>
              </a:rPr>
              <a:t>(chimie)</a:t>
            </a:r>
          </a:p>
          <a:p>
            <a:r>
              <a:rPr lang="fr-FR" sz="3600" dirty="0" smtClean="0"/>
              <a:t>Réactions chimiques acido-basiques </a:t>
            </a:r>
            <a:r>
              <a:rPr lang="fr-FR" sz="3600" dirty="0" smtClean="0">
                <a:solidFill>
                  <a:srgbClr val="FF0000"/>
                </a:solidFill>
              </a:rPr>
              <a:t>(chimie)</a:t>
            </a:r>
          </a:p>
          <a:p>
            <a:pPr>
              <a:buNone/>
            </a:pPr>
            <a:r>
              <a:rPr lang="fr-FR" sz="3600" dirty="0" smtClean="0"/>
              <a:t>   </a:t>
            </a:r>
            <a:r>
              <a:rPr lang="fr-FR" sz="3300" b="1" dirty="0" smtClean="0"/>
              <a:t>Pour les combustions et l’oxydoréduction, on poursuit des thèmes de première. La radioactivité et les réactions acido-basiques n’existaient pas en première.</a:t>
            </a:r>
            <a:endParaRPr lang="fr-FR" sz="33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ONDES ET INFORMATION</a:t>
            </a:r>
            <a:endParaRPr lang="fr-FR" dirty="0">
              <a:solidFill>
                <a:srgbClr val="FF0000"/>
              </a:solidFill>
            </a:endParaRPr>
          </a:p>
        </p:txBody>
      </p:sp>
      <p:sp>
        <p:nvSpPr>
          <p:cNvPr id="3" name="Espace réservé du contenu 2"/>
          <p:cNvSpPr>
            <a:spLocks noGrp="1"/>
          </p:cNvSpPr>
          <p:nvPr>
            <p:ph idx="1"/>
          </p:nvPr>
        </p:nvSpPr>
        <p:spPr/>
        <p:txBody>
          <a:bodyPr/>
          <a:lstStyle/>
          <a:p>
            <a:r>
              <a:rPr lang="fr-FR" sz="3600" dirty="0" smtClean="0"/>
              <a:t>Notion d’ondes</a:t>
            </a:r>
          </a:p>
          <a:p>
            <a:r>
              <a:rPr lang="fr-FR" sz="3600" dirty="0" smtClean="0"/>
              <a:t>Ondes sonores</a:t>
            </a:r>
          </a:p>
          <a:p>
            <a:r>
              <a:rPr lang="fr-FR" sz="3600" dirty="0" smtClean="0"/>
              <a:t>Ondes électromagnétiques</a:t>
            </a:r>
          </a:p>
          <a:p>
            <a:endParaRPr lang="fr-FR" sz="3600" dirty="0" smtClean="0"/>
          </a:p>
          <a:p>
            <a:pPr>
              <a:buNone/>
            </a:pPr>
            <a:r>
              <a:rPr lang="fr-FR" sz="3600" b="1" dirty="0" smtClean="0"/>
              <a:t>  </a:t>
            </a:r>
            <a:r>
              <a:rPr lang="fr-FR" sz="3200" b="1" dirty="0" smtClean="0"/>
              <a:t>On reprend les mêmes sous-thèmes qu’en première et on les approfondit.</a:t>
            </a:r>
            <a:endParaRPr lang="fr-FR" sz="3200" dirty="0" smtClean="0"/>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La liaison avec les Sciences Industrielles</a:t>
            </a:r>
            <a:endParaRPr lang="fr-FR" dirty="0">
              <a:solidFill>
                <a:srgbClr val="FF0000"/>
              </a:solidFill>
            </a:endParaRPr>
          </a:p>
        </p:txBody>
      </p:sp>
      <p:sp>
        <p:nvSpPr>
          <p:cNvPr id="3" name="Espace réservé du contenu 2"/>
          <p:cNvSpPr>
            <a:spLocks noGrp="1"/>
          </p:cNvSpPr>
          <p:nvPr>
            <p:ph idx="1"/>
          </p:nvPr>
        </p:nvSpPr>
        <p:spPr/>
        <p:txBody>
          <a:bodyPr/>
          <a:lstStyle/>
          <a:p>
            <a:pPr algn="just"/>
            <a:r>
              <a:rPr lang="fr-FR" dirty="0" smtClean="0"/>
              <a:t>Intervention de M.BAUDIN (IA-IPR de Sciences Industrielles)</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dirty="0" smtClean="0">
                <a:solidFill>
                  <a:srgbClr val="FF0000"/>
                </a:solidFill>
              </a:rPr>
              <a:t>L’ÉVALUATION EN STI2D DE </a:t>
            </a:r>
            <a:br>
              <a:rPr lang="fr-FR" sz="4000" dirty="0" smtClean="0">
                <a:solidFill>
                  <a:srgbClr val="FF0000"/>
                </a:solidFill>
              </a:rPr>
            </a:br>
            <a:r>
              <a:rPr lang="fr-FR" sz="4000" dirty="0" smtClean="0">
                <a:solidFill>
                  <a:srgbClr val="FF0000"/>
                </a:solidFill>
              </a:rPr>
              <a:t>PHYSIQUE CHIMIE ET MATHÉMATIQUES</a:t>
            </a:r>
            <a:endParaRPr lang="fr-FR" sz="4000"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sz="3200" dirty="0" smtClean="0"/>
              <a:t>En première et terminale les élèves sont évalués dans le cadre des évaluations habituelles (l’ensemble des notes des bulletins de première et terminale sont au coefficient 10)</a:t>
            </a:r>
          </a:p>
          <a:p>
            <a:pPr algn="just"/>
            <a:r>
              <a:rPr lang="fr-FR" sz="3200" dirty="0" smtClean="0"/>
              <a:t>En terminale, il y aura un examen écrit national en fin d’année (coefficient 16). </a:t>
            </a:r>
            <a:r>
              <a:rPr lang="fr-FR" sz="3200" smtClean="0"/>
              <a:t>Durée de l’épreuve: 3h</a:t>
            </a:r>
            <a:endParaRPr lang="fr-FR"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DÉTAILS DE L’EXAMEN BO spécial du 13 février 2020</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algn="just"/>
            <a:r>
              <a:rPr lang="fr-FR" dirty="0" smtClean="0"/>
              <a:t>Le sujet comporte de trois à cinq exercices indépendants les uns des autres abordant des domaines différents du programme.</a:t>
            </a:r>
          </a:p>
          <a:p>
            <a:pPr algn="just"/>
            <a:r>
              <a:rPr lang="fr-FR" dirty="0" smtClean="0"/>
              <a:t>L'un au moins des exercices propose l'étude d'une situation où les mathématiques et la physique-chimie interagissent et se complètent pour apporter chacune son éclairage. Les autres exercices permettent d'évaluer les connaissances et les compétences propres à chacune des disciplines qui composent l'enseignement de spécialité physique-chimie et mathématiques.</a:t>
            </a:r>
          </a:p>
          <a:p>
            <a:pPr algn="just"/>
            <a:r>
              <a:rPr lang="fr-FR" dirty="0" smtClean="0"/>
              <a:t>L'un au moins des exercices comporte une partie d'évaluation des compétences expérimentales, d'instrumentation et de mesures, adaptée aux contraintes de l'épreuve écrite.</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La formation</a:t>
            </a:r>
            <a:endParaRPr lang="fr-FR" dirty="0">
              <a:solidFill>
                <a:srgbClr val="FF0000"/>
              </a:solidFill>
            </a:endParaRPr>
          </a:p>
        </p:txBody>
      </p:sp>
      <p:sp>
        <p:nvSpPr>
          <p:cNvPr id="3" name="Espace réservé du contenu 2"/>
          <p:cNvSpPr>
            <a:spLocks noGrp="1"/>
          </p:cNvSpPr>
          <p:nvPr>
            <p:ph idx="1"/>
          </p:nvPr>
        </p:nvSpPr>
        <p:spPr/>
        <p:txBody>
          <a:bodyPr/>
          <a:lstStyle/>
          <a:p>
            <a:r>
              <a:rPr lang="fr-FR" dirty="0" smtClean="0"/>
              <a:t>Prochaine  date : </a:t>
            </a:r>
          </a:p>
          <a:p>
            <a:r>
              <a:rPr lang="fr-FR" dirty="0" smtClean="0"/>
              <a:t>Jeudi 23 avril de 14h à 17h  en salle </a:t>
            </a:r>
            <a:r>
              <a:rPr lang="fr-FR" dirty="0" err="1" smtClean="0"/>
              <a:t>Fidole</a:t>
            </a:r>
            <a:r>
              <a:rPr lang="fr-FR" dirty="0" smtClean="0"/>
              <a:t> au rectorat</a:t>
            </a:r>
          </a:p>
          <a:p>
            <a:endParaRPr lang="fr-FR" dirty="0" smtClean="0"/>
          </a:p>
          <a:p>
            <a:pPr algn="just"/>
            <a:r>
              <a:rPr lang="fr-FR" dirty="0" smtClean="0"/>
              <a:t>Thème : Présentation par l’équipe TICE de Sciences Physiques </a:t>
            </a:r>
            <a:r>
              <a:rPr lang="fr-FR" smtClean="0"/>
              <a:t>de logiciels et </a:t>
            </a:r>
            <a:r>
              <a:rPr lang="fr-FR" dirty="0" smtClean="0"/>
              <a:t>de microcontrôleurs. </a:t>
            </a:r>
          </a:p>
          <a:p>
            <a:endParaRPr lang="fr-FR" dirty="0" smtClean="0"/>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DÉTAILS DE L’EXAMEN BO spécial du 13 février 2020 (suite)</a:t>
            </a:r>
            <a:endParaRPr lang="fr-FR" dirty="0"/>
          </a:p>
        </p:txBody>
      </p:sp>
      <p:sp>
        <p:nvSpPr>
          <p:cNvPr id="3" name="Espace réservé du contenu 2"/>
          <p:cNvSpPr>
            <a:spLocks noGrp="1"/>
          </p:cNvSpPr>
          <p:nvPr>
            <p:ph idx="1"/>
          </p:nvPr>
        </p:nvSpPr>
        <p:spPr>
          <a:xfrm>
            <a:off x="457200" y="1935480"/>
            <a:ext cx="8229600" cy="4922520"/>
          </a:xfrm>
        </p:spPr>
        <p:txBody>
          <a:bodyPr>
            <a:normAutofit/>
          </a:bodyPr>
          <a:lstStyle/>
          <a:p>
            <a:pPr algn="just"/>
            <a:r>
              <a:rPr lang="fr-FR" sz="2800" dirty="0" smtClean="0"/>
              <a:t>Les sujets traités en physique-chimie lors de cette épreuve portent sur des situations </a:t>
            </a:r>
            <a:r>
              <a:rPr lang="fr-FR" sz="2800" dirty="0" err="1" smtClean="0"/>
              <a:t>contextualisées</a:t>
            </a:r>
            <a:r>
              <a:rPr lang="fr-FR" sz="2800" dirty="0" smtClean="0"/>
              <a:t> en prenant appui sur des applications scientifiques et technologiques contemporaines ; à ce titre, ils peuvent contenir en nombre limité des documents à analyser ou des données expérimentales à exploiter.</a:t>
            </a:r>
          </a:p>
          <a:p>
            <a:pPr algn="just"/>
            <a:r>
              <a:rPr lang="fr-FR" sz="2800" dirty="0" smtClean="0"/>
              <a:t>Le sujet précise si l'usage de la calculatrice, dans les conditions précisées par les textes en vigueur, est autorisé.</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DÉTAILS DE L’EXAMEN BO spécial du 13 février 2020 (notation)</a:t>
            </a:r>
            <a:endParaRPr lang="fr-FR" dirty="0"/>
          </a:p>
        </p:txBody>
      </p:sp>
      <p:sp>
        <p:nvSpPr>
          <p:cNvPr id="3" name="Espace réservé du contenu 2"/>
          <p:cNvSpPr>
            <a:spLocks noGrp="1"/>
          </p:cNvSpPr>
          <p:nvPr>
            <p:ph idx="1"/>
          </p:nvPr>
        </p:nvSpPr>
        <p:spPr/>
        <p:txBody>
          <a:bodyPr/>
          <a:lstStyle/>
          <a:p>
            <a:pPr algn="just"/>
            <a:r>
              <a:rPr lang="fr-FR" sz="3200" dirty="0" smtClean="0"/>
              <a:t>L'épreuve est notée sur 20 points. Le barème est construit de manière à attribuer 6 points à l'évaluation des compétences propres aux mathématiques et 14 points pour celles propres à la physique-chimie. </a:t>
            </a:r>
          </a:p>
          <a:p>
            <a:pPr algn="just"/>
            <a:r>
              <a:rPr lang="fr-FR" sz="3200" dirty="0" smtClean="0"/>
              <a:t>L'épreuve est corrigée par un professeur de mathématiques et un professeur de physique-chimie.</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smtClean="0">
                <a:solidFill>
                  <a:srgbClr val="FF0000"/>
                </a:solidFill>
              </a:rPr>
              <a:t>DÉTAILS DE L’EXAMEN BO spécial du 13 février 2020 (limitation du programme)</a:t>
            </a:r>
            <a:endParaRPr lang="fr-FR" sz="4000" dirty="0"/>
          </a:p>
        </p:txBody>
      </p:sp>
      <p:sp>
        <p:nvSpPr>
          <p:cNvPr id="3" name="Espace réservé du contenu 2"/>
          <p:cNvSpPr>
            <a:spLocks noGrp="1"/>
          </p:cNvSpPr>
          <p:nvPr>
            <p:ph idx="1"/>
          </p:nvPr>
        </p:nvSpPr>
        <p:spPr>
          <a:xfrm>
            <a:off x="457200" y="1935480"/>
            <a:ext cx="8229600" cy="4708230"/>
          </a:xfrm>
        </p:spPr>
        <p:txBody>
          <a:bodyPr>
            <a:normAutofit fontScale="70000" lnSpcReduction="20000"/>
          </a:bodyPr>
          <a:lstStyle/>
          <a:p>
            <a:pPr algn="just"/>
            <a:r>
              <a:rPr lang="fr-FR" sz="2900" dirty="0" smtClean="0">
                <a:solidFill>
                  <a:srgbClr val="FF0000"/>
                </a:solidFill>
              </a:rPr>
              <a:t>Ne figurent pas au programme de cette épreuve du baccalauréat :</a:t>
            </a:r>
          </a:p>
          <a:p>
            <a:pPr algn="just"/>
            <a:r>
              <a:rPr lang="fr-FR" sz="2900" b="1" dirty="0" smtClean="0"/>
              <a:t>- dans le chapitre intitulé « propriétés des matériaux et organisation de la matière » :</a:t>
            </a:r>
          </a:p>
          <a:p>
            <a:pPr lvl="0" algn="just">
              <a:buNone/>
            </a:pPr>
            <a:r>
              <a:rPr lang="fr-FR" sz="2900" dirty="0" smtClean="0"/>
              <a:t>    tout l'encadré intitulé « radioactivité naturelle et artificielle. Rayonnement radioactif de type alpha, beta et gamme. Activité. Décroissance radioactive et demi-vie »,</a:t>
            </a:r>
          </a:p>
          <a:p>
            <a:pPr lvl="0" algn="just">
              <a:buNone/>
            </a:pPr>
            <a:r>
              <a:rPr lang="fr-FR" sz="2900" dirty="0" smtClean="0"/>
              <a:t>     tout l'encadré intitulé « réaction de fission. Réaction de fusion. Défaut de masse et énergie libérée » ;</a:t>
            </a:r>
          </a:p>
          <a:p>
            <a:pPr algn="just"/>
            <a:r>
              <a:rPr lang="fr-FR" sz="2900" b="1" dirty="0" smtClean="0"/>
              <a:t>- dans le chapitre intitulé « énergie électrique » :</a:t>
            </a:r>
          </a:p>
          <a:p>
            <a:pPr lvl="0" algn="just">
              <a:buNone/>
            </a:pPr>
            <a:r>
              <a:rPr lang="fr-FR" sz="2900" dirty="0" smtClean="0"/>
              <a:t>    tout l'encadré intitulé « transport et distribution de l'énergie électrique »,</a:t>
            </a:r>
          </a:p>
          <a:p>
            <a:pPr lvl="0" algn="just">
              <a:buNone/>
            </a:pPr>
            <a:r>
              <a:rPr lang="fr-FR" sz="2900" dirty="0" smtClean="0"/>
              <a:t>    tout l'encadré intitulé « protection des individus contre les risques du courant électrique » ;</a:t>
            </a:r>
          </a:p>
          <a:p>
            <a:pPr algn="just"/>
            <a:r>
              <a:rPr lang="fr-FR" sz="2900" b="1" dirty="0" smtClean="0"/>
              <a:t>- dans le chapitre intitulé « énergie mécanique » :</a:t>
            </a:r>
          </a:p>
          <a:p>
            <a:pPr lvl="0" algn="just"/>
            <a:r>
              <a:rPr lang="fr-FR" sz="2900" dirty="0" smtClean="0"/>
              <a:t>tout l'encadré intitulé « force pressante et pression dans un fluide incompressible en équilibre; statique des fluides ».</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smtClean="0">
                <a:solidFill>
                  <a:srgbClr val="FF0000"/>
                </a:solidFill>
              </a:rPr>
              <a:t>DÉTAILS DE L’EXAMEN BO spécial du 13 février 2020 (épreuve orale de contrôle)</a:t>
            </a:r>
            <a:endParaRPr lang="fr-FR" sz="4000" dirty="0"/>
          </a:p>
        </p:txBody>
      </p:sp>
      <p:sp>
        <p:nvSpPr>
          <p:cNvPr id="3" name="Espace réservé du contenu 2"/>
          <p:cNvSpPr>
            <a:spLocks noGrp="1"/>
          </p:cNvSpPr>
          <p:nvPr>
            <p:ph idx="1"/>
          </p:nvPr>
        </p:nvSpPr>
        <p:spPr/>
        <p:txBody>
          <a:bodyPr>
            <a:normAutofit fontScale="77500" lnSpcReduction="20000"/>
          </a:bodyPr>
          <a:lstStyle/>
          <a:p>
            <a:pPr algn="just"/>
            <a:r>
              <a:rPr lang="fr-FR" dirty="0" smtClean="0"/>
              <a:t>Durée : 30 minutes</a:t>
            </a:r>
          </a:p>
          <a:p>
            <a:pPr algn="just"/>
            <a:r>
              <a:rPr lang="fr-FR" dirty="0" smtClean="0"/>
              <a:t>Temps de préparation : 30 minutes</a:t>
            </a:r>
          </a:p>
          <a:p>
            <a:pPr algn="just"/>
            <a:r>
              <a:rPr lang="fr-FR" dirty="0" smtClean="0"/>
              <a:t>L'épreuve consiste en un entretien entre le candidat et deux examinateurs, un professeur de physique-chimie et un professeur de mathématiques.</a:t>
            </a:r>
          </a:p>
          <a:p>
            <a:pPr algn="just"/>
            <a:r>
              <a:rPr lang="fr-FR" dirty="0" smtClean="0"/>
              <a:t>Le candidat tire au sort un sujet comportant trois questions ; deux questions portent sur la totalité de la partie de physique-chimie du programme du cycle terminal et une question sur la totalité de la partie de mathématiques du programme du cycle terminal.</a:t>
            </a:r>
          </a:p>
          <a:p>
            <a:pPr algn="just"/>
            <a:r>
              <a:rPr lang="fr-FR" dirty="0" smtClean="0"/>
              <a:t>Cette épreuve a lieu dans une salle comportant du matériel de physique-chimie afin que des questions puissent être posées sur le matériel expérimental et son utilisation, sans que le candidat soit conduit à manipuler.</a:t>
            </a:r>
          </a:p>
          <a:p>
            <a:pPr algn="just"/>
            <a:r>
              <a:rPr lang="fr-FR" dirty="0" smtClean="0"/>
              <a:t>En cas de besoin, un moyen de calcul (calculatrice ou ordinateur) est fourni au candidat.</a:t>
            </a: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smtClean="0">
                <a:solidFill>
                  <a:srgbClr val="FF0000"/>
                </a:solidFill>
              </a:rPr>
              <a:t>Les enseignements de spécialité en STD2A</a:t>
            </a:r>
            <a:endParaRPr lang="fr-FR" sz="3600" dirty="0">
              <a:solidFill>
                <a:srgbClr val="FF0000"/>
              </a:solidFill>
            </a:endParaRPr>
          </a:p>
        </p:txBody>
      </p:sp>
      <p:sp>
        <p:nvSpPr>
          <p:cNvPr id="3" name="Espace réservé du contenu 2"/>
          <p:cNvSpPr>
            <a:spLocks noGrp="1"/>
          </p:cNvSpPr>
          <p:nvPr>
            <p:ph idx="1"/>
          </p:nvPr>
        </p:nvSpPr>
        <p:spPr/>
        <p:txBody>
          <a:bodyPr>
            <a:normAutofit/>
          </a:bodyPr>
          <a:lstStyle/>
          <a:p>
            <a:r>
              <a:rPr lang="fr-FR" dirty="0" smtClean="0"/>
              <a:t>En terminale: </a:t>
            </a:r>
          </a:p>
          <a:p>
            <a:r>
              <a:rPr lang="fr-FR" dirty="0" smtClean="0"/>
              <a:t>Analyse et méthodes en design: 9 heures</a:t>
            </a:r>
          </a:p>
          <a:p>
            <a:r>
              <a:rPr lang="fr-FR" dirty="0" smtClean="0"/>
              <a:t>Conception et création en design et métiers d’art :9 heures</a:t>
            </a:r>
          </a:p>
          <a:p>
            <a:endParaRPr lang="fr-FR" dirty="0" smtClean="0"/>
          </a:p>
          <a:p>
            <a:pPr algn="just"/>
            <a:r>
              <a:rPr lang="fr-FR" dirty="0" smtClean="0">
                <a:solidFill>
                  <a:srgbClr val="FF0000"/>
                </a:solidFill>
              </a:rPr>
              <a:t>Il n’y a plus de SPC en terminale.</a:t>
            </a:r>
          </a:p>
          <a:p>
            <a:pPr algn="just"/>
            <a:r>
              <a:rPr lang="fr-FR" dirty="0" smtClean="0"/>
              <a:t>Dans cette série, les SPC vont perdre de l’horaire car actuellement nous avons 2h en terminale.</a:t>
            </a:r>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smtClean="0">
                <a:solidFill>
                  <a:srgbClr val="FF0000"/>
                </a:solidFill>
              </a:rPr>
              <a:t>DÉTAILS DE L’EXAMEN BO spécial du 13 février 2020 spécialité PC série générale</a:t>
            </a:r>
            <a:endParaRPr lang="fr-FR" sz="4000" dirty="0"/>
          </a:p>
        </p:txBody>
      </p:sp>
      <p:sp>
        <p:nvSpPr>
          <p:cNvPr id="3" name="Espace réservé du contenu 2"/>
          <p:cNvSpPr>
            <a:spLocks noGrp="1"/>
          </p:cNvSpPr>
          <p:nvPr>
            <p:ph idx="1"/>
          </p:nvPr>
        </p:nvSpPr>
        <p:spPr/>
        <p:txBody>
          <a:bodyPr/>
          <a:lstStyle/>
          <a:p>
            <a:pPr algn="just"/>
            <a:r>
              <a:rPr lang="fr-FR" sz="2800" dirty="0" smtClean="0"/>
              <a:t>L'épreuve de cette spécialité est constituée d'une partie écrite d'une durée de 3 heures 30 minutes et d'une partie pratique d'une durée de 1 heure.</a:t>
            </a:r>
          </a:p>
          <a:p>
            <a:pPr algn="just"/>
            <a:r>
              <a:rPr lang="fr-FR" sz="2800" dirty="0" smtClean="0"/>
              <a:t> Chaque partie est notée sur 20 points. La note finale sur 20 points de l'épreuve de spécialité physique-chimie est obtenue en multipliant par 0,8 la note sur 20 points de la partie écrite et par 0,2 la note sur 20 points de la partie pratique et en additionnant ces deux résultats.</a:t>
            </a:r>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smtClean="0">
                <a:solidFill>
                  <a:srgbClr val="FF0000"/>
                </a:solidFill>
              </a:rPr>
              <a:t>DÉTAILS DE L’EXAMEN BO spécial du 13 février 2020 spécialité PC série générale</a:t>
            </a:r>
            <a:endParaRPr lang="fr-FR" sz="4000" dirty="0"/>
          </a:p>
        </p:txBody>
      </p:sp>
      <p:sp>
        <p:nvSpPr>
          <p:cNvPr id="3" name="Espace réservé du contenu 2"/>
          <p:cNvSpPr>
            <a:spLocks noGrp="1"/>
          </p:cNvSpPr>
          <p:nvPr>
            <p:ph idx="1"/>
          </p:nvPr>
        </p:nvSpPr>
        <p:spPr>
          <a:xfrm>
            <a:off x="457200" y="1935480"/>
            <a:ext cx="8229600" cy="4636792"/>
          </a:xfrm>
        </p:spPr>
        <p:txBody>
          <a:bodyPr>
            <a:normAutofit fontScale="85000" lnSpcReduction="20000"/>
          </a:bodyPr>
          <a:lstStyle/>
          <a:p>
            <a:pPr algn="just"/>
            <a:r>
              <a:rPr lang="fr-FR" sz="2800" dirty="0" smtClean="0"/>
              <a:t>Partie écrite</a:t>
            </a:r>
          </a:p>
          <a:p>
            <a:pPr algn="just"/>
            <a:r>
              <a:rPr lang="fr-FR" sz="2800" dirty="0" smtClean="0"/>
              <a:t>Durée : 3 heures 30</a:t>
            </a:r>
          </a:p>
          <a:p>
            <a:pPr algn="just"/>
            <a:r>
              <a:rPr lang="fr-FR" sz="2800" dirty="0" smtClean="0"/>
              <a:t>Structure</a:t>
            </a:r>
          </a:p>
          <a:p>
            <a:pPr algn="just"/>
            <a:r>
              <a:rPr lang="fr-FR" sz="2800" dirty="0" smtClean="0"/>
              <a:t>La partie écrite comporte trois exercices indépendants et s'appuie de manière équilibrée sur différents thèmes des programmes. Le sujet accorde une place significative à la modélisation et à la résolution de questions avec prise d'initiative. Les sujets traités lors de cette épreuve portent sur des situations </a:t>
            </a:r>
            <a:r>
              <a:rPr lang="fr-FR" sz="2800" dirty="0" err="1" smtClean="0"/>
              <a:t>contextualisées</a:t>
            </a:r>
            <a:r>
              <a:rPr lang="fr-FR" sz="2800" dirty="0" smtClean="0"/>
              <a:t>, peuvent contenir des documents et inclure des questions relatives aux aspects expérimentaux de la discipline et aux capacités numériques identifiées dans les programmes.</a:t>
            </a:r>
          </a:p>
          <a:p>
            <a:pPr algn="just"/>
            <a:r>
              <a:rPr lang="fr-FR" sz="2800" dirty="0" smtClean="0"/>
              <a:t>Le sujet précise si l'usage de la calculatrice, dans les conditions précisées par les textes en vigueur, est autorisé.</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smtClean="0">
                <a:solidFill>
                  <a:srgbClr val="FF0000"/>
                </a:solidFill>
              </a:rPr>
              <a:t>DÉTAILS DE L’EXAMEN BO spécial du 13 février 2020 spécialité PC série générale</a:t>
            </a:r>
            <a:endParaRPr lang="fr-FR" sz="4000" dirty="0"/>
          </a:p>
        </p:txBody>
      </p:sp>
      <p:sp>
        <p:nvSpPr>
          <p:cNvPr id="3" name="Espace réservé du contenu 2"/>
          <p:cNvSpPr>
            <a:spLocks noGrp="1"/>
          </p:cNvSpPr>
          <p:nvPr>
            <p:ph idx="1"/>
          </p:nvPr>
        </p:nvSpPr>
        <p:spPr/>
        <p:txBody>
          <a:bodyPr>
            <a:normAutofit fontScale="85000" lnSpcReduction="20000"/>
          </a:bodyPr>
          <a:lstStyle/>
          <a:p>
            <a:pPr algn="just"/>
            <a:r>
              <a:rPr lang="fr-FR" dirty="0" smtClean="0"/>
              <a:t>Partie pratique : évaluation des compétences expérimentales </a:t>
            </a:r>
          </a:p>
          <a:p>
            <a:pPr algn="just"/>
            <a:r>
              <a:rPr lang="fr-FR" dirty="0" smtClean="0"/>
              <a:t>Durée : 1 heure</a:t>
            </a:r>
          </a:p>
          <a:p>
            <a:pPr algn="just"/>
            <a:r>
              <a:rPr lang="fr-FR" dirty="0" smtClean="0"/>
              <a:t>Objectifs</a:t>
            </a:r>
          </a:p>
          <a:p>
            <a:pPr algn="just"/>
            <a:r>
              <a:rPr lang="fr-FR" dirty="0" smtClean="0"/>
              <a:t>La partie pratique vise à évaluer les compétences expérimentales des candidats. Elle s'appuie sur les compétences de la démarche scientifique, les capacités expérimentales et les activités expérimentales support de la formation identifiées dans les programmes de la spécialité physique-chimie des classes de première et de terminale. Dans un contexte de laboratoire de physique et chimie, le candidat est ainsi conduit à s'approprier une problématique de nature expérimentale, à mettre en œuvre ou à élaborer un protocole, à réaliser une ou plusieurs expériences, à valider sa démarche et à communiquer ses résultats. L'épreuve valorise l'autonomie et l'initiative du candidat.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smtClean="0">
                <a:solidFill>
                  <a:srgbClr val="FF0000"/>
                </a:solidFill>
              </a:rPr>
              <a:t>DÉTAILS DE L’EXAMEN BO spécial du 13 février 2020 spécialité PC série générale</a:t>
            </a:r>
            <a:endParaRPr lang="fr-FR" sz="4000" dirty="0"/>
          </a:p>
        </p:txBody>
      </p:sp>
      <p:sp>
        <p:nvSpPr>
          <p:cNvPr id="3" name="Espace réservé du contenu 2"/>
          <p:cNvSpPr>
            <a:spLocks noGrp="1"/>
          </p:cNvSpPr>
          <p:nvPr>
            <p:ph idx="1"/>
          </p:nvPr>
        </p:nvSpPr>
        <p:spPr/>
        <p:txBody>
          <a:bodyPr>
            <a:noAutofit/>
          </a:bodyPr>
          <a:lstStyle/>
          <a:p>
            <a:pPr algn="just"/>
            <a:r>
              <a:rPr lang="fr-FR" sz="1800" dirty="0" smtClean="0"/>
              <a:t>Structure de l’ECE</a:t>
            </a:r>
          </a:p>
          <a:p>
            <a:pPr algn="just"/>
            <a:r>
              <a:rPr lang="fr-FR" sz="1800" dirty="0" smtClean="0"/>
              <a:t>Selon les textes en vigueur, chaque académie retient un ensemble de situations d'évaluation parmi celles publiées dans une banque nationale, puis les établissements choisissent un ensemble de ces situations d'évaluation.</a:t>
            </a:r>
          </a:p>
          <a:p>
            <a:pPr algn="just"/>
            <a:r>
              <a:rPr lang="fr-FR" sz="1800" dirty="0" smtClean="0"/>
              <a:t>Le candidat tire au sort sa situation d'évaluation parmi un sous-ensemble, renouvelé par demi-journée, d'au moins deux situations d'évaluation à dominante physique et deux situations d'évaluation à dominante chimie. Le candidat prend connaissance du contenu de la situation à l'entrée dans la salle d'évaluation.</a:t>
            </a:r>
          </a:p>
          <a:p>
            <a:pPr algn="just"/>
            <a:r>
              <a:rPr lang="fr-FR" sz="1800" dirty="0" smtClean="0">
                <a:solidFill>
                  <a:srgbClr val="FF0000"/>
                </a:solidFill>
              </a:rPr>
              <a:t>L'évaluation des compétences expérimentales se déroule au cours du second trimestre</a:t>
            </a:r>
            <a:r>
              <a:rPr lang="fr-FR" sz="1800" dirty="0" smtClean="0"/>
              <a:t>, selon le calendrier fixé pour la session, et dans le cadre habituel de formation de l'élève.</a:t>
            </a:r>
          </a:p>
          <a:p>
            <a:pPr algn="just"/>
            <a:r>
              <a:rPr lang="fr-FR" sz="1800" dirty="0" smtClean="0"/>
              <a:t>Lors de l'évaluation, deux professeurs examinateurs sont présents dans la salle. Un examinateur évalue au maximum quatre candidats. L'examinateur ne peut pas évaluer un élève qu'il a eu en classe durant l'année en cours.</a:t>
            </a:r>
            <a:endParaRPr lang="fr-FR"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smtClean="0">
                <a:solidFill>
                  <a:srgbClr val="FF0000"/>
                </a:solidFill>
              </a:rPr>
              <a:t>DÉTAILS DE L’EXAMEN BO spécial du 13 février 2020 spécialité PC série générale</a:t>
            </a:r>
            <a:endParaRPr lang="fr-FR" sz="4000" dirty="0"/>
          </a:p>
        </p:txBody>
      </p:sp>
      <p:sp>
        <p:nvSpPr>
          <p:cNvPr id="3" name="Espace réservé du contenu 2"/>
          <p:cNvSpPr>
            <a:spLocks noGrp="1"/>
          </p:cNvSpPr>
          <p:nvPr>
            <p:ph idx="1"/>
          </p:nvPr>
        </p:nvSpPr>
        <p:spPr/>
        <p:txBody>
          <a:bodyPr>
            <a:normAutofit fontScale="85000" lnSpcReduction="10000"/>
          </a:bodyPr>
          <a:lstStyle/>
          <a:p>
            <a:pPr algn="just"/>
            <a:r>
              <a:rPr lang="fr-FR" dirty="0" smtClean="0"/>
              <a:t>Épreuve orale de contrôle</a:t>
            </a:r>
          </a:p>
          <a:p>
            <a:pPr algn="just"/>
            <a:r>
              <a:rPr lang="fr-FR" dirty="0" smtClean="0"/>
              <a:t>Durée : 20 minutes</a:t>
            </a:r>
          </a:p>
          <a:p>
            <a:pPr algn="just"/>
            <a:r>
              <a:rPr lang="fr-FR" dirty="0" smtClean="0"/>
              <a:t>Préparation : 20 minutes</a:t>
            </a:r>
          </a:p>
          <a:p>
            <a:pPr algn="just"/>
            <a:r>
              <a:rPr lang="fr-FR" dirty="0" smtClean="0"/>
              <a:t>Le candidat tire au sort un sujet comportant deux questions, portant sur deux domaines de natures différentes du programme, et doit traiter les deux questions.</a:t>
            </a:r>
          </a:p>
          <a:p>
            <a:pPr algn="just"/>
            <a:r>
              <a:rPr lang="fr-FR" dirty="0" smtClean="0"/>
              <a:t>En fonction du contenu du sujet tiré au sort par le candidat, l'examinateur décide si l'usage d'une calculatrice est autorisé ou interdit.</a:t>
            </a:r>
          </a:p>
          <a:p>
            <a:pPr algn="just"/>
            <a:r>
              <a:rPr lang="fr-FR" dirty="0" smtClean="0"/>
              <a:t>Cette épreuve a lieu dans une salle comportant du matériel de physique-chimie afin que des questions puissent être posées sur le matériel expérimental et son utilisation, sans que le candidat soit conduit à manipuler.</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pPr algn="ctr"/>
            <a:r>
              <a:rPr lang="fr-FR" sz="6000" dirty="0" smtClean="0">
                <a:solidFill>
                  <a:srgbClr val="FF0000"/>
                </a:solidFill>
              </a:rPr>
              <a:t>Les enseignements de spécialité en terminale STI2D</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smtClean="0">
                <a:solidFill>
                  <a:srgbClr val="FF0000"/>
                </a:solidFill>
              </a:rPr>
              <a:t>DÉTAILS DE L’EXAMEN BO spécial du 13 février 2020 spécialité PC série générale</a:t>
            </a:r>
            <a:endParaRPr lang="fr-FR" sz="4000" dirty="0"/>
          </a:p>
        </p:txBody>
      </p:sp>
      <p:sp>
        <p:nvSpPr>
          <p:cNvPr id="3" name="Espace réservé du contenu 2"/>
          <p:cNvSpPr>
            <a:spLocks noGrp="1"/>
          </p:cNvSpPr>
          <p:nvPr>
            <p:ph idx="1"/>
          </p:nvPr>
        </p:nvSpPr>
        <p:spPr>
          <a:xfrm>
            <a:off x="457200" y="1935480"/>
            <a:ext cx="8229600" cy="4708230"/>
          </a:xfrm>
        </p:spPr>
        <p:txBody>
          <a:bodyPr>
            <a:normAutofit fontScale="70000" lnSpcReduction="20000"/>
          </a:bodyPr>
          <a:lstStyle/>
          <a:p>
            <a:r>
              <a:rPr lang="fr-FR" sz="2900" dirty="0" smtClean="0">
                <a:solidFill>
                  <a:srgbClr val="FF0000"/>
                </a:solidFill>
              </a:rPr>
              <a:t>Partie écrite</a:t>
            </a:r>
          </a:p>
          <a:p>
            <a:r>
              <a:rPr lang="fr-FR" sz="2900" dirty="0" smtClean="0">
                <a:solidFill>
                  <a:srgbClr val="00B050"/>
                </a:solidFill>
              </a:rPr>
              <a:t>Les notions suivantes sont exclues du programme de la partie écrite de l'épreuve :</a:t>
            </a:r>
          </a:p>
          <a:p>
            <a:pPr>
              <a:buNone/>
            </a:pPr>
            <a:endParaRPr lang="fr-FR" sz="2900" dirty="0" smtClean="0"/>
          </a:p>
          <a:p>
            <a:r>
              <a:rPr lang="fr-FR" sz="2900" b="1" dirty="0" smtClean="0"/>
              <a:t>Dans le thème:  Constitution et transformations de la matière</a:t>
            </a:r>
            <a:endParaRPr lang="fr-FR" sz="2900" dirty="0" smtClean="0"/>
          </a:p>
          <a:p>
            <a:r>
              <a:rPr lang="fr-FR" sz="2900" dirty="0" smtClean="0"/>
              <a:t>2. Modéliser l'évolution temporelle d'un système, siège d'une transformation</a:t>
            </a:r>
          </a:p>
          <a:p>
            <a:r>
              <a:rPr lang="fr-FR" sz="2900" dirty="0" smtClean="0"/>
              <a:t>A) Suivre et modéliser l'évolution temporelle d'un système siège d'une transformation chimique</a:t>
            </a:r>
          </a:p>
          <a:p>
            <a:r>
              <a:rPr lang="fr-FR" sz="2900" dirty="0" smtClean="0">
                <a:solidFill>
                  <a:srgbClr val="00B050"/>
                </a:solidFill>
              </a:rPr>
              <a:t>Modélisation microscopique</a:t>
            </a:r>
          </a:p>
          <a:p>
            <a:r>
              <a:rPr lang="fr-FR" sz="2900" dirty="0" smtClean="0"/>
              <a:t> </a:t>
            </a:r>
            <a:r>
              <a:rPr lang="fr-FR" sz="2900" dirty="0" smtClean="0">
                <a:solidFill>
                  <a:srgbClr val="00B050"/>
                </a:solidFill>
              </a:rPr>
              <a:t>B) Modéliser l'évolution temporelle d'un système, siège d'une transformation nucléaire</a:t>
            </a:r>
          </a:p>
          <a:p>
            <a:r>
              <a:rPr lang="fr-FR" sz="2900" dirty="0" smtClean="0"/>
              <a:t> 3. Prévoir l'état final d'un système, siège d'une transformation chimique</a:t>
            </a:r>
          </a:p>
          <a:p>
            <a:r>
              <a:rPr lang="fr-FR" sz="2900" dirty="0" smtClean="0">
                <a:solidFill>
                  <a:srgbClr val="00B050"/>
                </a:solidFill>
              </a:rPr>
              <a:t>C) Forcer le sens d'évolution d'un système</a:t>
            </a:r>
          </a:p>
          <a:p>
            <a:pPr>
              <a:buNone/>
            </a:pPr>
            <a:r>
              <a:rPr lang="fr-FR" dirty="0" smtClean="0"/>
              <a:t> </a:t>
            </a:r>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smtClean="0">
                <a:solidFill>
                  <a:srgbClr val="FF0000"/>
                </a:solidFill>
              </a:rPr>
              <a:t>DÉTAILS DE L’EXAMEN BO spécial du 13 février 2020 spécialité PC série générale</a:t>
            </a:r>
            <a:endParaRPr lang="fr-FR" sz="4000" dirty="0"/>
          </a:p>
        </p:txBody>
      </p:sp>
      <p:sp>
        <p:nvSpPr>
          <p:cNvPr id="3" name="Espace réservé du contenu 2"/>
          <p:cNvSpPr>
            <a:spLocks noGrp="1"/>
          </p:cNvSpPr>
          <p:nvPr>
            <p:ph idx="1"/>
          </p:nvPr>
        </p:nvSpPr>
        <p:spPr/>
        <p:txBody>
          <a:bodyPr>
            <a:normAutofit fontScale="92500" lnSpcReduction="20000"/>
          </a:bodyPr>
          <a:lstStyle/>
          <a:p>
            <a:r>
              <a:rPr lang="fr-FR" sz="2800" dirty="0" smtClean="0">
                <a:solidFill>
                  <a:srgbClr val="FF0000"/>
                </a:solidFill>
              </a:rPr>
              <a:t>Partie écrite (suite)</a:t>
            </a:r>
          </a:p>
          <a:p>
            <a:r>
              <a:rPr lang="fr-FR" sz="2800" dirty="0" smtClean="0">
                <a:solidFill>
                  <a:srgbClr val="00B050"/>
                </a:solidFill>
              </a:rPr>
              <a:t>Les notions suivantes sont exclues du programme de la partie écrite de l'épreuve :</a:t>
            </a:r>
          </a:p>
          <a:p>
            <a:endParaRPr lang="fr-FR" sz="2800" dirty="0" smtClean="0">
              <a:solidFill>
                <a:srgbClr val="00B050"/>
              </a:solidFill>
            </a:endParaRPr>
          </a:p>
          <a:p>
            <a:r>
              <a:rPr lang="fr-FR" b="1" dirty="0" smtClean="0"/>
              <a:t>Dans le thème: Mouvement et interactions</a:t>
            </a:r>
            <a:endParaRPr lang="fr-FR" dirty="0" smtClean="0"/>
          </a:p>
          <a:p>
            <a:r>
              <a:rPr lang="fr-FR" dirty="0" smtClean="0">
                <a:solidFill>
                  <a:srgbClr val="00B050"/>
                </a:solidFill>
              </a:rPr>
              <a:t>3. Modéliser l'écoulement d'un fluide</a:t>
            </a:r>
          </a:p>
          <a:p>
            <a:pPr>
              <a:buNone/>
            </a:pPr>
            <a:endParaRPr lang="fr-FR" dirty="0" smtClean="0"/>
          </a:p>
          <a:p>
            <a:r>
              <a:rPr lang="fr-FR" b="1" dirty="0" smtClean="0"/>
              <a:t>Dans le thème:  Ondes et signaux</a:t>
            </a:r>
            <a:endParaRPr lang="fr-FR" dirty="0" smtClean="0"/>
          </a:p>
          <a:p>
            <a:r>
              <a:rPr lang="fr-FR" dirty="0" smtClean="0"/>
              <a:t>2. Former des images, décrire la lumière par un flux de photons</a:t>
            </a:r>
          </a:p>
          <a:p>
            <a:r>
              <a:rPr lang="fr-FR" dirty="0" smtClean="0">
                <a:solidFill>
                  <a:srgbClr val="00B050"/>
                </a:solidFill>
              </a:rPr>
              <a:t>B) Décrire la lumière par un flux de photons</a:t>
            </a:r>
          </a:p>
          <a:p>
            <a:pPr>
              <a:buNone/>
            </a:pPr>
            <a:r>
              <a:rPr lang="fr-FR" dirty="0" smtClean="0"/>
              <a:t> </a:t>
            </a:r>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smtClean="0">
                <a:solidFill>
                  <a:srgbClr val="FF0000"/>
                </a:solidFill>
              </a:rPr>
              <a:t>DÉTAILS DE L’EXAMEN BO spécial du 13 février 2020 spécialité PC série générale</a:t>
            </a:r>
            <a:endParaRPr lang="fr-FR" sz="4000" dirty="0"/>
          </a:p>
        </p:txBody>
      </p:sp>
      <p:sp>
        <p:nvSpPr>
          <p:cNvPr id="3" name="Espace réservé du contenu 2"/>
          <p:cNvSpPr>
            <a:spLocks noGrp="1"/>
          </p:cNvSpPr>
          <p:nvPr>
            <p:ph idx="1"/>
          </p:nvPr>
        </p:nvSpPr>
        <p:spPr/>
        <p:txBody>
          <a:bodyPr>
            <a:normAutofit fontScale="85000" lnSpcReduction="20000"/>
          </a:bodyPr>
          <a:lstStyle/>
          <a:p>
            <a:pPr algn="just"/>
            <a:r>
              <a:rPr lang="fr-FR" sz="2400" dirty="0" smtClean="0">
                <a:solidFill>
                  <a:srgbClr val="FF0000"/>
                </a:solidFill>
              </a:rPr>
              <a:t>Partie ECE</a:t>
            </a:r>
          </a:p>
          <a:p>
            <a:pPr algn="just"/>
            <a:r>
              <a:rPr lang="fr-FR" sz="2400" dirty="0" smtClean="0">
                <a:solidFill>
                  <a:srgbClr val="00B050"/>
                </a:solidFill>
              </a:rPr>
              <a:t>Les notions suivantes sont exclues du programme de la partie pratique de l'épreuve :</a:t>
            </a:r>
          </a:p>
          <a:p>
            <a:pPr algn="just"/>
            <a:r>
              <a:rPr lang="fr-FR" sz="2800" b="1" dirty="0" smtClean="0"/>
              <a:t>Dans le thème:  Constitution et transformations de la matière</a:t>
            </a:r>
            <a:endParaRPr lang="fr-FR" sz="2800" dirty="0" smtClean="0"/>
          </a:p>
          <a:p>
            <a:pPr algn="just"/>
            <a:r>
              <a:rPr lang="fr-FR" dirty="0" smtClean="0">
                <a:solidFill>
                  <a:srgbClr val="00B050"/>
                </a:solidFill>
              </a:rPr>
              <a:t>Réaliser une pile et un circuit électrique intégrant un électrolyseur.</a:t>
            </a:r>
          </a:p>
          <a:p>
            <a:pPr algn="just"/>
            <a:r>
              <a:rPr lang="fr-FR" b="1" dirty="0" smtClean="0"/>
              <a:t>Dans le thème: Mouvement et interactions</a:t>
            </a:r>
          </a:p>
          <a:p>
            <a:pPr algn="just"/>
            <a:r>
              <a:rPr lang="fr-FR" dirty="0" smtClean="0">
                <a:solidFill>
                  <a:srgbClr val="00B050"/>
                </a:solidFill>
              </a:rPr>
              <a:t>Utiliser un dispositif permettant d'étudier la poussée d'Archimède.</a:t>
            </a:r>
          </a:p>
          <a:p>
            <a:pPr algn="just"/>
            <a:r>
              <a:rPr lang="fr-FR" dirty="0" smtClean="0">
                <a:solidFill>
                  <a:srgbClr val="00B050"/>
                </a:solidFill>
              </a:rPr>
              <a:t>Mesurer une pression et une vitesse d'écoulement dans un gaz et dans un liquide.</a:t>
            </a:r>
          </a:p>
          <a:p>
            <a:pPr algn="just"/>
            <a:r>
              <a:rPr lang="fr-FR" b="1" dirty="0" smtClean="0"/>
              <a:t>Dans le thème:  Ondes et signaux</a:t>
            </a:r>
            <a:endParaRPr lang="fr-FR" dirty="0" smtClean="0"/>
          </a:p>
          <a:p>
            <a:pPr algn="just"/>
            <a:r>
              <a:rPr lang="fr-FR" dirty="0" smtClean="0">
                <a:solidFill>
                  <a:srgbClr val="00B050"/>
                </a:solidFill>
              </a:rPr>
              <a:t>Utiliser une cellule photovoltaïque.</a:t>
            </a:r>
            <a:endParaRPr lang="fr-FR" dirty="0">
              <a:solidFill>
                <a:srgbClr val="00B05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480"/>
            <a:ext cx="8229600" cy="1500198"/>
          </a:xfrm>
        </p:spPr>
        <p:txBody>
          <a:bodyPr>
            <a:normAutofit fontScale="90000"/>
          </a:bodyPr>
          <a:lstStyle/>
          <a:p>
            <a:r>
              <a:rPr lang="fr-FR" sz="3100" dirty="0" smtClean="0">
                <a:solidFill>
                  <a:srgbClr val="FF0000"/>
                </a:solidFill>
              </a:rPr>
              <a:t>DÉTAILS DE L’EXAMEN BO spécial du 13 février 2020 ST2S Chimie, biologie et physiopathologie humaines</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lgn="just"/>
            <a:r>
              <a:rPr lang="fr-FR" dirty="0" smtClean="0"/>
              <a:t>Épreuve écrite</a:t>
            </a:r>
          </a:p>
          <a:p>
            <a:pPr algn="just"/>
            <a:r>
              <a:rPr lang="fr-FR" dirty="0" smtClean="0"/>
              <a:t>Durée : 4 heures</a:t>
            </a:r>
          </a:p>
          <a:p>
            <a:pPr algn="just"/>
            <a:r>
              <a:rPr lang="fr-FR" dirty="0" smtClean="0"/>
              <a:t>L'épreuve comporte deux parties indépendantes :</a:t>
            </a:r>
          </a:p>
          <a:p>
            <a:pPr algn="just"/>
            <a:r>
              <a:rPr lang="fr-FR" dirty="0" smtClean="0"/>
              <a:t>- une partie Chimie, d'une durée indicative de 1 heure, notée sur 20 points, coefficient 3 ;</a:t>
            </a:r>
          </a:p>
          <a:p>
            <a:pPr algn="just"/>
            <a:r>
              <a:rPr lang="fr-FR" dirty="0" smtClean="0"/>
              <a:t>- une partie Biologie et physiopathologie humaines, d'une durée indicative de 3 heures, notée sur 20 points, coefficient 13.</a:t>
            </a:r>
          </a:p>
          <a:p>
            <a:pPr algn="just"/>
            <a:r>
              <a:rPr lang="fr-FR" dirty="0" smtClean="0"/>
              <a:t>Les candidats composent sur deux copies séparées.</a:t>
            </a:r>
          </a:p>
          <a:p>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solidFill>
                  <a:srgbClr val="FF0000"/>
                </a:solidFill>
              </a:rPr>
              <a:t>DÉTAILS DE L’EXAMEN BO spécial du 13 février 2020 ST2S Chimie, biologie et physiopathologie humaines</a:t>
            </a:r>
            <a:endParaRPr lang="fr-FR" sz="2800" dirty="0"/>
          </a:p>
        </p:txBody>
      </p:sp>
      <p:sp>
        <p:nvSpPr>
          <p:cNvPr id="3" name="Espace réservé du contenu 2"/>
          <p:cNvSpPr>
            <a:spLocks noGrp="1"/>
          </p:cNvSpPr>
          <p:nvPr>
            <p:ph idx="1"/>
          </p:nvPr>
        </p:nvSpPr>
        <p:spPr/>
        <p:txBody>
          <a:bodyPr>
            <a:normAutofit lnSpcReduction="10000"/>
          </a:bodyPr>
          <a:lstStyle/>
          <a:p>
            <a:pPr algn="just"/>
            <a:r>
              <a:rPr lang="fr-FR" sz="3200" dirty="0" smtClean="0"/>
              <a:t>Partie Chimie</a:t>
            </a:r>
          </a:p>
          <a:p>
            <a:pPr algn="just"/>
            <a:r>
              <a:rPr lang="fr-FR" sz="3200" dirty="0" smtClean="0"/>
              <a:t>La partie Chimie de l'épreuve de chimie, biologie et physiopathologie humaines comporte deux exercices indépendants.</a:t>
            </a:r>
          </a:p>
          <a:p>
            <a:pPr algn="just"/>
            <a:r>
              <a:rPr lang="fr-FR" sz="3200" dirty="0" smtClean="0"/>
              <a:t>L'épreuve est corrigée par un professeur de chimie.</a:t>
            </a:r>
          </a:p>
          <a:p>
            <a:pPr algn="just"/>
            <a:r>
              <a:rPr lang="fr-FR" sz="3200" dirty="0" smtClean="0"/>
              <a:t>L'usage de la calculatrice est autorisé dans les conditions précisées par les textes en vigueur.</a:t>
            </a:r>
          </a:p>
          <a:p>
            <a:endParaRPr lang="fr-FR" dirty="0" smtClean="0"/>
          </a:p>
          <a:p>
            <a:endParaRPr lang="fr-FR" dirty="0" smtClean="0"/>
          </a:p>
          <a:p>
            <a:endParaRPr lang="fr-FR" dirty="0" smtClean="0"/>
          </a:p>
          <a:p>
            <a:pPr>
              <a:buNone/>
            </a:pP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solidFill>
                  <a:srgbClr val="FF0000"/>
                </a:solidFill>
              </a:rPr>
              <a:t>DÉTAILS DE L’EXAMEN BO spécial du 13 février 2020 ST2S Chimie, biologie et physiopathologie humaines</a:t>
            </a:r>
            <a:endParaRPr lang="fr-FR" sz="2800" dirty="0"/>
          </a:p>
        </p:txBody>
      </p:sp>
      <p:sp>
        <p:nvSpPr>
          <p:cNvPr id="3" name="Espace réservé du contenu 2"/>
          <p:cNvSpPr>
            <a:spLocks noGrp="1"/>
          </p:cNvSpPr>
          <p:nvPr>
            <p:ph idx="1"/>
          </p:nvPr>
        </p:nvSpPr>
        <p:spPr>
          <a:xfrm>
            <a:off x="457200" y="1935480"/>
            <a:ext cx="8229600" cy="4922520"/>
          </a:xfrm>
        </p:spPr>
        <p:txBody>
          <a:bodyPr>
            <a:normAutofit fontScale="70000" lnSpcReduction="20000"/>
          </a:bodyPr>
          <a:lstStyle/>
          <a:p>
            <a:pPr algn="just"/>
            <a:r>
              <a:rPr lang="fr-FR" sz="3100" dirty="0" smtClean="0"/>
              <a:t>Épreuve orale de contrôle</a:t>
            </a:r>
          </a:p>
          <a:p>
            <a:pPr algn="just"/>
            <a:r>
              <a:rPr lang="fr-FR" sz="3100" dirty="0" smtClean="0"/>
              <a:t>Durée : 30 minutes</a:t>
            </a:r>
          </a:p>
          <a:p>
            <a:pPr algn="just"/>
            <a:r>
              <a:rPr lang="fr-FR" sz="3100" dirty="0" smtClean="0"/>
              <a:t>Temps de préparation : 30 minutes</a:t>
            </a:r>
          </a:p>
          <a:p>
            <a:pPr algn="just"/>
            <a:r>
              <a:rPr lang="fr-FR" sz="3100" dirty="0" smtClean="0"/>
              <a:t>Le candidat tire au sort un sujet composé de deux questions. Une au moins des deux questions est relative au programme de terminale.</a:t>
            </a:r>
          </a:p>
          <a:p>
            <a:pPr algn="just"/>
            <a:r>
              <a:rPr lang="fr-FR" sz="3100" dirty="0" smtClean="0"/>
              <a:t>Que ce soit en biologie et physiopathologie humaines ou en chimie, des documents (clichés, résultats expérimentaux, texte, schéma, graphique, tableaux etc.) peuvent être mis à la disposition des candidats.</a:t>
            </a:r>
          </a:p>
          <a:p>
            <a:pPr algn="just"/>
            <a:r>
              <a:rPr lang="fr-FR" sz="3100" dirty="0" smtClean="0"/>
              <a:t>L'épreuve débute par un exposé du candidat, qui traite les deux questions préparées, d'une durée de 15 minutes maximum. </a:t>
            </a:r>
            <a:r>
              <a:rPr lang="fr-FR" sz="3100" dirty="0" smtClean="0">
                <a:solidFill>
                  <a:srgbClr val="FF0000"/>
                </a:solidFill>
              </a:rPr>
              <a:t>Cet exposé est suivi d'un entretien le reste du temps avec </a:t>
            </a:r>
            <a:r>
              <a:rPr lang="fr-FR" sz="3100" b="1" dirty="0" smtClean="0">
                <a:solidFill>
                  <a:srgbClr val="FF0000"/>
                </a:solidFill>
              </a:rPr>
              <a:t>les deux examinateurs</a:t>
            </a:r>
            <a:r>
              <a:rPr lang="fr-FR" sz="3100" dirty="0" smtClean="0">
                <a:solidFill>
                  <a:srgbClr val="FF0000"/>
                </a:solidFill>
              </a:rPr>
              <a:t>, un professeur de chimie et un professeur de biologie et physiopathologies humaines.</a:t>
            </a:r>
          </a:p>
          <a:p>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smtClean="0">
                <a:solidFill>
                  <a:srgbClr val="FF0000"/>
                </a:solidFill>
              </a:rPr>
              <a:t>DÉTAILS DE L’EXAMEN BO spécial du 13 février 2020 série STL: Physique chimie et Mathématiques</a:t>
            </a:r>
            <a:endParaRPr lang="fr-FR" sz="2800" dirty="0"/>
          </a:p>
        </p:txBody>
      </p:sp>
      <p:sp>
        <p:nvSpPr>
          <p:cNvPr id="3" name="Espace réservé du contenu 2"/>
          <p:cNvSpPr>
            <a:spLocks noGrp="1"/>
          </p:cNvSpPr>
          <p:nvPr>
            <p:ph idx="1"/>
          </p:nvPr>
        </p:nvSpPr>
        <p:spPr>
          <a:xfrm>
            <a:off x="457200" y="1935480"/>
            <a:ext cx="8229600" cy="4922520"/>
          </a:xfrm>
        </p:spPr>
        <p:txBody>
          <a:bodyPr>
            <a:normAutofit fontScale="70000" lnSpcReduction="20000"/>
          </a:bodyPr>
          <a:lstStyle/>
          <a:p>
            <a:pPr algn="just"/>
            <a:r>
              <a:rPr lang="fr-FR" sz="3100" dirty="0" smtClean="0"/>
              <a:t>Épreuve écrite de durée : 3 heures</a:t>
            </a:r>
          </a:p>
          <a:p>
            <a:pPr algn="just"/>
            <a:r>
              <a:rPr lang="fr-FR" sz="3100" dirty="0" smtClean="0"/>
              <a:t>Le sujet comporte de trois à cinq exercices indépendants les uns des autres abordant des domaines différents du programme.</a:t>
            </a:r>
          </a:p>
          <a:p>
            <a:pPr algn="just"/>
            <a:r>
              <a:rPr lang="fr-FR" sz="3100" dirty="0" smtClean="0"/>
              <a:t>L'un au moins des exercices propose l'étude d'une situation où les mathématiques et la physique-chimie interagissent et se complètent pour apporter chacune son éclairage. Les autres exercices permettent d'évaluer les connaissances et les compétences propres à chacune des disciplines qui composent l'enseignement de spécialité de physique-chimie et mathématiques.</a:t>
            </a:r>
          </a:p>
          <a:p>
            <a:pPr algn="just"/>
            <a:r>
              <a:rPr lang="fr-FR" sz="3100" dirty="0" smtClean="0"/>
              <a:t>Les sujets traités en physique-chimie lors de cette épreuve portent sur des situations </a:t>
            </a:r>
            <a:r>
              <a:rPr lang="fr-FR" sz="3100" dirty="0" err="1" smtClean="0"/>
              <a:t>contextualisées</a:t>
            </a:r>
            <a:r>
              <a:rPr lang="fr-FR" sz="3100" dirty="0" smtClean="0"/>
              <a:t> en prenant appui sur des applications scientifiques et technologiques contemporaines ; à ce titre, ils peuvent contenir en nombre limité des documents à analyser ou des données expérimentales à exploiter.</a:t>
            </a:r>
          </a:p>
          <a:p>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smtClean="0">
                <a:solidFill>
                  <a:srgbClr val="FF0000"/>
                </a:solidFill>
              </a:rPr>
              <a:t>DÉTAILS DE L’EXAMEN BO spécial du 13 février 2020 série STL: Physique chimie et Mathématiques</a:t>
            </a:r>
            <a:endParaRPr lang="fr-FR" sz="2800" dirty="0"/>
          </a:p>
        </p:txBody>
      </p:sp>
      <p:sp>
        <p:nvSpPr>
          <p:cNvPr id="3" name="Espace réservé du contenu 2"/>
          <p:cNvSpPr>
            <a:spLocks noGrp="1"/>
          </p:cNvSpPr>
          <p:nvPr>
            <p:ph idx="1"/>
          </p:nvPr>
        </p:nvSpPr>
        <p:spPr>
          <a:xfrm>
            <a:off x="428596" y="1785926"/>
            <a:ext cx="8229600" cy="4389120"/>
          </a:xfrm>
        </p:spPr>
        <p:txBody>
          <a:bodyPr>
            <a:normAutofit lnSpcReduction="10000"/>
          </a:bodyPr>
          <a:lstStyle/>
          <a:p>
            <a:pPr algn="just"/>
            <a:r>
              <a:rPr lang="fr-FR" dirty="0" smtClean="0"/>
              <a:t>Cette épreuve est notée sur 20 points. Le barème est construit de manière à attribuer 6 points à l'évaluation des compétences propres aux mathématiques et </a:t>
            </a:r>
            <a:r>
              <a:rPr lang="fr-FR" dirty="0" smtClean="0">
                <a:solidFill>
                  <a:srgbClr val="FF0000"/>
                </a:solidFill>
              </a:rPr>
              <a:t>14 points pour celles propres à la physique-chimie</a:t>
            </a:r>
            <a:r>
              <a:rPr lang="fr-FR" dirty="0" smtClean="0"/>
              <a:t>.</a:t>
            </a:r>
          </a:p>
          <a:p>
            <a:pPr algn="just"/>
            <a:r>
              <a:rPr lang="fr-FR" dirty="0" smtClean="0"/>
              <a:t> L'épreuve est corrigée par un professeur de mathématiques pour les compétences propres aux mathématiques et un professeur de physique-chimie pour les compétences propres à la physique-chimie.  </a:t>
            </a:r>
          </a:p>
          <a:p>
            <a:pPr algn="just"/>
            <a:r>
              <a:rPr lang="fr-FR" dirty="0" smtClean="0"/>
              <a:t>Le sujet précise si l'usage de la calculatrice, dans les conditions précisées par les textes en vigueur, est autorisé.</a:t>
            </a:r>
          </a:p>
          <a:p>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smtClean="0">
                <a:solidFill>
                  <a:srgbClr val="FF0000"/>
                </a:solidFill>
              </a:rPr>
              <a:t>DÉTAILS DE L’EXAMEN BO spécial du 13 février 2020 série STL: Physique chimie et Mathématiques</a:t>
            </a:r>
            <a:endParaRPr lang="fr-FR" sz="2800" dirty="0"/>
          </a:p>
        </p:txBody>
      </p:sp>
      <p:sp>
        <p:nvSpPr>
          <p:cNvPr id="3" name="Espace réservé du contenu 2"/>
          <p:cNvSpPr>
            <a:spLocks noGrp="1"/>
          </p:cNvSpPr>
          <p:nvPr>
            <p:ph idx="1"/>
          </p:nvPr>
        </p:nvSpPr>
        <p:spPr/>
        <p:txBody>
          <a:bodyPr>
            <a:normAutofit fontScale="77500" lnSpcReduction="20000"/>
          </a:bodyPr>
          <a:lstStyle/>
          <a:p>
            <a:pPr algn="just"/>
            <a:r>
              <a:rPr lang="fr-FR" dirty="0" smtClean="0"/>
              <a:t>Épreuve orale de contrôle</a:t>
            </a:r>
          </a:p>
          <a:p>
            <a:pPr algn="just"/>
            <a:r>
              <a:rPr lang="fr-FR" dirty="0" smtClean="0"/>
              <a:t>Durée : 30 minutes</a:t>
            </a:r>
          </a:p>
          <a:p>
            <a:pPr algn="just"/>
            <a:r>
              <a:rPr lang="fr-FR" dirty="0" smtClean="0"/>
              <a:t>Temps de préparation : 30 minutes</a:t>
            </a:r>
          </a:p>
          <a:p>
            <a:pPr algn="just"/>
            <a:r>
              <a:rPr lang="fr-FR" dirty="0" smtClean="0"/>
              <a:t>L'épreuve consiste en un entretien entre le candidat et deux examinateurs, </a:t>
            </a:r>
            <a:r>
              <a:rPr lang="fr-FR" dirty="0" smtClean="0">
                <a:solidFill>
                  <a:srgbClr val="FF0000"/>
                </a:solidFill>
              </a:rPr>
              <a:t>un professeur de physique-chimie et un professeur de mathématiques.</a:t>
            </a:r>
          </a:p>
          <a:p>
            <a:pPr algn="just"/>
            <a:r>
              <a:rPr lang="fr-FR" dirty="0" smtClean="0"/>
              <a:t>Le candidat tire au sort un sujet comportant trois questions : deux questions portent la totalité de la partie de physique-chimie du programme du cycle terminal et une question sur la totalité de la partie de mathématiques du programme du cycle terminal. </a:t>
            </a:r>
          </a:p>
          <a:p>
            <a:pPr algn="just"/>
            <a:r>
              <a:rPr lang="fr-FR" dirty="0" smtClean="0"/>
              <a:t>Cette épreuve a lieu dans une salle comportant du matériel de physique-chimie afin que des questions puissent être posées sur le matériel expérimental et son utilisation, sans que le candidat soit conduit à manipuler.</a:t>
            </a:r>
          </a:p>
          <a:p>
            <a:pPr algn="just"/>
            <a:r>
              <a:rPr lang="fr-FR" dirty="0" smtClean="0"/>
              <a:t>En cas de besoin, un moyen de calcul (calculatrice ou ordinateur) est fourni au candidat.</a:t>
            </a:r>
          </a:p>
          <a:p>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smtClean="0">
                <a:solidFill>
                  <a:srgbClr val="FF0000"/>
                </a:solidFill>
              </a:rPr>
              <a:t>DÉTAILS DE L’EXAMEN BO spécial du 13 février 2020 série STL: Physique chimie et Mathématiques</a:t>
            </a:r>
            <a:endParaRPr lang="fr-FR" sz="2800" dirty="0"/>
          </a:p>
        </p:txBody>
      </p:sp>
      <p:sp>
        <p:nvSpPr>
          <p:cNvPr id="3" name="Espace réservé du contenu 2"/>
          <p:cNvSpPr>
            <a:spLocks noGrp="1"/>
          </p:cNvSpPr>
          <p:nvPr>
            <p:ph idx="1"/>
          </p:nvPr>
        </p:nvSpPr>
        <p:spPr/>
        <p:txBody>
          <a:bodyPr/>
          <a:lstStyle/>
          <a:p>
            <a:pPr algn="just"/>
            <a:r>
              <a:rPr lang="fr-FR" dirty="0" smtClean="0"/>
              <a:t>Ne figurent pas au programme de cette épreuve terminale du baccalauréat, les points suivants du programme de la classe de terminale :</a:t>
            </a:r>
          </a:p>
          <a:p>
            <a:pPr algn="just">
              <a:buNone/>
            </a:pPr>
            <a:r>
              <a:rPr lang="fr-FR" dirty="0" smtClean="0"/>
              <a:t>- tout l'encadré relatif à la radioactivité du thème « transformation de la matière » ;</a:t>
            </a:r>
          </a:p>
          <a:p>
            <a:pPr algn="just">
              <a:buNone/>
            </a:pPr>
            <a:r>
              <a:rPr lang="fr-FR" dirty="0" smtClean="0"/>
              <a:t>- tout l'encadré relatif à l'énergie chimique ;</a:t>
            </a:r>
          </a:p>
          <a:p>
            <a:pPr algn="just">
              <a:buNone/>
            </a:pPr>
            <a:r>
              <a:rPr lang="fr-FR" dirty="0" smtClean="0"/>
              <a:t>- la partie « rayonnement laser » de l'encadré relatif à l'énergie et ondes du thème « énergie : conversions et transferts ».</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3600" dirty="0" smtClean="0">
                <a:solidFill>
                  <a:srgbClr val="FF0000"/>
                </a:solidFill>
              </a:rPr>
              <a:t>Les enseignements de spécialité en terminale STI2D</a:t>
            </a:r>
            <a:endParaRPr lang="fr-FR" sz="3600" dirty="0">
              <a:solidFill>
                <a:srgbClr val="FF0000"/>
              </a:solidFill>
            </a:endParaRPr>
          </a:p>
        </p:txBody>
      </p:sp>
      <p:sp>
        <p:nvSpPr>
          <p:cNvPr id="3" name="Espace réservé du contenu 2"/>
          <p:cNvSpPr>
            <a:spLocks noGrp="1"/>
          </p:cNvSpPr>
          <p:nvPr>
            <p:ph idx="1"/>
          </p:nvPr>
        </p:nvSpPr>
        <p:spPr>
          <a:xfrm>
            <a:off x="457200" y="1785926"/>
            <a:ext cx="8229600" cy="4857784"/>
          </a:xfrm>
        </p:spPr>
        <p:txBody>
          <a:bodyPr>
            <a:noAutofit/>
          </a:bodyPr>
          <a:lstStyle/>
          <a:p>
            <a:pPr algn="just"/>
            <a:r>
              <a:rPr lang="fr-FR" sz="2000" dirty="0" smtClean="0"/>
              <a:t>les 4  spécialités Architecture et construction (AC), Energies et environnement (EE), Innovation technologique et éco-conception (ITEC), Systèmes d'information et numérique (SIN) ont disparu en première mais sont maintenus en terminale.</a:t>
            </a:r>
          </a:p>
          <a:p>
            <a:pPr algn="just"/>
            <a:endParaRPr lang="fr-FR" sz="2000" dirty="0" smtClean="0"/>
          </a:p>
          <a:p>
            <a:pPr algn="just"/>
            <a:r>
              <a:rPr lang="fr-FR" sz="2000" dirty="0" smtClean="0"/>
              <a:t>En terminale:</a:t>
            </a:r>
          </a:p>
          <a:p>
            <a:pPr algn="just"/>
            <a:r>
              <a:rPr lang="fr-FR" sz="2000" dirty="0" smtClean="0"/>
              <a:t>Ingénierie, Innovation et développement durable 12 heures (</a:t>
            </a:r>
            <a:r>
              <a:rPr lang="fr-FR" sz="2000" b="1" u="sng" dirty="0" smtClean="0"/>
              <a:t>au choix </a:t>
            </a:r>
            <a:r>
              <a:rPr lang="fr-FR" sz="2000" dirty="0" smtClean="0"/>
              <a:t>un parmi les quatre : AC, EE, ITEC, SIN)</a:t>
            </a:r>
          </a:p>
          <a:p>
            <a:pPr algn="just"/>
            <a:r>
              <a:rPr lang="fr-FR" sz="2000" dirty="0" smtClean="0">
                <a:solidFill>
                  <a:srgbClr val="FF0000"/>
                </a:solidFill>
              </a:rPr>
              <a:t>Physique-Chimie et Mathématiques 6 heures</a:t>
            </a:r>
          </a:p>
          <a:p>
            <a:pPr algn="just"/>
            <a:endParaRPr lang="fr-FR" sz="2000" dirty="0" smtClean="0"/>
          </a:p>
          <a:p>
            <a:pPr algn="just"/>
            <a:r>
              <a:rPr lang="fr-FR" sz="2000" dirty="0" smtClean="0"/>
              <a:t>Rem: les mathématiques existent déjà dans le tronc commun, ce sont donc ici les mathématiques « utiles à la physique-chimie »</a:t>
            </a:r>
          </a:p>
          <a:p>
            <a:pPr algn="just"/>
            <a:endParaRPr lang="fr-FR" sz="1800" dirty="0" smtClean="0"/>
          </a:p>
          <a:p>
            <a:pPr algn="just"/>
            <a:endParaRPr lang="fr-FR" sz="2000" dirty="0" smtClean="0">
              <a:solidFill>
                <a:srgbClr val="FF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400" dirty="0" smtClean="0">
                <a:solidFill>
                  <a:srgbClr val="FF0000"/>
                </a:solidFill>
              </a:rPr>
              <a:t>DÉTAILS DE L’EXAMEN BO spécial du 13 février 2020 : Le grand oral</a:t>
            </a:r>
            <a:endParaRPr lang="fr-FR" sz="4400"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Épreuve orale</a:t>
            </a:r>
          </a:p>
          <a:p>
            <a:pPr algn="just"/>
            <a:r>
              <a:rPr lang="fr-FR" dirty="0" smtClean="0"/>
              <a:t>Durée : 20 minutes</a:t>
            </a:r>
          </a:p>
          <a:p>
            <a:pPr algn="just"/>
            <a:r>
              <a:rPr lang="fr-FR" dirty="0" smtClean="0"/>
              <a:t>Préparation : 20 minutes</a:t>
            </a:r>
          </a:p>
          <a:p>
            <a:pPr algn="just"/>
            <a:r>
              <a:rPr lang="fr-FR" dirty="0" smtClean="0"/>
              <a:t>Coefficient : 10</a:t>
            </a:r>
          </a:p>
          <a:p>
            <a:pPr algn="just"/>
            <a:r>
              <a:rPr lang="fr-FR" dirty="0" smtClean="0"/>
              <a:t>L'épreuve est notée sur 20 points.</a:t>
            </a:r>
          </a:p>
          <a:p>
            <a:pPr algn="just"/>
            <a:r>
              <a:rPr lang="fr-FR" dirty="0" smtClean="0"/>
              <a:t>Le jury est composé de </a:t>
            </a:r>
            <a:r>
              <a:rPr lang="fr-FR" dirty="0" smtClean="0">
                <a:solidFill>
                  <a:srgbClr val="FF0000"/>
                </a:solidFill>
              </a:rPr>
              <a:t>deux professeurs de disciplines différentes,</a:t>
            </a:r>
            <a:r>
              <a:rPr lang="fr-FR" dirty="0" smtClean="0"/>
              <a:t> dont l'un représente l'un des deux enseignements de spécialité du candidat et l'autre représente l'autre enseignement de spécialité ou l'un des enseignements communs, ou est professeur-documentaliste. </a:t>
            </a:r>
          </a:p>
          <a:p>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dirty="0" smtClean="0">
                <a:solidFill>
                  <a:srgbClr val="FF0000"/>
                </a:solidFill>
              </a:rPr>
              <a:t>DÉTAILS DE L’EXAMEN BO spécial du 13 février 2020 : Le grand oral</a:t>
            </a:r>
            <a:endParaRPr lang="fr-FR" sz="4400"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solidFill>
                  <a:srgbClr val="FF0000"/>
                </a:solidFill>
              </a:rPr>
              <a:t>L'épreuve, d'une durée totale de 20 minutes, se déroule en trois temps :</a:t>
            </a:r>
          </a:p>
          <a:p>
            <a:pPr algn="just"/>
            <a:r>
              <a:rPr lang="fr-FR" dirty="0" smtClean="0">
                <a:solidFill>
                  <a:srgbClr val="FF0000"/>
                </a:solidFill>
              </a:rPr>
              <a:t>Premier temps : présentation d'une question (5 minutes)</a:t>
            </a:r>
          </a:p>
          <a:p>
            <a:pPr algn="just"/>
            <a:r>
              <a:rPr lang="fr-FR" dirty="0" smtClean="0"/>
              <a:t>Au début de l'épreuve, le candidat présente au jury deux questions.</a:t>
            </a:r>
          </a:p>
          <a:p>
            <a:pPr algn="just"/>
            <a:r>
              <a:rPr lang="fr-FR" dirty="0" smtClean="0"/>
              <a:t>Ces questions portent sur les deux enseignements de spécialité soit pris isolément, soit abordés de manière transversale. Elles mettent en lumière un des grands enjeux du ou des programmes de ces enseignements. Elles sont adossées à tout ou partie du programme du cycle terminal. Pour les candidats scolarisés, elles ont été élaborées et préparées par le candidat avec ses professeurs et, s'il le souhaite, avec d'autres élèves.</a:t>
            </a:r>
          </a:p>
          <a:p>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400" dirty="0" smtClean="0">
                <a:solidFill>
                  <a:srgbClr val="FF0000"/>
                </a:solidFill>
              </a:rPr>
              <a:t>DÉTAILS DE L’EXAMEN BO spécial du 13 février 2020 : Le grand oral</a:t>
            </a:r>
            <a:endParaRPr lang="fr-FR" sz="4400" dirty="0"/>
          </a:p>
        </p:txBody>
      </p:sp>
      <p:sp>
        <p:nvSpPr>
          <p:cNvPr id="3" name="Espace réservé du contenu 2"/>
          <p:cNvSpPr>
            <a:spLocks noGrp="1"/>
          </p:cNvSpPr>
          <p:nvPr>
            <p:ph idx="1"/>
          </p:nvPr>
        </p:nvSpPr>
        <p:spPr/>
        <p:txBody>
          <a:bodyPr>
            <a:normAutofit fontScale="85000" lnSpcReduction="10000"/>
          </a:bodyPr>
          <a:lstStyle/>
          <a:p>
            <a:pPr algn="just"/>
            <a:r>
              <a:rPr lang="fr-FR" dirty="0" smtClean="0"/>
              <a:t>Les questions sont transmises au jury, par le candidat, sur une feuille signée par les professeurs des enseignements de spécialité du candidat et portant le cachet de son établissement d'origine.</a:t>
            </a:r>
          </a:p>
          <a:p>
            <a:pPr algn="just"/>
            <a:r>
              <a:rPr lang="fr-FR" dirty="0" smtClean="0"/>
              <a:t>Le jury choisit une des deux questions. </a:t>
            </a:r>
            <a:r>
              <a:rPr lang="fr-FR" dirty="0" smtClean="0">
                <a:solidFill>
                  <a:srgbClr val="FF0000"/>
                </a:solidFill>
              </a:rPr>
              <a:t>Le candidat dispose de 20 minutes de préparation</a:t>
            </a:r>
            <a:r>
              <a:rPr lang="fr-FR" dirty="0" smtClean="0"/>
              <a:t> pour mettre en ordre ses idées et réaliser, s'il le souhaite, un support qu'il remettra au jury sur une feuille qui lui est fournie. Ce support ne fait pas l'objet d'une évaluation. </a:t>
            </a:r>
            <a:r>
              <a:rPr lang="fr-FR" dirty="0" smtClean="0">
                <a:solidFill>
                  <a:srgbClr val="FF0000"/>
                </a:solidFill>
              </a:rPr>
              <a:t>L'exposé du candidat se fait sans note.</a:t>
            </a:r>
          </a:p>
          <a:p>
            <a:pPr algn="just"/>
            <a:r>
              <a:rPr lang="fr-FR" dirty="0" smtClean="0">
                <a:solidFill>
                  <a:srgbClr val="FF0000"/>
                </a:solidFill>
              </a:rPr>
              <a:t>Le candidat à 5 minutes </a:t>
            </a:r>
            <a:r>
              <a:rPr lang="fr-FR" dirty="0" smtClean="0"/>
              <a:t>pour expliquer pourquoi il a choisi de préparer cette question pendant sa formation, puis il la développe et y répond. </a:t>
            </a:r>
          </a:p>
          <a:p>
            <a:pPr algn="just"/>
            <a:r>
              <a:rPr lang="fr-FR" dirty="0" smtClean="0"/>
              <a:t>Le jury évalue les capacités argumentatives et les qualités oratoires du candidat.</a:t>
            </a:r>
          </a:p>
          <a:p>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400" dirty="0" smtClean="0">
                <a:solidFill>
                  <a:srgbClr val="FF0000"/>
                </a:solidFill>
              </a:rPr>
              <a:t>DÉTAILS DE L’EXAMEN BO spécial du 13 février 2020 : Le grand oral</a:t>
            </a:r>
            <a:endParaRPr lang="fr-FR" sz="4400" dirty="0"/>
          </a:p>
        </p:txBody>
      </p:sp>
      <p:sp>
        <p:nvSpPr>
          <p:cNvPr id="3" name="Espace réservé du contenu 2"/>
          <p:cNvSpPr>
            <a:spLocks noGrp="1"/>
          </p:cNvSpPr>
          <p:nvPr>
            <p:ph idx="1"/>
          </p:nvPr>
        </p:nvSpPr>
        <p:spPr>
          <a:xfrm>
            <a:off x="457200" y="1935480"/>
            <a:ext cx="8229600" cy="4708230"/>
          </a:xfrm>
        </p:spPr>
        <p:txBody>
          <a:bodyPr>
            <a:normAutofit fontScale="85000" lnSpcReduction="10000"/>
          </a:bodyPr>
          <a:lstStyle/>
          <a:p>
            <a:pPr algn="just"/>
            <a:r>
              <a:rPr lang="fr-FR" dirty="0" smtClean="0">
                <a:solidFill>
                  <a:srgbClr val="FF0000"/>
                </a:solidFill>
              </a:rPr>
              <a:t>Deuxième temps : échange avec le candidat (10 minutes)</a:t>
            </a:r>
          </a:p>
          <a:p>
            <a:pPr algn="just">
              <a:buNone/>
            </a:pPr>
            <a:r>
              <a:rPr lang="fr-FR" dirty="0" smtClean="0"/>
              <a:t>   Le jury interroge ensuite le candidat pour l'amener à préciser et à approfondir sa pensée. Il peut interroger le candidat sur toute partie du programme du cycle terminal de ses enseignements de spécialité et évaluer ainsi la solidité des connaissances et les capacités argumentatives du candidat.</a:t>
            </a:r>
          </a:p>
          <a:p>
            <a:pPr algn="just"/>
            <a:r>
              <a:rPr lang="fr-FR" dirty="0" smtClean="0">
                <a:solidFill>
                  <a:srgbClr val="FF0000"/>
                </a:solidFill>
              </a:rPr>
              <a:t>Troisième temps : échange sur le projet d'orientation du candidat (5 minutes)</a:t>
            </a:r>
          </a:p>
          <a:p>
            <a:pPr algn="just">
              <a:buNone/>
            </a:pPr>
            <a:r>
              <a:rPr lang="fr-FR" dirty="0" smtClean="0"/>
              <a:t>    Le candidat explique en quoi la question traitée éclaire son projet de poursuite d'études, voire son projet professionnel. Il expose les différentes étapes de la maturation de son projet (rencontres, engagements, stages, mobilité internationale, intérêt pour les enseignements communs, choix de ses spécialités, etc.) et la manière dont il souhaite le mener après le baccalauréat.</a:t>
            </a:r>
          </a:p>
          <a:p>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Le travail des élèves au lycée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dirty="0" smtClean="0"/>
              <a:t>La réforme des lycées insiste sur un </a:t>
            </a:r>
            <a:r>
              <a:rPr lang="fr-FR" b="1" dirty="0" smtClean="0"/>
              <a:t>travail régulier </a:t>
            </a:r>
            <a:r>
              <a:rPr lang="fr-FR" dirty="0" smtClean="0"/>
              <a:t>des élèves au lycée dans toutes les séries de la seconde à la terminale.</a:t>
            </a:r>
          </a:p>
          <a:p>
            <a:pPr algn="just"/>
            <a:r>
              <a:rPr lang="fr-FR" dirty="0" smtClean="0"/>
              <a:t>Ceci est notamment rendu nécessaire par les épreuves du baccalauréat qui sont maintenant plus réparties dans le temps, sur la première et la terminale.</a:t>
            </a:r>
          </a:p>
          <a:p>
            <a:pPr algn="just"/>
            <a:r>
              <a:rPr lang="fr-FR" dirty="0" smtClean="0"/>
              <a:t>Le travail des élèves peut être décomposé simplement en deux activités principales : l’apprentissage du cours (et des TP) et les exercices.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L’apprentissage du cours</a:t>
            </a:r>
            <a:endParaRPr lang="fr-FR" dirty="0">
              <a:solidFill>
                <a:srgbClr val="FF0000"/>
              </a:solidFill>
            </a:endParaRPr>
          </a:p>
        </p:txBody>
      </p:sp>
      <p:sp>
        <p:nvSpPr>
          <p:cNvPr id="3" name="Espace réservé du contenu 2"/>
          <p:cNvSpPr>
            <a:spLocks noGrp="1"/>
          </p:cNvSpPr>
          <p:nvPr>
            <p:ph idx="1"/>
          </p:nvPr>
        </p:nvSpPr>
        <p:spPr/>
        <p:txBody>
          <a:bodyPr>
            <a:normAutofit fontScale="92500"/>
          </a:bodyPr>
          <a:lstStyle/>
          <a:p>
            <a:pPr algn="just"/>
            <a:r>
              <a:rPr lang="fr-FR" dirty="0" smtClean="0"/>
              <a:t>C’est la base. Si l’élève ne connait pas son cours, il ne peut rien faire. Quelque soit la qualité du cours du professeur, si l’élève ne l’apprend pas, cela ne sert pas à grand-chose.</a:t>
            </a:r>
          </a:p>
          <a:p>
            <a:pPr algn="just"/>
            <a:r>
              <a:rPr lang="fr-FR" dirty="0" smtClean="0"/>
              <a:t>Sachant cela, il faut à chaque fois faire marquer sur le cahier de textes des élèves qu’il faut apprendre la leçon pour la fois suivante. Il ne faut pas se contenter de le dire oralement ou encore pire de dire au début de l’année : la leçon est toujours à apprendre pour la fois suivante.</a:t>
            </a:r>
          </a:p>
          <a:p>
            <a:pPr algn="just"/>
            <a:r>
              <a:rPr lang="fr-FR" dirty="0" smtClean="0"/>
              <a:t>Il faut vérifier que la leçon est apprise, par exemple en interrogeant un élève au hasard à chaque début de cours et en le notant.</a:t>
            </a:r>
          </a:p>
          <a:p>
            <a:endParaRPr lang="fr-F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Comment faire pour apprendre le cours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2800" dirty="0" smtClean="0"/>
              <a:t>Je lis plusieurs fois le cours.</a:t>
            </a:r>
          </a:p>
          <a:p>
            <a:r>
              <a:rPr lang="fr-FR" sz="2800" dirty="0" smtClean="0"/>
              <a:t>Je repère les points importants et j’en fais un résumé</a:t>
            </a:r>
          </a:p>
          <a:p>
            <a:r>
              <a:rPr lang="fr-FR" sz="2800" dirty="0" smtClean="0"/>
              <a:t>J’apprend </a:t>
            </a:r>
            <a:r>
              <a:rPr lang="fr-FR" sz="2800" dirty="0" smtClean="0">
                <a:solidFill>
                  <a:srgbClr val="FF0000"/>
                </a:solidFill>
              </a:rPr>
              <a:t>par cœur </a:t>
            </a:r>
            <a:r>
              <a:rPr lang="fr-FR" sz="2800" dirty="0" smtClean="0"/>
              <a:t>ce résumé</a:t>
            </a:r>
          </a:p>
          <a:p>
            <a:r>
              <a:rPr lang="fr-FR" sz="2800" dirty="0" smtClean="0"/>
              <a:t>Je le cache et je le récite à voix haute. </a:t>
            </a:r>
          </a:p>
          <a:p>
            <a:r>
              <a:rPr lang="fr-FR" sz="2800" dirty="0" smtClean="0"/>
              <a:t>Je l’écris</a:t>
            </a:r>
          </a:p>
          <a:p>
            <a:r>
              <a:rPr lang="fr-FR" sz="2800" dirty="0" smtClean="0"/>
              <a:t>A la fin, je dois savoir le réciter et l’écrire </a:t>
            </a:r>
            <a:endParaRPr lang="fr-FR" sz="28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La fiche de cours</a:t>
            </a:r>
            <a:endParaRPr lang="fr-FR" dirty="0">
              <a:solidFill>
                <a:srgbClr val="FF0000"/>
              </a:solidFill>
            </a:endParaRPr>
          </a:p>
        </p:txBody>
      </p:sp>
      <p:sp>
        <p:nvSpPr>
          <p:cNvPr id="3" name="Espace réservé du contenu 2"/>
          <p:cNvSpPr>
            <a:spLocks noGrp="1"/>
          </p:cNvSpPr>
          <p:nvPr>
            <p:ph idx="1"/>
          </p:nvPr>
        </p:nvSpPr>
        <p:spPr/>
        <p:txBody>
          <a:bodyPr/>
          <a:lstStyle/>
          <a:p>
            <a:pPr>
              <a:buNone/>
            </a:pPr>
            <a:endParaRPr lang="fr-FR" dirty="0" smtClean="0"/>
          </a:p>
          <a:p>
            <a:pPr algn="just"/>
            <a:r>
              <a:rPr lang="fr-FR" dirty="0" smtClean="0"/>
              <a:t>Il est possible, de demander aux élèves de faire des fiches résumant l’essentiel de la leçon (formules, définitions, …). Cela les fait travailler et leur sert pour les révisions avant contrôle. Elles seront encore plus utiles dans les classes à examen (Première, Terminale et après). </a:t>
            </a:r>
            <a:r>
              <a:rPr lang="fr-FR" b="1" dirty="0" smtClean="0"/>
              <a:t>Ces fiches pourront être notées et la note comptera dans la moyenne.</a:t>
            </a:r>
          </a:p>
          <a:p>
            <a:pPr algn="just"/>
            <a:r>
              <a:rPr lang="fr-FR" dirty="0" smtClean="0"/>
              <a:t>Cela peut prendre la forme de cartes  heuristiques.</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Les exercices en classe</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algn="just"/>
            <a:r>
              <a:rPr lang="fr-FR" sz="2800" dirty="0" smtClean="0"/>
              <a:t>Chaque nouvelle formule doit être immédiatement suivie d’un exercice (réalisé par les élèves) d’application directe afin de voir s’ils ont compris. Cela permet aussi de varier les activités durant la séance de cours et de faire participer les élèves à l’écrit et à l’oral pour la correction.</a:t>
            </a:r>
          </a:p>
          <a:p>
            <a:pPr algn="just"/>
            <a:r>
              <a:rPr lang="fr-FR" sz="2800" dirty="0" smtClean="0"/>
              <a:t>Il ne faut pas envoyer corriger le premier qui a terminé, mais il faut </a:t>
            </a:r>
            <a:r>
              <a:rPr lang="fr-FR" sz="2800" b="1" dirty="0" smtClean="0"/>
              <a:t>laisser du temps </a:t>
            </a:r>
            <a:r>
              <a:rPr lang="fr-FR" sz="2800" dirty="0" smtClean="0"/>
              <a:t>à toute la classe pour réaliser le travail. Il faut circuler dans les rangs pour s’assurer que la majorité l’a réussi et alors seulement envoyer un élève au tableau pour corriger. </a:t>
            </a:r>
          </a:p>
          <a:p>
            <a:pPr algn="just"/>
            <a:endParaRPr lang="fr-FR" sz="2800" dirty="0" smtClean="0"/>
          </a:p>
          <a:p>
            <a:endParaRPr lang="fr-F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Les exercices à la maison</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just"/>
            <a:r>
              <a:rPr lang="fr-FR" dirty="0" smtClean="0"/>
              <a:t>Il faut bien remarquer que pour obtenir des résultats, le sportif s’entraîne, le musicien s’entraîne. Le physicien doit donc aussi s’entraîner.</a:t>
            </a:r>
          </a:p>
          <a:p>
            <a:pPr algn="just"/>
            <a:r>
              <a:rPr lang="fr-FR" dirty="0" smtClean="0"/>
              <a:t>Il faut donc habituer les élèves à travailler régulièrement. </a:t>
            </a:r>
          </a:p>
          <a:p>
            <a:pPr algn="just"/>
            <a:r>
              <a:rPr lang="fr-FR" b="1" dirty="0" smtClean="0"/>
              <a:t>Pour cela on peut donner systématiquement un exercice pour le cours suivant.</a:t>
            </a:r>
            <a:r>
              <a:rPr lang="fr-FR" dirty="0" smtClean="0"/>
              <a:t>  </a:t>
            </a:r>
          </a:p>
          <a:p>
            <a:pPr algn="just"/>
            <a:r>
              <a:rPr lang="fr-FR" dirty="0" smtClean="0"/>
              <a:t>Il ne faut pas donner plus d’un exercice car il faudra les corriger. Il faut éviter de passer une heure entière à les corriger. En effet les élèves risquent de s’ennuyer et de chahuter.</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dirty="0" smtClean="0">
                <a:solidFill>
                  <a:srgbClr val="FF0000"/>
                </a:solidFill>
              </a:rPr>
              <a:t>PHYSIQUE CHIMIE ET MATHÉMATIQUES EN TERMINALE STI2D</a:t>
            </a:r>
            <a:endParaRPr lang="fr-FR" sz="4000"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just"/>
            <a:r>
              <a:rPr lang="fr-FR" sz="3200" dirty="0" smtClean="0"/>
              <a:t>Il s’agit bien de Physique Chimie et pas de Physique Appliquée. En conséquence, </a:t>
            </a:r>
            <a:r>
              <a:rPr lang="fr-FR" sz="3200" dirty="0" smtClean="0">
                <a:solidFill>
                  <a:srgbClr val="FF0000"/>
                </a:solidFill>
              </a:rPr>
              <a:t>tous les professeurs (PC ou PA ou ex PA) peuvent y enseigner.</a:t>
            </a:r>
          </a:p>
          <a:p>
            <a:pPr algn="just"/>
            <a:r>
              <a:rPr lang="fr-FR" sz="3200" dirty="0" smtClean="0"/>
              <a:t>La Physique Appliquée a disparu des programmes jusqu’en terminale depuis la dernière réforme.</a:t>
            </a:r>
          </a:p>
          <a:p>
            <a:pPr algn="just"/>
            <a:r>
              <a:rPr lang="fr-FR" sz="3200" dirty="0" smtClean="0">
                <a:solidFill>
                  <a:srgbClr val="FF0000"/>
                </a:solidFill>
              </a:rPr>
              <a:t>Les postes de Physique Appliquée n’existent plus que pour les BTS</a:t>
            </a:r>
            <a:r>
              <a:rPr lang="fr-FR" sz="3200" dirty="0" smtClean="0"/>
              <a:t>. </a:t>
            </a:r>
          </a:p>
          <a:p>
            <a:endParaRPr lang="fr-F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Vérification des devoirs à la maison</a:t>
            </a:r>
            <a:endParaRPr lang="fr-FR" dirty="0">
              <a:solidFill>
                <a:srgbClr val="FF0000"/>
              </a:solidFill>
            </a:endParaRPr>
          </a:p>
        </p:txBody>
      </p:sp>
      <p:sp>
        <p:nvSpPr>
          <p:cNvPr id="3" name="Espace réservé du contenu 2"/>
          <p:cNvSpPr>
            <a:spLocks noGrp="1"/>
          </p:cNvSpPr>
          <p:nvPr>
            <p:ph idx="1"/>
          </p:nvPr>
        </p:nvSpPr>
        <p:spPr/>
        <p:txBody>
          <a:bodyPr/>
          <a:lstStyle/>
          <a:p>
            <a:pPr algn="just"/>
            <a:r>
              <a:rPr lang="fr-FR" dirty="0" smtClean="0"/>
              <a:t>Le professeur doit systématiquement vérifier le travail de ses élèves avant de corriger l’exercice qui était à faire à la maison. Cela a deux objectifs :</a:t>
            </a:r>
          </a:p>
          <a:p>
            <a:pPr algn="just">
              <a:buNone/>
            </a:pPr>
            <a:r>
              <a:rPr lang="fr-FR" dirty="0" smtClean="0"/>
              <a:t>-Le premier est de s’assurer que la classe effectue ses devoirs, car si vous ne vérifiez pas, de moins en moins d’élèves feront leurs exercices.</a:t>
            </a:r>
          </a:p>
          <a:p>
            <a:pPr algn="just">
              <a:buNone/>
            </a:pPr>
            <a:r>
              <a:rPr lang="fr-FR" dirty="0" smtClean="0"/>
              <a:t>-Le second est de discerner les parties bien réussies de celles où des erreurs ont été commises et donc d’insister plus ou moins sur certains points lors de la correction.</a:t>
            </a:r>
          </a:p>
          <a:p>
            <a:endParaRPr lang="fr-F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Correction des devoirs à la maison</a:t>
            </a:r>
            <a:endParaRPr lang="fr-FR" dirty="0">
              <a:solidFill>
                <a:srgbClr val="FF0000"/>
              </a:solidFill>
            </a:endParaRPr>
          </a:p>
        </p:txBody>
      </p:sp>
      <p:sp>
        <p:nvSpPr>
          <p:cNvPr id="3" name="Espace réservé du contenu 2"/>
          <p:cNvSpPr>
            <a:spLocks noGrp="1"/>
          </p:cNvSpPr>
          <p:nvPr>
            <p:ph idx="1"/>
          </p:nvPr>
        </p:nvSpPr>
        <p:spPr>
          <a:xfrm>
            <a:off x="457200" y="1935480"/>
            <a:ext cx="8229600" cy="4779668"/>
          </a:xfrm>
        </p:spPr>
        <p:txBody>
          <a:bodyPr>
            <a:normAutofit fontScale="85000" lnSpcReduction="20000"/>
          </a:bodyPr>
          <a:lstStyle/>
          <a:p>
            <a:pPr algn="just"/>
            <a:r>
              <a:rPr lang="fr-FR" sz="2800" dirty="0" smtClean="0"/>
              <a:t>C’est un élève qui doit corriger l’exercice au tableau, le professeur n’est là que pour l’aider. </a:t>
            </a:r>
          </a:p>
          <a:p>
            <a:pPr algn="just"/>
            <a:r>
              <a:rPr lang="fr-FR" sz="2800" dirty="0" smtClean="0"/>
              <a:t>Il faut choisir un élève qui a réussi, cela permet de les valoriser et de ne pas perdre trop de temps, la correction sera moins longue.</a:t>
            </a:r>
          </a:p>
          <a:p>
            <a:pPr algn="just"/>
            <a:r>
              <a:rPr lang="fr-FR" sz="2800" dirty="0" smtClean="0"/>
              <a:t>Cela permet aussi au professeur d’être disponible pour circuler dans les rangs et répondre aux éventuelles questions personnelles des élèves et de s’assurer que tout le monde prend bien la correction. Cela évite aussi le chahut qui peut survenir lorsque le professeur corrige et est dos à la classe. </a:t>
            </a:r>
          </a:p>
          <a:p>
            <a:pPr algn="just"/>
            <a:r>
              <a:rPr lang="fr-FR" sz="2800" dirty="0" smtClean="0"/>
              <a:t>Le passage au tableau doit être un moment où l’élève doit s’exprimer en français pour expliquer ce qu’il fait à ses camarades, il doit faire un effort cela lui permet de travailler l’oral.</a:t>
            </a:r>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Variété des exercices à la maison</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sz="3200" dirty="0" smtClean="0"/>
              <a:t>Il existe plusieurs types d’exercices à donner à la maison, chacun ayant des objectifs particuliers. Il est bon de les avoir en tête afin de varier le travail donné aux élèves et ainsi qu’ils puissent progresser dans des capacités différentes.</a:t>
            </a:r>
            <a:endParaRPr lang="fr-FR" sz="32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Les exercices d’application directe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dirty="0" smtClean="0">
                <a:effectLst/>
              </a:rPr>
              <a:t>Il s’agit d’exercices simples que l’élève doit faire facilement s’il a </a:t>
            </a:r>
            <a:r>
              <a:rPr lang="fr-FR" dirty="0" smtClean="0">
                <a:solidFill>
                  <a:srgbClr val="FF0000"/>
                </a:solidFill>
                <a:effectLst/>
              </a:rPr>
              <a:t>appris et compris </a:t>
            </a:r>
            <a:r>
              <a:rPr lang="fr-FR" dirty="0" smtClean="0">
                <a:effectLst/>
              </a:rPr>
              <a:t>son cours.</a:t>
            </a:r>
          </a:p>
          <a:p>
            <a:pPr algn="just"/>
            <a:r>
              <a:rPr lang="fr-FR" dirty="0" smtClean="0"/>
              <a:t>S’il n’y arrive pas, il se tournera naturellement vers son cours et de ce fait l’apprendra. Ces exercices aident donc à l’apprentissage du cours.</a:t>
            </a:r>
          </a:p>
          <a:p>
            <a:pPr algn="just"/>
            <a:r>
              <a:rPr lang="fr-FR" dirty="0" smtClean="0"/>
              <a:t>Il peut se rendre compte qu’il n’arrive pas à faire son exercice alors qu’il connait son cours. C’est qu’il ne l’a pas compris, il va devoir réfléchir.</a:t>
            </a:r>
          </a:p>
          <a:p>
            <a:pPr algn="just"/>
            <a:r>
              <a:rPr lang="fr-FR" dirty="0" smtClean="0"/>
              <a:t>Les exercices d’application directe permettent aussi de travailler les méthodes.</a:t>
            </a:r>
            <a:endParaRPr lang="fr-F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Les exercices d’entraînement</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just"/>
            <a:r>
              <a:rPr lang="fr-FR" dirty="0" smtClean="0"/>
              <a:t>Pour une notion donnée, les exercices d’entraînement permettront de voir </a:t>
            </a:r>
            <a:r>
              <a:rPr lang="fr-FR" b="1" dirty="0" smtClean="0"/>
              <a:t>les différents cas de figures simples </a:t>
            </a:r>
            <a:r>
              <a:rPr lang="fr-FR" dirty="0" smtClean="0"/>
              <a:t>où on peut l’utiliser et donc à terme, la notion sera maîtrisée par les élèves.</a:t>
            </a:r>
          </a:p>
          <a:p>
            <a:pPr algn="just"/>
            <a:r>
              <a:rPr lang="fr-FR" dirty="0" smtClean="0"/>
              <a:t>L’entraînement permet de développer des </a:t>
            </a:r>
            <a:r>
              <a:rPr lang="fr-FR" b="1" dirty="0" smtClean="0"/>
              <a:t>automatismes</a:t>
            </a:r>
            <a:r>
              <a:rPr lang="fr-FR" dirty="0" smtClean="0"/>
              <a:t>. Il y a des choses que l’élève doit savoir faire sans réfléchir.</a:t>
            </a:r>
          </a:p>
          <a:p>
            <a:pPr algn="just"/>
            <a:r>
              <a:rPr lang="fr-FR" dirty="0" smtClean="0"/>
              <a:t>Un élève qui a appris son cours et qui l’a compris, peut l’oublier au bout d’un certain temps. Il faut donc </a:t>
            </a:r>
            <a:r>
              <a:rPr lang="fr-FR" b="1" dirty="0" smtClean="0"/>
              <a:t>raviver les notions dans sa mémoire </a:t>
            </a:r>
            <a:r>
              <a:rPr lang="fr-FR" dirty="0" smtClean="0"/>
              <a:t>par des exercices d’entraînement. </a:t>
            </a:r>
            <a:endParaRPr lang="fr-F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Les exercices de réflexion ou d’approfondissement</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sz="3200" dirty="0" smtClean="0"/>
              <a:t>Il s’agit de réinvestir des notions apprises dans des cas très différents de ceux qu’on a vus en cours.</a:t>
            </a:r>
          </a:p>
          <a:p>
            <a:pPr algn="just"/>
            <a:r>
              <a:rPr lang="fr-FR" sz="3200" dirty="0" smtClean="0"/>
              <a:t>On est bien sûr à un niveau supérieur que celui de l’apprentissage du cours et que celui des exercices d’application directe ou d’entraînement.</a:t>
            </a:r>
            <a:endParaRPr lang="fr-FR" sz="32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Préparation d’un devoir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sz="3200" dirty="0" smtClean="0"/>
              <a:t>Il s’agit de revoir des notions déjà étudiées afin de stabiliser, d’organiser et de hiérarchiser les connaissances. Ce temps de révision doit permettre à l’élève de prendre du recul, de mettre en relation différentes notions et de vérifier la bonne acquisition des méthodes.</a:t>
            </a:r>
            <a:endParaRPr lang="fr-FR" sz="32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solidFill>
                  <a:srgbClr val="FF0000"/>
                </a:solidFill>
              </a:rPr>
              <a:t>Les devoirs d’anticipation d’un cours</a:t>
            </a:r>
            <a:endParaRPr lang="fr-FR" sz="4000"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sz="2800" dirty="0" smtClean="0"/>
              <a:t>Il s’agit de donner un exercice avant de traiter le cours. Celui-ci sera sur les pré-requis nécessaires pour comprendre le cours. Ce sont donc des exercices sur des notions déjà connues des élèves (vues dans des classes antérieures) et qu’il faut réactiver dans leur mémoire. </a:t>
            </a:r>
          </a:p>
          <a:p>
            <a:pPr algn="just"/>
            <a:r>
              <a:rPr lang="fr-FR" sz="2800" dirty="0" smtClean="0"/>
              <a:t>L’objectif, c’est que les élèves comprennent mieux le cours qui va être fait.</a:t>
            </a:r>
          </a:p>
          <a:p>
            <a:endParaRPr lang="fr-F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Les exercices de recherche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sz="3200" dirty="0" smtClean="0"/>
              <a:t>Ce sont maintenant souvent des recherches sur Internet.</a:t>
            </a:r>
          </a:p>
          <a:p>
            <a:pPr algn="just"/>
            <a:r>
              <a:rPr lang="fr-FR" sz="3200" dirty="0" smtClean="0"/>
              <a:t>Les activités de recherche offrent l’occasion de développer l’initiative et l’autonomie des élèves.</a:t>
            </a:r>
          </a:p>
          <a:p>
            <a:pPr algn="just"/>
            <a:r>
              <a:rPr lang="fr-FR" sz="3200" dirty="0" smtClean="0"/>
              <a:t>Ils permettent de chercher l’information, de la trier, d’extraire les éléments importants qui permettent de faire le travail demandé.</a:t>
            </a:r>
            <a:endParaRPr lang="fr-FR" sz="32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Les exercices de type BAC</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pPr algn="just"/>
            <a:r>
              <a:rPr lang="fr-FR" dirty="0" smtClean="0"/>
              <a:t>Ce sont les devoirs donnés en première et terminale . </a:t>
            </a:r>
          </a:p>
          <a:p>
            <a:pPr algn="just"/>
            <a:r>
              <a:rPr lang="fr-FR" dirty="0" smtClean="0"/>
              <a:t>L’intérêt est évidemment d’entraîner les élèves au baccalauréat.</a:t>
            </a:r>
          </a:p>
          <a:p>
            <a:pPr algn="just"/>
            <a:r>
              <a:rPr lang="fr-FR" dirty="0" smtClean="0"/>
              <a:t>Ce sont soit des exercices tirés des annales des années précédentes soit de gros exercices de réflexion pour voir si les élèves savent appliquer les notions vues en cours.</a:t>
            </a:r>
          </a:p>
          <a:p>
            <a:pPr algn="just"/>
            <a:r>
              <a:rPr lang="fr-FR" dirty="0" smtClean="0"/>
              <a:t>Ces devoirs permettent aussi de travailler </a:t>
            </a:r>
            <a:r>
              <a:rPr lang="fr-FR" dirty="0" smtClean="0">
                <a:solidFill>
                  <a:srgbClr val="FF0000"/>
                </a:solidFill>
              </a:rPr>
              <a:t>la qualité de la rédaction et de l’argumentation</a:t>
            </a:r>
            <a:r>
              <a:rPr lang="fr-FR" dirty="0" smtClean="0"/>
              <a:t> puisque à priori les élèves ont du temps.</a:t>
            </a:r>
          </a:p>
          <a:p>
            <a:pPr algn="just"/>
            <a:r>
              <a:rPr lang="fr-FR" dirty="0" smtClean="0"/>
              <a:t>Ces devoirs doivent être ramassés et notés avec un coefficient bien sûr inférieur (mais non négligeable) à celui des devoirs en classe pour motiver les élèves.</a:t>
            </a:r>
          </a:p>
          <a:p>
            <a:pPr algn="just"/>
            <a:r>
              <a:rPr lang="fr-FR" dirty="0" smtClean="0"/>
              <a:t>Le nombre à donner dans l’année doit être raisonnable, un à chaque période de vacances (toussaint, Noël, février, pâques) sur le programme vu précédemment semble correct.</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dirty="0" smtClean="0">
                <a:solidFill>
                  <a:srgbClr val="FF0000"/>
                </a:solidFill>
              </a:rPr>
              <a:t>LES HORAIRES EN TERMINALE STI2D</a:t>
            </a:r>
            <a:endParaRPr lang="fr-FR" sz="4000" dirty="0">
              <a:solidFill>
                <a:srgbClr val="FF0000"/>
              </a:solidFill>
            </a:endParaRPr>
          </a:p>
        </p:txBody>
      </p:sp>
      <p:sp>
        <p:nvSpPr>
          <p:cNvPr id="3" name="Espace réservé du contenu 2"/>
          <p:cNvSpPr>
            <a:spLocks noGrp="1"/>
          </p:cNvSpPr>
          <p:nvPr>
            <p:ph idx="1"/>
          </p:nvPr>
        </p:nvSpPr>
        <p:spPr>
          <a:xfrm>
            <a:off x="457200" y="1935480"/>
            <a:ext cx="8229600" cy="4708230"/>
          </a:xfrm>
        </p:spPr>
        <p:txBody>
          <a:bodyPr>
            <a:normAutofit fontScale="85000" lnSpcReduction="10000"/>
          </a:bodyPr>
          <a:lstStyle/>
          <a:p>
            <a:pPr algn="just"/>
            <a:r>
              <a:rPr lang="fr-FR" dirty="0" smtClean="0">
                <a:solidFill>
                  <a:srgbClr val="FF0000"/>
                </a:solidFill>
              </a:rPr>
              <a:t>La PC n’est pas dans le tronc commun mais est un enseignement de spécialité obligatoire.</a:t>
            </a:r>
          </a:p>
          <a:p>
            <a:pPr algn="just"/>
            <a:r>
              <a:rPr lang="fr-FR" dirty="0" smtClean="0"/>
              <a:t>Les maths sont déjà pour 3h dans le tronc commun, ce qui n’est pas le cas de la PC donc lorsqu’en spécialité nous avons l’enseignement : « Physique Chimie et Mathématiques », c’est la physique chimie qui prédomine nettement. On le voit d’ailleurs lorsqu’on regarde les programmes (15 pages pour la PC et 5 pages  seulement pour les mathématiques).</a:t>
            </a:r>
          </a:p>
          <a:p>
            <a:pPr algn="just"/>
            <a:r>
              <a:rPr lang="fr-FR" sz="2800" dirty="0" smtClean="0"/>
              <a:t>Une lettre a été envoyée l’an dernier aux proviseurs cosignée avec les IA-IPR de mathématiques indiquant que les programmes avaient été écrits pour </a:t>
            </a:r>
            <a:r>
              <a:rPr lang="fr-FR" sz="2800" dirty="0" smtClean="0">
                <a:solidFill>
                  <a:srgbClr val="FF0000"/>
                </a:solidFill>
              </a:rPr>
              <a:t>4h de physique-chimie et 2h de mathématiques</a:t>
            </a:r>
            <a:r>
              <a:rPr lang="fr-FR" sz="2800" dirty="0" smtClean="0"/>
              <a:t>. Actuellement en terminale nous avons 4h donc nous ne devrions pas perdre d’heure. Il faudra néanmoins être vigilant auprès des proviseurs . </a:t>
            </a:r>
            <a:endParaRPr lang="fr-FR" dirty="0" smtClean="0">
              <a:solidFill>
                <a:srgbClr val="FF0000"/>
              </a:solidFill>
            </a:endParaRPr>
          </a:p>
          <a:p>
            <a:pPr algn="just"/>
            <a:endParaRPr lang="fr-F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conclusion</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sz="2800" dirty="0" smtClean="0"/>
              <a:t>Il faut expliquer aux élèves qu’il ne faut pas confondre « l’information » et « la connaissance ».</a:t>
            </a:r>
          </a:p>
          <a:p>
            <a:pPr algn="just"/>
            <a:r>
              <a:rPr lang="fr-FR" sz="2800" dirty="0" smtClean="0"/>
              <a:t>Ce n’est pas parce qu’on a entendu parler de quelque chose (information) qu’on la connaît.</a:t>
            </a:r>
          </a:p>
          <a:p>
            <a:pPr algn="just"/>
            <a:r>
              <a:rPr lang="fr-FR" sz="2800" dirty="0" smtClean="0"/>
              <a:t>Pour avoir une bonne connaissance d’une notion (cours ou méthode), il faut : l’apprendre, la comprendre, l’utiliser et la perfectionner.</a:t>
            </a:r>
            <a:endParaRPr lang="fr-FR" sz="28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Mise en évidence des difficultés d’un exercice « simple »</a:t>
            </a:r>
            <a:endParaRPr lang="fr-FR" dirty="0">
              <a:solidFill>
                <a:srgbClr val="FF0000"/>
              </a:solidFill>
            </a:endParaRPr>
          </a:p>
        </p:txBody>
      </p:sp>
      <p:sp>
        <p:nvSpPr>
          <p:cNvPr id="3" name="Espace réservé du contenu 2"/>
          <p:cNvSpPr>
            <a:spLocks noGrp="1"/>
          </p:cNvSpPr>
          <p:nvPr>
            <p:ph idx="1"/>
          </p:nvPr>
        </p:nvSpPr>
        <p:spPr/>
        <p:txBody>
          <a:bodyPr/>
          <a:lstStyle/>
          <a:p>
            <a:pPr algn="just"/>
            <a:r>
              <a:rPr lang="fr-FR" cap="all" dirty="0" smtClean="0"/>
              <a:t>p</a:t>
            </a:r>
            <a:r>
              <a:rPr lang="fr-FR" dirty="0" smtClean="0"/>
              <a:t>renons un exercice considéré comme simple : l’application d’une formule, par exemple:  U=RI.</a:t>
            </a:r>
          </a:p>
          <a:p>
            <a:pPr algn="just"/>
            <a:r>
              <a:rPr lang="fr-FR" u="sng" dirty="0" smtClean="0"/>
              <a:t>Enoncé :</a:t>
            </a:r>
            <a:r>
              <a:rPr lang="fr-FR" dirty="0" smtClean="0"/>
              <a:t> Une résistance de 15 ohms est soumise à une tension entre ses bornes de 900 mV. Calculer l’intensité qui la traverse.</a:t>
            </a:r>
          </a:p>
          <a:p>
            <a:pPr algn="just"/>
            <a:r>
              <a:rPr lang="fr-FR" dirty="0" smtClean="0"/>
              <a:t>La résolution de cet exercice (ou de tout autre qui utilise directement une formule) doit être automatique, l’élève ne doit pas avoir à réfléchir. Mais pour arriver à cela, il a dû s’entraîner beaucoup car il y a de nombreux savoirs et savoir-faire à maitriser.</a:t>
            </a:r>
          </a:p>
          <a:p>
            <a:endParaRPr lang="fr-FR" dirty="0" smtClean="0"/>
          </a:p>
          <a:p>
            <a:endParaRPr lang="fr-FR"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400" dirty="0" smtClean="0">
                <a:solidFill>
                  <a:srgbClr val="FF0000"/>
                </a:solidFill>
              </a:rPr>
              <a:t>Liste des problèmes à résoudre par l’élève</a:t>
            </a:r>
            <a:endParaRPr lang="fr-FR" sz="4400" dirty="0">
              <a:solidFill>
                <a:srgbClr val="FF0000"/>
              </a:solidFill>
            </a:endParaRPr>
          </a:p>
        </p:txBody>
      </p:sp>
      <p:sp>
        <p:nvSpPr>
          <p:cNvPr id="3" name="Espace réservé du contenu 2"/>
          <p:cNvSpPr>
            <a:spLocks noGrp="1"/>
          </p:cNvSpPr>
          <p:nvPr>
            <p:ph idx="1"/>
          </p:nvPr>
        </p:nvSpPr>
        <p:spPr/>
        <p:txBody>
          <a:bodyPr>
            <a:normAutofit/>
          </a:bodyPr>
          <a:lstStyle/>
          <a:p>
            <a:pPr lvl="0" algn="just">
              <a:buNone/>
            </a:pPr>
            <a:r>
              <a:rPr lang="fr-FR" dirty="0" smtClean="0"/>
              <a:t>1)Comprendre l’énoncé (capacité : maîtrise de la langue et du langage spécifique des sciences physiques)</a:t>
            </a:r>
          </a:p>
          <a:p>
            <a:pPr algn="just">
              <a:buNone/>
            </a:pPr>
            <a:r>
              <a:rPr lang="fr-FR" dirty="0" smtClean="0"/>
              <a:t>   Ici, c’est relativement simple, mais encore faut-il qu’il identifie la résistance R et la tension U (qu’il ne la mélange pas avec l’intensité I). D’autres énoncés sont quelquefois plus compliqués à comprendre. </a:t>
            </a:r>
          </a:p>
          <a:p>
            <a:pPr algn="just">
              <a:buNone/>
            </a:pPr>
            <a:endParaRPr lang="fr-FR" dirty="0" smtClean="0"/>
          </a:p>
          <a:p>
            <a:pPr lvl="0" algn="just">
              <a:buNone/>
            </a:pPr>
            <a:r>
              <a:rPr lang="fr-FR" dirty="0" smtClean="0"/>
              <a:t>2) Connaître la formule U=RI (capacité: restitution de connaissances, par cœur)</a:t>
            </a:r>
          </a:p>
          <a:p>
            <a:endParaRPr lang="fr-F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lgn="just">
              <a:buNone/>
            </a:pPr>
            <a:r>
              <a:rPr lang="fr-FR" dirty="0" smtClean="0"/>
              <a:t>3)Trouver I de manière littérale et ne pas remplacer directement par les valeurs (capacité : mathématique)</a:t>
            </a:r>
          </a:p>
          <a:p>
            <a:pPr lvl="0">
              <a:buNone/>
            </a:pPr>
            <a:endParaRPr lang="fr-FR" dirty="0" smtClean="0"/>
          </a:p>
          <a:p>
            <a:pPr lvl="0">
              <a:buNone/>
            </a:pPr>
            <a:r>
              <a:rPr lang="fr-FR" dirty="0" smtClean="0"/>
              <a:t>Triangle magique:</a:t>
            </a:r>
          </a:p>
          <a:p>
            <a:pPr lvl="0">
              <a:buNone/>
            </a:pPr>
            <a:r>
              <a:rPr lang="fr-FR" dirty="0" smtClean="0"/>
              <a:t> </a:t>
            </a:r>
          </a:p>
          <a:p>
            <a:endParaRPr lang="fr-FR" dirty="0"/>
          </a:p>
        </p:txBody>
      </p:sp>
      <p:pic>
        <p:nvPicPr>
          <p:cNvPr id="4" name="Image 3" descr="Loi_d'Ohm_(algèbre).png"/>
          <p:cNvPicPr>
            <a:picLocks noChangeAspect="1"/>
          </p:cNvPicPr>
          <p:nvPr/>
        </p:nvPicPr>
        <p:blipFill>
          <a:blip r:embed="rId2"/>
          <a:stretch>
            <a:fillRect/>
          </a:stretch>
        </p:blipFill>
        <p:spPr>
          <a:xfrm>
            <a:off x="4500563" y="2860049"/>
            <a:ext cx="3643338" cy="3613778"/>
          </a:xfrm>
          <a:prstGeom prst="rect">
            <a:avLst/>
          </a:prstGeom>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pPr lvl="0">
              <a:buNone/>
            </a:pPr>
            <a:r>
              <a:rPr lang="fr-FR" dirty="0" smtClean="0"/>
              <a:t>4) Mettre les valeurs dans la bonne unité (capacité : savoir convertir  en utilisant les puissances de 10 ou les tableaux d’unités et garder les chiffres significatifs)</a:t>
            </a:r>
          </a:p>
          <a:p>
            <a:pPr lvl="0">
              <a:buNone/>
            </a:pPr>
            <a:r>
              <a:rPr lang="fr-FR" dirty="0" smtClean="0"/>
              <a:t>    900 mV=0,900 V      pas 0,9 V</a:t>
            </a:r>
          </a:p>
          <a:p>
            <a:pPr lvl="0">
              <a:buNone/>
            </a:pPr>
            <a:endParaRPr lang="fr-FR" dirty="0" smtClean="0"/>
          </a:p>
          <a:p>
            <a:pPr lvl="0">
              <a:buNone/>
            </a:pPr>
            <a:r>
              <a:rPr lang="fr-FR" dirty="0" smtClean="0"/>
              <a:t>5) Faire le calcul sans se tromper. (capacité savoir utiliser sa calculatrice)</a:t>
            </a:r>
          </a:p>
          <a:p>
            <a:pPr>
              <a:buNone/>
            </a:pPr>
            <a:r>
              <a:rPr lang="fr-FR" dirty="0" smtClean="0"/>
              <a:t>    Résultat : I=0,900/15 donc I=0,060 A </a:t>
            </a:r>
          </a:p>
          <a:p>
            <a:pPr>
              <a:buNone/>
            </a:pPr>
            <a:r>
              <a:rPr lang="fr-FR" dirty="0" smtClean="0"/>
              <a:t> </a:t>
            </a:r>
          </a:p>
          <a:p>
            <a:pPr lvl="0">
              <a:buNone/>
            </a:pPr>
            <a:r>
              <a:rPr lang="fr-FR" dirty="0" smtClean="0"/>
              <a:t>6) Regarder si l’ordre de grandeur est cohérent</a:t>
            </a:r>
          </a:p>
          <a:p>
            <a:pPr>
              <a:buNone/>
            </a:pPr>
            <a:r>
              <a:rPr lang="fr-FR" dirty="0" smtClean="0"/>
              <a:t>    Dans cet exemple si  l’élève oublie de convertir la tension en volt, il trouvera une intensité de 60 A ce qui doit lui sembler  aberrant.</a:t>
            </a:r>
          </a:p>
          <a:p>
            <a:endParaRPr lang="fr-F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lgn="just">
              <a:buNone/>
            </a:pPr>
            <a:r>
              <a:rPr lang="fr-FR" dirty="0" smtClean="0"/>
              <a:t>7) Ne pas oublier l’unité</a:t>
            </a:r>
          </a:p>
          <a:p>
            <a:pPr algn="just">
              <a:buNone/>
            </a:pPr>
            <a:r>
              <a:rPr lang="fr-FR" dirty="0" smtClean="0"/>
              <a:t>   En physique tout nombre doit être suivi d’une unité.</a:t>
            </a:r>
          </a:p>
          <a:p>
            <a:pPr algn="just">
              <a:buNone/>
            </a:pPr>
            <a:endParaRPr lang="fr-FR" dirty="0" smtClean="0"/>
          </a:p>
          <a:p>
            <a:pPr lvl="0" algn="just">
              <a:buNone/>
            </a:pPr>
            <a:r>
              <a:rPr lang="fr-FR" dirty="0" smtClean="0"/>
              <a:t>8) Faire attention au nombre de chiffres significatifs.</a:t>
            </a:r>
          </a:p>
          <a:p>
            <a:pPr algn="just">
              <a:buNone/>
            </a:pPr>
            <a:r>
              <a:rPr lang="fr-FR" dirty="0" smtClean="0"/>
              <a:t>   Il faut connaître les règles des chiffres significatifs. Ici il faut deux chiffres significatifs et pas un seul. Le résultat 0,06 A n’est pas satisfaisant.</a:t>
            </a:r>
          </a:p>
          <a:p>
            <a:pPr>
              <a:buNone/>
            </a:pP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dirty="0" smtClean="0">
                <a:solidFill>
                  <a:srgbClr val="FF0000"/>
                </a:solidFill>
              </a:rPr>
              <a:t>ASPECTS PEDAGOGIQUES</a:t>
            </a:r>
            <a:endParaRPr lang="fr-FR" sz="4000" dirty="0">
              <a:solidFill>
                <a:srgbClr val="FF0000"/>
              </a:solidFill>
            </a:endParaRPr>
          </a:p>
        </p:txBody>
      </p:sp>
      <p:sp>
        <p:nvSpPr>
          <p:cNvPr id="3" name="Espace réservé du contenu 2"/>
          <p:cNvSpPr>
            <a:spLocks noGrp="1"/>
          </p:cNvSpPr>
          <p:nvPr>
            <p:ph idx="1"/>
          </p:nvPr>
        </p:nvSpPr>
        <p:spPr>
          <a:xfrm>
            <a:off x="457200" y="1935480"/>
            <a:ext cx="8229600" cy="4922520"/>
          </a:xfrm>
        </p:spPr>
        <p:txBody>
          <a:bodyPr>
            <a:normAutofit lnSpcReduction="10000"/>
          </a:bodyPr>
          <a:lstStyle/>
          <a:p>
            <a:pPr>
              <a:buNone/>
            </a:pPr>
            <a:r>
              <a:rPr lang="fr-FR" b="1" dirty="0" smtClean="0"/>
              <a:t>Une nouveauté:</a:t>
            </a:r>
          </a:p>
          <a:p>
            <a:pPr algn="just"/>
            <a:r>
              <a:rPr lang="fr-FR" dirty="0" smtClean="0"/>
              <a:t>On retrouve le même tableau de compétences (APP-ANA-REA-VAL-COM) que dans la série générale. La compétence Analyser s’appelle  désormais Analyser/Raisonner.</a:t>
            </a:r>
          </a:p>
          <a:p>
            <a:pPr algn="just">
              <a:buNone/>
            </a:pPr>
            <a:r>
              <a:rPr lang="fr-FR" b="1" dirty="0" smtClean="0"/>
              <a:t>Continuité avec les anciens programmes de STI2D</a:t>
            </a:r>
          </a:p>
          <a:p>
            <a:pPr algn="just"/>
            <a:r>
              <a:rPr lang="fr-FR" dirty="0" smtClean="0"/>
              <a:t>La pratique expérimentale </a:t>
            </a:r>
          </a:p>
          <a:p>
            <a:pPr algn="just"/>
            <a:r>
              <a:rPr lang="fr-FR" dirty="0" smtClean="0"/>
              <a:t>La </a:t>
            </a:r>
            <a:r>
              <a:rPr lang="fr-FR" dirty="0" err="1" smtClean="0"/>
              <a:t>contextualisation</a:t>
            </a:r>
            <a:r>
              <a:rPr lang="fr-FR" dirty="0" smtClean="0"/>
              <a:t> dans les domaines technologiques.</a:t>
            </a:r>
          </a:p>
          <a:p>
            <a:pPr algn="just"/>
            <a:r>
              <a:rPr lang="fr-FR" dirty="0" smtClean="0"/>
              <a:t>L’importance des mesures et incertitudes (premier thème). Très développée par rapport aux anciens programmes.</a:t>
            </a:r>
          </a:p>
          <a:p>
            <a:pPr algn="just"/>
            <a:endParaRPr lang="fr-FR" dirty="0" smtClean="0"/>
          </a:p>
          <a:p>
            <a:pPr algn="just">
              <a:buNone/>
            </a:pPr>
            <a:endParaRPr lang="fr-FR" dirty="0" smtClean="0"/>
          </a:p>
          <a:p>
            <a:pPr algn="just">
              <a:buNone/>
            </a:pPr>
            <a:endParaRPr lang="fr-FR" dirty="0" smtClean="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smtClean="0">
                <a:solidFill>
                  <a:srgbClr val="FF0000"/>
                </a:solidFill>
              </a:rPr>
              <a:t>L’INFORMATIQUE</a:t>
            </a:r>
            <a:endParaRPr lang="fr-FR" sz="4000" b="1"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sz="3600" dirty="0" smtClean="0"/>
              <a:t>Ni le langage informatique « Python », ni les microcontrôleurs ne sont cités dans les programmes de STI2D.</a:t>
            </a:r>
            <a:endParaRPr lang="fr-FR"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L’ORIGINALITÉ DES PROGRAMMES</a:t>
            </a:r>
            <a:endParaRPr lang="fr-FR" dirty="0">
              <a:solidFill>
                <a:srgbClr val="FF0000"/>
              </a:solidFill>
            </a:endParaRPr>
          </a:p>
        </p:txBody>
      </p:sp>
      <p:sp>
        <p:nvSpPr>
          <p:cNvPr id="3" name="Espace réservé du contenu 2"/>
          <p:cNvSpPr>
            <a:spLocks noGrp="1"/>
          </p:cNvSpPr>
          <p:nvPr>
            <p:ph idx="1"/>
          </p:nvPr>
        </p:nvSpPr>
        <p:spPr>
          <a:xfrm>
            <a:off x="457200" y="1935480"/>
            <a:ext cx="8229600" cy="4708230"/>
          </a:xfrm>
        </p:spPr>
        <p:txBody>
          <a:bodyPr>
            <a:normAutofit fontScale="77500" lnSpcReduction="20000"/>
          </a:bodyPr>
          <a:lstStyle/>
          <a:p>
            <a:pPr algn="just"/>
            <a:r>
              <a:rPr lang="fr-FR" dirty="0" smtClean="0"/>
              <a:t>C’est la forte relation avec les mathématiques. Lorsqu’on regarde les programmes de mathématiques, on voit qu’ils sont directement liés aux programmes de physique chimie :</a:t>
            </a:r>
          </a:p>
          <a:p>
            <a:pPr algn="just">
              <a:buNone/>
            </a:pPr>
            <a:r>
              <a:rPr lang="fr-FR" dirty="0" smtClean="0">
                <a:solidFill>
                  <a:srgbClr val="FF0000"/>
                </a:solidFill>
              </a:rPr>
              <a:t>   Les notions mathématiques nécessaires sont notées en fin des paragraphes de physique chimie (Notions du programme de mathématiques associées). Et inversement en fin des paragraphes du programme de mathématiques sont indiquées  les « liens avec l’enseignement de physique chimie »</a:t>
            </a:r>
          </a:p>
          <a:p>
            <a:pPr algn="just">
              <a:buNone/>
            </a:pPr>
            <a:r>
              <a:rPr lang="fr-FR" dirty="0" smtClean="0"/>
              <a:t> -Intégration → énergie, puissance P=</a:t>
            </a:r>
            <a:r>
              <a:rPr lang="fr-FR" dirty="0" err="1" smtClean="0"/>
              <a:t>dE</a:t>
            </a:r>
            <a:r>
              <a:rPr lang="fr-FR" dirty="0" smtClean="0"/>
              <a:t>/</a:t>
            </a:r>
            <a:r>
              <a:rPr lang="fr-FR" dirty="0" err="1" smtClean="0"/>
              <a:t>dt</a:t>
            </a:r>
            <a:endParaRPr lang="fr-FR" dirty="0" smtClean="0"/>
          </a:p>
          <a:p>
            <a:pPr algn="just">
              <a:buNone/>
            </a:pPr>
            <a:r>
              <a:rPr lang="fr-FR" dirty="0" smtClean="0"/>
              <a:t> -L’exponentielle → radioactivité</a:t>
            </a:r>
          </a:p>
          <a:p>
            <a:pPr algn="just">
              <a:buNone/>
            </a:pPr>
            <a:r>
              <a:rPr lang="fr-FR" dirty="0" smtClean="0"/>
              <a:t> -Le logarithme→</a:t>
            </a:r>
            <a:r>
              <a:rPr lang="fr-FR" dirty="0" err="1" smtClean="0"/>
              <a:t>pKa</a:t>
            </a:r>
            <a:r>
              <a:rPr lang="fr-FR" dirty="0" smtClean="0"/>
              <a:t>, radioactivité, son (décibel)</a:t>
            </a:r>
          </a:p>
          <a:p>
            <a:pPr algn="just">
              <a:buNone/>
            </a:pPr>
            <a:r>
              <a:rPr lang="fr-FR" dirty="0" smtClean="0"/>
              <a:t>-les équations différentielles → radioactivité</a:t>
            </a:r>
          </a:p>
          <a:p>
            <a:pPr algn="just">
              <a:buNone/>
            </a:pPr>
            <a:r>
              <a:rPr lang="fr-FR" dirty="0" smtClean="0"/>
              <a:t>-Les nombres complexes →puissance  active P=</a:t>
            </a:r>
            <a:r>
              <a:rPr lang="fr-FR" dirty="0" err="1" smtClean="0"/>
              <a:t>UIcos</a:t>
            </a:r>
            <a:r>
              <a:rPr lang="fr-FR" dirty="0" smtClean="0"/>
              <a:t> φ</a:t>
            </a:r>
          </a:p>
          <a:p>
            <a:pPr algn="just">
              <a:buNone/>
            </a:pPr>
            <a:endParaRPr lang="fr-FR" dirty="0" smtClean="0"/>
          </a:p>
          <a:p>
            <a:pPr algn="just"/>
            <a:r>
              <a:rPr lang="fr-FR" dirty="0" smtClean="0">
                <a:solidFill>
                  <a:srgbClr val="FF0000"/>
                </a:solidFill>
              </a:rPr>
              <a:t>Il faudra donc travailler avec les professeurs de mathématiques pour qu’ils traitent avant nous les notions qui nous sont utiles.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2120</TotalTime>
  <Words>3252</Words>
  <Application>Microsoft Office PowerPoint</Application>
  <PresentationFormat>Affichage à l'écran (4:3)</PresentationFormat>
  <Paragraphs>347</Paragraphs>
  <Slides>65</Slides>
  <Notes>1</Notes>
  <HiddenSlides>0</HiddenSlides>
  <MMClips>0</MMClips>
  <ScaleCrop>false</ScaleCrop>
  <HeadingPairs>
    <vt:vector size="4" baseType="variant">
      <vt:variant>
        <vt:lpstr>Thème</vt:lpstr>
      </vt:variant>
      <vt:variant>
        <vt:i4>1</vt:i4>
      </vt:variant>
      <vt:variant>
        <vt:lpstr>Titres des diapositives</vt:lpstr>
      </vt:variant>
      <vt:variant>
        <vt:i4>65</vt:i4>
      </vt:variant>
    </vt:vector>
  </HeadingPairs>
  <TitlesOfParts>
    <vt:vector size="66" baseType="lpstr">
      <vt:lpstr>Débit</vt:lpstr>
      <vt:lpstr>LA REFORME DES LYCEES</vt:lpstr>
      <vt:lpstr>La formation</vt:lpstr>
      <vt:lpstr>Les enseignements de spécialité en terminale STI2D</vt:lpstr>
      <vt:lpstr>Les enseignements de spécialité en terminale STI2D</vt:lpstr>
      <vt:lpstr>PHYSIQUE CHIMIE ET MATHÉMATIQUES EN TERMINALE STI2D</vt:lpstr>
      <vt:lpstr>LES HORAIRES EN TERMINALE STI2D</vt:lpstr>
      <vt:lpstr>ASPECTS PEDAGOGIQUES</vt:lpstr>
      <vt:lpstr>L’INFORMATIQUE</vt:lpstr>
      <vt:lpstr>L’ORIGINALITÉ DES PROGRAMMES</vt:lpstr>
      <vt:lpstr>LES PROGRAMMES</vt:lpstr>
      <vt:lpstr>LES CONTENUS</vt:lpstr>
      <vt:lpstr>Une nouveauté: les minis-projets</vt:lpstr>
      <vt:lpstr>Mesures et incertitudes</vt:lpstr>
      <vt:lpstr>ÉNERGIE</vt:lpstr>
      <vt:lpstr>MATIÈRE ET MATÉRIAUX </vt:lpstr>
      <vt:lpstr>ONDES ET INFORMATION</vt:lpstr>
      <vt:lpstr>La liaison avec les Sciences Industrielles</vt:lpstr>
      <vt:lpstr>L’ÉVALUATION EN STI2D DE  PHYSIQUE CHIMIE ET MATHÉMATIQUES</vt:lpstr>
      <vt:lpstr>DÉTAILS DE L’EXAMEN BO spécial du 13 février 2020</vt:lpstr>
      <vt:lpstr>DÉTAILS DE L’EXAMEN BO spécial du 13 février 2020 (suite)</vt:lpstr>
      <vt:lpstr>DÉTAILS DE L’EXAMEN BO spécial du 13 février 2020 (notation)</vt:lpstr>
      <vt:lpstr>DÉTAILS DE L’EXAMEN BO spécial du 13 février 2020 (limitation du programme)</vt:lpstr>
      <vt:lpstr>DÉTAILS DE L’EXAMEN BO spécial du 13 février 2020 (épreuve orale de contrôle)</vt:lpstr>
      <vt:lpstr>Les enseignements de spécialité en STD2A</vt:lpstr>
      <vt:lpstr>DÉTAILS DE L’EXAMEN BO spécial du 13 février 2020 spécialité PC série générale</vt:lpstr>
      <vt:lpstr>DÉTAILS DE L’EXAMEN BO spécial du 13 février 2020 spécialité PC série générale</vt:lpstr>
      <vt:lpstr>DÉTAILS DE L’EXAMEN BO spécial du 13 février 2020 spécialité PC série générale</vt:lpstr>
      <vt:lpstr>DÉTAILS DE L’EXAMEN BO spécial du 13 février 2020 spécialité PC série générale</vt:lpstr>
      <vt:lpstr>DÉTAILS DE L’EXAMEN BO spécial du 13 février 2020 spécialité PC série générale</vt:lpstr>
      <vt:lpstr>DÉTAILS DE L’EXAMEN BO spécial du 13 février 2020 spécialité PC série générale</vt:lpstr>
      <vt:lpstr>DÉTAILS DE L’EXAMEN BO spécial du 13 février 2020 spécialité PC série générale</vt:lpstr>
      <vt:lpstr>DÉTAILS DE L’EXAMEN BO spécial du 13 février 2020 spécialité PC série générale</vt:lpstr>
      <vt:lpstr>DÉTAILS DE L’EXAMEN BO spécial du 13 février 2020 ST2S Chimie, biologie et physiopathologie humaines </vt:lpstr>
      <vt:lpstr>DÉTAILS DE L’EXAMEN BO spécial du 13 février 2020 ST2S Chimie, biologie et physiopathologie humaines</vt:lpstr>
      <vt:lpstr>DÉTAILS DE L’EXAMEN BO spécial du 13 février 2020 ST2S Chimie, biologie et physiopathologie humaines</vt:lpstr>
      <vt:lpstr>DÉTAILS DE L’EXAMEN BO spécial du 13 février 2020 série STL: Physique chimie et Mathématiques</vt:lpstr>
      <vt:lpstr>DÉTAILS DE L’EXAMEN BO spécial du 13 février 2020 série STL: Physique chimie et Mathématiques</vt:lpstr>
      <vt:lpstr>DÉTAILS DE L’EXAMEN BO spécial du 13 février 2020 série STL: Physique chimie et Mathématiques</vt:lpstr>
      <vt:lpstr>DÉTAILS DE L’EXAMEN BO spécial du 13 février 2020 série STL: Physique chimie et Mathématiques</vt:lpstr>
      <vt:lpstr>DÉTAILS DE L’EXAMEN BO spécial du 13 février 2020 : Le grand oral</vt:lpstr>
      <vt:lpstr>DÉTAILS DE L’EXAMEN BO spécial du 13 février 2020 : Le grand oral</vt:lpstr>
      <vt:lpstr>DÉTAILS DE L’EXAMEN BO spécial du 13 février 2020 : Le grand oral</vt:lpstr>
      <vt:lpstr>DÉTAILS DE L’EXAMEN BO spécial du 13 février 2020 : Le grand oral</vt:lpstr>
      <vt:lpstr>Le travail des élèves au lycée</vt:lpstr>
      <vt:lpstr>L’apprentissage du cours</vt:lpstr>
      <vt:lpstr>Comment faire pour apprendre le cours</vt:lpstr>
      <vt:lpstr>La fiche de cours</vt:lpstr>
      <vt:lpstr>Les exercices en classe</vt:lpstr>
      <vt:lpstr>Les exercices à la maison</vt:lpstr>
      <vt:lpstr>Vérification des devoirs à la maison</vt:lpstr>
      <vt:lpstr>Correction des devoirs à la maison</vt:lpstr>
      <vt:lpstr>Variété des exercices à la maison</vt:lpstr>
      <vt:lpstr>Les exercices d’application directe</vt:lpstr>
      <vt:lpstr>Les exercices d’entraînement</vt:lpstr>
      <vt:lpstr>Les exercices de réflexion ou d’approfondissement</vt:lpstr>
      <vt:lpstr>Préparation d’un devoir</vt:lpstr>
      <vt:lpstr>Les devoirs d’anticipation d’un cours</vt:lpstr>
      <vt:lpstr>Les exercices de recherche</vt:lpstr>
      <vt:lpstr>Les exercices de type BAC</vt:lpstr>
      <vt:lpstr>conclusion</vt:lpstr>
      <vt:lpstr>Mise en évidence des difficultés d’un exercice « simple »</vt:lpstr>
      <vt:lpstr>Liste des problèmes à résoudre par l’élève</vt:lpstr>
      <vt:lpstr>Diapositive 63</vt:lpstr>
      <vt:lpstr>Diapositive 64</vt:lpstr>
      <vt:lpstr>Diapositive 65</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Your User Name</dc:creator>
  <cp:lastModifiedBy>Dimitri ODONNAT</cp:lastModifiedBy>
  <cp:revision>151</cp:revision>
  <dcterms:created xsi:type="dcterms:W3CDTF">2018-06-14T12:43:11Z</dcterms:created>
  <dcterms:modified xsi:type="dcterms:W3CDTF">2020-02-15T09:45:46Z</dcterms:modified>
</cp:coreProperties>
</file>