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CA61C7-B094-4851-B8CE-700723D7A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F880734-181E-4D65-9F94-B1D31E8B3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65F947E-492A-4624-A9CB-EB18640D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11B3710-22D7-4B56-B4B4-8C025A3C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E7047A-0A8A-41FD-959D-64AF783F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15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2080EE-6735-4D82-9D83-2DAB72D0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70C2E3B-AB09-439C-8A79-B8EBC6EDD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BBEFFA2-B133-4ECC-989C-B5088CAF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1AB632-B352-418A-9373-F88F9AD9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0782496-8C45-4CD3-B481-1D146144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838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3581D11-7BE5-4487-8596-BEA69981A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5B975DA-29FE-4061-9435-680C69DB3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2554145-A19F-403E-9508-CA4BF593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A76315C-C7E7-489F-8979-AF1EBE04F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B47F0C4-9131-425E-B1CF-80E86137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37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D52632D-CAC8-4CCF-BD47-3E680A5D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1434B2-410C-44DA-9A32-F9400A774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35F8074-D90F-4053-B821-D0F17CF5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516B7BE-2071-45DD-A4B9-FBA8F59B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4E78241-C29B-4C8B-B382-05167927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12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80D1AE-9A7F-48C1-ACAC-FA72C513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8BA578E-5409-459C-A2B4-7CCCFFE9C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616DA45-E988-4152-BFF7-76DAA744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1CC4B5D-4E6E-4967-A007-0535FEC8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215934F-FDBF-44D2-A5E6-6B4814D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928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13FFF70-1A88-41EE-AF0B-0044A7D49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0EB16DE-84C0-4452-AB6F-38670A3EA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4E69493-9943-4660-82C0-E7328BF1C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C7FDB02-32D4-4464-AF81-99578D00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4402F6D-DE2F-4C81-AA7E-93C7E01F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C36FD31-7B2E-42D5-9754-CDA87590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294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D08E94-AE8A-4F13-9605-348EF9FA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7B27D72-5F12-4ACC-B0F2-7CB1A3DB7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820F1E5-7906-4C47-8482-FC8F05AE7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D7D748A2-3E8D-446C-9C4F-ECAEDB077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2A831C2-0218-450E-893C-5861ABC5D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85391848-8DD5-4FED-AD36-912FC78D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11ABF3A-91A0-400D-9348-04C4D94B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A41BBDAA-D2C9-45B0-B4D5-7776F065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531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0A1C2E-DF9C-4839-AA9A-A00788AB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89A0AE8-EC42-45CB-A72F-89AEDB808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F28B05C-81B5-4429-B1C3-77A6EEA2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0610A63-2E18-41BD-BFAB-B12F382F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690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45D1A27-73D1-4809-A1C6-F6512A65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E71781C-09B2-4E38-BFC2-A942E41C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ACAD452-4F33-4A06-A610-1C19EA1F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892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D68019-736E-42A1-A1D0-8BD08E86B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A5311A8-73D9-49E9-B76E-6671A3E74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C41389A-8E49-486F-B56A-67F5CBAD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3F06396-DB47-4951-8E94-D998A1AD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C016604-F8B7-4421-B2B7-9F65535D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A8FB7FA-57E3-4271-B804-B5AFE1E2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642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F6E5AF7-E656-4D68-8857-E905575B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1BE6EA4-3F28-48E2-AC86-1C85A68C8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A1986AB-FBE0-4CD6-B68B-B3F33CA67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03CA741-FBC6-4DA9-82D7-7289E937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0F983F5-7C53-48EB-A4D8-C305D5DB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CE27103-EB51-4F36-80BD-6D371025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2973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EC0A79F-F9C3-4916-824E-AE415053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1336EAC-F4FC-4FE8-A09F-B8C23962D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882C2E-B7B7-4EDB-9EA1-150DE1BF7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06ED-4BF9-4A33-97C2-9AA610A9B858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60BD026-2743-4899-ADE1-F21FE24C8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DA01EB7-CD57-47C4-B23C-E8DE1048C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C7E1-41D0-410E-9F41-61597259FF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804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C1503D-E6F4-4605-8A5A-4056E78B5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Algerian" panose="04020705040A02060702" pitchFamily="82" charset="0"/>
              </a:rPr>
              <a:t>Ressources</a:t>
            </a:r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lgerian" panose="04020705040A02060702" pitchFamily="82" charset="0"/>
              </a:rPr>
              <a:t>Académiques</a:t>
            </a:r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sz="6000" b="1" dirty="0">
                <a:latin typeface="Agency FB"/>
              </a:rPr>
              <a:t>Les entrées </a:t>
            </a:r>
            <a:r>
              <a:rPr lang="en-US" sz="6000" b="1" dirty="0" err="1">
                <a:latin typeface="Agency FB"/>
              </a:rPr>
              <a:t>programmes</a:t>
            </a:r>
            <a:r>
              <a:rPr lang="en-US" sz="6000" b="1" dirty="0">
                <a:latin typeface="Agency FB"/>
              </a:rPr>
              <a:t> </a:t>
            </a:r>
            <a:br>
              <a:rPr lang="en-US" sz="6000" b="1" dirty="0">
                <a:latin typeface="Agency FB"/>
              </a:rPr>
            </a:br>
            <a:r>
              <a:rPr lang="en-US" sz="6000" b="1" dirty="0" err="1">
                <a:latin typeface="Agency FB"/>
              </a:rPr>
              <a:t>en</a:t>
            </a:r>
            <a:r>
              <a:rPr lang="en-US" sz="6000" b="1" dirty="0">
                <a:latin typeface="Agency FB"/>
              </a:rPr>
              <a:t> Physique-</a:t>
            </a:r>
            <a:r>
              <a:rPr lang="en-US" sz="6000" b="1" dirty="0" err="1">
                <a:latin typeface="Agency FB"/>
              </a:rPr>
              <a:t>Chimie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4169F270-F48E-43EE-BD92-2C60D3110F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b="1" dirty="0">
                <a:solidFill>
                  <a:srgbClr val="0070C0"/>
                </a:solidFill>
              </a:rPr>
              <a:t>Pistes / Ressources possibles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11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A54647-A6AD-467A-BAEE-4788E4361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3" y="0"/>
            <a:ext cx="10515600" cy="894243"/>
          </a:xfrm>
        </p:spPr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5529B-1F57-4EEF-BDC5-87513DBF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487" y="286281"/>
            <a:ext cx="10515600" cy="10458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b="1" dirty="0">
                <a:latin typeface="Agency FB"/>
              </a:rPr>
              <a:t>Les entrées </a:t>
            </a:r>
            <a:r>
              <a:rPr lang="en-US" sz="3200" b="1" dirty="0" err="1">
                <a:latin typeface="Agency FB"/>
              </a:rPr>
              <a:t>programmes</a:t>
            </a:r>
            <a:r>
              <a:rPr lang="en-US" sz="3200" b="1" dirty="0">
                <a:latin typeface="Agency FB"/>
              </a:rPr>
              <a:t> </a:t>
            </a:r>
            <a:r>
              <a:rPr lang="en-US" sz="3200" b="1" dirty="0" err="1">
                <a:latin typeface="Agency FB"/>
              </a:rPr>
              <a:t>en</a:t>
            </a:r>
            <a:r>
              <a:rPr lang="en-US" sz="3200" b="1" dirty="0">
                <a:latin typeface="Agency FB"/>
              </a:rPr>
              <a:t> Physique-</a:t>
            </a:r>
            <a:r>
              <a:rPr lang="en-US" sz="3200" b="1" dirty="0" err="1">
                <a:latin typeface="Agency FB"/>
              </a:rPr>
              <a:t>Chimie</a:t>
            </a:r>
            <a:r>
              <a:rPr lang="en-US" sz="3200" b="1" dirty="0">
                <a:latin typeface="Agency FB"/>
              </a:rPr>
              <a:t>-</a:t>
            </a:r>
            <a:r>
              <a:rPr lang="en-US" sz="3200" b="1" dirty="0">
                <a:solidFill>
                  <a:srgbClr val="FF0000"/>
                </a:solidFill>
                <a:latin typeface="Agency FB"/>
              </a:rPr>
              <a:t>Cycle 4</a:t>
            </a:r>
            <a:endParaRPr lang="en-US" sz="3200" b="1" dirty="0">
              <a:solidFill>
                <a:srgbClr val="FF0000"/>
              </a:solidFill>
              <a:latin typeface="Agency FB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r-WINDIES" sz="3200" b="1" dirty="0">
                <a:solidFill>
                  <a:srgbClr val="002060"/>
                </a:solidFill>
                <a:latin typeface="Agency FB"/>
                <a:cs typeface="Arial"/>
              </a:rPr>
              <a:t>Thème : Organisation et transformations de la matière</a:t>
            </a:r>
            <a:r>
              <a:rPr lang="en-US" sz="3200" b="1" dirty="0">
                <a:solidFill>
                  <a:srgbClr val="002060"/>
                </a:solidFill>
                <a:latin typeface="Arial"/>
                <a:cs typeface="Arial"/>
              </a:rPr>
              <a:t> </a:t>
            </a:r>
            <a:endParaRPr lang="en-US" sz="3200" dirty="0">
              <a:ea typeface="+mn-lt"/>
              <a:cs typeface="+mn-lt"/>
            </a:endParaRPr>
          </a:p>
          <a:p>
            <a:endParaRPr lang="en-US" sz="3600" b="1" dirty="0">
              <a:latin typeface="Agency FB"/>
            </a:endParaRPr>
          </a:p>
          <a:p>
            <a:endParaRPr lang="en-US" sz="3600" b="1" dirty="0">
              <a:latin typeface="Agency FB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5F13019B-0B31-462C-8E5E-DC86AEB18CE1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xmlns="" id="{D2521AB3-20BF-485A-964F-12689B99A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2888865"/>
              </p:ext>
            </p:extLst>
          </p:nvPr>
        </p:nvGraphicFramePr>
        <p:xfrm>
          <a:off x="15138" y="1411785"/>
          <a:ext cx="11833149" cy="5229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5985">
                  <a:extLst>
                    <a:ext uri="{9D8B030D-6E8A-4147-A177-3AD203B41FA5}">
                      <a16:colId xmlns:a16="http://schemas.microsoft.com/office/drawing/2014/main" xmlns="" val="3134656130"/>
                    </a:ext>
                  </a:extLst>
                </a:gridCol>
                <a:gridCol w="3603347">
                  <a:extLst>
                    <a:ext uri="{9D8B030D-6E8A-4147-A177-3AD203B41FA5}">
                      <a16:colId xmlns:a16="http://schemas.microsoft.com/office/drawing/2014/main" xmlns="" val="3425441644"/>
                    </a:ext>
                  </a:extLst>
                </a:gridCol>
                <a:gridCol w="4365367">
                  <a:extLst>
                    <a:ext uri="{9D8B030D-6E8A-4147-A177-3AD203B41FA5}">
                      <a16:colId xmlns:a16="http://schemas.microsoft.com/office/drawing/2014/main" xmlns="" val="1431619197"/>
                    </a:ext>
                  </a:extLst>
                </a:gridCol>
                <a:gridCol w="2548450">
                  <a:extLst>
                    <a:ext uri="{9D8B030D-6E8A-4147-A177-3AD203B41FA5}">
                      <a16:colId xmlns:a16="http://schemas.microsoft.com/office/drawing/2014/main" xmlns="" val="3793412780"/>
                    </a:ext>
                  </a:extLst>
                </a:gridCol>
              </a:tblGrid>
              <a:tr h="322716">
                <a:tc>
                  <a:txBody>
                    <a:bodyPr/>
                    <a:lstStyle/>
                    <a:p>
                      <a:pPr algn="ctr"/>
                      <a:endParaRPr lang="fr-FR" sz="12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Entrée des programmes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Ressources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8561374"/>
                  </a:ext>
                </a:extLst>
              </a:tr>
              <a:tr h="614589">
                <a:tc rowSpan="3">
                  <a:txBody>
                    <a:bodyPr/>
                    <a:lstStyle/>
                    <a:p>
                      <a:pPr marL="71755" marR="71755" algn="l"/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Décrire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la constitution et les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états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la matière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Caractériser les différents états de la matière (solide, liquide et gaz)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partir de la fiche caractéristique de la molécule déterminer son état physique à 25°C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Plan Chlordécone : les connaissances scientifiques </a:t>
                      </a:r>
                      <a:endParaRPr lang="fr-FR" sz="14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endParaRPr lang="x-none" sz="14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9183415"/>
                  </a:ext>
                </a:extLst>
              </a:tr>
              <a:tr h="5992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Concevoir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et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réaliser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des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expériences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pour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réaliser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des mélanges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La chlordécone est pratiquement insoluble dans l’eau mais soluble dans les solvants organiques.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-Illustrer à l’aide du sable </a:t>
                      </a: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-Dissoudre un solvant organique pour en estimer sa solubilité.</a:t>
                      </a: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 : le sucre dans l’éthanol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5515215"/>
                  </a:ext>
                </a:extLst>
              </a:tr>
              <a:tr h="399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Estimer expérimentalement une valeur de solubilité dans l’eau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1742495"/>
                  </a:ext>
                </a:extLst>
              </a:tr>
              <a:tr h="368754">
                <a:tc rowSpan="4">
                  <a:txBody>
                    <a:bodyPr/>
                    <a:lstStyle/>
                    <a:p>
                      <a:pPr marL="71755" marR="71755"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Décrire et expliquer des transformations chimiques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Distinguer transformation chimique et mélange </a:t>
                      </a:r>
                      <a:endParaRPr lang="fr-FR" sz="14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Tâche complexe portant sur la décontamination des sols pollués à la chlordécone pour identifier les transformations chimiques mises en jeu et les Interpréter </a:t>
                      </a:r>
                      <a:endParaRPr lang="fr-FR" sz="14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Plan chlordécone. 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Chlordécone : les connaissances scientifiques </a:t>
                      </a:r>
                    </a:p>
                    <a:p>
                      <a:endParaRPr lang="x-none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Article du BRGM 2012</a:t>
                      </a: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Décontamination de sols pollués à la chlordécone.</a:t>
                      </a:r>
                    </a:p>
                    <a:p>
                      <a:endParaRPr lang="x-none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16529441"/>
                  </a:ext>
                </a:extLst>
              </a:tr>
              <a:tr h="4609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Interpréter une transformation chimique comme une redistribution des atomes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3959086"/>
                  </a:ext>
                </a:extLst>
              </a:tr>
              <a:tr h="3082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Utiliser une équation de réaction chimique fournie pour décrire une transformation chimique observée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9075482"/>
                  </a:ext>
                </a:extLst>
              </a:tr>
              <a:tr h="10140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Interpréter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une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formule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chimique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en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termes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x-none" sz="14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atomiques</a:t>
                      </a:r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x-none" sz="14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Donner la formule chimique de la chlordécone pour interprétation en termes atomiques </a:t>
                      </a:r>
                      <a:endParaRPr lang="fr-FR" sz="14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Futura sciences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Futura santé</a:t>
                      </a:r>
                    </a:p>
                    <a:p>
                      <a:r>
                        <a:rPr lang="x-none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Colloque scientifique d’octobre 2018 (préfecture Martinique)</a:t>
                      </a:r>
                    </a:p>
                    <a:p>
                      <a:endParaRPr lang="x-none" sz="1400" b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37410824"/>
                  </a:ext>
                </a:extLst>
              </a:tr>
            </a:tbl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695C1403-58BF-475C-9C1A-E72490F3E827}"/>
              </a:ext>
            </a:extLst>
          </p:cNvPr>
          <p:cNvSpPr txBox="1"/>
          <p:nvPr/>
        </p:nvSpPr>
        <p:spPr>
          <a:xfrm>
            <a:off x="-3485072" y="23377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1AF5942-12F6-475B-95D9-4F5EEF89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8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A54647-A6AD-467A-BAEE-4788E4361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-80574"/>
            <a:ext cx="10515600" cy="894243"/>
          </a:xfrm>
        </p:spPr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5529B-1F57-4EEF-BDC5-87513DBF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27" y="577912"/>
            <a:ext cx="11421373" cy="67199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latin typeface="Agency FB"/>
              </a:rPr>
              <a:t>Les entrées </a:t>
            </a:r>
            <a:r>
              <a:rPr lang="en-US" sz="3200" b="1" dirty="0" err="1">
                <a:latin typeface="Agency FB"/>
              </a:rPr>
              <a:t>programmes</a:t>
            </a:r>
            <a:r>
              <a:rPr lang="en-US" sz="3200" b="1" dirty="0">
                <a:latin typeface="Agency FB"/>
              </a:rPr>
              <a:t> </a:t>
            </a:r>
            <a:r>
              <a:rPr lang="en-US" sz="3200" b="1" dirty="0" err="1">
                <a:latin typeface="Agency FB"/>
              </a:rPr>
              <a:t>en</a:t>
            </a:r>
            <a:r>
              <a:rPr lang="en-US" sz="3200" b="1" dirty="0">
                <a:latin typeface="Agency FB"/>
              </a:rPr>
              <a:t> Physique-Chimie-</a:t>
            </a:r>
            <a:r>
              <a:rPr lang="en-US" sz="3200" b="1" dirty="0">
                <a:solidFill>
                  <a:srgbClr val="FF0000"/>
                </a:solidFill>
                <a:latin typeface="Agency FB"/>
              </a:rPr>
              <a:t>2NDE</a:t>
            </a:r>
            <a:endParaRPr lang="en-US" sz="3200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/>
              <a:t>           </a:t>
            </a:r>
            <a:r>
              <a:rPr lang="fr-WINDIES" b="1" dirty="0">
                <a:solidFill>
                  <a:srgbClr val="002060"/>
                </a:solidFill>
                <a:latin typeface="Arial"/>
                <a:cs typeface="Arial"/>
              </a:rPr>
              <a:t>Thème : Constitution et transformations de la matière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 </a:t>
            </a:r>
            <a:endParaRPr lang="en-US" dirty="0"/>
          </a:p>
          <a:p>
            <a:endParaRPr lang="en-US" b="1" dirty="0">
              <a:latin typeface="Agency FB"/>
            </a:endParaRPr>
          </a:p>
          <a:p>
            <a:endParaRPr lang="en-US" b="1" dirty="0">
              <a:latin typeface="Agency FB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75DEBE95-B49F-4A74-B012-408FCE034F50}"/>
              </a:ext>
            </a:extLst>
          </p:cNvPr>
          <p:cNvGraphicFramePr>
            <a:graphicFrameLocks noGrp="1"/>
          </p:cNvGraphicFramePr>
          <p:nvPr/>
        </p:nvGraphicFramePr>
        <p:xfrm>
          <a:off x="230037" y="1969698"/>
          <a:ext cx="11824660" cy="460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283">
                  <a:extLst>
                    <a:ext uri="{9D8B030D-6E8A-4147-A177-3AD203B41FA5}">
                      <a16:colId xmlns:a16="http://schemas.microsoft.com/office/drawing/2014/main" xmlns="" val="3385734501"/>
                    </a:ext>
                  </a:extLst>
                </a:gridCol>
                <a:gridCol w="6527973">
                  <a:extLst>
                    <a:ext uri="{9D8B030D-6E8A-4147-A177-3AD203B41FA5}">
                      <a16:colId xmlns:a16="http://schemas.microsoft.com/office/drawing/2014/main" xmlns="" val="606491630"/>
                    </a:ext>
                  </a:extLst>
                </a:gridCol>
                <a:gridCol w="2047404">
                  <a:extLst>
                    <a:ext uri="{9D8B030D-6E8A-4147-A177-3AD203B41FA5}">
                      <a16:colId xmlns:a16="http://schemas.microsoft.com/office/drawing/2014/main" xmlns="" val="1005615621"/>
                    </a:ext>
                  </a:extLst>
                </a:gridCol>
              </a:tblGrid>
              <a:tr h="273169">
                <a:tc>
                  <a:txBody>
                    <a:bodyPr/>
                    <a:lstStyle/>
                    <a:p>
                      <a:pPr algn="ctr"/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Entrée des programmes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20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Ressources</a:t>
                      </a:r>
                      <a:r>
                        <a:rPr lang="x-none" sz="20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6239578"/>
                  </a:ext>
                </a:extLst>
              </a:tr>
              <a:tr h="4744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Corps purs et mélange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A partir de la masse volumique identifier une espèce chimique.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Colloque scientifique et d’information sur la pollution par la chlordécone d’octobre 2018 (préfecture Martinique)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Article du BRGM 2012</a:t>
                      </a:r>
                    </a:p>
                    <a:p>
                      <a:pPr algn="l"/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Décontamination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sols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pollués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à la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chlordécone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  <a:p>
                      <a:pPr algn="l"/>
                      <a:endParaRPr lang="x-none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8535175"/>
                  </a:ext>
                </a:extLst>
              </a:tr>
              <a:tr h="560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Solutions </a:t>
                      </a:r>
                      <a:r>
                        <a:rPr lang="x-none" sz="16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aqueuses</a:t>
                      </a: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un </a:t>
                      </a:r>
                      <a:r>
                        <a:rPr lang="x-none" sz="16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exemple</a:t>
                      </a: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mélange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partir de la fiche caractéristique de la molécule déterminer sa concentration massique et sa solubilité dans les conditions d’utilisations agricoles.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5841578"/>
                  </a:ext>
                </a:extLst>
              </a:tr>
              <a:tr h="560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Du </a:t>
                      </a:r>
                      <a:r>
                        <a:rPr lang="x-none" sz="16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macroscopique</a:t>
                      </a: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au </a:t>
                      </a:r>
                      <a:r>
                        <a:rPr lang="x-none" sz="16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microscopique</a:t>
                      </a: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Donner la formule chimique de la chlordécone pour interprétation en termes atomiques.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4782205"/>
                  </a:ext>
                </a:extLst>
              </a:tr>
              <a:tr h="560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Vers des entités plus stables chimiquement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Décrire et exploiter la formule de Lewis de la molécule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3109332"/>
                  </a:ext>
                </a:extLst>
              </a:tr>
              <a:tr h="490812">
                <a:tc>
                  <a:txBody>
                    <a:bodyPr/>
                    <a:lstStyle/>
                    <a:p>
                      <a:pPr algn="l"/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Compter les </a:t>
                      </a:r>
                      <a:r>
                        <a:rPr lang="x-none" sz="16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entités</a:t>
                      </a: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dans un </a:t>
                      </a:r>
                      <a:r>
                        <a:rPr lang="x-none" sz="1600" b="1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échantillon</a:t>
                      </a: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matière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Déterminer le nombre d’entités et la quantité de matière en chlordécone dans un pulvérisateur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912634"/>
                  </a:ext>
                </a:extLst>
              </a:tr>
              <a:tr h="503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Transformation physique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partir de la fiche caractéristique de la molécule déterminer l’état son état physique à 25°C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51900"/>
                  </a:ext>
                </a:extLst>
              </a:tr>
              <a:tr h="8647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Transformation chimique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partir de l’équation de dépollution des sols :</a:t>
                      </a:r>
                      <a:endParaRPr lang="fr-FR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Modéliser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la transformation par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une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réaction</a:t>
                      </a:r>
                      <a:endParaRPr lang="x-none" sz="16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 Identifier le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réactif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limitant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à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partir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des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quantités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matière des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réactifs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et de </a:t>
                      </a:r>
                      <a:r>
                        <a:rPr lang="x-none" sz="1600" b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l’équation</a:t>
                      </a:r>
                      <a:r>
                        <a:rPr lang="x-none" sz="1600" b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1815259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CB7EF7E-E69B-4C86-9FD1-B999E74ACE2F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F526242-0F3D-4DD8-A48A-81746130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982F38B-ABD8-4A71-B974-8A22EAAE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9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A54647-A6AD-467A-BAEE-4788E4361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-80574"/>
            <a:ext cx="10515600" cy="894243"/>
          </a:xfrm>
        </p:spPr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5529B-1F57-4EEF-BDC5-87513DBF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06" y="460781"/>
            <a:ext cx="11421373" cy="58573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latin typeface="Agency FB"/>
              </a:rPr>
              <a:t>Les</a:t>
            </a:r>
            <a:r>
              <a:rPr lang="en-US" sz="3200" b="1" dirty="0">
                <a:latin typeface="Agency FB"/>
                <a:cs typeface="Arial"/>
              </a:rPr>
              <a:t> </a:t>
            </a:r>
            <a:r>
              <a:rPr lang="en-US" sz="3200" b="1" dirty="0">
                <a:latin typeface="Agency FB"/>
              </a:rPr>
              <a:t>entrées</a:t>
            </a:r>
            <a:r>
              <a:rPr lang="en-US" sz="3200" b="1" dirty="0">
                <a:latin typeface="Agency FB"/>
                <a:cs typeface="Arial"/>
              </a:rPr>
              <a:t> </a:t>
            </a:r>
            <a:r>
              <a:rPr lang="en-US" sz="3200" b="1" dirty="0" err="1">
                <a:latin typeface="Agency FB"/>
              </a:rPr>
              <a:t>programmes</a:t>
            </a:r>
            <a:r>
              <a:rPr lang="en-US" sz="3200" b="1" dirty="0">
                <a:latin typeface="Agency FB"/>
                <a:cs typeface="Arial"/>
              </a:rPr>
              <a:t> </a:t>
            </a:r>
            <a:r>
              <a:rPr lang="en-US" sz="3200" b="1" dirty="0" err="1">
                <a:latin typeface="Agency FB"/>
              </a:rPr>
              <a:t>en</a:t>
            </a:r>
            <a:r>
              <a:rPr lang="en-US" sz="3200" b="1" dirty="0">
                <a:latin typeface="Agency FB"/>
                <a:cs typeface="Arial"/>
              </a:rPr>
              <a:t> Physique-</a:t>
            </a:r>
            <a:r>
              <a:rPr lang="en-US" sz="3200" b="1" dirty="0" err="1">
                <a:latin typeface="Agency FB"/>
                <a:cs typeface="Arial"/>
              </a:rPr>
              <a:t>Chimie</a:t>
            </a:r>
            <a:r>
              <a:rPr lang="en-US" sz="3200" b="1" dirty="0">
                <a:latin typeface="Agency FB"/>
                <a:cs typeface="Arial"/>
              </a:rPr>
              <a:t>- </a:t>
            </a:r>
            <a:r>
              <a:rPr lang="en-US" sz="3200" b="1" dirty="0">
                <a:solidFill>
                  <a:srgbClr val="FF0000"/>
                </a:solidFill>
                <a:latin typeface="Agency FB"/>
                <a:cs typeface="Arial"/>
              </a:rPr>
              <a:t>1ère </a:t>
            </a:r>
            <a:r>
              <a:rPr lang="en-US" sz="3200" b="1" dirty="0" err="1">
                <a:solidFill>
                  <a:srgbClr val="FF0000"/>
                </a:solidFill>
                <a:latin typeface="Agency FB"/>
                <a:cs typeface="Arial"/>
              </a:rPr>
              <a:t>Spécialité</a:t>
            </a:r>
            <a:endParaRPr lang="en-US" sz="3200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r-WINDIES" sz="2400" b="1" dirty="0">
                <a:solidFill>
                  <a:srgbClr val="002060"/>
                </a:solidFill>
                <a:latin typeface="Arial"/>
                <a:cs typeface="Arial"/>
              </a:rPr>
              <a:t>Thème : Constitution et transformations de la matière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 </a:t>
            </a:r>
            <a:endParaRPr lang="en-US" sz="2400" dirty="0">
              <a:ea typeface="+mn-lt"/>
              <a:cs typeface="+mn-lt"/>
            </a:endParaRPr>
          </a:p>
          <a:p>
            <a:endParaRPr lang="en-US" sz="2400" b="1" dirty="0">
              <a:latin typeface="Agency FB"/>
            </a:endParaRPr>
          </a:p>
          <a:p>
            <a:endParaRPr lang="en-US" sz="2400" b="1" dirty="0">
              <a:latin typeface="Agency FB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CB7EF7E-E69B-4C86-9FD1-B999E74ACE2F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47DF9E65-3879-4CA5-B2B5-089B7DEE8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9455415"/>
              </p:ext>
            </p:extLst>
          </p:nvPr>
        </p:nvGraphicFramePr>
        <p:xfrm>
          <a:off x="220969" y="1577009"/>
          <a:ext cx="11635043" cy="4922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011">
                  <a:extLst>
                    <a:ext uri="{9D8B030D-6E8A-4147-A177-3AD203B41FA5}">
                      <a16:colId xmlns:a16="http://schemas.microsoft.com/office/drawing/2014/main" xmlns="" val="702995601"/>
                    </a:ext>
                  </a:extLst>
                </a:gridCol>
                <a:gridCol w="5912749">
                  <a:extLst>
                    <a:ext uri="{9D8B030D-6E8A-4147-A177-3AD203B41FA5}">
                      <a16:colId xmlns:a16="http://schemas.microsoft.com/office/drawing/2014/main" xmlns="" val="342406939"/>
                    </a:ext>
                  </a:extLst>
                </a:gridCol>
                <a:gridCol w="2103283">
                  <a:extLst>
                    <a:ext uri="{9D8B030D-6E8A-4147-A177-3AD203B41FA5}">
                      <a16:colId xmlns:a16="http://schemas.microsoft.com/office/drawing/2014/main" xmlns="" val="2568808483"/>
                    </a:ext>
                  </a:extLst>
                </a:gridCol>
              </a:tblGrid>
              <a:tr h="72408">
                <a:tc>
                  <a:txBody>
                    <a:bodyPr/>
                    <a:lstStyle/>
                    <a:p>
                      <a:pPr algn="ctr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Entrée des programmes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Ressources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1314834"/>
                  </a:ext>
                </a:extLst>
              </a:tr>
              <a:tr h="672588">
                <a:tc>
                  <a:txBody>
                    <a:bodyPr/>
                    <a:lstStyle/>
                    <a:p>
                      <a:pPr algn="l"/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Détermination de la composition du système initial à l’aide de grandeurs physiques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 partir de la fiche caractéristique de la molécule et des conditions d’utilisation en milieu agricole déterminer 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la masse molaire, une quantité de matière, une masse, une concentration en masse, une concentration en quantité de matière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x-none" sz="1200" dirty="0">
                          <a:effectLst/>
                          <a:latin typeface="Arial"/>
                        </a:rPr>
                        <a:t>Colloque scientifique et d’informations sur la pollution par la chlordécone octobre 2018 (préfecture Martinique)</a:t>
                      </a:r>
                    </a:p>
                    <a:p>
                      <a:pPr algn="l"/>
                      <a:endParaRPr lang="x-none" sz="12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200" dirty="0">
                          <a:effectLst/>
                          <a:latin typeface="Arial"/>
                        </a:rPr>
                        <a:t>Article du BRGM 2012</a:t>
                      </a:r>
                    </a:p>
                    <a:p>
                      <a:pPr algn="l"/>
                      <a:r>
                        <a:rPr lang="x-none" sz="1200" dirty="0">
                          <a:effectLst/>
                          <a:latin typeface="Arial"/>
                        </a:rPr>
                        <a:t>Décontamination de sols pollués à la chlordécone.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6326334"/>
                  </a:ext>
                </a:extLst>
              </a:tr>
              <a:tr h="684183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Suivie et modélisation de l’évolution d’un système chimique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 partir de l’équation de dépollution des sols :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- modéliser la transformation par une réaction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- identifier le réactif limitant à partir des quantités de matière des réactifs et de l’équation.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- établir le tableau d’avancement 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8579244"/>
                  </a:ext>
                </a:extLst>
              </a:tr>
              <a:tr h="684183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Détermination d’une quantité de matière grâce à une transformation chimique (Titrage rédox)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 partir des articles portant sur la dépollution du sol grâce aux réactions d’oxydoréduction  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marL="342900" lvl="0" indent="-342900" algn="l"/>
                      <a:r>
                        <a:rPr lang="x-none" sz="1600" dirty="0">
                          <a:effectLst/>
                          <a:latin typeface="Arial"/>
                        </a:rPr>
                        <a:t>Déterminer une quantité </a:t>
                      </a:r>
                    </a:p>
                    <a:p>
                      <a:pPr marL="342900" lvl="0" indent="-342900" algn="l"/>
                      <a:r>
                        <a:rPr lang="x-none" sz="1600" dirty="0">
                          <a:effectLst/>
                          <a:latin typeface="Arial"/>
                        </a:rPr>
                        <a:t>Une concentration en masse</a:t>
                      </a:r>
                    </a:p>
                    <a:p>
                      <a:pPr marL="342900" lvl="0" indent="-342900" algn="l"/>
                      <a:r>
                        <a:rPr lang="x-none" sz="1600" dirty="0">
                          <a:effectLst/>
                          <a:latin typeface="Arial"/>
                        </a:rPr>
                        <a:t>Une concentration en quantité de matière.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120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7778285"/>
                  </a:ext>
                </a:extLst>
              </a:tr>
              <a:tr h="139156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Hydrophile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Analyser le caractère hydrophobe de la chlordécone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838541"/>
                  </a:ext>
                </a:extLst>
              </a:tr>
              <a:tr h="776955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Formule brute et semi développée</a:t>
                      </a:r>
                    </a:p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Groupe et famille</a:t>
                      </a:r>
                    </a:p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 partir de la formule développée de la chlordécone,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identifier le groupe fonctionnel et la famille (cétone)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Analyse du spectre IR pour identifier le groupe carbonyle.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7000142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596A317-71DD-4E8F-B74E-633AC459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8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A54647-A6AD-467A-BAEE-4788E4361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-80574"/>
            <a:ext cx="10515600" cy="894243"/>
          </a:xfrm>
        </p:spPr>
        <p:txBody>
          <a:bodyPr/>
          <a:lstStyle/>
          <a:p>
            <a:pPr algn="ctr"/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5529B-1F57-4EEF-BDC5-87513DBF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06" y="460781"/>
            <a:ext cx="11421373" cy="58573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latin typeface="Agency FB"/>
              </a:rPr>
              <a:t>Les</a:t>
            </a:r>
            <a:r>
              <a:rPr lang="en-US" sz="3200" b="1" dirty="0">
                <a:latin typeface="Agency FB"/>
                <a:cs typeface="Arial"/>
              </a:rPr>
              <a:t> </a:t>
            </a:r>
            <a:r>
              <a:rPr lang="en-US" sz="3200" b="1" dirty="0">
                <a:latin typeface="Agency FB"/>
              </a:rPr>
              <a:t>entrées</a:t>
            </a:r>
            <a:r>
              <a:rPr lang="en-US" sz="3200" b="1" dirty="0">
                <a:latin typeface="Agency FB"/>
                <a:cs typeface="Arial"/>
              </a:rPr>
              <a:t> </a:t>
            </a:r>
            <a:r>
              <a:rPr lang="en-US" sz="3200" b="1" dirty="0" err="1">
                <a:latin typeface="Agency FB"/>
              </a:rPr>
              <a:t>programmes</a:t>
            </a:r>
            <a:r>
              <a:rPr lang="en-US" sz="3200" b="1" dirty="0">
                <a:latin typeface="Agency FB"/>
                <a:cs typeface="Arial"/>
              </a:rPr>
              <a:t> </a:t>
            </a:r>
            <a:r>
              <a:rPr lang="en-US" sz="3200" b="1" dirty="0" err="1">
                <a:latin typeface="Agency FB"/>
              </a:rPr>
              <a:t>en</a:t>
            </a:r>
            <a:r>
              <a:rPr lang="en-US" sz="3200" b="1" dirty="0">
                <a:latin typeface="Agency FB"/>
                <a:cs typeface="Arial"/>
              </a:rPr>
              <a:t> Physique-</a:t>
            </a:r>
            <a:r>
              <a:rPr lang="en-US" sz="3200" b="1" dirty="0" err="1">
                <a:latin typeface="Agency FB"/>
                <a:cs typeface="Arial"/>
              </a:rPr>
              <a:t>Chimie</a:t>
            </a:r>
            <a:r>
              <a:rPr lang="en-US" sz="3200" b="1" dirty="0">
                <a:latin typeface="Agency FB"/>
                <a:cs typeface="Arial"/>
              </a:rPr>
              <a:t>- </a:t>
            </a:r>
            <a:r>
              <a:rPr lang="en-US" sz="3200" b="1" dirty="0">
                <a:solidFill>
                  <a:srgbClr val="FF0000"/>
                </a:solidFill>
                <a:latin typeface="Agency FB"/>
                <a:cs typeface="Arial"/>
              </a:rPr>
              <a:t>1ère </a:t>
            </a:r>
            <a:r>
              <a:rPr lang="en-US" sz="3200" b="1" dirty="0" err="1">
                <a:solidFill>
                  <a:srgbClr val="FF0000"/>
                </a:solidFill>
                <a:latin typeface="Agency FB"/>
                <a:cs typeface="Arial"/>
              </a:rPr>
              <a:t>Spécialité</a:t>
            </a:r>
            <a:endParaRPr lang="en-US" sz="3200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fr-WINDIES" sz="2400" b="1" dirty="0">
                <a:solidFill>
                  <a:srgbClr val="002060"/>
                </a:solidFill>
                <a:latin typeface="Arial"/>
                <a:cs typeface="Arial"/>
              </a:rPr>
              <a:t>Thème : Constitution et transformations de la matière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 </a:t>
            </a:r>
            <a:endParaRPr lang="en-US" sz="2400" dirty="0">
              <a:ea typeface="+mn-lt"/>
              <a:cs typeface="+mn-lt"/>
            </a:endParaRPr>
          </a:p>
          <a:p>
            <a:endParaRPr lang="en-US" sz="2400" b="1" dirty="0">
              <a:latin typeface="Agency FB"/>
            </a:endParaRPr>
          </a:p>
          <a:p>
            <a:endParaRPr lang="en-US" sz="2400" b="1" dirty="0">
              <a:latin typeface="Agency FB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CB7EF7E-E69B-4C86-9FD1-B999E74ACE2F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47DF9E65-3879-4CA5-B2B5-089B7DEE8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453350"/>
              </p:ext>
            </p:extLst>
          </p:nvPr>
        </p:nvGraphicFramePr>
        <p:xfrm>
          <a:off x="220969" y="1433757"/>
          <a:ext cx="11635043" cy="4739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011">
                  <a:extLst>
                    <a:ext uri="{9D8B030D-6E8A-4147-A177-3AD203B41FA5}">
                      <a16:colId xmlns:a16="http://schemas.microsoft.com/office/drawing/2014/main" xmlns="" val="702995601"/>
                    </a:ext>
                  </a:extLst>
                </a:gridCol>
                <a:gridCol w="5912749">
                  <a:extLst>
                    <a:ext uri="{9D8B030D-6E8A-4147-A177-3AD203B41FA5}">
                      <a16:colId xmlns:a16="http://schemas.microsoft.com/office/drawing/2014/main" xmlns="" val="342406939"/>
                    </a:ext>
                  </a:extLst>
                </a:gridCol>
                <a:gridCol w="2103283">
                  <a:extLst>
                    <a:ext uri="{9D8B030D-6E8A-4147-A177-3AD203B41FA5}">
                      <a16:colId xmlns:a16="http://schemas.microsoft.com/office/drawing/2014/main" xmlns="" val="2568808483"/>
                    </a:ext>
                  </a:extLst>
                </a:gridCol>
              </a:tblGrid>
              <a:tr h="215660">
                <a:tc>
                  <a:txBody>
                    <a:bodyPr/>
                    <a:lstStyle/>
                    <a:p>
                      <a:pPr algn="ctr"/>
                      <a:r>
                        <a:rPr lang="x-none" sz="20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Entrée des programmes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Pistes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Ressources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1314834"/>
                  </a:ext>
                </a:extLst>
              </a:tr>
              <a:tr h="405872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Structure et polarité d’une entité 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Décrire et exploiter la formule de Lewis de la molécule de chlordécone 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Déterminer le caractère polaire ou apolaire d’une entité moléculaire à partir de sa géométrie et de la polarité de ses liaisons.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Colloque scientifique et d’informations sur la pollution par la chlordécone octobre 2018 (préfecture Martinique)</a:t>
                      </a:r>
                      <a:endParaRPr lang="fr-FR" sz="1600" dirty="0">
                        <a:latin typeface="Arial"/>
                      </a:endParaRPr>
                    </a:p>
                    <a:p>
                      <a:pPr algn="l"/>
                      <a:endParaRPr lang="x-none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Article du BRGM 2012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Décontamination de sols pollués à la chlordécone.</a:t>
                      </a:r>
                    </a:p>
                    <a:p>
                      <a:pPr algn="l"/>
                      <a:endParaRPr lang="x-none" sz="16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41250867"/>
                  </a:ext>
                </a:extLst>
              </a:tr>
              <a:tr h="1090056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Cohésion solubilité/miscibilité d’espèces chimiques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Explication de la cohésion du solide cristallin de la chlordécone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Expliquer ou prévoir la solubilité de la chlordécone dans un solvant par l’analyse des interactions entre les entités de manière à expliquer le caractère peu soluble de la chlordécone dans l’eau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Comparer la solubilité de la chlordécone dans l’eau et dans les solvants organiques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Choisir un solvant d’extraction pour mettre en œuvre l’extraction de la chlordécone dans une solution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0920005"/>
                  </a:ext>
                </a:extLst>
              </a:tr>
              <a:tr h="139156">
                <a:tc>
                  <a:txBody>
                    <a:bodyPr/>
                    <a:lstStyle/>
                    <a:p>
                      <a:pPr algn="l"/>
                      <a:r>
                        <a:rPr lang="x-none" sz="16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Hydrophile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Analyser le caractère hydrophobe de la chlordécone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838541"/>
                  </a:ext>
                </a:extLst>
              </a:tr>
              <a:tr h="776955">
                <a:tc>
                  <a:txBody>
                    <a:bodyPr/>
                    <a:lstStyle/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Formule brute et semi développée</a:t>
                      </a:r>
                    </a:p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Groupe et famille</a:t>
                      </a:r>
                    </a:p>
                    <a:p>
                      <a:pPr algn="l"/>
                      <a:r>
                        <a:rPr lang="x-none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 partir de la formule développée de la chlordécone,</a:t>
                      </a:r>
                      <a:endParaRPr lang="fr-FR" sz="1600" dirty="0">
                        <a:effectLst/>
                        <a:latin typeface="Arial"/>
                      </a:endParaRP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identifier le groupe fonctionnel et la famille (cétone)</a:t>
                      </a:r>
                    </a:p>
                    <a:p>
                      <a:pPr algn="l"/>
                      <a:r>
                        <a:rPr lang="x-none" sz="1600" dirty="0">
                          <a:effectLst/>
                          <a:latin typeface="Arial"/>
                        </a:rPr>
                        <a:t>Analyse du spectre IR pour identifier le groupe carbonyle.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7000142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E97C4EC-F3D7-40A1-B559-30E1ABB9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596A317-71DD-4E8F-B74E-633AC459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0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662</Words>
  <Application>Microsoft Office PowerPoint</Application>
  <PresentationFormat>Personnalisé</PresentationFormat>
  <Paragraphs>116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Ressources Académiques Les entrées programmes  en Physique-Chimie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Ressources Académiques Les entrées programmes  en Physique-Chimie</dc:title>
  <dc:creator>Micheline EDMOND</dc:creator>
  <cp:lastModifiedBy>SciencePhysique</cp:lastModifiedBy>
  <cp:revision>2</cp:revision>
  <dcterms:created xsi:type="dcterms:W3CDTF">2021-01-22T13:28:57Z</dcterms:created>
  <dcterms:modified xsi:type="dcterms:W3CDTF">2021-01-25T17:28:01Z</dcterms:modified>
</cp:coreProperties>
</file>