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72" r:id="rId2"/>
    <p:sldId id="280" r:id="rId3"/>
    <p:sldId id="307" r:id="rId4"/>
    <p:sldId id="266" r:id="rId5"/>
    <p:sldId id="268" r:id="rId6"/>
    <p:sldId id="258" r:id="rId7"/>
    <p:sldId id="278" r:id="rId8"/>
    <p:sldId id="310" r:id="rId9"/>
    <p:sldId id="279" r:id="rId10"/>
    <p:sldId id="281" r:id="rId11"/>
    <p:sldId id="282" r:id="rId12"/>
    <p:sldId id="285" r:id="rId13"/>
    <p:sldId id="290" r:id="rId14"/>
    <p:sldId id="295" r:id="rId15"/>
    <p:sldId id="305" r:id="rId16"/>
    <p:sldId id="296" r:id="rId17"/>
    <p:sldId id="294" r:id="rId18"/>
    <p:sldId id="283" r:id="rId19"/>
    <p:sldId id="284" r:id="rId20"/>
    <p:sldId id="286" r:id="rId21"/>
    <p:sldId id="302" r:id="rId22"/>
    <p:sldId id="303" r:id="rId23"/>
    <p:sldId id="311" r:id="rId24"/>
    <p:sldId id="304" r:id="rId25"/>
    <p:sldId id="317" r:id="rId26"/>
    <p:sldId id="313" r:id="rId27"/>
    <p:sldId id="314" r:id="rId28"/>
    <p:sldId id="315" r:id="rId29"/>
    <p:sldId id="301" r:id="rId30"/>
    <p:sldId id="300" r:id="rId31"/>
    <p:sldId id="306" r:id="rId32"/>
    <p:sldId id="312" r:id="rId33"/>
    <p:sldId id="267" r:id="rId34"/>
    <p:sldId id="269" r:id="rId35"/>
    <p:sldId id="264" r:id="rId36"/>
    <p:sldId id="29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PALCY" initials="DP" lastIdx="11" clrIdx="0">
    <p:extLst>
      <p:ext uri="{19B8F6BF-5375-455C-9EA6-DF929625EA0E}">
        <p15:presenceInfo xmlns:p15="http://schemas.microsoft.com/office/powerpoint/2012/main" userId="d6b5a72b423bb4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95906" autoAdjust="0"/>
  </p:normalViewPr>
  <p:slideViewPr>
    <p:cSldViewPr snapToGrid="0">
      <p:cViewPr varScale="1">
        <p:scale>
          <a:sx n="106" d="100"/>
          <a:sy n="106" d="100"/>
        </p:scale>
        <p:origin x="708" y="78"/>
      </p:cViewPr>
      <p:guideLst/>
    </p:cSldViewPr>
  </p:slideViewPr>
  <p:outlineViewPr>
    <p:cViewPr>
      <p:scale>
        <a:sx n="33" d="100"/>
        <a:sy n="33" d="100"/>
      </p:scale>
      <p:origin x="0" y="-549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TraAM Martinique 2019-2020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81252-98EC-478E-A96F-D72D553FB989}" type="datetimeFigureOut">
              <a:rPr lang="fr-FR" smtClean="0"/>
              <a:t>14/11/2020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dirty="0"/>
              <a:t>Entre technologie et tradition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2841F-5627-40C8-A776-E38110133D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064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Attention le système est limité par les antennes relais 4G.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749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884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915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3535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le document élève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049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44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720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489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392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831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892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Flouter les visages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076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0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079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642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6250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09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44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006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2841F-5627-40C8-A776-E38110133DB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37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3C1605-A409-44A9-A458-047D8FDC00FE}" type="datetimeFigureOut">
              <a:rPr lang="fr-FR" smtClean="0"/>
              <a:pPr>
                <a:defRPr/>
              </a:pPr>
              <a:t>14/11/2020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BF18B-9E88-4091-8CFD-BE2F9250981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975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AFF0B3-7D94-4825-98D3-BFBDE3D84E5B}" type="datetimeFigureOut">
              <a:rPr lang="fr-FR" smtClean="0"/>
              <a:pPr>
                <a:defRPr/>
              </a:pPr>
              <a:t>14/11/2020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4FE0E-8CA8-49D0-969C-E1C791D1B8F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628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89E355-525C-47A8-86D0-8192DEDB8A2F}" type="datetimeFigureOut">
              <a:rPr lang="fr-FR" smtClean="0"/>
              <a:pPr>
                <a:defRPr/>
              </a:pPr>
              <a:t>14/11/2020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F32366-84EE-422D-85C5-625F9CCCED21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69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94135F-EB60-479F-8064-3355BE6663B2}" type="datetimeFigureOut">
              <a:rPr lang="fr-FR" smtClean="0"/>
              <a:pPr>
                <a:defRPr/>
              </a:pPr>
              <a:t>14/11/2020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1030F-B036-4072-A7D0-BA4682F37AC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266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9EF2BE-DCE4-4FA8-820B-FFA61D60AC09}" type="datetimeFigureOut">
              <a:rPr lang="fr-FR" smtClean="0"/>
              <a:pPr>
                <a:defRPr/>
              </a:pPr>
              <a:t>14/11/2020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C4DAA-BAD6-44A2-B208-80905CCF03C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6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3C4C8-1F62-4C35-9899-FFFDC3F382AB}" type="datetimeFigureOut">
              <a:rPr lang="fr-FR" smtClean="0"/>
              <a:pPr>
                <a:defRPr/>
              </a:pPr>
              <a:t>14/11/2020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74C70F-99AF-4C73-9F23-CC8A6161DE0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7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5BE480-1E70-4219-9A09-AC5341F01FAD}" type="datetimeFigureOut">
              <a:rPr lang="fr-FR" smtClean="0"/>
              <a:pPr>
                <a:defRPr/>
              </a:pPr>
              <a:t>14/11/2020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76D3F8-F9DC-4DEE-A5A5-929BB0DDB9F8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68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899DB7-A2F8-4644-84A7-628FEB5DB8CC}" type="datetimeFigureOut">
              <a:rPr lang="fr-FR" smtClean="0"/>
              <a:pPr>
                <a:defRPr/>
              </a:pPr>
              <a:t>14/11/2020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A42C4-0033-4BED-B5D9-07E5E31D656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69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9F343B-21D0-485B-B6E0-28C15BB352F0}" type="datetimeFigureOut">
              <a:rPr lang="fr-FR" smtClean="0"/>
              <a:pPr>
                <a:defRPr/>
              </a:pPr>
              <a:t>14/11/2020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014AF8-72A9-4DCE-98E7-3AE3D117A28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58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809E7CB-D28F-4E23-8537-AC511B32929D}" type="datetimeFigureOut">
              <a:rPr lang="fr-FR" smtClean="0"/>
              <a:pPr>
                <a:defRPr/>
              </a:pPr>
              <a:t>14/11/2020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09EA141-6315-49F9-8028-5B4328A67DB8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85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781700-2818-401D-AA54-326042871D2A}" type="datetimeFigureOut">
              <a:rPr lang="fr-FR" smtClean="0"/>
              <a:pPr>
                <a:defRPr/>
              </a:pPr>
              <a:t>14/11/2020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4DB9E9-9B9C-42AF-8C98-36D57016EBA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185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A131727-77DE-469C-94F4-8BCDF3A19E2A}" type="datetimeFigureOut">
              <a:rPr lang="fr-FR" smtClean="0"/>
              <a:pPr>
                <a:defRPr/>
              </a:pPr>
              <a:t>14/11/2020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7524A3E-96DB-4491-8402-B85AF4967DD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83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watch?v=peom918xk19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16.png"/><Relationship Id="rId4" Type="http://schemas.openxmlformats.org/officeDocument/2006/relationships/hyperlink" Target="https://read.bookcreator.com/UKaoiHFevYQ6wTjc3Nmx1r3GqKs2/x8JQN5paRImQJVaT8jbKuA" TargetMode="Externa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bookcreator.com/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read.bookcreator.com/UKaoiHFevYQ6wTjc3Nmx1r3GqKs2/x8JQN5paRImQJVaT8jbKuA" TargetMode="Externa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23.jpeg"/><Relationship Id="rId4" Type="http://schemas.openxmlformats.org/officeDocument/2006/relationships/image" Target="../media/image22.jp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la1ere.francetvinfo.fr/martinique/disparition-jeune-pecheur-sainte-anne-corps-retrouve-aux-salines-743931.html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s://la1ere.francetvinfo.fr/martinique/pecheurs-sainte-luce-retrouvea-trinite-578427.html" TargetMode="External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hyperlink" Target="https://docs.google.com/spreadsheets/d/1nvoCEJGJOAHkm4k2IKMlRqlPvmoSIPDOnEFhsaFchnw/edit#gid=189729867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7.png"/><Relationship Id="rId4" Type="http://schemas.openxmlformats.org/officeDocument/2006/relationships/image" Target="../media/image32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4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5.jpeg"/><Relationship Id="rId10" Type="http://schemas.openxmlformats.org/officeDocument/2006/relationships/image" Target="../media/image37.png"/><Relationship Id="rId4" Type="http://schemas.openxmlformats.org/officeDocument/2006/relationships/hyperlink" Target="http://ai2.appinventor.mit.edu/" TargetMode="External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5.jp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hyperlink" Target="https://support.google.com/googleplay/android-developer/answer/6334282?hl=f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ordonnees-gps.fr/itinerair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performanskaraib.net/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hyperlink" Target="img%20src=%22https:/yolesaintoise.goodbarber.app/apiv3/photo/qrcode/promote-all-large.png?v=1601429269%22%20\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59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JPG"/><Relationship Id="rId1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3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39.png"/><Relationship Id="rId3" Type="http://schemas.openxmlformats.org/officeDocument/2006/relationships/image" Target="../media/image5.jpg"/><Relationship Id="rId7" Type="http://schemas.openxmlformats.org/officeDocument/2006/relationships/image" Target="../media/image66.jp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g"/><Relationship Id="rId11" Type="http://schemas.openxmlformats.org/officeDocument/2006/relationships/image" Target="../media/image70.jpg"/><Relationship Id="rId5" Type="http://schemas.openxmlformats.org/officeDocument/2006/relationships/image" Target="../media/image7.png"/><Relationship Id="rId10" Type="http://schemas.openxmlformats.org/officeDocument/2006/relationships/image" Target="../media/image69.jpeg"/><Relationship Id="rId4" Type="http://schemas.openxmlformats.org/officeDocument/2006/relationships/image" Target="../media/image6.png"/><Relationship Id="rId9" Type="http://schemas.openxmlformats.org/officeDocument/2006/relationships/image" Target="../media/image68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.png"/><Relationship Id="rId7" Type="http://schemas.openxmlformats.org/officeDocument/2006/relationships/image" Target="../media/image7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6.png"/><Relationship Id="rId9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13" Type="http://schemas.openxmlformats.org/officeDocument/2006/relationships/image" Target="../media/image83.png"/><Relationship Id="rId18" Type="http://schemas.openxmlformats.org/officeDocument/2006/relationships/image" Target="../media/image56.png"/><Relationship Id="rId3" Type="http://schemas.openxmlformats.org/officeDocument/2006/relationships/hyperlink" Target="http://site.ac-martinique.fr/clgvauclin/" TargetMode="External"/><Relationship Id="rId7" Type="http://schemas.openxmlformats.org/officeDocument/2006/relationships/image" Target="../media/image79.png"/><Relationship Id="rId12" Type="http://schemas.openxmlformats.org/officeDocument/2006/relationships/hyperlink" Target="https://archipeldessaintes.clg.ac-guadeloupe.fr/" TargetMode="External"/><Relationship Id="rId17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6" Type="http://schemas.openxmlformats.org/officeDocument/2006/relationships/hyperlink" Target="http://site.ac-martinique.fr/clgevalard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.png"/><Relationship Id="rId15" Type="http://schemas.openxmlformats.org/officeDocument/2006/relationships/image" Target="../media/image84.jpeg"/><Relationship Id="rId10" Type="http://schemas.openxmlformats.org/officeDocument/2006/relationships/hyperlink" Target="https://cartoun.education.fr/portail/auth/pagemarker/3/cms/academie-031/sap/dap-technologie/la-yole-et-la-saintoise?displayContext=preview&amp;scope=__nocache&amp;addToBreadcrumb=0&amp;pagePath=%252Fcartoun%252F_dyn_cG9ydGFsU2l0ZVlXTmhaR1Z0YVdVdE1ETXhfZGMyRnc%253D.Y21zOi9hY2FkZW1pZS0wMzEvc2Fw.X19OX18%253D.X19OX18%253D.X19OX18%253D%252F_CMS_LAYOUT&amp;pageParams=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81.png"/><Relationship Id="rId14" Type="http://schemas.openxmlformats.org/officeDocument/2006/relationships/hyperlink" Target="https://www.facebook.com/federationyolesronde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ribu.phm.education.gouv.fr/portal/share/VE6niu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EF3E262-BF12-4A2C-B6C2-36DA9BE4F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392" y="2728682"/>
            <a:ext cx="1899027" cy="3627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C128D74-ECD4-4ECF-A804-0D288FE0C1D2}"/>
              </a:ext>
            </a:extLst>
          </p:cNvPr>
          <p:cNvSpPr txBox="1"/>
          <p:nvPr/>
        </p:nvSpPr>
        <p:spPr>
          <a:xfrm>
            <a:off x="9527572" y="1304981"/>
            <a:ext cx="23013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 BERKLEY" panose="02000000000000000000" pitchFamily="2" charset="0"/>
              </a:rPr>
              <a:t>Collège des Saintes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3A13E2-80AE-4E34-89C0-171E6AB94453}"/>
              </a:ext>
            </a:extLst>
          </p:cNvPr>
          <p:cNvSpPr txBox="1"/>
          <p:nvPr/>
        </p:nvSpPr>
        <p:spPr>
          <a:xfrm>
            <a:off x="7098928" y="554835"/>
            <a:ext cx="2455459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Accord Heavy SF" panose="020BE200000000000000" pitchFamily="34" charset="0"/>
              </a:rPr>
              <a:t>Cycle 3 – 6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endParaRPr lang="fr-FR" sz="2800" b="1" dirty="0">
              <a:latin typeface="Accord Heavy SF" panose="020BE200000000000000" pitchFamily="34" charset="0"/>
            </a:endParaRPr>
          </a:p>
          <a:p>
            <a:pPr algn="ctr"/>
            <a:r>
              <a:rPr lang="fr-FR" sz="2800" b="1" dirty="0">
                <a:latin typeface="Accord Heavy SF" panose="020BE200000000000000" pitchFamily="34" charset="0"/>
              </a:rPr>
              <a:t>Cycle 4 – 3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r>
              <a:rPr lang="fr-FR" sz="2800" b="1" dirty="0">
                <a:latin typeface="Accord Heavy SF" panose="020BE200000000000000" pitchFamily="34" charset="0"/>
              </a:rPr>
              <a:t> 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A47ECBD-22AF-407B-BF43-8386C970F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76646"/>
            <a:ext cx="10058400" cy="1582737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/>
              <a:t>La yole et la saintoise</a:t>
            </a:r>
            <a:br>
              <a:rPr lang="fr-FR" sz="6600" dirty="0"/>
            </a:br>
            <a:r>
              <a:rPr lang="fr-FR" sz="4000" dirty="0">
                <a:solidFill>
                  <a:srgbClr val="FF0000"/>
                </a:solidFill>
                <a:latin typeface="AR BERKLEY" panose="02000000000000000000" pitchFamily="2" charset="0"/>
              </a:rPr>
              <a:t>« Entre technologie et tradition »</a:t>
            </a:r>
            <a:endParaRPr lang="fr-FR" sz="6600" dirty="0">
              <a:solidFill>
                <a:srgbClr val="FF0000"/>
              </a:solidFill>
              <a:latin typeface="AR BERKLEY" panose="02000000000000000000" pitchFamily="2" charset="0"/>
            </a:endParaRPr>
          </a:p>
        </p:txBody>
      </p:sp>
      <p:pic>
        <p:nvPicPr>
          <p:cNvPr id="10" name="Picture 4" descr="RÃ©sultat de recherche d'images pour &quot;yole et saintoise&quot;">
            <a:extLst>
              <a:ext uri="{FF2B5EF4-FFF2-40B4-BE49-F238E27FC236}">
                <a16:creationId xmlns:a16="http://schemas.microsoft.com/office/drawing/2014/main" id="{4071D94E-940C-4A9A-9CFD-949743812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455" y="3953740"/>
            <a:ext cx="2246489" cy="1457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RÃ©sultat de recherche d'images pour &quot;ile de la Dominique&quot;">
            <a:extLst>
              <a:ext uri="{FF2B5EF4-FFF2-40B4-BE49-F238E27FC236}">
                <a16:creationId xmlns:a16="http://schemas.microsoft.com/office/drawing/2014/main" id="{1E34915D-0147-419B-AFEE-50085F9B5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383" y="3931527"/>
            <a:ext cx="2661737" cy="149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3069A99-56A2-4998-816C-6F8273F778BC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893933-3514-4327-AB9F-13E248863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646" y="554835"/>
            <a:ext cx="766231" cy="7244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72D4B53-2BFF-4675-9588-CFD6EB2C2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2736" y="607206"/>
            <a:ext cx="1006321" cy="5888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2709825-5382-46B1-A432-0BFE6F722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6D31A42-86D3-405A-9755-29E584B9BDE7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824124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3A13E2-80AE-4E34-89C0-171E6AB94453}"/>
              </a:ext>
            </a:extLst>
          </p:cNvPr>
          <p:cNvSpPr txBox="1"/>
          <p:nvPr/>
        </p:nvSpPr>
        <p:spPr>
          <a:xfrm>
            <a:off x="8880405" y="650446"/>
            <a:ext cx="2215824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3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8473663-45BB-4C91-9FEA-997553088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75022" y="1939091"/>
            <a:ext cx="5846562" cy="736282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attendus de fin de cycle  :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948A350A-BBBC-4C6B-A5E9-32F9D0EFB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73579" y="2487648"/>
            <a:ext cx="6857474" cy="3746104"/>
          </a:xfrm>
        </p:spPr>
        <p:txBody>
          <a:bodyPr>
            <a:normAutofit fontScale="92500"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fr-FR" dirty="0"/>
          </a:p>
          <a:p>
            <a:pPr marL="271463" indent="-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dirty="0"/>
              <a:t>Imaginer des solutions aux besoins, matérialiser des idées en intégrant une dimension design.</a:t>
            </a:r>
          </a:p>
          <a:p>
            <a:pPr marL="271463" indent="-271463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dirty="0"/>
              <a:t>Réaliser, de manière collaborative, le prototype d’un objet communiquant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fr-FR" dirty="0"/>
          </a:p>
          <a:p>
            <a:pPr marL="271463" indent="-271463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/>
              <a:t>Écrire, mettre au point (tester, corriger) et exécuter un programme commandant un système réel et vérifier le comportement attendu.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6BE5CA9-00E2-4143-82E7-D35505F3543B}"/>
              </a:ext>
            </a:extLst>
          </p:cNvPr>
          <p:cNvSpPr/>
          <p:nvPr/>
        </p:nvSpPr>
        <p:spPr>
          <a:xfrm>
            <a:off x="1173579" y="2540686"/>
            <a:ext cx="1160243" cy="451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Thème 1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DAEA7D2-57E8-4819-BC44-8CBDFF58A8F7}"/>
              </a:ext>
            </a:extLst>
          </p:cNvPr>
          <p:cNvSpPr/>
          <p:nvPr/>
        </p:nvSpPr>
        <p:spPr>
          <a:xfrm>
            <a:off x="1173579" y="4689148"/>
            <a:ext cx="1160243" cy="451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Thème 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784B502-E99E-4302-A33B-4D550F116CB0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188CC85-F286-46B6-A58F-AD9748C0C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966" y="6317673"/>
            <a:ext cx="589070" cy="55694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E379060-01A1-4015-B4E1-5063E47D8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AA1F499-9EF0-45F5-9ACA-DDEFFABC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6065" y="2227152"/>
            <a:ext cx="2187159" cy="3879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2006540-5D8B-4D3E-8DD7-860FBBD03E8F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</p:spTree>
    <p:extLst>
      <p:ext uri="{BB962C8B-B14F-4D97-AF65-F5344CB8AC3E}">
        <p14:creationId xmlns:p14="http://schemas.microsoft.com/office/powerpoint/2010/main" val="3200018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3A13E2-80AE-4E34-89C0-171E6AB94453}"/>
              </a:ext>
            </a:extLst>
          </p:cNvPr>
          <p:cNvSpPr txBox="1"/>
          <p:nvPr/>
        </p:nvSpPr>
        <p:spPr>
          <a:xfrm>
            <a:off x="8239089" y="465780"/>
            <a:ext cx="285714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3 – 6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3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8473663-45BB-4C91-9FEA-997553088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72652" y="1941167"/>
            <a:ext cx="7413994" cy="736282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compétences numériques travaillées  :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948A350A-BBBC-4C6B-A5E9-32F9D0EFB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10382" y="2487648"/>
            <a:ext cx="9400660" cy="3904572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fr-FR" dirty="0"/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fr-FR" dirty="0"/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3300" dirty="0"/>
              <a:t>Animer ou participer activement à un travail collaboratif avec divers outils numériques. [Niveau 4]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3300" dirty="0"/>
              <a:t>Utiliser des moyens simples pour protéger les données personnelles [niveau 2]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3300" dirty="0"/>
              <a:t>Produire une image avec différents outils numériques [niveau 3]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3300" dirty="0"/>
              <a:t>Repérer et comprendre la communication et la gestion de l’information (6</a:t>
            </a:r>
            <a:r>
              <a:rPr lang="fr-FR" sz="3300" baseline="30000" dirty="0"/>
              <a:t>e</a:t>
            </a:r>
            <a:r>
              <a:rPr lang="fr-FR" sz="3300" dirty="0"/>
              <a:t>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3300" dirty="0"/>
              <a:t>Écrire, mettre au point et exécuter un programme commandant un système réel et vérifier le comportement attendu.</a:t>
            </a:r>
          </a:p>
        </p:txBody>
      </p:sp>
      <p:pic>
        <p:nvPicPr>
          <p:cNvPr id="2" name="Espace réservé du contenu 1">
            <a:extLst>
              <a:ext uri="{FF2B5EF4-FFF2-40B4-BE49-F238E27FC236}">
                <a16:creationId xmlns:a16="http://schemas.microsoft.com/office/drawing/2014/main" id="{535E6294-DA78-4B36-A82E-EFB21777AF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883106" y="3545719"/>
            <a:ext cx="2308985" cy="1905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6BE5CA9-00E2-4143-82E7-D35505F3543B}"/>
              </a:ext>
            </a:extLst>
          </p:cNvPr>
          <p:cNvSpPr/>
          <p:nvPr/>
        </p:nvSpPr>
        <p:spPr>
          <a:xfrm>
            <a:off x="1210383" y="2540686"/>
            <a:ext cx="1160243" cy="451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Thème 1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DAEA7D2-57E8-4819-BC44-8CBDFF58A8F7}"/>
              </a:ext>
            </a:extLst>
          </p:cNvPr>
          <p:cNvSpPr/>
          <p:nvPr/>
        </p:nvSpPr>
        <p:spPr>
          <a:xfrm>
            <a:off x="1210383" y="5003386"/>
            <a:ext cx="1160243" cy="451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Thème 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F39B3E6-B969-4DE2-8776-0B2AE5F176A0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F45A987-B757-4038-BC47-0E10A4613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B712E31-ECD0-4360-8200-297E24B92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390FE5C-F600-4DAD-BEE6-09807E32E693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CF99400-66C1-434B-BF78-3368EB20AB84}"/>
              </a:ext>
            </a:extLst>
          </p:cNvPr>
          <p:cNvGrpSpPr/>
          <p:nvPr/>
        </p:nvGrpSpPr>
        <p:grpSpPr>
          <a:xfrm>
            <a:off x="9719950" y="3860168"/>
            <a:ext cx="1284095" cy="751957"/>
            <a:chOff x="9719950" y="3860168"/>
            <a:chExt cx="1284095" cy="751957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4BEF10DB-0E5F-43F7-B998-6E44C0332BE3}"/>
                </a:ext>
              </a:extLst>
            </p:cNvPr>
            <p:cNvSpPr/>
            <p:nvPr/>
          </p:nvSpPr>
          <p:spPr>
            <a:xfrm flipH="1">
              <a:off x="9998436" y="4318181"/>
              <a:ext cx="248649" cy="282848"/>
            </a:xfrm>
            <a:prstGeom prst="ellipse">
              <a:avLst/>
            </a:prstGeom>
            <a:solidFill>
              <a:schemeClr val="accent3">
                <a:alpha val="73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0B04817C-643F-4E8C-900D-339145719BF4}"/>
                </a:ext>
              </a:extLst>
            </p:cNvPr>
            <p:cNvSpPr/>
            <p:nvPr/>
          </p:nvSpPr>
          <p:spPr>
            <a:xfrm flipH="1">
              <a:off x="10506748" y="3942290"/>
              <a:ext cx="248649" cy="282848"/>
            </a:xfrm>
            <a:prstGeom prst="ellipse">
              <a:avLst/>
            </a:prstGeom>
            <a:solidFill>
              <a:schemeClr val="accent3">
                <a:alpha val="73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96DA693-78A0-4BEE-854F-00876784066C}"/>
                </a:ext>
              </a:extLst>
            </p:cNvPr>
            <p:cNvSpPr/>
            <p:nvPr/>
          </p:nvSpPr>
          <p:spPr>
            <a:xfrm flipH="1">
              <a:off x="10275306" y="3860168"/>
              <a:ext cx="248649" cy="282848"/>
            </a:xfrm>
            <a:prstGeom prst="ellipse">
              <a:avLst/>
            </a:prstGeom>
            <a:solidFill>
              <a:schemeClr val="accent3">
                <a:alpha val="73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1DAC281-BFB6-4A08-90A1-FFFC678B1C2E}"/>
                </a:ext>
              </a:extLst>
            </p:cNvPr>
            <p:cNvSpPr/>
            <p:nvPr/>
          </p:nvSpPr>
          <p:spPr>
            <a:xfrm flipH="1">
              <a:off x="10755397" y="3942290"/>
              <a:ext cx="248648" cy="364970"/>
            </a:xfrm>
            <a:prstGeom prst="ellipse">
              <a:avLst/>
            </a:prstGeom>
            <a:solidFill>
              <a:schemeClr val="accent3">
                <a:alpha val="73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24DD34FB-87B7-4DCB-A003-C2A6812C0247}"/>
                </a:ext>
              </a:extLst>
            </p:cNvPr>
            <p:cNvSpPr/>
            <p:nvPr/>
          </p:nvSpPr>
          <p:spPr>
            <a:xfrm flipH="1">
              <a:off x="9719950" y="4329277"/>
              <a:ext cx="248649" cy="282848"/>
            </a:xfrm>
            <a:prstGeom prst="ellipse">
              <a:avLst/>
            </a:prstGeom>
            <a:solidFill>
              <a:schemeClr val="accent3">
                <a:alpha val="73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794020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6DE1745-588D-4F12-B989-365E628C2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2263">
            <a:off x="9221928" y="3410094"/>
            <a:ext cx="1210907" cy="2310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A6F7931-355F-4995-B215-658A0E012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467" y="3700175"/>
            <a:ext cx="4930673" cy="26212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8473663-45BB-4C91-9FEA-997553088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290" y="1782674"/>
            <a:ext cx="5711895" cy="736282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séquences Pédagogiques :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948A350A-BBBC-4C6B-A5E9-32F9D0EFB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289" y="2389517"/>
            <a:ext cx="9861937" cy="1310658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82563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tx1"/>
                </a:solidFill>
              </a:rPr>
              <a:t>SEQ1 - Comment localiser et suivre une embarcation traditionnelle ?</a:t>
            </a:r>
          </a:p>
          <a:p>
            <a:pPr marL="182563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754563" algn="l"/>
              </a:tabLst>
            </a:pPr>
            <a:r>
              <a:rPr lang="fr-FR" sz="1800" b="1" dirty="0">
                <a:solidFill>
                  <a:schemeClr val="tx1"/>
                </a:solidFill>
              </a:rPr>
              <a:t>SEQ2 - Comment programmer une application numérique pour suivre une embarcation ?</a:t>
            </a:r>
          </a:p>
          <a:p>
            <a:pPr marL="182563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754563" algn="l"/>
              </a:tabLst>
            </a:pPr>
            <a:r>
              <a:rPr lang="fr-FR" sz="1800" b="1" dirty="0">
                <a:solidFill>
                  <a:schemeClr val="tx1"/>
                </a:solidFill>
              </a:rPr>
              <a:t>SEQ3 – Quelles performances pour deux technologies distinctes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5B70079-29A2-41D8-9AED-CC6CE6210EE1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05D8CD4-4E59-44B6-BE26-BA9DB19AE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D4D692-3EE7-4DE7-B893-AF730C0AD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5865FFC-E3E0-4D23-8F39-1757F05B5678}"/>
              </a:ext>
            </a:extLst>
          </p:cNvPr>
          <p:cNvSpPr txBox="1"/>
          <p:nvPr/>
        </p:nvSpPr>
        <p:spPr>
          <a:xfrm>
            <a:off x="8239089" y="465780"/>
            <a:ext cx="285714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3 – 6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3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66A1235-FC89-4CB8-BCDE-576E9BF858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01627">
            <a:off x="8194630" y="4190873"/>
            <a:ext cx="1085019" cy="2090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47FB6D7-8200-45E0-8B70-2C51AADFE71E}"/>
              </a:ext>
            </a:extLst>
          </p:cNvPr>
          <p:cNvSpPr txBox="1"/>
          <p:nvPr/>
        </p:nvSpPr>
        <p:spPr>
          <a:xfrm>
            <a:off x="1204111" y="1354874"/>
            <a:ext cx="9958812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r>
              <a:rPr lang="fr-FR" b="1" i="1" u="sng" dirty="0">
                <a:solidFill>
                  <a:schemeClr val="bg1"/>
                </a:solidFill>
              </a:rPr>
              <a:t>Problématique</a:t>
            </a:r>
            <a:r>
              <a:rPr lang="fr-FR" b="1" i="1" dirty="0">
                <a:solidFill>
                  <a:schemeClr val="bg1"/>
                </a:solidFill>
              </a:rPr>
              <a:t> : Comment identifier et suivre une yole sur un plan d’eau avec son smartphone ?</a:t>
            </a:r>
          </a:p>
        </p:txBody>
      </p:sp>
    </p:spTree>
    <p:extLst>
      <p:ext uri="{BB962C8B-B14F-4D97-AF65-F5344CB8AC3E}">
        <p14:creationId xmlns:p14="http://schemas.microsoft.com/office/powerpoint/2010/main" val="2851185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3A13E2-80AE-4E34-89C0-171E6AB94453}"/>
              </a:ext>
            </a:extLst>
          </p:cNvPr>
          <p:cNvSpPr txBox="1"/>
          <p:nvPr/>
        </p:nvSpPr>
        <p:spPr>
          <a:xfrm>
            <a:off x="8880405" y="619669"/>
            <a:ext cx="221582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3 – </a:t>
            </a:r>
            <a:r>
              <a:rPr lang="fr-FR" sz="2800" b="1" dirty="0">
                <a:latin typeface="Accord Heavy SF" panose="020BE200000000000000" pitchFamily="34" charset="0"/>
              </a:rPr>
              <a:t>6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r>
              <a:rPr lang="fr-FR" sz="2800" b="1" dirty="0">
                <a:latin typeface="Accord Heavy SF" panose="020BE200000000000000" pitchFamily="34" charset="0"/>
              </a:rPr>
              <a:t> </a:t>
            </a:r>
            <a:endParaRPr lang="fr-FR" sz="2400" b="1" dirty="0">
              <a:latin typeface="Accord Heavy SF" panose="020BE200000000000000" pitchFamily="34" charset="0"/>
            </a:endParaRP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8473663-45BB-4C91-9FEA-997553088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98229" y="1606580"/>
            <a:ext cx="5846562" cy="736282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 déclenchante : année n-1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948A350A-BBBC-4C6B-A5E9-32F9D0EFB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7957" y="2259737"/>
            <a:ext cx="7156270" cy="4046524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2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classe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La problématique 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2000" b="1" dirty="0">
                <a:solidFill>
                  <a:schemeClr val="tx1"/>
                </a:solidFill>
              </a:rPr>
              <a:t>Comment déterminer la vitesse d’un bateau à voile sur l’eau ?</a:t>
            </a:r>
            <a:endParaRPr lang="fr-FR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fr-FR" dirty="0"/>
          </a:p>
        </p:txBody>
      </p:sp>
      <p:pic>
        <p:nvPicPr>
          <p:cNvPr id="10" name="Image 9">
            <a:hlinkClick r:id="rId4"/>
            <a:extLst>
              <a:ext uri="{FF2B5EF4-FFF2-40B4-BE49-F238E27FC236}">
                <a16:creationId xmlns:a16="http://schemas.microsoft.com/office/drawing/2014/main" id="{5657448F-A1F3-40DE-8F76-386534A0A9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998"/>
          <a:stretch/>
        </p:blipFill>
        <p:spPr>
          <a:xfrm>
            <a:off x="2763129" y="4093447"/>
            <a:ext cx="3801748" cy="220727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484416D-EF8E-4560-B3F5-C0C1E51606B2}"/>
              </a:ext>
            </a:extLst>
          </p:cNvPr>
          <p:cNvSpPr txBox="1"/>
          <p:nvPr/>
        </p:nvSpPr>
        <p:spPr>
          <a:xfrm>
            <a:off x="1237956" y="3832309"/>
            <a:ext cx="3361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Prérequis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9B4B480-1CD0-457C-917F-0436F98E8910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65C34CF-4C8E-4288-A311-1C2938BEE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15384CE-9625-4010-BBE7-91AEA2993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DDFF0BF4-D602-4EA1-8D16-6B3BCD894E72}"/>
              </a:ext>
            </a:extLst>
          </p:cNvPr>
          <p:cNvGrpSpPr/>
          <p:nvPr/>
        </p:nvGrpSpPr>
        <p:grpSpPr>
          <a:xfrm>
            <a:off x="7773779" y="1779421"/>
            <a:ext cx="3287603" cy="3636641"/>
            <a:chOff x="7592377" y="1931821"/>
            <a:chExt cx="3819525" cy="4225036"/>
          </a:xfrm>
        </p:grpSpPr>
        <p:pic>
          <p:nvPicPr>
            <p:cNvPr id="12" name="Image 11">
              <a:hlinkClick r:id="rId8"/>
              <a:extLst>
                <a:ext uri="{FF2B5EF4-FFF2-40B4-BE49-F238E27FC236}">
                  <a16:creationId xmlns:a16="http://schemas.microsoft.com/office/drawing/2014/main" id="{5A3C267D-7C4C-4D7F-8C2A-B19CF6064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2377" y="2146832"/>
              <a:ext cx="3819525" cy="40100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F85B4A-0FE4-4D5F-B357-B4901B99D813}"/>
                </a:ext>
              </a:extLst>
            </p:cNvPr>
            <p:cNvSpPr/>
            <p:nvPr/>
          </p:nvSpPr>
          <p:spPr>
            <a:xfrm>
              <a:off x="7684977" y="1931821"/>
              <a:ext cx="2713672" cy="6417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95348B5-64C9-4ABB-A1C4-24266DACC2AC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</p:spTree>
    <p:extLst>
      <p:ext uri="{BB962C8B-B14F-4D97-AF65-F5344CB8AC3E}">
        <p14:creationId xmlns:p14="http://schemas.microsoft.com/office/powerpoint/2010/main" val="315881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264A3EF4-005A-4909-A32B-DA9B5464E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325" y="1907748"/>
            <a:ext cx="7657951" cy="4307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948A350A-BBBC-4C6B-A5E9-32F9D0EFB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98230" y="3107721"/>
            <a:ext cx="2402096" cy="29771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cap="al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SEQ1- Comment localiser et suivre une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cap="al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embarcation traditionnelle ?</a:t>
            </a:r>
          </a:p>
        </p:txBody>
      </p:sp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9CABC785-33C4-4DFC-99B8-14B043DA021E}"/>
              </a:ext>
            </a:extLst>
          </p:cNvPr>
          <p:cNvSpPr/>
          <p:nvPr/>
        </p:nvSpPr>
        <p:spPr>
          <a:xfrm>
            <a:off x="4940465" y="4621157"/>
            <a:ext cx="2324859" cy="630263"/>
          </a:xfrm>
          <a:prstGeom prst="wedgeRoundRectCallout">
            <a:avLst>
              <a:gd name="adj1" fmla="val 63612"/>
              <a:gd name="adj2" fmla="val 7788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01168" lvl="1" indent="0">
              <a:buNone/>
            </a:pPr>
            <a:r>
              <a:rPr lang="fr-FR" sz="1600" i="1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Ki </a:t>
            </a:r>
            <a:r>
              <a:rPr lang="fr-FR" sz="1600" i="1" dirty="0" err="1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mannyè</a:t>
            </a:r>
            <a:r>
              <a:rPr lang="fr-FR" sz="1600" i="1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r-FR" sz="1600" i="1" dirty="0" err="1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nou</a:t>
            </a:r>
            <a:r>
              <a:rPr lang="fr-FR" sz="1600" i="1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r-FR" sz="1600" i="1" dirty="0" err="1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pé</a:t>
            </a:r>
            <a:r>
              <a:rPr lang="fr-FR" sz="1600" i="1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r-FR" sz="1600" i="1" dirty="0" err="1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fè</a:t>
            </a:r>
            <a:r>
              <a:rPr lang="fr-FR" sz="1600" i="1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 pou </a:t>
            </a:r>
            <a:r>
              <a:rPr lang="fr-FR" sz="1600" i="1" dirty="0" err="1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pa</a:t>
            </a:r>
            <a:r>
              <a:rPr lang="fr-FR" sz="1600" i="1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r-FR" sz="1600" i="1" dirty="0" err="1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pèd</a:t>
            </a:r>
            <a:r>
              <a:rPr lang="fr-FR" sz="1600" i="1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 yo ?</a:t>
            </a:r>
            <a:endParaRPr lang="fr-FR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C2706E-7CE7-43BC-A46A-16508E31A78F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D35088-0D11-411C-AB50-F36E70897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979D03E-A8CA-44DE-97F9-73A12805D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9D3B4A7-7996-483F-BFBB-64F540B11026}"/>
              </a:ext>
            </a:extLst>
          </p:cNvPr>
          <p:cNvSpPr txBox="1"/>
          <p:nvPr/>
        </p:nvSpPr>
        <p:spPr>
          <a:xfrm>
            <a:off x="8880405" y="619669"/>
            <a:ext cx="221582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3 – </a:t>
            </a:r>
            <a:r>
              <a:rPr lang="fr-FR" sz="2800" b="1" dirty="0">
                <a:latin typeface="Accord Heavy SF" panose="020BE200000000000000" pitchFamily="34" charset="0"/>
              </a:rPr>
              <a:t>6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r>
              <a:rPr lang="fr-FR" sz="2800" b="1" dirty="0">
                <a:latin typeface="Accord Heavy SF" panose="020BE200000000000000" pitchFamily="34" charset="0"/>
              </a:rPr>
              <a:t> </a:t>
            </a:r>
            <a:endParaRPr lang="fr-FR" sz="2400" b="1" dirty="0">
              <a:latin typeface="Accord Heavy SF" panose="020BE200000000000000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F1FA73-CBDB-4E9F-A42E-868E149CBFC6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66D5E38-B24B-4158-9F80-193E8A33DDB7}"/>
              </a:ext>
            </a:extLst>
          </p:cNvPr>
          <p:cNvSpPr txBox="1"/>
          <p:nvPr/>
        </p:nvSpPr>
        <p:spPr>
          <a:xfrm>
            <a:off x="8977697" y="1197847"/>
            <a:ext cx="22158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100" i="1" u="sng" dirty="0">
                <a:solidFill>
                  <a:schemeClr val="bg2">
                    <a:lumMod val="90000"/>
                  </a:schemeClr>
                </a:solidFill>
              </a:rPr>
              <a:t>Problématique</a:t>
            </a:r>
            <a:r>
              <a:rPr lang="fr-FR" sz="1100" i="1" dirty="0">
                <a:solidFill>
                  <a:schemeClr val="bg2">
                    <a:lumMod val="90000"/>
                  </a:schemeClr>
                </a:solidFill>
              </a:rPr>
              <a:t> : Comment identifier et suivre une yole sur un plan d’eau avec son smartphone ?</a:t>
            </a:r>
          </a:p>
        </p:txBody>
      </p:sp>
    </p:spTree>
    <p:extLst>
      <p:ext uri="{BB962C8B-B14F-4D97-AF65-F5344CB8AC3E}">
        <p14:creationId xmlns:p14="http://schemas.microsoft.com/office/powerpoint/2010/main" val="2687338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8473663-45BB-4C91-9FEA-997553088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15481" y="1860268"/>
            <a:ext cx="10098858" cy="736282"/>
          </a:xfrm>
        </p:spPr>
        <p:txBody>
          <a:bodyPr>
            <a:normAutofit/>
          </a:bodyPr>
          <a:lstStyle/>
          <a:p>
            <a:pPr algn="just"/>
            <a:r>
              <a:rPr lang="fr-F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séquence 1 : comment localiser et suivre une embarcation traditionnelle ?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14ABAA9-19B1-41AD-8A92-1306F4287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405" y="3001680"/>
            <a:ext cx="10950824" cy="3317487"/>
          </a:xfrm>
          <a:noFill/>
        </p:spPr>
        <p:txBody>
          <a:bodyPr>
            <a:normAutofit fontScale="92500" lnSpcReduction="10000"/>
          </a:bodyPr>
          <a:lstStyle/>
          <a:p>
            <a:pPr algn="just"/>
            <a:r>
              <a:rPr lang="fr-FR" sz="2400" b="1" dirty="0"/>
              <a:t>                           - Activité 1 : Relation entre vitesse et mouvement d’un objet technique </a:t>
            </a:r>
            <a:br>
              <a:rPr lang="fr-FR" sz="2400" b="1" dirty="0"/>
            </a:br>
            <a:r>
              <a:rPr lang="fr-FR" sz="2400" b="1" dirty="0"/>
              <a:t>		                      (la Yole et la Saintoise)</a:t>
            </a:r>
          </a:p>
          <a:p>
            <a:pPr algn="just"/>
            <a:endParaRPr lang="fr-FR" sz="1000" b="1" dirty="0"/>
          </a:p>
          <a:p>
            <a:pPr algn="just"/>
            <a:r>
              <a:rPr lang="fr-FR" sz="2400" b="1" dirty="0"/>
              <a:t>                                           - Activité 2 : Déterminer la vitesse d’un bateau sur l’eau (GPS)</a:t>
            </a:r>
          </a:p>
          <a:p>
            <a:r>
              <a:rPr lang="fr-FR" sz="2400" dirty="0"/>
              <a:t>                                                 * Comprendre et manipuler la relation entre la distance, la distance                                               			          et la vitesse.</a:t>
            </a:r>
            <a:br>
              <a:rPr lang="fr-FR" sz="2400" dirty="0"/>
            </a:br>
            <a:r>
              <a:rPr lang="fr-FR" sz="2400" dirty="0"/>
              <a:t>			       * Utiliser différents modes de représentation</a:t>
            </a:r>
            <a:endParaRPr lang="fr-FR" sz="2400" b="1" dirty="0"/>
          </a:p>
          <a:p>
            <a:pPr algn="just"/>
            <a:endParaRPr lang="fr-FR" sz="1000" b="1" dirty="0"/>
          </a:p>
          <a:p>
            <a:pPr algn="just"/>
            <a:r>
              <a:rPr lang="fr-FR" sz="2400" b="1" dirty="0"/>
              <a:t>                                                  - Activité 3 : Déterminer le mouvement d’un objet technique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FC3BB0B-C86F-45E4-AB76-8AFCC15273EC}"/>
              </a:ext>
            </a:extLst>
          </p:cNvPr>
          <p:cNvSpPr/>
          <p:nvPr/>
        </p:nvSpPr>
        <p:spPr>
          <a:xfrm>
            <a:off x="-1749782" y="2927702"/>
            <a:ext cx="4997770" cy="5850535"/>
          </a:xfrm>
          <a:prstGeom prst="arc">
            <a:avLst>
              <a:gd name="adj1" fmla="val 16200000"/>
              <a:gd name="adj2" fmla="val 280400"/>
            </a:avLst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942BD1B-AFF9-40D1-8FEB-BB79DDF0B060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FB6DA35-9BC0-421D-9AF0-1957BF9F9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9DEF101-B40F-4FC3-85B0-844C41DA0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97EED73-A083-45FC-A4A3-8FD1A41C1BEF}"/>
              </a:ext>
            </a:extLst>
          </p:cNvPr>
          <p:cNvSpPr txBox="1"/>
          <p:nvPr/>
        </p:nvSpPr>
        <p:spPr>
          <a:xfrm>
            <a:off x="8880405" y="619669"/>
            <a:ext cx="221582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3 – </a:t>
            </a:r>
            <a:r>
              <a:rPr lang="fr-FR" sz="2800" b="1" dirty="0">
                <a:latin typeface="Accord Heavy SF" panose="020BE200000000000000" pitchFamily="34" charset="0"/>
              </a:rPr>
              <a:t>6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r>
              <a:rPr lang="fr-FR" sz="2800" b="1" dirty="0">
                <a:latin typeface="Accord Heavy SF" panose="020BE200000000000000" pitchFamily="34" charset="0"/>
              </a:rPr>
              <a:t> </a:t>
            </a:r>
            <a:endParaRPr lang="fr-FR" sz="2400" b="1" dirty="0">
              <a:latin typeface="Accord Heavy SF" panose="020BE200000000000000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A1DA5E1-3A89-4B0D-B705-F99E6E2D2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00192">
            <a:off x="422806" y="3859522"/>
            <a:ext cx="2376740" cy="228404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17C9330-BD34-419C-8DC8-13755D0C585C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4868EF4-3C11-48D4-8B32-DE4469DB8612}"/>
              </a:ext>
            </a:extLst>
          </p:cNvPr>
          <p:cNvSpPr txBox="1"/>
          <p:nvPr/>
        </p:nvSpPr>
        <p:spPr>
          <a:xfrm>
            <a:off x="8977697" y="1197847"/>
            <a:ext cx="22158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100" i="1" u="sng" dirty="0">
                <a:solidFill>
                  <a:schemeClr val="bg2">
                    <a:lumMod val="90000"/>
                  </a:schemeClr>
                </a:solidFill>
              </a:rPr>
              <a:t>Problématique</a:t>
            </a:r>
            <a:r>
              <a:rPr lang="fr-FR" sz="1100" i="1" dirty="0">
                <a:solidFill>
                  <a:schemeClr val="bg2">
                    <a:lumMod val="90000"/>
                  </a:schemeClr>
                </a:solidFill>
              </a:rPr>
              <a:t> : Comment identifier et suivre une yole sur un plan d’eau avec son smartphone ?</a:t>
            </a:r>
          </a:p>
        </p:txBody>
      </p:sp>
    </p:spTree>
    <p:extLst>
      <p:ext uri="{BB962C8B-B14F-4D97-AF65-F5344CB8AC3E}">
        <p14:creationId xmlns:p14="http://schemas.microsoft.com/office/powerpoint/2010/main" val="2406062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948A350A-BBBC-4C6B-A5E9-32F9D0EFB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79418" y="3010259"/>
            <a:ext cx="3541222" cy="203966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fr-FR" sz="2400" b="1" dirty="0">
                <a:solidFill>
                  <a:schemeClr val="tx1"/>
                </a:solidFill>
              </a:rPr>
              <a:t>Retrouve les activités 1, 2 et 3 du niveau 6 en feuilletant l’e-book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14ABAA9-19B1-41AD-8A92-1306F4287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815543"/>
            <a:ext cx="12192000" cy="3553500"/>
          </a:xfrm>
          <a:noFill/>
        </p:spPr>
        <p:txBody>
          <a:bodyPr>
            <a:normAutofit/>
          </a:bodyPr>
          <a:lstStyle/>
          <a:p>
            <a:r>
              <a:rPr lang="fr-FR" sz="2600" dirty="0"/>
              <a:t>                                     </a:t>
            </a:r>
            <a:endParaRPr lang="fr-FR" sz="1100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hlinkClick r:id="rId4"/>
            <a:extLst>
              <a:ext uri="{FF2B5EF4-FFF2-40B4-BE49-F238E27FC236}">
                <a16:creationId xmlns:a16="http://schemas.microsoft.com/office/drawing/2014/main" id="{5C48BC24-2986-4260-8B7D-12A5131E2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532" y="2309973"/>
            <a:ext cx="4295576" cy="32300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Image 9">
            <a:hlinkClick r:id="rId6"/>
            <a:extLst>
              <a:ext uri="{FF2B5EF4-FFF2-40B4-BE49-F238E27FC236}">
                <a16:creationId xmlns:a16="http://schemas.microsoft.com/office/drawing/2014/main" id="{81D67D94-D47E-47DF-8E1A-8130BBEFF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8630" y="4608900"/>
            <a:ext cx="2216722" cy="63573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5A2C369-020B-4FF4-83A5-AFCB4C1E57BA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D9DE86F-7033-4D95-A9A3-DECEDC97B7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EC9D021-EEB8-4E22-B65C-2BFED7B204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C9D7C39-1492-4160-9162-1CE0279DDEB3}"/>
              </a:ext>
            </a:extLst>
          </p:cNvPr>
          <p:cNvSpPr txBox="1"/>
          <p:nvPr/>
        </p:nvSpPr>
        <p:spPr>
          <a:xfrm>
            <a:off x="8880405" y="619669"/>
            <a:ext cx="221582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3 – </a:t>
            </a:r>
            <a:r>
              <a:rPr lang="fr-FR" sz="2800" b="1" dirty="0">
                <a:latin typeface="Accord Heavy SF" panose="020BE200000000000000" pitchFamily="34" charset="0"/>
              </a:rPr>
              <a:t>6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r>
              <a:rPr lang="fr-FR" sz="2800" b="1" dirty="0">
                <a:latin typeface="Accord Heavy SF" panose="020BE200000000000000" pitchFamily="34" charset="0"/>
              </a:rPr>
              <a:t> </a:t>
            </a:r>
            <a:endParaRPr lang="fr-FR" sz="2400" b="1" dirty="0">
              <a:latin typeface="Accord Heavy SF" panose="020BE200000000000000" pitchFamily="34" charset="0"/>
            </a:endParaRP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1E6E17CD-F9FB-454B-B2A6-1C833C65168B}"/>
              </a:ext>
            </a:extLst>
          </p:cNvPr>
          <p:cNvSpPr txBox="1">
            <a:spLocks/>
          </p:cNvSpPr>
          <p:nvPr/>
        </p:nvSpPr>
        <p:spPr>
          <a:xfrm>
            <a:off x="1115481" y="1860267"/>
            <a:ext cx="5328451" cy="955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séquence 1 : comment localiser et suivre une embarcation traditionnelle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192CACB-2970-43B8-9834-EE5D21CF45A5}"/>
              </a:ext>
            </a:extLst>
          </p:cNvPr>
          <p:cNvSpPr txBox="1"/>
          <p:nvPr/>
        </p:nvSpPr>
        <p:spPr>
          <a:xfrm>
            <a:off x="8977697" y="1197847"/>
            <a:ext cx="22158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100" i="1" u="sng" dirty="0">
                <a:solidFill>
                  <a:schemeClr val="bg2">
                    <a:lumMod val="90000"/>
                  </a:schemeClr>
                </a:solidFill>
              </a:rPr>
              <a:t>Problématique</a:t>
            </a:r>
            <a:r>
              <a:rPr lang="fr-FR" sz="1100" i="1" dirty="0">
                <a:solidFill>
                  <a:schemeClr val="bg2">
                    <a:lumMod val="90000"/>
                  </a:schemeClr>
                </a:solidFill>
              </a:rPr>
              <a:t> : Comment identifier et suivre une yole sur un plan d’eau avec son smartphone ?</a:t>
            </a:r>
          </a:p>
        </p:txBody>
      </p:sp>
    </p:spTree>
    <p:extLst>
      <p:ext uri="{BB962C8B-B14F-4D97-AF65-F5344CB8AC3E}">
        <p14:creationId xmlns:p14="http://schemas.microsoft.com/office/powerpoint/2010/main" val="904579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948A350A-BBBC-4C6B-A5E9-32F9D0EFB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34747" y="3006182"/>
            <a:ext cx="2500837" cy="207477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 2 : Comment programmer une application numérique pour suivre une embarcation ?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EEBB25C-D626-4D66-9482-3C9EB3A681FC}"/>
              </a:ext>
            </a:extLst>
          </p:cNvPr>
          <p:cNvGrpSpPr/>
          <p:nvPr/>
        </p:nvGrpSpPr>
        <p:grpSpPr>
          <a:xfrm>
            <a:off x="3599066" y="1931832"/>
            <a:ext cx="7558187" cy="4264319"/>
            <a:chOff x="3599066" y="1931832"/>
            <a:chExt cx="7558187" cy="4264319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156251B7-7FE6-4AB3-B27F-83F629E00B1C}"/>
                </a:ext>
              </a:extLst>
            </p:cNvPr>
            <p:cNvGrpSpPr/>
            <p:nvPr/>
          </p:nvGrpSpPr>
          <p:grpSpPr>
            <a:xfrm>
              <a:off x="3599066" y="1931832"/>
              <a:ext cx="7558187" cy="4264319"/>
              <a:chOff x="3565816" y="1931832"/>
              <a:chExt cx="7558187" cy="4264319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CF0E9B07-057C-4BA3-9AFE-48617D2849EF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816" y="1931832"/>
                <a:ext cx="7558187" cy="426431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076" name="Picture 4" descr="Signal Wifi | Icons Gratuite">
                <a:extLst>
                  <a:ext uri="{FF2B5EF4-FFF2-40B4-BE49-F238E27FC236}">
                    <a16:creationId xmlns:a16="http://schemas.microsoft.com/office/drawing/2014/main" id="{D1BBD91E-0D80-4737-85E0-010963865F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82081">
                <a:off x="8108914" y="5188259"/>
                <a:ext cx="362237" cy="24477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Bulle narrative : rectangle à coins arrondis 1">
              <a:extLst>
                <a:ext uri="{FF2B5EF4-FFF2-40B4-BE49-F238E27FC236}">
                  <a16:creationId xmlns:a16="http://schemas.microsoft.com/office/drawing/2014/main" id="{9CABC785-33C4-4DFC-99B8-14B043DA021E}"/>
                </a:ext>
              </a:extLst>
            </p:cNvPr>
            <p:cNvSpPr/>
            <p:nvPr/>
          </p:nvSpPr>
          <p:spPr>
            <a:xfrm>
              <a:off x="8459343" y="4543790"/>
              <a:ext cx="1452445" cy="630263"/>
            </a:xfrm>
            <a:prstGeom prst="wedgeRoundRectCallout">
              <a:avLst>
                <a:gd name="adj1" fmla="val -44371"/>
                <a:gd name="adj2" fmla="val 9634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01168" lvl="1" indent="0">
                <a:buNone/>
              </a:pPr>
              <a:r>
                <a:rPr lang="fr-FR" sz="1600" i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Open Sans" panose="020B0606030504020204" pitchFamily="34" charset="0"/>
                </a:rPr>
                <a:t>Mi yo la !</a:t>
              </a:r>
              <a:endParaRPr lang="fr-FR" sz="1600" i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E275833E-8F18-45E9-AA20-D72F02B9D5A9}"/>
              </a:ext>
            </a:extLst>
          </p:cNvPr>
          <p:cNvSpPr txBox="1"/>
          <p:nvPr/>
        </p:nvSpPr>
        <p:spPr>
          <a:xfrm>
            <a:off x="8239089" y="511348"/>
            <a:ext cx="285714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3 – 6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3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F13E48-731B-4B9A-AD62-B5FDBD2B8E35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AFC550D-469F-4971-9C86-B7EB613CD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83D0CEF-20BB-46C7-BE14-A732118B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958B39D-4D81-44AD-B53C-AD5B401D13EE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52CC9D-1585-47A1-B91A-A09EB6D48C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bright="70000" contrast="-70000"/>
          </a:blip>
          <a:srcRect r="13148"/>
          <a:stretch/>
        </p:blipFill>
        <p:spPr>
          <a:xfrm>
            <a:off x="10155326" y="2642760"/>
            <a:ext cx="791595" cy="1333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5B07E9-3054-4117-9290-549054B0F53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3599066" y="1875646"/>
            <a:ext cx="860791" cy="812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BC887B1-BF68-4313-AFD6-26FDAB9BE771}"/>
              </a:ext>
            </a:extLst>
          </p:cNvPr>
          <p:cNvSpPr txBox="1"/>
          <p:nvPr/>
        </p:nvSpPr>
        <p:spPr>
          <a:xfrm>
            <a:off x="1199073" y="1354874"/>
            <a:ext cx="995818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r>
              <a:rPr lang="fr-FR" b="1" i="1" u="sng" dirty="0">
                <a:solidFill>
                  <a:schemeClr val="bg1"/>
                </a:solidFill>
              </a:rPr>
              <a:t>Problématique</a:t>
            </a:r>
            <a:r>
              <a:rPr lang="fr-FR" b="1" i="1" dirty="0">
                <a:solidFill>
                  <a:schemeClr val="bg1"/>
                </a:solidFill>
              </a:rPr>
              <a:t> : Comment identifier et suivre une yole sur un plan d’eau avec son smartphone ?</a:t>
            </a:r>
          </a:p>
        </p:txBody>
      </p:sp>
    </p:spTree>
    <p:extLst>
      <p:ext uri="{BB962C8B-B14F-4D97-AF65-F5344CB8AC3E}">
        <p14:creationId xmlns:p14="http://schemas.microsoft.com/office/powerpoint/2010/main" val="2925089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8473663-45BB-4C91-9FEA-997553088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98229" y="1606580"/>
            <a:ext cx="5846562" cy="736282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 déclenchante :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948A350A-BBBC-4C6B-A5E9-32F9D0EFB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19200" y="2259737"/>
            <a:ext cx="5613862" cy="404652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fr-FR" i="1" dirty="0">
                <a:solidFill>
                  <a:schemeClr val="tx1"/>
                </a:solidFill>
              </a:rPr>
              <a:t>2 informations parues dans le quotidien local : l’une publiée le 12 avril 2018, l’autre le 29 août 2019.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fr-FR" sz="21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200" b="1" u="sng" dirty="0">
                <a:solidFill>
                  <a:schemeClr val="tx1"/>
                </a:solidFill>
              </a:rPr>
              <a:t>Lors de l’accueil des familles en début d’année </a:t>
            </a:r>
            <a:br>
              <a:rPr lang="fr-FR" sz="2200" b="1" u="sng" dirty="0">
                <a:solidFill>
                  <a:schemeClr val="tx1"/>
                </a:solidFill>
              </a:rPr>
            </a:br>
            <a:r>
              <a:rPr lang="fr-FR" sz="2200" b="1" dirty="0">
                <a:solidFill>
                  <a:schemeClr val="tx1"/>
                </a:solidFill>
              </a:rPr>
              <a:t>   </a:t>
            </a:r>
            <a:r>
              <a:rPr lang="fr-FR" sz="2200" b="1" u="sng" dirty="0">
                <a:solidFill>
                  <a:schemeClr val="tx1"/>
                </a:solidFill>
              </a:rPr>
              <a:t>scolaire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2100" dirty="0">
                <a:solidFill>
                  <a:schemeClr val="tx1"/>
                </a:solidFill>
              </a:rPr>
              <a:t>     L’enseignant de technologie rappelle aux élèves de 3e et  </a:t>
            </a:r>
            <a:br>
              <a:rPr lang="fr-FR" sz="2100" dirty="0">
                <a:solidFill>
                  <a:schemeClr val="tx1"/>
                </a:solidFill>
              </a:rPr>
            </a:br>
            <a:r>
              <a:rPr lang="fr-FR" sz="2100" dirty="0">
                <a:solidFill>
                  <a:schemeClr val="tx1"/>
                </a:solidFill>
              </a:rPr>
              <a:t>     aux familles présentes les faits.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1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200" b="1" u="sng" dirty="0">
                <a:solidFill>
                  <a:schemeClr val="tx1"/>
                </a:solidFill>
              </a:rPr>
              <a:t>En classe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    La problématique 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2000" b="1" dirty="0">
                <a:solidFill>
                  <a:srgbClr val="00B0F0"/>
                </a:solidFill>
              </a:rPr>
              <a:t>    SEQ2 - Comment programmer une application numérique   </a:t>
            </a:r>
            <a:br>
              <a:rPr lang="fr-FR" sz="2000" b="1" dirty="0">
                <a:solidFill>
                  <a:srgbClr val="00B0F0"/>
                </a:solidFill>
              </a:rPr>
            </a:br>
            <a:r>
              <a:rPr lang="fr-FR" sz="2000" b="1" dirty="0">
                <a:solidFill>
                  <a:srgbClr val="00B0F0"/>
                </a:solidFill>
              </a:rPr>
              <a:t>    pour suivre une embarcation ?</a:t>
            </a:r>
          </a:p>
        </p:txBody>
      </p:sp>
      <p:pic>
        <p:nvPicPr>
          <p:cNvPr id="9" name="Image 8">
            <a:hlinkClick r:id="rId4"/>
            <a:extLst>
              <a:ext uri="{FF2B5EF4-FFF2-40B4-BE49-F238E27FC236}">
                <a16:creationId xmlns:a16="http://schemas.microsoft.com/office/drawing/2014/main" id="{5D2C7D43-B31C-42E6-9761-5DDD9166B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74555">
            <a:off x="7206279" y="2833611"/>
            <a:ext cx="2996911" cy="2758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Espace réservé du contenu 1">
            <a:hlinkClick r:id="rId6"/>
            <a:extLst>
              <a:ext uri="{FF2B5EF4-FFF2-40B4-BE49-F238E27FC236}">
                <a16:creationId xmlns:a16="http://schemas.microsoft.com/office/drawing/2014/main" id="{E3D38665-F35C-4008-891F-EA22FA2B6C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 rot="455337">
            <a:off x="8552533" y="2274723"/>
            <a:ext cx="2555500" cy="247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0E8B7A0-C289-4BD6-95BF-39833F21F817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59CF13-336D-49EA-B5B9-2091B5D797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EBC4D05-B730-420E-86B2-4ADD6A4322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3CBD026-AFD5-4A5D-A25C-A1C31B42AB64}"/>
              </a:ext>
            </a:extLst>
          </p:cNvPr>
          <p:cNvSpPr txBox="1"/>
          <p:nvPr/>
        </p:nvSpPr>
        <p:spPr>
          <a:xfrm>
            <a:off x="8977697" y="619032"/>
            <a:ext cx="221582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</a:t>
            </a:r>
            <a:r>
              <a:rPr lang="fr-FR" sz="2800" b="1" dirty="0">
                <a:latin typeface="Accord Heavy SF" panose="020BE200000000000000" pitchFamily="34" charset="0"/>
              </a:rPr>
              <a:t>3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r>
              <a:rPr lang="fr-FR" sz="2800" b="1" dirty="0">
                <a:latin typeface="Accord Heavy SF" panose="020BE200000000000000" pitchFamily="34" charset="0"/>
              </a:rPr>
              <a:t> </a:t>
            </a:r>
            <a:endParaRPr lang="fr-FR" sz="2400" b="1" dirty="0">
              <a:latin typeface="Accord Heavy SF" panose="020BE200000000000000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FE76452-2678-4071-B39F-8670FF83B228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2863B7-6BE4-4C33-95FD-E4B28C4F3B10}"/>
              </a:ext>
            </a:extLst>
          </p:cNvPr>
          <p:cNvSpPr txBox="1"/>
          <p:nvPr/>
        </p:nvSpPr>
        <p:spPr>
          <a:xfrm>
            <a:off x="8977697" y="1197847"/>
            <a:ext cx="22158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100" i="1" u="sng" dirty="0">
                <a:solidFill>
                  <a:schemeClr val="bg2">
                    <a:lumMod val="90000"/>
                  </a:schemeClr>
                </a:solidFill>
              </a:rPr>
              <a:t>Problématique</a:t>
            </a:r>
            <a:r>
              <a:rPr lang="fr-FR" sz="1100" i="1" dirty="0">
                <a:solidFill>
                  <a:schemeClr val="bg2">
                    <a:lumMod val="90000"/>
                  </a:schemeClr>
                </a:solidFill>
              </a:rPr>
              <a:t> : Comment identifier et suivre une yole sur un plan d’eau avec son smartphone ?</a:t>
            </a:r>
          </a:p>
        </p:txBody>
      </p:sp>
    </p:spTree>
    <p:extLst>
      <p:ext uri="{BB962C8B-B14F-4D97-AF65-F5344CB8AC3E}">
        <p14:creationId xmlns:p14="http://schemas.microsoft.com/office/powerpoint/2010/main" val="3215954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14ABAA9-19B1-41AD-8A92-1306F4287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3227360"/>
            <a:ext cx="12192000" cy="3091807"/>
          </a:xfrm>
          <a:noFill/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2400" b="1" dirty="0"/>
              <a:t>                                     Activité 1 : Brainstorming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fr-FR" sz="1000" b="1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2400" b="1" dirty="0"/>
              <a:t>                                           Activité 2 : Le design de l’application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fr-FR" sz="1000" b="1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2400" b="1" dirty="0"/>
              <a:t>                                               Activité 3 : Programmer une application avec APP Inventor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fr-FR" sz="1000" b="1" dirty="0"/>
          </a:p>
          <a:p>
            <a:pPr marL="3360738" lvl="8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2400" b="1" dirty="0"/>
              <a:t>Activité 4 : Restitution - échanges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fr-FR" sz="1000" b="1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2400" b="1" dirty="0"/>
              <a:t>                                                Activité 5 : Tester et publier son application Android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FC3BB0B-C86F-45E4-AB76-8AFCC15273EC}"/>
              </a:ext>
            </a:extLst>
          </p:cNvPr>
          <p:cNvSpPr/>
          <p:nvPr/>
        </p:nvSpPr>
        <p:spPr>
          <a:xfrm>
            <a:off x="-1749782" y="2927702"/>
            <a:ext cx="4997770" cy="5850535"/>
          </a:xfrm>
          <a:prstGeom prst="arc">
            <a:avLst>
              <a:gd name="adj1" fmla="val 16200000"/>
              <a:gd name="adj2" fmla="val 280400"/>
            </a:avLst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942BD1B-AFF9-40D1-8FEB-BB79DDF0B060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FB6DA35-9BC0-421D-9AF0-1957BF9F9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9DEF101-B40F-4FC3-85B0-844C41DA0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07685E2-950A-4C3D-A331-E22D994EB46D}"/>
              </a:ext>
            </a:extLst>
          </p:cNvPr>
          <p:cNvSpPr/>
          <p:nvPr/>
        </p:nvSpPr>
        <p:spPr>
          <a:xfrm>
            <a:off x="976706" y="3429000"/>
            <a:ext cx="1059983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ush Script MT" panose="03060802040406070304" pitchFamily="66" charset="0"/>
              </a:rPr>
              <a:t>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06EB006-FFAF-4212-913D-3E4BE1BD431D}"/>
              </a:ext>
            </a:extLst>
          </p:cNvPr>
          <p:cNvSpPr txBox="1"/>
          <p:nvPr/>
        </p:nvSpPr>
        <p:spPr>
          <a:xfrm>
            <a:off x="8977697" y="619032"/>
            <a:ext cx="221582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</a:t>
            </a:r>
            <a:r>
              <a:rPr lang="fr-FR" sz="2800" b="1" dirty="0">
                <a:latin typeface="Accord Heavy SF" panose="020BE200000000000000" pitchFamily="34" charset="0"/>
              </a:rPr>
              <a:t>3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r>
              <a:rPr lang="fr-FR" sz="2800" b="1" dirty="0">
                <a:latin typeface="Accord Heavy SF" panose="020BE200000000000000" pitchFamily="34" charset="0"/>
              </a:rPr>
              <a:t> </a:t>
            </a:r>
            <a:endParaRPr lang="fr-FR" sz="2400" b="1" dirty="0">
              <a:latin typeface="Accord Heavy SF" panose="020BE200000000000000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2725DED-CA05-4B15-8871-E02D3385E6EC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sp>
        <p:nvSpPr>
          <p:cNvPr id="14" name="Espace réservé du contenu 18">
            <a:extLst>
              <a:ext uri="{FF2B5EF4-FFF2-40B4-BE49-F238E27FC236}">
                <a16:creationId xmlns:a16="http://schemas.microsoft.com/office/drawing/2014/main" id="{17A1545C-83C5-4B41-BD37-0F6E6210F282}"/>
              </a:ext>
            </a:extLst>
          </p:cNvPr>
          <p:cNvSpPr txBox="1">
            <a:spLocks/>
          </p:cNvSpPr>
          <p:nvPr/>
        </p:nvSpPr>
        <p:spPr>
          <a:xfrm>
            <a:off x="1199073" y="1859470"/>
            <a:ext cx="6883878" cy="8249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fr-FR" sz="2400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 2 : Comment programmer une application numérique pour suivre une embarcation ?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CD4253E-AF27-40FA-8896-55367DBD9B0F}"/>
              </a:ext>
            </a:extLst>
          </p:cNvPr>
          <p:cNvSpPr txBox="1"/>
          <p:nvPr/>
        </p:nvSpPr>
        <p:spPr>
          <a:xfrm>
            <a:off x="8977697" y="1197847"/>
            <a:ext cx="22158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100" i="1" u="sng" dirty="0">
                <a:solidFill>
                  <a:schemeClr val="bg2">
                    <a:lumMod val="90000"/>
                  </a:schemeClr>
                </a:solidFill>
              </a:rPr>
              <a:t>Problématique</a:t>
            </a:r>
            <a:r>
              <a:rPr lang="fr-FR" sz="1100" i="1" dirty="0">
                <a:solidFill>
                  <a:schemeClr val="bg2">
                    <a:lumMod val="90000"/>
                  </a:schemeClr>
                </a:solidFill>
              </a:rPr>
              <a:t> : Comment identifier et suivre une yole sur un plan d’eau avec son smartphone ?</a:t>
            </a:r>
          </a:p>
        </p:txBody>
      </p:sp>
    </p:spTree>
    <p:extLst>
      <p:ext uri="{BB962C8B-B14F-4D97-AF65-F5344CB8AC3E}">
        <p14:creationId xmlns:p14="http://schemas.microsoft.com/office/powerpoint/2010/main" val="6168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A47ECBD-22AF-407B-BF43-8386C970F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88015"/>
            <a:ext cx="10058400" cy="1065081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/>
              <a:t>La yole et la saintoise</a:t>
            </a:r>
            <a:br>
              <a:rPr lang="fr-FR" sz="2400" dirty="0"/>
            </a:br>
            <a:r>
              <a:rPr lang="fr-FR" sz="2400" dirty="0">
                <a:solidFill>
                  <a:srgbClr val="FF0066"/>
                </a:solidFill>
                <a:latin typeface="AR BERKLEY" panose="02000000000000000000" pitchFamily="2" charset="0"/>
              </a:rPr>
              <a:t>« Entre technologie et tradition »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9742293-76BA-4AF0-A19B-3075E56955D1}"/>
              </a:ext>
            </a:extLst>
          </p:cNvPr>
          <p:cNvSpPr txBox="1">
            <a:spLocks/>
          </p:cNvSpPr>
          <p:nvPr/>
        </p:nvSpPr>
        <p:spPr>
          <a:xfrm>
            <a:off x="1197032" y="3089357"/>
            <a:ext cx="9928167" cy="8118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fr-FR" sz="2800" b="1" i="1" u="sng" dirty="0">
                <a:solidFill>
                  <a:schemeClr val="bg1"/>
                </a:solidFill>
              </a:rPr>
              <a:t>Thématique du </a:t>
            </a:r>
            <a:r>
              <a:rPr lang="fr-FR" sz="2800" b="1" i="1" u="sng" dirty="0" err="1">
                <a:solidFill>
                  <a:schemeClr val="bg1"/>
                </a:solidFill>
              </a:rPr>
              <a:t>Traam</a:t>
            </a:r>
            <a:r>
              <a:rPr lang="fr-FR" sz="2800" b="1" i="1" u="sng" dirty="0">
                <a:solidFill>
                  <a:schemeClr val="bg1"/>
                </a:solidFill>
              </a:rPr>
              <a:t> </a:t>
            </a:r>
            <a:r>
              <a:rPr lang="fr-FR" sz="2800" b="1" i="1" dirty="0">
                <a:solidFill>
                  <a:schemeClr val="bg1"/>
                </a:solidFill>
              </a:rPr>
              <a:t>: Exploitation des données en interdisciplinarité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B37C7E7-B09A-4DB5-B9BC-B09DE38A0EEC}"/>
              </a:ext>
            </a:extLst>
          </p:cNvPr>
          <p:cNvSpPr txBox="1"/>
          <p:nvPr/>
        </p:nvSpPr>
        <p:spPr>
          <a:xfrm>
            <a:off x="1197032" y="4353822"/>
            <a:ext cx="9928166" cy="131818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2800" b="1" i="1" u="sng" dirty="0">
                <a:solidFill>
                  <a:schemeClr val="bg1"/>
                </a:solidFill>
              </a:rPr>
              <a:t>Problématique</a:t>
            </a:r>
            <a:r>
              <a:rPr lang="fr-FR" sz="2800" b="1" i="1" dirty="0">
                <a:solidFill>
                  <a:schemeClr val="bg1"/>
                </a:solidFill>
              </a:rPr>
              <a:t> : Comment identifier et suivre une yole sur un plan d’eau avec son smartphone ?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1E3FBF6-D89F-4846-BE9E-8BC9FCB0DE85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2529345-4A68-465C-9E3A-A781F133B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04AB3C4-13C6-43C9-9F3A-7E7FE9C2E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05A2310-2A00-4DB4-839A-D0DED8E4AFBE}"/>
              </a:ext>
            </a:extLst>
          </p:cNvPr>
          <p:cNvSpPr txBox="1"/>
          <p:nvPr/>
        </p:nvSpPr>
        <p:spPr>
          <a:xfrm>
            <a:off x="8239089" y="511348"/>
            <a:ext cx="285714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3 – 6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3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1A09AED-781A-456D-8C98-8332BA675EC1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0ABF42-76F3-43EB-8742-90EEE0888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9FC5A2B-77C1-4219-83C2-88FD3E4D5B1E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745842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8473663-45BB-4C91-9FEA-997553088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97032" y="1913905"/>
            <a:ext cx="3893399" cy="736282"/>
          </a:xfrm>
        </p:spPr>
        <p:txBody>
          <a:bodyPr>
            <a:normAutofit/>
          </a:bodyPr>
          <a:lstStyle/>
          <a:p>
            <a:r>
              <a:rPr lang="fr-FR" sz="2400" b="1" u="sng" cap="none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Activité 1 : brainstorming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14ABAA9-19B1-41AD-8A92-1306F4287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404" y="3277235"/>
            <a:ext cx="8487909" cy="3091807"/>
          </a:xfrm>
          <a:noFill/>
        </p:spPr>
        <p:txBody>
          <a:bodyPr>
            <a:normAutofit/>
          </a:bodyPr>
          <a:lstStyle/>
          <a:p>
            <a:r>
              <a:rPr lang="fr-FR" sz="2400" dirty="0"/>
              <a:t>                                    -</a:t>
            </a:r>
            <a:r>
              <a:rPr lang="fr-FR" sz="2400" b="1" dirty="0"/>
              <a:t> Durée </a:t>
            </a:r>
            <a:r>
              <a:rPr lang="fr-FR" sz="2400" dirty="0"/>
              <a:t>: 1 séance - 50 minutes</a:t>
            </a:r>
          </a:p>
          <a:p>
            <a:r>
              <a:rPr lang="fr-FR" sz="2400" dirty="0"/>
              <a:t>                                          - </a:t>
            </a:r>
            <a:r>
              <a:rPr lang="fr-FR" sz="2400" b="1" dirty="0"/>
              <a:t>Organisation de la séance  </a:t>
            </a:r>
            <a:r>
              <a:rPr lang="fr-FR" sz="2400" dirty="0"/>
              <a:t>: En binôme</a:t>
            </a:r>
          </a:p>
          <a:p>
            <a:r>
              <a:rPr lang="fr-FR" sz="2400" dirty="0"/>
              <a:t>                                              - </a:t>
            </a:r>
            <a:r>
              <a:rPr lang="fr-FR" sz="2400" b="1" dirty="0"/>
              <a:t>Rappel de la situation déclenchante</a:t>
            </a:r>
          </a:p>
          <a:p>
            <a:r>
              <a:rPr lang="fr-FR" sz="2400" dirty="0"/>
              <a:t>                                                - </a:t>
            </a:r>
            <a:r>
              <a:rPr lang="fr-FR" sz="2400" b="1" dirty="0"/>
              <a:t>Le Problème </a:t>
            </a:r>
            <a:r>
              <a:rPr lang="fr-FR" sz="2400" dirty="0"/>
              <a:t>: Comment retrouver un 				marin pécheur perdu en mer ?</a:t>
            </a:r>
          </a:p>
          <a:p>
            <a:pPr marL="3325813" indent="-90488"/>
            <a:r>
              <a:rPr lang="fr-FR" sz="2400" dirty="0"/>
              <a:t>  - </a:t>
            </a:r>
            <a:r>
              <a:rPr lang="fr-FR" sz="2400" b="1" dirty="0"/>
              <a:t>Restitution : </a:t>
            </a:r>
            <a:r>
              <a:rPr lang="fr-FR" sz="2400" dirty="0"/>
              <a:t>échange des idées à l’oral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FC3BB0B-C86F-45E4-AB76-8AFCC15273EC}"/>
              </a:ext>
            </a:extLst>
          </p:cNvPr>
          <p:cNvSpPr/>
          <p:nvPr/>
        </p:nvSpPr>
        <p:spPr>
          <a:xfrm>
            <a:off x="-1749782" y="2927702"/>
            <a:ext cx="4997770" cy="5850535"/>
          </a:xfrm>
          <a:prstGeom prst="arc">
            <a:avLst>
              <a:gd name="adj1" fmla="val 16200000"/>
              <a:gd name="adj2" fmla="val 280400"/>
            </a:avLst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Comment recycler une feuille de papier ? - SMOGEY">
            <a:extLst>
              <a:ext uri="{FF2B5EF4-FFF2-40B4-BE49-F238E27FC236}">
                <a16:creationId xmlns:a16="http://schemas.microsoft.com/office/drawing/2014/main" id="{05AFFAC3-A1DA-4F37-B85C-95D3F47A7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2797">
            <a:off x="504646" y="3456541"/>
            <a:ext cx="1872793" cy="263359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F6CB94F-5533-467C-910D-0E1ED256D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313" y="3277235"/>
            <a:ext cx="2576833" cy="272132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CBB3A2A-197B-4D3F-B17C-1C5938F0D08C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467EA63-D12B-4B7F-B90E-AF537BB69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0CF4542-A353-4C68-91BA-64097C316CA9}"/>
              </a:ext>
            </a:extLst>
          </p:cNvPr>
          <p:cNvSpPr txBox="1"/>
          <p:nvPr/>
        </p:nvSpPr>
        <p:spPr>
          <a:xfrm rot="21200375">
            <a:off x="526399" y="4025479"/>
            <a:ext cx="17262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FF0000"/>
                </a:solidFill>
                <a:latin typeface="Brush Script MT" panose="03060802040406070304" pitchFamily="66" charset="0"/>
              </a:rPr>
              <a:t>Sur feuille libre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24C89BC-AE25-4BFA-905C-CB94E3D11EE4}"/>
              </a:ext>
            </a:extLst>
          </p:cNvPr>
          <p:cNvSpPr txBox="1"/>
          <p:nvPr/>
        </p:nvSpPr>
        <p:spPr>
          <a:xfrm>
            <a:off x="8977697" y="619032"/>
            <a:ext cx="221582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</a:t>
            </a:r>
            <a:r>
              <a:rPr lang="fr-FR" sz="2800" b="1" dirty="0">
                <a:latin typeface="Accord Heavy SF" panose="020BE200000000000000" pitchFamily="34" charset="0"/>
              </a:rPr>
              <a:t>3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r>
              <a:rPr lang="fr-FR" sz="2800" b="1" dirty="0">
                <a:latin typeface="Accord Heavy SF" panose="020BE200000000000000" pitchFamily="34" charset="0"/>
              </a:rPr>
              <a:t> </a:t>
            </a:r>
            <a:endParaRPr lang="fr-FR" sz="2400" b="1" dirty="0">
              <a:latin typeface="Accord Heavy SF" panose="020BE200000000000000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BE8D9EA-3178-4169-9BCF-F525075FB4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90AF8C-C58C-47A1-AF7E-CDACA63A38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203">
            <a:off x="593010" y="4701292"/>
            <a:ext cx="1876291" cy="105541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752D1C1-2466-443B-9864-D1F467694D65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E77734D-1955-4CA6-BB4D-999D0EDB77F2}"/>
              </a:ext>
            </a:extLst>
          </p:cNvPr>
          <p:cNvSpPr txBox="1"/>
          <p:nvPr/>
        </p:nvSpPr>
        <p:spPr>
          <a:xfrm>
            <a:off x="8977697" y="1197847"/>
            <a:ext cx="22158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100" i="1" u="sng" dirty="0">
                <a:solidFill>
                  <a:schemeClr val="bg2">
                    <a:lumMod val="90000"/>
                  </a:schemeClr>
                </a:solidFill>
              </a:rPr>
              <a:t>Problématique</a:t>
            </a:r>
            <a:r>
              <a:rPr lang="fr-FR" sz="1100" i="1" dirty="0">
                <a:solidFill>
                  <a:schemeClr val="bg2">
                    <a:lumMod val="90000"/>
                  </a:schemeClr>
                </a:solidFill>
              </a:rPr>
              <a:t> : Comment identifier et suivre une yole sur un plan d’eau avec son smartphone ?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E341700-0FC2-4218-B40D-9FA852721545}"/>
              </a:ext>
            </a:extLst>
          </p:cNvPr>
          <p:cNvSpPr txBox="1"/>
          <p:nvPr/>
        </p:nvSpPr>
        <p:spPr>
          <a:xfrm>
            <a:off x="1101783" y="1391970"/>
            <a:ext cx="7366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fr-FR" sz="1600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 2 : Comment programmer une application numérique pour suivre une embarcation ?</a:t>
            </a:r>
          </a:p>
        </p:txBody>
      </p:sp>
    </p:spTree>
    <p:extLst>
      <p:ext uri="{BB962C8B-B14F-4D97-AF65-F5344CB8AC3E}">
        <p14:creationId xmlns:p14="http://schemas.microsoft.com/office/powerpoint/2010/main" val="2179579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2DA83AA-073E-4F88-AE5C-74179ECD3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742" y="3803513"/>
            <a:ext cx="1838779" cy="12828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A0004E5-0486-4885-B556-1EB107EBD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385" y="2132215"/>
            <a:ext cx="1989135" cy="15407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14ABAA9-19B1-41AD-8A92-1306F4287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90351" y="3044481"/>
            <a:ext cx="11545545" cy="3541213"/>
          </a:xfrm>
          <a:noFill/>
        </p:spPr>
        <p:txBody>
          <a:bodyPr>
            <a:normAutofit/>
          </a:bodyPr>
          <a:lstStyle/>
          <a:p>
            <a:r>
              <a:rPr lang="fr-FR" sz="2400" dirty="0"/>
              <a:t>                                    -</a:t>
            </a:r>
            <a:r>
              <a:rPr lang="fr-FR" sz="2400" b="1" dirty="0"/>
              <a:t> Durée </a:t>
            </a:r>
            <a:r>
              <a:rPr lang="fr-FR" sz="2400" dirty="0"/>
              <a:t>: 3 séances de 50 minutes</a:t>
            </a:r>
          </a:p>
          <a:p>
            <a:r>
              <a:rPr lang="fr-FR" sz="2400" dirty="0"/>
              <a:t>                                          - </a:t>
            </a:r>
            <a:r>
              <a:rPr lang="fr-FR" sz="2400" b="1" dirty="0"/>
              <a:t>Organisation de la séance </a:t>
            </a:r>
            <a:r>
              <a:rPr lang="fr-FR" sz="2400" dirty="0"/>
              <a:t>: 6 ilots de 4 élèves</a:t>
            </a:r>
          </a:p>
          <a:p>
            <a:r>
              <a:rPr lang="fr-FR" sz="2400" dirty="0"/>
              <a:t>                                              - </a:t>
            </a:r>
            <a:r>
              <a:rPr lang="fr-FR" sz="2400" b="1" dirty="0"/>
              <a:t>Situation décrite à l’oral par le professeur</a:t>
            </a:r>
          </a:p>
          <a:p>
            <a:r>
              <a:rPr lang="fr-FR" sz="2400" dirty="0"/>
              <a:t>                                                - </a:t>
            </a:r>
            <a:r>
              <a:rPr lang="fr-FR" sz="2400" b="1" dirty="0"/>
              <a:t>Le Problème </a:t>
            </a:r>
            <a:r>
              <a:rPr lang="fr-FR" sz="2400" dirty="0"/>
              <a:t>: Quel design pour l’application ?</a:t>
            </a:r>
          </a:p>
          <a:p>
            <a:pPr marL="3325813" indent="-90488"/>
            <a:r>
              <a:rPr lang="fr-FR" sz="2400" dirty="0"/>
              <a:t>  - </a:t>
            </a:r>
            <a:r>
              <a:rPr lang="fr-FR" sz="2400" b="1" dirty="0"/>
              <a:t>Restitution : </a:t>
            </a:r>
            <a:r>
              <a:rPr lang="fr-FR" sz="2400" dirty="0"/>
              <a:t>Croquis, formulaires, présentation à la classe   </a:t>
            </a:r>
          </a:p>
          <a:p>
            <a:pPr marL="3325813" indent="-90488"/>
            <a:r>
              <a:rPr lang="fr-FR" sz="2400" dirty="0"/>
              <a:t>   - </a:t>
            </a:r>
            <a:r>
              <a:rPr lang="fr-FR" sz="2400" b="1" dirty="0"/>
              <a:t>Solution retenue</a:t>
            </a:r>
            <a:r>
              <a:rPr lang="fr-FR" sz="2400" dirty="0"/>
              <a:t> : Sélection d’un croquis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FC3BB0B-C86F-45E4-AB76-8AFCC15273EC}"/>
              </a:ext>
            </a:extLst>
          </p:cNvPr>
          <p:cNvSpPr/>
          <p:nvPr/>
        </p:nvSpPr>
        <p:spPr>
          <a:xfrm>
            <a:off x="-1749782" y="2927702"/>
            <a:ext cx="4997770" cy="5850535"/>
          </a:xfrm>
          <a:prstGeom prst="arc">
            <a:avLst>
              <a:gd name="adj1" fmla="val 16200000"/>
              <a:gd name="adj2" fmla="val 280400"/>
            </a:avLst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CBB3A2A-197B-4D3F-B17C-1C5938F0D08C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467EA63-D12B-4B7F-B90E-AF537BB69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17" name="Picture 4">
            <a:hlinkClick r:id="rId7"/>
            <a:extLst>
              <a:ext uri="{FF2B5EF4-FFF2-40B4-BE49-F238E27FC236}">
                <a16:creationId xmlns:a16="http://schemas.microsoft.com/office/drawing/2014/main" id="{CF0ABFEA-CF58-4AF8-A11E-37D4810B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8540">
            <a:off x="689227" y="3832220"/>
            <a:ext cx="1636110" cy="229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4208AAD-52B5-4775-AF38-19664864DB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3E0514D-25AA-4F87-9695-45C7BDF05786}"/>
              </a:ext>
            </a:extLst>
          </p:cNvPr>
          <p:cNvSpPr txBox="1"/>
          <p:nvPr/>
        </p:nvSpPr>
        <p:spPr>
          <a:xfrm>
            <a:off x="8977697" y="619032"/>
            <a:ext cx="221582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</a:t>
            </a:r>
            <a:r>
              <a:rPr lang="fr-FR" sz="2800" b="1" dirty="0">
                <a:latin typeface="Accord Heavy SF" panose="020BE200000000000000" pitchFamily="34" charset="0"/>
              </a:rPr>
              <a:t>3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r>
              <a:rPr lang="fr-FR" sz="2800" b="1" dirty="0">
                <a:latin typeface="Accord Heavy SF" panose="020BE200000000000000" pitchFamily="34" charset="0"/>
              </a:rPr>
              <a:t> </a:t>
            </a:r>
            <a:endParaRPr lang="fr-FR" sz="2400" b="1" dirty="0">
              <a:latin typeface="Accord Heavy SF" panose="020BE200000000000000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CF4542-A353-4C68-91BA-64097C316CA9}"/>
              </a:ext>
            </a:extLst>
          </p:cNvPr>
          <p:cNvSpPr txBox="1"/>
          <p:nvPr/>
        </p:nvSpPr>
        <p:spPr>
          <a:xfrm rot="21068806">
            <a:off x="551315" y="3496760"/>
            <a:ext cx="17262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FF0000"/>
                </a:solidFill>
                <a:latin typeface="Brush Script MT" panose="03060802040406070304" pitchFamily="66" charset="0"/>
              </a:rPr>
              <a:t>Document élève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00B30B2-2E08-4C05-9BE7-99415AF5827E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sp>
        <p:nvSpPr>
          <p:cNvPr id="24" name="Espace réservé du texte 17">
            <a:extLst>
              <a:ext uri="{FF2B5EF4-FFF2-40B4-BE49-F238E27FC236}">
                <a16:creationId xmlns:a16="http://schemas.microsoft.com/office/drawing/2014/main" id="{3A9776D3-D42C-46E4-BA4E-8E89E8C4BF9B}"/>
              </a:ext>
            </a:extLst>
          </p:cNvPr>
          <p:cNvSpPr txBox="1">
            <a:spLocks/>
          </p:cNvSpPr>
          <p:nvPr/>
        </p:nvSpPr>
        <p:spPr>
          <a:xfrm>
            <a:off x="1197032" y="1880371"/>
            <a:ext cx="6937659" cy="736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u="sng" cap="none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Activité 2 : le design de l’application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2EBB118-5D7F-4344-A44D-28F54C9E4F52}"/>
              </a:ext>
            </a:extLst>
          </p:cNvPr>
          <p:cNvSpPr txBox="1"/>
          <p:nvPr/>
        </p:nvSpPr>
        <p:spPr>
          <a:xfrm>
            <a:off x="8977697" y="1197847"/>
            <a:ext cx="22158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100" i="1" u="sng" dirty="0">
                <a:solidFill>
                  <a:schemeClr val="bg2">
                    <a:lumMod val="90000"/>
                  </a:schemeClr>
                </a:solidFill>
              </a:rPr>
              <a:t>Problématique</a:t>
            </a:r>
            <a:r>
              <a:rPr lang="fr-FR" sz="1100" i="1" dirty="0">
                <a:solidFill>
                  <a:schemeClr val="bg2">
                    <a:lumMod val="90000"/>
                  </a:schemeClr>
                </a:solidFill>
              </a:rPr>
              <a:t> : Comment identifier et suivre une yole sur un plan d’eau avec son smartphone ?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BCF6A7E-CD49-4DAD-B27A-956501A0D494}"/>
              </a:ext>
            </a:extLst>
          </p:cNvPr>
          <p:cNvSpPr txBox="1"/>
          <p:nvPr/>
        </p:nvSpPr>
        <p:spPr>
          <a:xfrm>
            <a:off x="1101783" y="1391970"/>
            <a:ext cx="7366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fr-FR" sz="1600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 2 : Comment programmer une application numérique pour suivre une embarcation ?</a:t>
            </a:r>
          </a:p>
        </p:txBody>
      </p:sp>
    </p:spTree>
    <p:extLst>
      <p:ext uri="{BB962C8B-B14F-4D97-AF65-F5344CB8AC3E}">
        <p14:creationId xmlns:p14="http://schemas.microsoft.com/office/powerpoint/2010/main" val="3577313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B8FB5F4-CAB2-45CF-A52A-71CD2D39D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323" y="1480363"/>
            <a:ext cx="2218428" cy="36200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0482" name="Picture 2" descr="MIT App Inventor | Créez votre application Android sans écrire de ...">
            <a:hlinkClick r:id="rId4"/>
            <a:extLst>
              <a:ext uri="{FF2B5EF4-FFF2-40B4-BE49-F238E27FC236}">
                <a16:creationId xmlns:a16="http://schemas.microsoft.com/office/drawing/2014/main" id="{ED971FF3-A007-4C2D-92FC-B03D2CE8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216">
            <a:off x="335241" y="4086909"/>
            <a:ext cx="2818494" cy="169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14ABAA9-19B1-41AD-8A92-1306F4287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79" y="3227503"/>
            <a:ext cx="12192000" cy="3358191"/>
          </a:xfrm>
          <a:noFill/>
        </p:spPr>
        <p:txBody>
          <a:bodyPr>
            <a:normAutofit/>
          </a:bodyPr>
          <a:lstStyle/>
          <a:p>
            <a:r>
              <a:rPr lang="fr-FR" sz="2400" dirty="0"/>
              <a:t>                                    -</a:t>
            </a:r>
            <a:r>
              <a:rPr lang="fr-FR" sz="2400" b="1" dirty="0"/>
              <a:t> Durée </a:t>
            </a:r>
            <a:r>
              <a:rPr lang="fr-FR" sz="2400" dirty="0"/>
              <a:t>: 4 séances de 50 minutes</a:t>
            </a:r>
          </a:p>
          <a:p>
            <a:r>
              <a:rPr lang="fr-FR" sz="2400" dirty="0"/>
              <a:t>                                          - </a:t>
            </a:r>
            <a:r>
              <a:rPr lang="fr-FR" sz="2400" b="1" dirty="0"/>
              <a:t>Organisation de la séance </a:t>
            </a:r>
            <a:r>
              <a:rPr lang="fr-FR" sz="2400" dirty="0"/>
              <a:t>: 6 ilots de 4 élèves</a:t>
            </a:r>
          </a:p>
          <a:p>
            <a:r>
              <a:rPr lang="fr-FR" sz="2400" dirty="0"/>
              <a:t>                                              - </a:t>
            </a:r>
            <a:r>
              <a:rPr lang="fr-FR" sz="2400" b="1" dirty="0"/>
              <a:t>Situation décrite à l’oral par le professeur</a:t>
            </a:r>
          </a:p>
          <a:p>
            <a:r>
              <a:rPr lang="fr-FR" sz="2400" dirty="0"/>
              <a:t>                                                - </a:t>
            </a:r>
            <a:r>
              <a:rPr lang="fr-FR" sz="2400" b="1" dirty="0"/>
              <a:t>Le Problème </a:t>
            </a:r>
            <a:r>
              <a:rPr lang="fr-FR" sz="2400" dirty="0"/>
              <a:t>: Quel design pour l’application ?</a:t>
            </a:r>
          </a:p>
          <a:p>
            <a:pPr marL="3325813" indent="-90488"/>
            <a:r>
              <a:rPr lang="fr-FR" sz="2400" dirty="0"/>
              <a:t>  - </a:t>
            </a:r>
            <a:r>
              <a:rPr lang="fr-FR" sz="2400" b="1" dirty="0"/>
              <a:t>Restitution : </a:t>
            </a:r>
            <a:r>
              <a:rPr lang="fr-FR" sz="2400" dirty="0"/>
              <a:t>Croquis, formulaires, présentation à la classe</a:t>
            </a:r>
          </a:p>
          <a:p>
            <a:pPr marL="3325813" indent="-90488"/>
            <a:r>
              <a:rPr lang="fr-FR" sz="2400" dirty="0"/>
              <a:t>- </a:t>
            </a:r>
            <a:r>
              <a:rPr lang="fr-FR" sz="2400" b="1" dirty="0"/>
              <a:t>Solution retenue</a:t>
            </a:r>
            <a:r>
              <a:rPr lang="fr-FR" sz="2400" dirty="0"/>
              <a:t> : Sélection d’un croquis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FC3BB0B-C86F-45E4-AB76-8AFCC15273EC}"/>
              </a:ext>
            </a:extLst>
          </p:cNvPr>
          <p:cNvSpPr/>
          <p:nvPr/>
        </p:nvSpPr>
        <p:spPr>
          <a:xfrm>
            <a:off x="-1749782" y="2927702"/>
            <a:ext cx="4997770" cy="5850535"/>
          </a:xfrm>
          <a:prstGeom prst="arc">
            <a:avLst>
              <a:gd name="adj1" fmla="val 16200000"/>
              <a:gd name="adj2" fmla="val 280400"/>
            </a:avLst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CBB3A2A-197B-4D3F-B17C-1C5938F0D08C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467EA63-D12B-4B7F-B90E-AF537BB69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0CF4542-A353-4C68-91BA-64097C316CA9}"/>
              </a:ext>
            </a:extLst>
          </p:cNvPr>
          <p:cNvSpPr txBox="1"/>
          <p:nvPr/>
        </p:nvSpPr>
        <p:spPr>
          <a:xfrm rot="21200375">
            <a:off x="368438" y="3266867"/>
            <a:ext cx="17262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FF0000"/>
                </a:solidFill>
                <a:latin typeface="Brush Script MT" panose="03060802040406070304" pitchFamily="66" charset="0"/>
              </a:rPr>
              <a:t>Document élève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4D2040-9A09-44D6-9D2B-489C344E90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pic>
        <p:nvPicPr>
          <p:cNvPr id="3" name="Image 2">
            <a:hlinkClick r:id="rId4"/>
            <a:extLst>
              <a:ext uri="{FF2B5EF4-FFF2-40B4-BE49-F238E27FC236}">
                <a16:creationId xmlns:a16="http://schemas.microsoft.com/office/drawing/2014/main" id="{AA9443F8-6FBD-4BD8-BD52-01A21415DE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6538" y="2703939"/>
            <a:ext cx="1284590" cy="39761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B36955A-782E-4E47-B62B-C223D8489B7F}"/>
              </a:ext>
            </a:extLst>
          </p:cNvPr>
          <p:cNvSpPr txBox="1"/>
          <p:nvPr/>
        </p:nvSpPr>
        <p:spPr>
          <a:xfrm>
            <a:off x="8977697" y="619032"/>
            <a:ext cx="221582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</a:t>
            </a:r>
            <a:r>
              <a:rPr lang="fr-FR" sz="2800" b="1" dirty="0">
                <a:latin typeface="Accord Heavy SF" panose="020BE200000000000000" pitchFamily="34" charset="0"/>
              </a:rPr>
              <a:t>3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r>
              <a:rPr lang="fr-FR" sz="2800" b="1" dirty="0">
                <a:latin typeface="Accord Heavy SF" panose="020BE200000000000000" pitchFamily="34" charset="0"/>
              </a:rPr>
              <a:t> </a:t>
            </a:r>
            <a:endParaRPr lang="fr-FR" sz="2400" b="1" dirty="0">
              <a:latin typeface="Accord Heavy SF" panose="020BE200000000000000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8AF188-459A-4142-82E8-0766E3CAC9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810163">
            <a:off x="284369" y="4468464"/>
            <a:ext cx="2684339" cy="153011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D0F83B4-0E84-4FB8-8E62-792DA9A93619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sp>
        <p:nvSpPr>
          <p:cNvPr id="21" name="Espace réservé du texte 17">
            <a:extLst>
              <a:ext uri="{FF2B5EF4-FFF2-40B4-BE49-F238E27FC236}">
                <a16:creationId xmlns:a16="http://schemas.microsoft.com/office/drawing/2014/main" id="{8C88C337-8F56-4709-B460-B6C07393060D}"/>
              </a:ext>
            </a:extLst>
          </p:cNvPr>
          <p:cNvSpPr txBox="1">
            <a:spLocks/>
          </p:cNvSpPr>
          <p:nvPr/>
        </p:nvSpPr>
        <p:spPr>
          <a:xfrm>
            <a:off x="1197032" y="1811434"/>
            <a:ext cx="7620010" cy="857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u="sng" cap="none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Activité 3 : Programmer une application avec App Inventor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A6915B0-2BEF-4817-AECC-BE84511B89F0}"/>
              </a:ext>
            </a:extLst>
          </p:cNvPr>
          <p:cNvSpPr txBox="1"/>
          <p:nvPr/>
        </p:nvSpPr>
        <p:spPr>
          <a:xfrm>
            <a:off x="8977697" y="1197847"/>
            <a:ext cx="22158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100" i="1" u="sng" dirty="0">
                <a:solidFill>
                  <a:schemeClr val="bg2">
                    <a:lumMod val="90000"/>
                  </a:schemeClr>
                </a:solidFill>
              </a:rPr>
              <a:t>Problématique</a:t>
            </a:r>
            <a:r>
              <a:rPr lang="fr-FR" sz="1100" i="1" dirty="0">
                <a:solidFill>
                  <a:schemeClr val="bg2">
                    <a:lumMod val="90000"/>
                  </a:schemeClr>
                </a:solidFill>
              </a:rPr>
              <a:t> : Comment identifier et suivre une yole sur un plan d’eau avec son smartphone ?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5C83F5C-EC41-4572-8392-5DBC21987A1C}"/>
              </a:ext>
            </a:extLst>
          </p:cNvPr>
          <p:cNvSpPr txBox="1"/>
          <p:nvPr/>
        </p:nvSpPr>
        <p:spPr>
          <a:xfrm>
            <a:off x="1101783" y="1391970"/>
            <a:ext cx="7366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fr-FR" sz="1600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 2 : Comment programmer une application numérique pour suivre une embarcation ?</a:t>
            </a:r>
          </a:p>
        </p:txBody>
      </p:sp>
    </p:spTree>
    <p:extLst>
      <p:ext uri="{BB962C8B-B14F-4D97-AF65-F5344CB8AC3E}">
        <p14:creationId xmlns:p14="http://schemas.microsoft.com/office/powerpoint/2010/main" val="3780342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13F100EF-9988-498B-B594-4C565C4C9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575" y="1975243"/>
            <a:ext cx="1304144" cy="2479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9C0D3E1-79A6-4318-837A-F18AC737D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364" y="4323867"/>
            <a:ext cx="1038910" cy="1991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AE33EE5-427E-43A4-BFE9-AED119C9D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139" y="4307677"/>
            <a:ext cx="1038911" cy="2007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CBB3A2A-197B-4D3F-B17C-1C5938F0D08C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467EA63-D12B-4B7F-B90E-AF537BB69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0CF4542-A353-4C68-91BA-64097C316CA9}"/>
              </a:ext>
            </a:extLst>
          </p:cNvPr>
          <p:cNvSpPr txBox="1"/>
          <p:nvPr/>
        </p:nvSpPr>
        <p:spPr>
          <a:xfrm rot="21200375">
            <a:off x="457427" y="3658947"/>
            <a:ext cx="209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  <a:latin typeface="Brush Script MT" panose="03060802040406070304" pitchFamily="66" charset="0"/>
              </a:rPr>
              <a:t>Les élèves présentent leurs travaux, avant de sélectionner le projet qu’ils préfèrent !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4D2040-9A09-44D6-9D2B-489C344E90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B36955A-782E-4E47-B62B-C223D8489B7F}"/>
              </a:ext>
            </a:extLst>
          </p:cNvPr>
          <p:cNvSpPr txBox="1"/>
          <p:nvPr/>
        </p:nvSpPr>
        <p:spPr>
          <a:xfrm>
            <a:off x="8977697" y="619032"/>
            <a:ext cx="221582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</a:t>
            </a:r>
            <a:r>
              <a:rPr lang="fr-FR" sz="2800" b="1" dirty="0">
                <a:latin typeface="Accord Heavy SF" panose="020BE200000000000000" pitchFamily="34" charset="0"/>
              </a:rPr>
              <a:t>3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r>
              <a:rPr lang="fr-FR" sz="2800" b="1" dirty="0">
                <a:latin typeface="Accord Heavy SF" panose="020BE200000000000000" pitchFamily="34" charset="0"/>
              </a:rPr>
              <a:t> </a:t>
            </a:r>
            <a:endParaRPr lang="fr-FR" sz="2400" b="1" dirty="0">
              <a:latin typeface="Accord Heavy SF" panose="020BE200000000000000" pitchFamily="34" charset="0"/>
            </a:endParaRP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AE0A5D04-1662-45CD-AF4A-97BACB8769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2874266" y="2686515"/>
            <a:ext cx="3013438" cy="155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E0EEDA6-93A1-4347-8FDC-EE1F3B9012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9332" y="4321279"/>
            <a:ext cx="1038911" cy="1996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7F051E-EE44-4DFC-B582-8076A63E8A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9892" y="4321279"/>
            <a:ext cx="1038911" cy="1990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114B273-A970-4594-8392-12DCBDAFE1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09654" y="4306283"/>
            <a:ext cx="1038911" cy="2001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4B8157F-1248-44D3-B334-55F4C86FD8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46181" y="4294925"/>
            <a:ext cx="1038911" cy="2001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C97F564-1B8E-46E5-92D5-DC2DFC03AD3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555" t="9534" r="-1555" b="34672"/>
          <a:stretch/>
        </p:blipFill>
        <p:spPr>
          <a:xfrm>
            <a:off x="6337844" y="2698591"/>
            <a:ext cx="2805866" cy="1501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1FC3BB0B-C86F-45E4-AB76-8AFCC15273EC}"/>
              </a:ext>
            </a:extLst>
          </p:cNvPr>
          <p:cNvSpPr/>
          <p:nvPr/>
        </p:nvSpPr>
        <p:spPr>
          <a:xfrm>
            <a:off x="-1749782" y="2927702"/>
            <a:ext cx="4997770" cy="5850535"/>
          </a:xfrm>
          <a:prstGeom prst="arc">
            <a:avLst>
              <a:gd name="adj1" fmla="val 16200000"/>
              <a:gd name="adj2" fmla="val 280400"/>
            </a:avLst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3448B42-2CD5-4B3E-A6CC-1051ADAB2E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02973" y="4296485"/>
            <a:ext cx="970376" cy="2021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E84FB27-1CEB-43F6-ACA1-0FC6E689A3D0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sp>
        <p:nvSpPr>
          <p:cNvPr id="7" name="Espace réservé du texte 17">
            <a:extLst>
              <a:ext uri="{FF2B5EF4-FFF2-40B4-BE49-F238E27FC236}">
                <a16:creationId xmlns:a16="http://schemas.microsoft.com/office/drawing/2014/main" id="{DFF49C44-F55C-4814-9C13-C87E8EF61979}"/>
              </a:ext>
            </a:extLst>
          </p:cNvPr>
          <p:cNvSpPr txBox="1">
            <a:spLocks/>
          </p:cNvSpPr>
          <p:nvPr/>
        </p:nvSpPr>
        <p:spPr>
          <a:xfrm>
            <a:off x="1197032" y="1897281"/>
            <a:ext cx="6937659" cy="736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u="sng" cap="none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Activité 4 : Restitution - échanges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FFCA62B-EE83-4387-AA55-99948B3E65EF}"/>
              </a:ext>
            </a:extLst>
          </p:cNvPr>
          <p:cNvSpPr txBox="1"/>
          <p:nvPr/>
        </p:nvSpPr>
        <p:spPr>
          <a:xfrm>
            <a:off x="8977697" y="1197847"/>
            <a:ext cx="22158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100" i="1" u="sng" dirty="0">
                <a:solidFill>
                  <a:schemeClr val="bg2">
                    <a:lumMod val="90000"/>
                  </a:schemeClr>
                </a:solidFill>
              </a:rPr>
              <a:t>Problématique</a:t>
            </a:r>
            <a:r>
              <a:rPr lang="fr-FR" sz="1100" i="1" dirty="0">
                <a:solidFill>
                  <a:schemeClr val="bg2">
                    <a:lumMod val="90000"/>
                  </a:schemeClr>
                </a:solidFill>
              </a:rPr>
              <a:t> : Comment identifier et suivre une yole sur un plan d’eau avec son smartphone ?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E63C652-7A2F-47BA-9667-3D211AAAADC6}"/>
              </a:ext>
            </a:extLst>
          </p:cNvPr>
          <p:cNvSpPr txBox="1"/>
          <p:nvPr/>
        </p:nvSpPr>
        <p:spPr>
          <a:xfrm>
            <a:off x="1101783" y="1391970"/>
            <a:ext cx="7366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fr-FR" sz="1600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 2 : Comment programmer une application numérique pour suivre une embarcation ?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D264875-3560-4E84-9A3C-7DB8AF082400}"/>
              </a:ext>
            </a:extLst>
          </p:cNvPr>
          <p:cNvSpPr txBox="1"/>
          <p:nvPr/>
        </p:nvSpPr>
        <p:spPr>
          <a:xfrm>
            <a:off x="2486149" y="4109889"/>
            <a:ext cx="995777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100" dirty="0"/>
              <a:t>Chargement de l’appli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D73AB618-5091-47B5-8AE2-61DF8CCBB342}"/>
              </a:ext>
            </a:extLst>
          </p:cNvPr>
          <p:cNvSpPr txBox="1"/>
          <p:nvPr/>
        </p:nvSpPr>
        <p:spPr>
          <a:xfrm>
            <a:off x="3562015" y="4268327"/>
            <a:ext cx="1049274" cy="2616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100" dirty="0"/>
              <a:t>Page d'accueil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75B1970-48C0-4EB1-ADB9-C61C8B7F963D}"/>
              </a:ext>
            </a:extLst>
          </p:cNvPr>
          <p:cNvSpPr txBox="1"/>
          <p:nvPr/>
        </p:nvSpPr>
        <p:spPr>
          <a:xfrm>
            <a:off x="4655906" y="4184299"/>
            <a:ext cx="1085003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100" dirty="0"/>
              <a:t>Planifier votre sortie 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E91AC138-3DB9-4CB9-9859-FB8F4EF8CB7A}"/>
              </a:ext>
            </a:extLst>
          </p:cNvPr>
          <p:cNvSpPr txBox="1"/>
          <p:nvPr/>
        </p:nvSpPr>
        <p:spPr>
          <a:xfrm>
            <a:off x="5894263" y="4183688"/>
            <a:ext cx="1117646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100" dirty="0"/>
              <a:t>Organiser votre sortie 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63F1AC8-8EDF-4920-B0E5-E544CFC9A495}"/>
              </a:ext>
            </a:extLst>
          </p:cNvPr>
          <p:cNvSpPr txBox="1"/>
          <p:nvPr/>
        </p:nvSpPr>
        <p:spPr>
          <a:xfrm>
            <a:off x="6969679" y="4191861"/>
            <a:ext cx="1127244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100" dirty="0"/>
              <a:t>Partager vos données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0CE7BC80-F713-4C01-B326-BE773AF42337}"/>
              </a:ext>
            </a:extLst>
          </p:cNvPr>
          <p:cNvSpPr txBox="1"/>
          <p:nvPr/>
        </p:nvSpPr>
        <p:spPr>
          <a:xfrm>
            <a:off x="8260913" y="4261332"/>
            <a:ext cx="955786" cy="2616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100" dirty="0"/>
              <a:t>Équipage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3599469-2A82-462D-8131-7B6B4AAA97FA}"/>
              </a:ext>
            </a:extLst>
          </p:cNvPr>
          <p:cNvSpPr txBox="1"/>
          <p:nvPr/>
        </p:nvSpPr>
        <p:spPr>
          <a:xfrm>
            <a:off x="10336647" y="5155035"/>
            <a:ext cx="1394063" cy="600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100" dirty="0"/>
              <a:t>Caractéristiques des  équipements pour une sortie en mer</a:t>
            </a:r>
          </a:p>
        </p:txBody>
      </p:sp>
    </p:spTree>
    <p:extLst>
      <p:ext uri="{BB962C8B-B14F-4D97-AF65-F5344CB8AC3E}">
        <p14:creationId xmlns:p14="http://schemas.microsoft.com/office/powerpoint/2010/main" val="16179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000"/>
                            </p:stCondLst>
                            <p:childTnLst>
                              <p:par>
                                <p:cTn id="5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6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14ABAA9-19B1-41AD-8A92-1306F4287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79" y="3151303"/>
            <a:ext cx="12192000" cy="3358191"/>
          </a:xfrm>
          <a:noFill/>
        </p:spPr>
        <p:txBody>
          <a:bodyPr>
            <a:normAutofit/>
          </a:bodyPr>
          <a:lstStyle/>
          <a:p>
            <a:r>
              <a:rPr lang="fr-FR" sz="2400" dirty="0"/>
              <a:t>                                  -</a:t>
            </a:r>
            <a:r>
              <a:rPr lang="fr-FR" sz="2400" b="1" dirty="0"/>
              <a:t> Durée </a:t>
            </a:r>
            <a:r>
              <a:rPr lang="fr-FR" sz="2400" dirty="0"/>
              <a:t>: 2 séances de 50 minutes</a:t>
            </a:r>
          </a:p>
          <a:p>
            <a:r>
              <a:rPr lang="fr-FR" sz="2400" dirty="0"/>
              <a:t>                                         - </a:t>
            </a:r>
            <a:r>
              <a:rPr lang="fr-FR" sz="2400" b="1" dirty="0"/>
              <a:t>Organisation de la séance </a:t>
            </a:r>
            <a:r>
              <a:rPr lang="fr-FR" sz="2400" dirty="0"/>
              <a:t>: 6 ilots de 4 élèves</a:t>
            </a:r>
          </a:p>
          <a:p>
            <a:r>
              <a:rPr lang="fr-FR" sz="2400" dirty="0"/>
              <a:t>                                             - </a:t>
            </a:r>
            <a:r>
              <a:rPr lang="fr-FR" sz="2400" b="1" dirty="0"/>
              <a:t>Situation décrite à l’oral par le professeur</a:t>
            </a:r>
          </a:p>
          <a:p>
            <a:r>
              <a:rPr lang="fr-FR" sz="2400" dirty="0"/>
              <a:t>                                                - </a:t>
            </a:r>
            <a:r>
              <a:rPr lang="fr-FR" sz="2400" b="1" dirty="0"/>
              <a:t>Le Problème </a:t>
            </a:r>
            <a:r>
              <a:rPr lang="fr-FR" sz="2400" dirty="0"/>
              <a:t>: Comment tester et publier son application Android ?</a:t>
            </a:r>
          </a:p>
          <a:p>
            <a:pPr marL="3325813" indent="-90488"/>
            <a:r>
              <a:rPr lang="fr-FR" sz="2400" dirty="0"/>
              <a:t>  - </a:t>
            </a:r>
            <a:r>
              <a:rPr lang="fr-FR" sz="2400" b="1" dirty="0"/>
              <a:t>Restitution : </a:t>
            </a:r>
            <a:r>
              <a:rPr lang="fr-FR" sz="2400" dirty="0"/>
              <a:t>Test de l’application dans l’enceinte du collège</a:t>
            </a:r>
          </a:p>
          <a:p>
            <a:pPr marL="3325813" indent="-90488"/>
            <a:r>
              <a:rPr lang="fr-FR" sz="2400" dirty="0"/>
              <a:t> - </a:t>
            </a:r>
            <a:r>
              <a:rPr lang="fr-FR" sz="2400" b="1" dirty="0"/>
              <a:t>Solution retenue</a:t>
            </a:r>
            <a:r>
              <a:rPr lang="fr-FR" sz="2400" dirty="0"/>
              <a:t> : Utilisation de Smartphone (1 par ilot)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FC3BB0B-C86F-45E4-AB76-8AFCC15273EC}"/>
              </a:ext>
            </a:extLst>
          </p:cNvPr>
          <p:cNvSpPr/>
          <p:nvPr/>
        </p:nvSpPr>
        <p:spPr>
          <a:xfrm>
            <a:off x="-1749782" y="2927702"/>
            <a:ext cx="4997770" cy="5850535"/>
          </a:xfrm>
          <a:prstGeom prst="arc">
            <a:avLst>
              <a:gd name="adj1" fmla="val 16200000"/>
              <a:gd name="adj2" fmla="val 280400"/>
            </a:avLst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CBB3A2A-197B-4D3F-B17C-1C5938F0D08C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467EA63-D12B-4B7F-B90E-AF537BB69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0CF4542-A353-4C68-91BA-64097C316CA9}"/>
              </a:ext>
            </a:extLst>
          </p:cNvPr>
          <p:cNvSpPr txBox="1"/>
          <p:nvPr/>
        </p:nvSpPr>
        <p:spPr>
          <a:xfrm rot="21200375">
            <a:off x="368439" y="3397019"/>
            <a:ext cx="17262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FF0000"/>
                </a:solidFill>
                <a:latin typeface="Brush Script MT" panose="03060802040406070304" pitchFamily="66" charset="0"/>
              </a:rPr>
              <a:t>Document élève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4D2040-9A09-44D6-9D2B-489C344E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9CEEE48-C758-4258-89F6-F2DB9A78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92505">
            <a:off x="404788" y="3823703"/>
            <a:ext cx="2042004" cy="2291823"/>
          </a:xfrm>
          <a:prstGeom prst="rect">
            <a:avLst/>
          </a:prstGeom>
        </p:spPr>
      </p:pic>
      <p:pic>
        <p:nvPicPr>
          <p:cNvPr id="7" name="Image 6">
            <a:hlinkClick r:id="rId7"/>
            <a:extLst>
              <a:ext uri="{FF2B5EF4-FFF2-40B4-BE49-F238E27FC236}">
                <a16:creationId xmlns:a16="http://schemas.microsoft.com/office/drawing/2014/main" id="{E641DA43-2142-42FF-9E87-C742186DE3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303" y="2477977"/>
            <a:ext cx="1885950" cy="19812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42BACB7-B61F-4A41-9071-87A89A54C98F}"/>
              </a:ext>
            </a:extLst>
          </p:cNvPr>
          <p:cNvSpPr txBox="1"/>
          <p:nvPr/>
        </p:nvSpPr>
        <p:spPr>
          <a:xfrm>
            <a:off x="8977697" y="619032"/>
            <a:ext cx="221582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</a:t>
            </a:r>
            <a:r>
              <a:rPr lang="fr-FR" sz="2800" b="1" dirty="0">
                <a:latin typeface="Accord Heavy SF" panose="020BE200000000000000" pitchFamily="34" charset="0"/>
              </a:rPr>
              <a:t>3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r>
              <a:rPr lang="fr-FR" sz="2800" b="1" dirty="0">
                <a:latin typeface="Accord Heavy SF" panose="020BE200000000000000" pitchFamily="34" charset="0"/>
              </a:rPr>
              <a:t> </a:t>
            </a:r>
            <a:endParaRPr lang="fr-FR" sz="2400" b="1" dirty="0">
              <a:latin typeface="Accord Heavy SF" panose="020BE200000000000000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B61130-035F-4824-AE1C-4CFA5F6C51DA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B003666-519C-4782-91F8-8FBB2F7C906C}"/>
              </a:ext>
            </a:extLst>
          </p:cNvPr>
          <p:cNvSpPr txBox="1"/>
          <p:nvPr/>
        </p:nvSpPr>
        <p:spPr>
          <a:xfrm>
            <a:off x="1101783" y="1391970"/>
            <a:ext cx="7366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fr-FR" sz="1600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 2 : Comment programmer une application numérique pour suivre une embarcation ?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98E71A2-F1D9-4E85-9E59-708B7C858CD3}"/>
              </a:ext>
            </a:extLst>
          </p:cNvPr>
          <p:cNvSpPr txBox="1"/>
          <p:nvPr/>
        </p:nvSpPr>
        <p:spPr>
          <a:xfrm>
            <a:off x="8977697" y="1197847"/>
            <a:ext cx="22158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100" i="1" u="sng" dirty="0">
                <a:solidFill>
                  <a:schemeClr val="bg2">
                    <a:lumMod val="90000"/>
                  </a:schemeClr>
                </a:solidFill>
              </a:rPr>
              <a:t>Problématique</a:t>
            </a:r>
            <a:r>
              <a:rPr lang="fr-FR" sz="1100" i="1" dirty="0">
                <a:solidFill>
                  <a:schemeClr val="bg2">
                    <a:lumMod val="90000"/>
                  </a:schemeClr>
                </a:solidFill>
              </a:rPr>
              <a:t> : Comment identifier et suivre une yole sur un plan d’eau avec son smartphone ?</a:t>
            </a:r>
          </a:p>
        </p:txBody>
      </p:sp>
      <p:sp>
        <p:nvSpPr>
          <p:cNvPr id="31" name="Espace réservé du texte 17">
            <a:extLst>
              <a:ext uri="{FF2B5EF4-FFF2-40B4-BE49-F238E27FC236}">
                <a16:creationId xmlns:a16="http://schemas.microsoft.com/office/drawing/2014/main" id="{9532BB49-20A3-4573-8A7F-19919BEF5890}"/>
              </a:ext>
            </a:extLst>
          </p:cNvPr>
          <p:cNvSpPr txBox="1">
            <a:spLocks/>
          </p:cNvSpPr>
          <p:nvPr/>
        </p:nvSpPr>
        <p:spPr>
          <a:xfrm>
            <a:off x="1197032" y="1968021"/>
            <a:ext cx="7620010" cy="52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u="sng" cap="none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Activité 5 : Tester et publier son application Android</a:t>
            </a:r>
          </a:p>
        </p:txBody>
      </p:sp>
    </p:spTree>
    <p:extLst>
      <p:ext uri="{BB962C8B-B14F-4D97-AF65-F5344CB8AC3E}">
        <p14:creationId xmlns:p14="http://schemas.microsoft.com/office/powerpoint/2010/main" val="2954953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6B7CB27-A71A-405C-B475-0CBF02E77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15E43C4-5817-4BB4-9D32-36937BAE237A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7" name="Espace réservé du contenu 18">
            <a:extLst>
              <a:ext uri="{FF2B5EF4-FFF2-40B4-BE49-F238E27FC236}">
                <a16:creationId xmlns:a16="http://schemas.microsoft.com/office/drawing/2014/main" id="{044CDDFE-C7EC-4647-88C4-70969CDB48B8}"/>
              </a:ext>
            </a:extLst>
          </p:cNvPr>
          <p:cNvSpPr txBox="1">
            <a:spLocks/>
          </p:cNvSpPr>
          <p:nvPr/>
        </p:nvSpPr>
        <p:spPr>
          <a:xfrm>
            <a:off x="1197032" y="1397095"/>
            <a:ext cx="10013114" cy="461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fr-FR" sz="1600" b="1" cap="all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SEQ3 – Quelles performances pour deux technologies distinctes ?</a:t>
            </a:r>
          </a:p>
          <a:p>
            <a:pPr marL="0" indent="0" algn="ctr">
              <a:lnSpc>
                <a:spcPct val="100000"/>
              </a:lnSpc>
              <a:buFont typeface="Calibri" panose="020F0502020204030204" pitchFamily="34" charset="0"/>
              <a:buNone/>
            </a:pP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2F509F-120E-432C-871D-3E204B027623}"/>
              </a:ext>
            </a:extLst>
          </p:cNvPr>
          <p:cNvSpPr txBox="1"/>
          <p:nvPr/>
        </p:nvSpPr>
        <p:spPr>
          <a:xfrm>
            <a:off x="8977697" y="619032"/>
            <a:ext cx="221582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</a:t>
            </a:r>
            <a:r>
              <a:rPr lang="fr-FR" sz="2800" b="1" dirty="0">
                <a:latin typeface="Accord Heavy SF" panose="020BE200000000000000" pitchFamily="34" charset="0"/>
              </a:rPr>
              <a:t>3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r>
              <a:rPr lang="fr-FR" sz="2800" b="1" dirty="0">
                <a:latin typeface="Accord Heavy SF" panose="020BE200000000000000" pitchFamily="34" charset="0"/>
              </a:rPr>
              <a:t> </a:t>
            </a:r>
            <a:endParaRPr lang="fr-FR" sz="2400" b="1" dirty="0">
              <a:latin typeface="Accord Heavy SF" panose="020BE200000000000000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C6CA940-C4E6-4FA2-BC84-1C0DCFAC26B0}"/>
              </a:ext>
            </a:extLst>
          </p:cNvPr>
          <p:cNvSpPr txBox="1"/>
          <p:nvPr/>
        </p:nvSpPr>
        <p:spPr>
          <a:xfrm>
            <a:off x="9102197" y="1874016"/>
            <a:ext cx="1966823" cy="36933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Travail en équipe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C5AE670-4BD5-4C8E-8AB9-F7F1878CCE57}"/>
              </a:ext>
            </a:extLst>
          </p:cNvPr>
          <p:cNvSpPr txBox="1"/>
          <p:nvPr/>
        </p:nvSpPr>
        <p:spPr>
          <a:xfrm>
            <a:off x="8977697" y="1197847"/>
            <a:ext cx="22158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100" i="1" u="sng" dirty="0">
                <a:solidFill>
                  <a:schemeClr val="bg2">
                    <a:lumMod val="90000"/>
                  </a:schemeClr>
                </a:solidFill>
              </a:rPr>
              <a:t>Problématique</a:t>
            </a:r>
            <a:r>
              <a:rPr lang="fr-FR" sz="1100" i="1" dirty="0">
                <a:solidFill>
                  <a:schemeClr val="bg2">
                    <a:lumMod val="90000"/>
                  </a:schemeClr>
                </a:solidFill>
              </a:rPr>
              <a:t> : Comment identifier et suivre une yole sur un plan d’eau avec son smartphone ?</a:t>
            </a:r>
          </a:p>
        </p:txBody>
      </p:sp>
      <p:sp>
        <p:nvSpPr>
          <p:cNvPr id="15" name="Espace réservé du texte 17">
            <a:extLst>
              <a:ext uri="{FF2B5EF4-FFF2-40B4-BE49-F238E27FC236}">
                <a16:creationId xmlns:a16="http://schemas.microsoft.com/office/drawing/2014/main" id="{21E3309E-630E-4500-89F1-753D5D57D101}"/>
              </a:ext>
            </a:extLst>
          </p:cNvPr>
          <p:cNvSpPr txBox="1">
            <a:spLocks/>
          </p:cNvSpPr>
          <p:nvPr/>
        </p:nvSpPr>
        <p:spPr>
          <a:xfrm>
            <a:off x="1097279" y="1812753"/>
            <a:ext cx="5931797" cy="52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u="sng" cap="none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Activité 1 : Comparer deux solutions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217AAFA7-FCA8-4133-937D-3AA213119B9E}"/>
              </a:ext>
            </a:extLst>
          </p:cNvPr>
          <p:cNvSpPr txBox="1">
            <a:spLocks/>
          </p:cNvSpPr>
          <p:nvPr/>
        </p:nvSpPr>
        <p:spPr>
          <a:xfrm>
            <a:off x="1097280" y="2393027"/>
            <a:ext cx="4869155" cy="46166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bg2">
                    <a:lumMod val="50000"/>
                  </a:schemeClr>
                </a:solidFill>
              </a:rPr>
              <a:t>A- Solutions avec une application seule »</a:t>
            </a:r>
          </a:p>
        </p:txBody>
      </p:sp>
      <p:sp>
        <p:nvSpPr>
          <p:cNvPr id="17" name="Espace réservé du contenu 3">
            <a:extLst>
              <a:ext uri="{FF2B5EF4-FFF2-40B4-BE49-F238E27FC236}">
                <a16:creationId xmlns:a16="http://schemas.microsoft.com/office/drawing/2014/main" id="{0526995E-A0EA-4DC0-AE53-C16957BACE69}"/>
              </a:ext>
            </a:extLst>
          </p:cNvPr>
          <p:cNvSpPr txBox="1">
            <a:spLocks/>
          </p:cNvSpPr>
          <p:nvPr/>
        </p:nvSpPr>
        <p:spPr>
          <a:xfrm>
            <a:off x="1097280" y="2854691"/>
            <a:ext cx="8004917" cy="3468151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904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FR" sz="2300" kern="18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fr-FR" sz="2300" kern="1800" dirty="0">
                <a:solidFill>
                  <a:srgbClr val="FF0066"/>
                </a:solidFill>
                <a:latin typeface="Arial" panose="020B0604020202020204" pitchFamily="34" charset="0"/>
              </a:rPr>
              <a:t>Quelles sont les limites d’une application comme Waze ou </a:t>
            </a:r>
            <a:r>
              <a:rPr lang="fr-FR" sz="2300" kern="1800" dirty="0" err="1">
                <a:solidFill>
                  <a:srgbClr val="FF0066"/>
                </a:solidFill>
                <a:latin typeface="Arial" panose="020B0604020202020204" pitchFamily="34" charset="0"/>
              </a:rPr>
              <a:t>Gmaps</a:t>
            </a:r>
            <a:r>
              <a:rPr lang="fr-FR" sz="2300" kern="1800" dirty="0">
                <a:solidFill>
                  <a:srgbClr val="FF0066"/>
                </a:solidFill>
                <a:latin typeface="Arial" panose="020B0604020202020204" pitchFamily="34" charset="0"/>
              </a:rPr>
              <a:t> ?</a:t>
            </a:r>
          </a:p>
          <a:p>
            <a:pPr marL="266700" indent="-90488"/>
            <a:endParaRPr lang="fr-FR" sz="1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66700" indent="-90488"/>
            <a:endParaRPr lang="fr-FR" sz="1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66700" indent="-90488">
              <a:lnSpc>
                <a:spcPct val="120000"/>
              </a:lnSpc>
              <a:spcBef>
                <a:spcPts val="600"/>
              </a:spcBef>
            </a:pPr>
            <a:r>
              <a:rPr lang="fr-FR" sz="1900" b="1" dirty="0">
                <a:solidFill>
                  <a:schemeClr val="tx1"/>
                </a:solidFill>
                <a:cs typeface="Arial" panose="020B0604020202020204" pitchFamily="34" charset="0"/>
              </a:rPr>
              <a:t>Étape 1 : Reformulation de la question</a:t>
            </a:r>
          </a:p>
          <a:p>
            <a:pPr marL="266700" indent="-90488">
              <a:lnSpc>
                <a:spcPct val="120000"/>
              </a:lnSpc>
              <a:spcBef>
                <a:spcPts val="600"/>
              </a:spcBef>
            </a:pPr>
            <a:r>
              <a:rPr lang="fr-FR" sz="1900" b="1" dirty="0">
                <a:solidFill>
                  <a:schemeClr val="tx1"/>
                </a:solidFill>
                <a:cs typeface="Arial" panose="020B0604020202020204" pitchFamily="34" charset="0"/>
              </a:rPr>
              <a:t>Étape 2 : Hypothèses</a:t>
            </a:r>
          </a:p>
          <a:p>
            <a:pPr marL="266700" indent="-90488">
              <a:lnSpc>
                <a:spcPct val="120000"/>
              </a:lnSpc>
              <a:spcBef>
                <a:spcPts val="600"/>
              </a:spcBef>
            </a:pPr>
            <a:r>
              <a:rPr lang="fr-FR" sz="1900" b="1" dirty="0">
                <a:solidFill>
                  <a:schemeClr val="tx1"/>
                </a:solidFill>
                <a:cs typeface="Arial" panose="020B0604020202020204" pitchFamily="34" charset="0"/>
              </a:rPr>
              <a:t>Étape 3 : Investigation</a:t>
            </a:r>
          </a:p>
          <a:p>
            <a:pPr marL="630238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700" dirty="0">
                <a:solidFill>
                  <a:schemeClr val="tx1"/>
                </a:solidFill>
                <a:cs typeface="Arial" panose="020B0604020202020204" pitchFamily="34" charset="0"/>
              </a:rPr>
              <a:t>Exemple et source avec  : </a:t>
            </a:r>
            <a:r>
              <a:rPr lang="fr-FR" sz="1700" dirty="0">
                <a:solidFill>
                  <a:schemeClr val="tx1"/>
                </a:solidFill>
                <a:cs typeface="Arial" panose="020B0604020202020204" pitchFamily="34" charset="0"/>
                <a:hlinkClick r:id="rId3"/>
              </a:rPr>
              <a:t>Google </a:t>
            </a:r>
            <a:r>
              <a:rPr lang="fr-FR" sz="1700" dirty="0" err="1">
                <a:solidFill>
                  <a:schemeClr val="tx1"/>
                </a:solidFill>
                <a:cs typeface="Arial" panose="020B0604020202020204" pitchFamily="34" charset="0"/>
                <a:hlinkClick r:id="rId3"/>
              </a:rPr>
              <a:t>Map</a:t>
            </a:r>
            <a:r>
              <a:rPr lang="fr-FR" sz="1700" dirty="0">
                <a:solidFill>
                  <a:schemeClr val="tx1"/>
                </a:solidFill>
                <a:cs typeface="Arial" panose="020B0604020202020204" pitchFamily="34" charset="0"/>
                <a:hlinkClick r:id="rId3"/>
              </a:rPr>
              <a:t> itinéraire</a:t>
            </a:r>
            <a:endParaRPr lang="fr-FR" sz="17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630238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700" b="1" dirty="0">
                <a:solidFill>
                  <a:schemeClr val="tx1"/>
                </a:solidFill>
                <a:cs typeface="Arial" panose="020B0604020202020204" pitchFamily="34" charset="0"/>
              </a:rPr>
              <a:t>Départ et arrivée</a:t>
            </a:r>
          </a:p>
          <a:p>
            <a:pPr marL="630238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fr-FR" sz="1700" dirty="0">
                <a:solidFill>
                  <a:schemeClr val="tx1"/>
                </a:solidFill>
                <a:cs typeface="Arial" panose="020B0604020202020204" pitchFamily="34" charset="0"/>
              </a:rPr>
              <a:t>Remplir le point de départ et d'arrivée dans les champs d'adresse;</a:t>
            </a:r>
          </a:p>
          <a:p>
            <a:pPr marL="630238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122738" algn="l"/>
              </a:tabLst>
            </a:pPr>
            <a:r>
              <a:rPr lang="fr-FR" sz="1700" dirty="0">
                <a:solidFill>
                  <a:schemeClr val="tx1"/>
                </a:solidFill>
                <a:cs typeface="Arial" panose="020B0604020202020204" pitchFamily="34" charset="0"/>
              </a:rPr>
              <a:t>Cliquer sur le bouton "Obtenir l'itinéraire" pour afficher le trajet sur la Google </a:t>
            </a:r>
            <a:r>
              <a:rPr lang="fr-FR" sz="1700" dirty="0" err="1">
                <a:solidFill>
                  <a:schemeClr val="tx1"/>
                </a:solidFill>
                <a:cs typeface="Arial" panose="020B0604020202020204" pitchFamily="34" charset="0"/>
              </a:rPr>
              <a:t>Map</a:t>
            </a:r>
            <a:r>
              <a:rPr lang="fr-FR" sz="1700" dirty="0">
                <a:solidFill>
                  <a:schemeClr val="tx1"/>
                </a:solidFill>
                <a:cs typeface="Arial" panose="020B0604020202020204" pitchFamily="34" charset="0"/>
              </a:rPr>
              <a:t> entre les deux points. </a:t>
            </a:r>
          </a:p>
          <a:p>
            <a:pPr marL="630238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tabLst>
                <a:tab pos="4122738" algn="l"/>
              </a:tabLst>
            </a:pPr>
            <a:r>
              <a:rPr lang="fr-FR" sz="1700" dirty="0">
                <a:solidFill>
                  <a:schemeClr val="tx1"/>
                </a:solidFill>
                <a:cs typeface="Arial" panose="020B0604020202020204" pitchFamily="34" charset="0"/>
              </a:rPr>
              <a:t>L'itinéraire Google </a:t>
            </a:r>
            <a:r>
              <a:rPr lang="fr-FR" sz="1700" dirty="0" err="1">
                <a:solidFill>
                  <a:schemeClr val="tx1"/>
                </a:solidFill>
                <a:cs typeface="Arial" panose="020B0604020202020204" pitchFamily="34" charset="0"/>
              </a:rPr>
              <a:t>Maps</a:t>
            </a:r>
            <a:r>
              <a:rPr lang="fr-FR" sz="1700" dirty="0">
                <a:solidFill>
                  <a:schemeClr val="tx1"/>
                </a:solidFill>
                <a:cs typeface="Arial" panose="020B0604020202020204" pitchFamily="34" charset="0"/>
              </a:rPr>
              <a:t> ainsi que la distance à parcourir en kilomètres s'affiche sous la carte.</a:t>
            </a:r>
          </a:p>
          <a:p>
            <a:pPr marL="266700" indent="0" algn="just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fr-FR" sz="17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66700" indent="0" algn="just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fr-FR" sz="1900" b="1" dirty="0">
                <a:solidFill>
                  <a:schemeClr val="tx1"/>
                </a:solidFill>
                <a:cs typeface="Arial" panose="020B0604020202020204" pitchFamily="34" charset="0"/>
              </a:rPr>
              <a:t>Étape 4 : Validation des hypothèses</a:t>
            </a:r>
          </a:p>
          <a:p>
            <a:pPr marL="266700" indent="0" algn="just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fr-FR" sz="1900" b="1" dirty="0">
                <a:solidFill>
                  <a:schemeClr val="tx1"/>
                </a:solidFill>
                <a:cs typeface="Arial" panose="020B0604020202020204" pitchFamily="34" charset="0"/>
              </a:rPr>
              <a:t>Étape 5 : Conclusion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CD04AAC-344A-4202-B98B-6EC344DDEA40}"/>
              </a:ext>
            </a:extLst>
          </p:cNvPr>
          <p:cNvSpPr txBox="1"/>
          <p:nvPr/>
        </p:nvSpPr>
        <p:spPr>
          <a:xfrm>
            <a:off x="2220798" y="3304213"/>
            <a:ext cx="5757879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Répondre à cette question en utilisant la démarche d’investigation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3E7EEE4-AA44-49ED-8A46-674B09421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7774">
            <a:off x="9257827" y="2783451"/>
            <a:ext cx="1559544" cy="2976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55378D4-E819-4A7E-8803-08BA5652A91B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2F56949-B90F-4A30-92D7-8DE2593B2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1E7B59E-97C9-4704-A17E-C29074FA4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ECC2342E-007E-4BE6-9025-DDAADF7573B6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C1508E26-F6CA-4FB3-B8D2-D02508779E29}"/>
              </a:ext>
            </a:extLst>
          </p:cNvPr>
          <p:cNvCxnSpPr>
            <a:cxnSpLocks/>
          </p:cNvCxnSpPr>
          <p:nvPr/>
        </p:nvCxnSpPr>
        <p:spPr>
          <a:xfrm>
            <a:off x="1197032" y="1724025"/>
            <a:ext cx="999484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058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4F55A26-81B8-4FDA-B1EA-8532021C6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97280" y="2854691"/>
            <a:ext cx="7546136" cy="346815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normAutofit fontScale="70000" lnSpcReduction="20000"/>
          </a:bodyPr>
          <a:lstStyle/>
          <a:p>
            <a:pPr marL="266700" indent="-9048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FR" sz="1800" kern="18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2300" kern="1800" dirty="0">
                <a:solidFill>
                  <a:srgbClr val="FF00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Les balises GPS sont-elles plus performantes que l’appli  de </a:t>
            </a:r>
            <a:r>
              <a:rPr lang="fr-FR" sz="2300" kern="18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mon téléphone pour suivre une embarcation  </a:t>
            </a:r>
            <a:r>
              <a:rPr lang="fr-FR" sz="2300" kern="1800" dirty="0">
                <a:solidFill>
                  <a:srgbClr val="FF00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fr-FR" sz="1800" kern="1800" dirty="0">
              <a:solidFill>
                <a:srgbClr val="00B0F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endParaRPr lang="fr-FR" sz="1800" kern="1800" dirty="0">
              <a:solidFill>
                <a:srgbClr val="00B0F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180975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Les balises possèdent des cartes SIM multi-opérateur agrandissant ainsi leurs zones de couvertures. Leur batterie étant également dédiée au </a:t>
            </a:r>
            <a:r>
              <a:rPr lang="fr-FR" sz="19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tracking</a:t>
            </a:r>
            <a:r>
              <a:rPr lang="fr-FR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 et les balises ne possédant pas d'écran. L'autonomie constatée est beaucoup plus grande. </a:t>
            </a:r>
          </a:p>
          <a:p>
            <a:pPr marL="180975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1900" dirty="0">
              <a:solidFill>
                <a:schemeClr val="tx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6670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Satellite GPS</a:t>
            </a:r>
          </a:p>
          <a:p>
            <a:pPr marL="26670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9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Embarcation</a:t>
            </a:r>
            <a:r>
              <a:rPr lang="fr-FR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équipée d'une balise GPS</a:t>
            </a:r>
          </a:p>
          <a:p>
            <a:pPr marL="26670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Antenne GSM/GPRS</a:t>
            </a:r>
          </a:p>
          <a:p>
            <a:pPr marL="180975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fr-FR" sz="1900" dirty="0">
              <a:solidFill>
                <a:schemeClr val="tx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975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Les trackers sont composés à la fois d'une puce GPS ultrasensible pour déterminer avec précision la position </a:t>
            </a:r>
            <a:br>
              <a:rPr lang="fr-FR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de la yole en continu et d'un modem GPRS afin d'émettre cette position en temps réel sur nos serveurs.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F45726-583F-41ED-9ADC-1F548CFE7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208360"/>
            <a:ext cx="4869155" cy="736282"/>
          </a:xfrm>
        </p:spPr>
        <p:txBody>
          <a:bodyPr>
            <a:normAutofit/>
          </a:bodyPr>
          <a:lstStyle/>
          <a:p>
            <a:r>
              <a:rPr lang="fr-FR" sz="1800" b="1" dirty="0">
                <a:solidFill>
                  <a:schemeClr val="bg2">
                    <a:lumMod val="50000"/>
                  </a:schemeClr>
                </a:solidFill>
              </a:rPr>
              <a:t>B- </a:t>
            </a:r>
            <a:r>
              <a:rPr lang="fr-FR" sz="1800" b="1" cap="none" dirty="0">
                <a:solidFill>
                  <a:schemeClr val="bg2">
                    <a:lumMod val="50000"/>
                  </a:schemeClr>
                </a:solidFill>
              </a:rPr>
              <a:t>Solution avec une « balise </a:t>
            </a:r>
            <a:r>
              <a:rPr lang="fr-FR" sz="1800" b="1" dirty="0" err="1">
                <a:solidFill>
                  <a:schemeClr val="bg2">
                    <a:lumMod val="50000"/>
                  </a:schemeClr>
                </a:solidFill>
              </a:rPr>
              <a:t>gps</a:t>
            </a:r>
            <a:r>
              <a:rPr lang="fr-FR" sz="1800" b="1" dirty="0">
                <a:solidFill>
                  <a:schemeClr val="bg2">
                    <a:lumMod val="50000"/>
                  </a:schemeClr>
                </a:solidFill>
              </a:rPr>
              <a:t> »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8098D6A-0C59-4E46-913D-BC20DD666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22CED68-12AC-4D31-9CF7-28AC9711AFC9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11" name="Espace réservé du contenu 18">
            <a:extLst>
              <a:ext uri="{FF2B5EF4-FFF2-40B4-BE49-F238E27FC236}">
                <a16:creationId xmlns:a16="http://schemas.microsoft.com/office/drawing/2014/main" id="{EB4DE94F-AA5E-4017-9057-93A100DABBBD}"/>
              </a:ext>
            </a:extLst>
          </p:cNvPr>
          <p:cNvSpPr txBox="1">
            <a:spLocks/>
          </p:cNvSpPr>
          <p:nvPr/>
        </p:nvSpPr>
        <p:spPr>
          <a:xfrm>
            <a:off x="1197032" y="1397095"/>
            <a:ext cx="10013114" cy="461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fr-FR" sz="1600" b="1" cap="all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SEQ3 – Quelles performances pour deux technologies distinctes ?</a:t>
            </a:r>
          </a:p>
          <a:p>
            <a:pPr marL="0" indent="0" algn="ctr">
              <a:lnSpc>
                <a:spcPct val="100000"/>
              </a:lnSpc>
              <a:buFont typeface="Calibri" panose="020F0502020204030204" pitchFamily="34" charset="0"/>
              <a:buNone/>
            </a:pP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5B1E0B-6323-4B1A-B7D7-7D3E7FC80A9D}"/>
              </a:ext>
            </a:extLst>
          </p:cNvPr>
          <p:cNvSpPr txBox="1"/>
          <p:nvPr/>
        </p:nvSpPr>
        <p:spPr>
          <a:xfrm>
            <a:off x="8977697" y="619032"/>
            <a:ext cx="221582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</a:t>
            </a:r>
            <a:r>
              <a:rPr lang="fr-FR" sz="2800" b="1" dirty="0">
                <a:latin typeface="Accord Heavy SF" panose="020BE200000000000000" pitchFamily="34" charset="0"/>
              </a:rPr>
              <a:t>3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r>
              <a:rPr lang="fr-FR" sz="2800" b="1" dirty="0">
                <a:latin typeface="Accord Heavy SF" panose="020BE200000000000000" pitchFamily="34" charset="0"/>
              </a:rPr>
              <a:t> </a:t>
            </a:r>
            <a:endParaRPr lang="fr-FR" sz="2400" b="1" dirty="0">
              <a:latin typeface="Accord Heavy SF" panose="020BE200000000000000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0A5A4E6-9AE0-40E1-A6E6-75E68ACDD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00" y="4674647"/>
            <a:ext cx="2485246" cy="140060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5E0B79C2-C8AF-4D9D-8259-616DF937EABD}"/>
              </a:ext>
            </a:extLst>
          </p:cNvPr>
          <p:cNvSpPr txBox="1"/>
          <p:nvPr/>
        </p:nvSpPr>
        <p:spPr>
          <a:xfrm>
            <a:off x="2620479" y="3524997"/>
            <a:ext cx="5310204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Répondre à cette question en utilisant la démarche d’investigation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322E9BA-EAB2-4060-B861-159E8E76866D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AA21208-E053-4382-B9B4-1219402D7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A3B04ED-26D5-4B42-802E-5C60F5916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C01E3B7F-130F-4C71-B5DF-FF5BD40DFB31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9A245D8-5980-40DB-962E-FD85B8F21D82}"/>
              </a:ext>
            </a:extLst>
          </p:cNvPr>
          <p:cNvSpPr txBox="1"/>
          <p:nvPr/>
        </p:nvSpPr>
        <p:spPr>
          <a:xfrm>
            <a:off x="9102197" y="1877318"/>
            <a:ext cx="1966823" cy="36933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Travail en équipe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590BA0A-1001-477B-AEA4-BA1773F11FD4}"/>
              </a:ext>
            </a:extLst>
          </p:cNvPr>
          <p:cNvSpPr txBox="1"/>
          <p:nvPr/>
        </p:nvSpPr>
        <p:spPr>
          <a:xfrm>
            <a:off x="8977697" y="1197847"/>
            <a:ext cx="22158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100" i="1" u="sng" dirty="0">
                <a:solidFill>
                  <a:schemeClr val="bg2">
                    <a:lumMod val="90000"/>
                  </a:schemeClr>
                </a:solidFill>
              </a:rPr>
              <a:t>Problématique</a:t>
            </a:r>
            <a:r>
              <a:rPr lang="fr-FR" sz="1100" i="1" dirty="0">
                <a:solidFill>
                  <a:schemeClr val="bg2">
                    <a:lumMod val="90000"/>
                  </a:schemeClr>
                </a:solidFill>
              </a:rPr>
              <a:t> : Comment identifier et suivre une yole sur un plan d’eau avec son smartphone ?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F854D31-3168-42B9-89A3-0CCD7CB0F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9524" y="2245044"/>
            <a:ext cx="1297305" cy="2165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3" name="Espace réservé du texte 17">
            <a:extLst>
              <a:ext uri="{FF2B5EF4-FFF2-40B4-BE49-F238E27FC236}">
                <a16:creationId xmlns:a16="http://schemas.microsoft.com/office/drawing/2014/main" id="{AD5161BE-E392-4FFC-99C7-18D77161FD68}"/>
              </a:ext>
            </a:extLst>
          </p:cNvPr>
          <p:cNvSpPr txBox="1">
            <a:spLocks/>
          </p:cNvSpPr>
          <p:nvPr/>
        </p:nvSpPr>
        <p:spPr>
          <a:xfrm>
            <a:off x="1097279" y="1812753"/>
            <a:ext cx="5931797" cy="52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u="sng" cap="none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Activité 1 : Comparer deux solutions</a:t>
            </a:r>
          </a:p>
        </p:txBody>
      </p:sp>
    </p:spTree>
    <p:extLst>
      <p:ext uri="{BB962C8B-B14F-4D97-AF65-F5344CB8AC3E}">
        <p14:creationId xmlns:p14="http://schemas.microsoft.com/office/powerpoint/2010/main" val="4168359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F45726-583F-41ED-9ADC-1F548CFE7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208360"/>
            <a:ext cx="4937760" cy="736282"/>
          </a:xfrm>
        </p:spPr>
        <p:txBody>
          <a:bodyPr/>
          <a:lstStyle/>
          <a:p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B-1 : Caractéristiques des balises </a:t>
            </a:r>
            <a:r>
              <a:rPr lang="fr-FR" b="1" dirty="0" err="1">
                <a:solidFill>
                  <a:schemeClr val="bg2">
                    <a:lumMod val="50000"/>
                  </a:schemeClr>
                </a:solidFill>
              </a:rPr>
              <a:t>gps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10D802-9753-48FF-874C-3C4BAA387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854691"/>
            <a:ext cx="4512945" cy="3468151"/>
          </a:xfrm>
        </p:spPr>
        <p:txBody>
          <a:bodyPr>
            <a:noAutofit/>
          </a:bodyPr>
          <a:lstStyle/>
          <a:p>
            <a:pPr marL="266700" lvl="0" indent="-180975">
              <a:lnSpc>
                <a:spcPct val="100000"/>
              </a:lnSpc>
              <a:spcBef>
                <a:spcPts val="600"/>
              </a:spcBef>
              <a:spcAft>
                <a:spcPts val="805"/>
              </a:spcAft>
              <a:buFont typeface="Symbol" panose="05050102010706020507" pitchFamily="18" charset="2"/>
              <a:buChar char=""/>
            </a:pPr>
            <a:r>
              <a:rPr lang="fr-FR" sz="12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Suivi en temps réel</a:t>
            </a:r>
            <a:endParaRPr lang="fr-F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6700" lvl="0" indent="-180975" algn="just">
              <a:lnSpc>
                <a:spcPct val="100000"/>
              </a:lnSpc>
              <a:spcBef>
                <a:spcPts val="600"/>
              </a:spcBef>
              <a:spcAft>
                <a:spcPts val="805"/>
              </a:spcAft>
              <a:buFont typeface="Symbol" panose="05050102010706020507" pitchFamily="18" charset="2"/>
              <a:buChar char=""/>
            </a:pPr>
            <a:r>
              <a:rPr lang="fr-FR" sz="12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Personnalisable, flexible et conviviale, l’interface vous permet de suivre un nombre illimité de participants.</a:t>
            </a:r>
            <a:endParaRPr lang="fr-F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6700" lvl="0" indent="-180975" algn="just">
              <a:lnSpc>
                <a:spcPct val="100000"/>
              </a:lnSpc>
              <a:spcBef>
                <a:spcPts val="600"/>
              </a:spcBef>
              <a:spcAft>
                <a:spcPts val="805"/>
              </a:spcAft>
              <a:buFont typeface="Symbol" panose="05050102010706020507" pitchFamily="18" charset="2"/>
              <a:buChar char=""/>
            </a:pPr>
            <a:r>
              <a:rPr lang="fr-FR" sz="12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Accessible partout, tout le temps et sur tout support (PC, Mac, Tablette, Smartphone)</a:t>
            </a:r>
            <a:endParaRPr lang="fr-F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6700" lvl="0" indent="-180975" algn="just">
              <a:lnSpc>
                <a:spcPct val="100000"/>
              </a:lnSpc>
              <a:spcBef>
                <a:spcPts val="600"/>
              </a:spcBef>
              <a:spcAft>
                <a:spcPts val="805"/>
              </a:spcAft>
              <a:buFont typeface="Symbol" panose="05050102010706020507" pitchFamily="18" charset="2"/>
              <a:buChar char=""/>
            </a:pPr>
            <a:r>
              <a:rPr lang="fr-FR" sz="12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Fonds de carte interchangeables</a:t>
            </a:r>
            <a:endParaRPr lang="fr-F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6700" lvl="0" indent="-180975" algn="just">
              <a:lnSpc>
                <a:spcPct val="100000"/>
              </a:lnSpc>
              <a:spcBef>
                <a:spcPts val="600"/>
              </a:spcBef>
              <a:spcAft>
                <a:spcPts val="805"/>
              </a:spcAft>
              <a:buFont typeface="Symbol" panose="05050102010706020507" pitchFamily="18" charset="2"/>
              <a:buChar char=""/>
            </a:pPr>
            <a:r>
              <a:rPr lang="fr-FR" sz="12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Statistiques détaillées (</a:t>
            </a:r>
            <a:r>
              <a:rPr lang="fr-FR" sz="1200" dirty="0" err="1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</a:t>
            </a:r>
            <a:r>
              <a:rPr lang="fr-FR" sz="12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/D+/D-/Tps/Vitesse/Classement…)</a:t>
            </a:r>
            <a:endParaRPr lang="fr-F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6700" lvl="0" indent="-180975" algn="just">
              <a:lnSpc>
                <a:spcPct val="100000"/>
              </a:lnSpc>
              <a:spcBef>
                <a:spcPts val="600"/>
              </a:spcBef>
              <a:spcAft>
                <a:spcPts val="805"/>
              </a:spcAft>
              <a:buFont typeface="Symbol" panose="05050102010706020507" pitchFamily="18" charset="2"/>
              <a:buChar char=""/>
            </a:pPr>
            <a:r>
              <a:rPr lang="fr-FR" sz="12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Contrôle du direct : </a:t>
            </a:r>
            <a:r>
              <a:rPr lang="fr-FR" sz="1200" dirty="0">
                <a:solidFill>
                  <a:schemeClr val="tx1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</a:t>
            </a:r>
            <a:r>
              <a:rPr lang="fr-FR" sz="12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interface de streaming vous permet de revivre un « fait de course » dans le passé et de reprendre le Live en un seul clic.</a:t>
            </a:r>
            <a:endParaRPr lang="fr-F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6700" lvl="0" indent="-180975">
              <a:lnSpc>
                <a:spcPct val="100000"/>
              </a:lnSpc>
              <a:spcBef>
                <a:spcPts val="600"/>
              </a:spcBef>
              <a:spcAft>
                <a:spcPts val="805"/>
              </a:spcAft>
              <a:buFont typeface="Symbol" panose="05050102010706020507" pitchFamily="18" charset="2"/>
              <a:buChar char=""/>
            </a:pPr>
            <a:r>
              <a:rPr lang="fr-FR" sz="12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Partagez vos émotions sur les réseaux sociaux.</a:t>
            </a:r>
          </a:p>
          <a:p>
            <a:pPr marL="266700" lvl="0" indent="-180975">
              <a:lnSpc>
                <a:spcPct val="100000"/>
              </a:lnSpc>
              <a:spcBef>
                <a:spcPts val="600"/>
              </a:spcBef>
              <a:spcAft>
                <a:spcPts val="805"/>
              </a:spcAft>
              <a:buFont typeface="Symbol" panose="05050102010706020507" pitchFamily="18" charset="2"/>
              <a:buChar char=""/>
            </a:pPr>
            <a:r>
              <a:rPr lang="fr-FR" sz="12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Utilisable avec </a:t>
            </a:r>
            <a:endParaRPr lang="fr-FR" sz="1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8098D6A-0C59-4E46-913D-BC20DD666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22CED68-12AC-4D31-9CF7-28AC9711AFC9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5B1E0B-6323-4B1A-B7D7-7D3E7FC80A9D}"/>
              </a:ext>
            </a:extLst>
          </p:cNvPr>
          <p:cNvSpPr txBox="1"/>
          <p:nvPr/>
        </p:nvSpPr>
        <p:spPr>
          <a:xfrm>
            <a:off x="8977697" y="619032"/>
            <a:ext cx="221582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</a:t>
            </a:r>
            <a:r>
              <a:rPr lang="fr-FR" sz="2800" b="1" dirty="0">
                <a:latin typeface="Accord Heavy SF" panose="020BE200000000000000" pitchFamily="34" charset="0"/>
              </a:rPr>
              <a:t>3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r>
              <a:rPr lang="fr-FR" sz="2800" b="1" dirty="0">
                <a:latin typeface="Accord Heavy SF" panose="020BE200000000000000" pitchFamily="34" charset="0"/>
              </a:rPr>
              <a:t> </a:t>
            </a:r>
            <a:endParaRPr lang="fr-FR" sz="2400" b="1" dirty="0">
              <a:latin typeface="Accord Heavy SF" panose="020BE200000000000000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322E9BA-EAB2-4060-B861-159E8E76866D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AA21208-E053-4382-B9B4-1219402D7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A3B04ED-26D5-4B42-802E-5C60F5916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C01E3B7F-130F-4C71-B5DF-FF5BD40DFB31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pic>
        <p:nvPicPr>
          <p:cNvPr id="22" name="Image 21" descr="Get it on App Store">
            <a:extLst>
              <a:ext uri="{FF2B5EF4-FFF2-40B4-BE49-F238E27FC236}">
                <a16:creationId xmlns:a16="http://schemas.microsoft.com/office/drawing/2014/main" id="{09256B87-03EC-4A08-AA86-174F6BA5E9D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343" y="6083240"/>
            <a:ext cx="1036551" cy="23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 descr="Get it on Google Play">
            <a:extLst>
              <a:ext uri="{FF2B5EF4-FFF2-40B4-BE49-F238E27FC236}">
                <a16:creationId xmlns:a16="http://schemas.microsoft.com/office/drawing/2014/main" id="{8F7EA18A-00E4-46FC-9AFC-D18B986A60B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788" y="5998868"/>
            <a:ext cx="1140323" cy="364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Espace réservé du contenu 25">
            <a:extLst>
              <a:ext uri="{FF2B5EF4-FFF2-40B4-BE49-F238E27FC236}">
                <a16:creationId xmlns:a16="http://schemas.microsoft.com/office/drawing/2014/main" id="{F11BC658-9AC7-4EF7-8FBD-8A00FBE127FD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19" y="2788774"/>
            <a:ext cx="5229027" cy="34681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248BC5F-EC69-4F37-8965-C1949A1BB354}"/>
              </a:ext>
            </a:extLst>
          </p:cNvPr>
          <p:cNvSpPr txBox="1"/>
          <p:nvPr/>
        </p:nvSpPr>
        <p:spPr>
          <a:xfrm>
            <a:off x="8977697" y="1197847"/>
            <a:ext cx="22158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100" i="1" u="sng" dirty="0">
                <a:solidFill>
                  <a:schemeClr val="bg2">
                    <a:lumMod val="90000"/>
                  </a:schemeClr>
                </a:solidFill>
              </a:rPr>
              <a:t>Problématique</a:t>
            </a:r>
            <a:r>
              <a:rPr lang="fr-FR" sz="1100" i="1" dirty="0">
                <a:solidFill>
                  <a:schemeClr val="bg2">
                    <a:lumMod val="90000"/>
                  </a:schemeClr>
                </a:solidFill>
              </a:rPr>
              <a:t> : Comment identifier et suivre une yole sur un plan d’eau avec son smartphone ?</a:t>
            </a:r>
          </a:p>
        </p:txBody>
      </p:sp>
      <p:sp>
        <p:nvSpPr>
          <p:cNvPr id="14" name="Espace réservé du texte 17">
            <a:extLst>
              <a:ext uri="{FF2B5EF4-FFF2-40B4-BE49-F238E27FC236}">
                <a16:creationId xmlns:a16="http://schemas.microsoft.com/office/drawing/2014/main" id="{E169F4ED-0B41-4D7E-BFA1-337C02AD9E43}"/>
              </a:ext>
            </a:extLst>
          </p:cNvPr>
          <p:cNvSpPr txBox="1">
            <a:spLocks/>
          </p:cNvSpPr>
          <p:nvPr/>
        </p:nvSpPr>
        <p:spPr>
          <a:xfrm>
            <a:off x="1097279" y="1812753"/>
            <a:ext cx="5931797" cy="52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u="sng" cap="none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Activité 1 : Comparer deux solutions</a:t>
            </a:r>
          </a:p>
        </p:txBody>
      </p:sp>
      <p:sp>
        <p:nvSpPr>
          <p:cNvPr id="15" name="Espace réservé du contenu 18">
            <a:extLst>
              <a:ext uri="{FF2B5EF4-FFF2-40B4-BE49-F238E27FC236}">
                <a16:creationId xmlns:a16="http://schemas.microsoft.com/office/drawing/2014/main" id="{B99B47E2-54F2-446F-A515-691CFB03025F}"/>
              </a:ext>
            </a:extLst>
          </p:cNvPr>
          <p:cNvSpPr txBox="1">
            <a:spLocks/>
          </p:cNvSpPr>
          <p:nvPr/>
        </p:nvSpPr>
        <p:spPr>
          <a:xfrm>
            <a:off x="1197032" y="1397095"/>
            <a:ext cx="10013114" cy="461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fr-FR" sz="1600" b="1" cap="all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SEQ3 – Quelles performances pour deux technologies distinctes ?</a:t>
            </a:r>
          </a:p>
          <a:p>
            <a:pPr marL="0" indent="0" algn="ctr">
              <a:lnSpc>
                <a:spcPct val="100000"/>
              </a:lnSpc>
              <a:buFont typeface="Calibri" panose="020F0502020204030204" pitchFamily="34" charset="0"/>
              <a:buNone/>
            </a:pPr>
            <a:endParaRPr lang="fr-F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67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F45726-583F-41ED-9ADC-1F548CFE7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208360"/>
            <a:ext cx="5513070" cy="736282"/>
          </a:xfrm>
        </p:spPr>
        <p:txBody>
          <a:bodyPr/>
          <a:lstStyle/>
          <a:p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B-2 : Caractéristiques des balises </a:t>
            </a:r>
            <a:r>
              <a:rPr lang="fr-FR" b="1" dirty="0" err="1">
                <a:solidFill>
                  <a:schemeClr val="bg2">
                    <a:lumMod val="50000"/>
                  </a:schemeClr>
                </a:solidFill>
              </a:rPr>
              <a:t>gps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10D802-9753-48FF-874C-3C4BAA387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854691"/>
            <a:ext cx="4371867" cy="3468151"/>
          </a:xfrm>
        </p:spPr>
        <p:txBody>
          <a:bodyPr>
            <a:normAutofit fontScale="62500" lnSpcReduction="20000"/>
          </a:bodyPr>
          <a:lstStyle/>
          <a:p>
            <a:pPr fontAlgn="ctr">
              <a:lnSpc>
                <a:spcPct val="120000"/>
              </a:lnSpc>
              <a:spcBef>
                <a:spcPts val="600"/>
              </a:spcBef>
            </a:pPr>
            <a:r>
              <a:rPr lang="fr-FR" sz="1800" b="1" dirty="0">
                <a:solidFill>
                  <a:srgbClr val="FF00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Dimension : </a:t>
            </a:r>
            <a:r>
              <a:rPr lang="fr-F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x 4 x 2 cm</a:t>
            </a:r>
            <a:endParaRPr lang="fr-FR" sz="18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20000"/>
              </a:lnSpc>
              <a:spcBef>
                <a:spcPts val="600"/>
              </a:spcBef>
            </a:pPr>
            <a:r>
              <a:rPr lang="fr-FR" sz="1800" b="1" dirty="0">
                <a:solidFill>
                  <a:srgbClr val="FF00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Poids : </a:t>
            </a:r>
            <a:r>
              <a:rPr lang="fr-F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 gr </a:t>
            </a:r>
            <a:endParaRPr lang="fr-F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lnSpc>
                <a:spcPct val="120000"/>
              </a:lnSpc>
              <a:spcBef>
                <a:spcPts val="600"/>
              </a:spcBef>
            </a:pPr>
            <a:r>
              <a:rPr lang="fr-FR" sz="1800" b="1" dirty="0">
                <a:solidFill>
                  <a:srgbClr val="FF00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Réseau : </a:t>
            </a:r>
            <a:r>
              <a:rPr lang="fr-F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GPRS  (multi-opérateurs pour une couverture optimale) </a:t>
            </a:r>
            <a:endParaRPr lang="fr-F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lnSpc>
                <a:spcPct val="120000"/>
              </a:lnSpc>
              <a:spcBef>
                <a:spcPts val="600"/>
              </a:spcBef>
            </a:pPr>
            <a:r>
              <a:rPr lang="fr-FR" sz="1800" b="1" dirty="0">
                <a:solidFill>
                  <a:srgbClr val="FF00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Autonomie : </a:t>
            </a:r>
            <a:r>
              <a:rPr lang="fr-F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 20h et 100h (en fonction de la configuration)</a:t>
            </a:r>
            <a:endParaRPr lang="fr-F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lnSpc>
                <a:spcPct val="120000"/>
              </a:lnSpc>
              <a:spcBef>
                <a:spcPts val="600"/>
              </a:spcBef>
            </a:pPr>
            <a:r>
              <a:rPr lang="fr-FR" sz="1800" b="1" dirty="0">
                <a:solidFill>
                  <a:srgbClr val="FF00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Rafraîchissement : </a:t>
            </a:r>
            <a:r>
              <a:rPr lang="fr-F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 1sec et 1h (en fonction de la configuration)</a:t>
            </a:r>
            <a:endParaRPr lang="fr-F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lnSpc>
                <a:spcPct val="120000"/>
              </a:lnSpc>
              <a:spcBef>
                <a:spcPts val="600"/>
              </a:spcBef>
            </a:pPr>
            <a:r>
              <a:rPr lang="fr-FR" sz="1800" b="1" dirty="0">
                <a:solidFill>
                  <a:srgbClr val="FF00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Fonction SOS : 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oui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lnSpc>
                <a:spcPct val="120000"/>
              </a:lnSpc>
              <a:spcBef>
                <a:spcPts val="600"/>
              </a:spcBef>
            </a:pPr>
            <a:r>
              <a:rPr lang="fr-FR" sz="1800" b="1" dirty="0">
                <a:solidFill>
                  <a:srgbClr val="FF00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Fonction Voix : 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oui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lnSpc>
                <a:spcPct val="120000"/>
              </a:lnSpc>
              <a:spcBef>
                <a:spcPts val="600"/>
              </a:spcBef>
            </a:pPr>
            <a:r>
              <a:rPr lang="fr-FR" sz="1800" b="1" dirty="0">
                <a:solidFill>
                  <a:srgbClr val="FF00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Étanche : 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oui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ctr">
              <a:lnSpc>
                <a:spcPct val="120000"/>
              </a:lnSpc>
              <a:spcBef>
                <a:spcPts val="600"/>
              </a:spcBef>
            </a:pPr>
            <a:r>
              <a:rPr lang="fr-FR" sz="1800" b="1" dirty="0">
                <a:solidFill>
                  <a:srgbClr val="FF00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Comportement hors-connexion : </a:t>
            </a:r>
            <a:r>
              <a:rPr lang="fr-F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 de perte de données</a:t>
            </a:r>
            <a:br>
              <a:rPr lang="fr-F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informations de géolocalisation sont enregistrées localement puis retransmises dès que la connexion est rétablie. </a:t>
            </a:r>
            <a:endParaRPr lang="fr-F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fr-FR" sz="1800" b="1" dirty="0">
                <a:solidFill>
                  <a:srgbClr val="FF00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Utilisations : </a:t>
            </a:r>
            <a:r>
              <a:rPr lang="fr-F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Suivi en zone de couverture GSM (Trail, VTT, Voile côtière, Yole, Kayak, Raid, Planche à voile……)</a:t>
            </a:r>
            <a:endParaRPr lang="fr-FR" sz="15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8098D6A-0C59-4E46-913D-BC20DD666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22CED68-12AC-4D31-9CF7-28AC9711AFC9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5B1E0B-6323-4B1A-B7D7-7D3E7FC80A9D}"/>
              </a:ext>
            </a:extLst>
          </p:cNvPr>
          <p:cNvSpPr txBox="1"/>
          <p:nvPr/>
        </p:nvSpPr>
        <p:spPr>
          <a:xfrm>
            <a:off x="8977697" y="619032"/>
            <a:ext cx="221582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</a:t>
            </a:r>
            <a:r>
              <a:rPr lang="fr-FR" sz="2800" b="1" dirty="0">
                <a:latin typeface="Accord Heavy SF" panose="020BE200000000000000" pitchFamily="34" charset="0"/>
              </a:rPr>
              <a:t>3</a:t>
            </a:r>
            <a:r>
              <a:rPr lang="fr-FR" sz="2800" b="1" baseline="30000" dirty="0">
                <a:latin typeface="Accord Heavy SF" panose="020BE200000000000000" pitchFamily="34" charset="0"/>
              </a:rPr>
              <a:t>e</a:t>
            </a:r>
            <a:r>
              <a:rPr lang="fr-FR" sz="2800" b="1" dirty="0">
                <a:latin typeface="Accord Heavy SF" panose="020BE200000000000000" pitchFamily="34" charset="0"/>
              </a:rPr>
              <a:t> </a:t>
            </a:r>
            <a:endParaRPr lang="fr-FR" sz="2400" b="1" dirty="0">
              <a:latin typeface="Accord Heavy SF" panose="020BE200000000000000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322E9BA-EAB2-4060-B861-159E8E76866D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AA21208-E053-4382-B9B4-1219402D7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A3B04ED-26D5-4B42-802E-5C60F5916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C01E3B7F-130F-4C71-B5DF-FF5BD40DFB31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pic>
        <p:nvPicPr>
          <p:cNvPr id="28" name="Espace réservé du contenu 27">
            <a:extLst>
              <a:ext uri="{FF2B5EF4-FFF2-40B4-BE49-F238E27FC236}">
                <a16:creationId xmlns:a16="http://schemas.microsoft.com/office/drawing/2014/main" id="{702454BB-1296-4F49-ADE0-D29B001DEC6D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2" y="2822051"/>
            <a:ext cx="4937125" cy="2851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D307247-0CAB-4ED9-9DCE-16305CA05204}"/>
              </a:ext>
            </a:extLst>
          </p:cNvPr>
          <p:cNvSpPr txBox="1"/>
          <p:nvPr/>
        </p:nvSpPr>
        <p:spPr>
          <a:xfrm>
            <a:off x="6203589" y="5753612"/>
            <a:ext cx="4937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/>
              <a:t>Source: LEMUS Olivier, chronométreur d’épreuves sportives</a:t>
            </a:r>
          </a:p>
          <a:p>
            <a:r>
              <a:rPr lang="fr-FR" sz="1100" i="1" dirty="0"/>
              <a:t>Site internet : </a:t>
            </a:r>
            <a:r>
              <a:rPr lang="fr-FR" sz="1100" i="1" dirty="0">
                <a:hlinkClick r:id="rId6"/>
              </a:rPr>
              <a:t>www.performanskaraib.net</a:t>
            </a:r>
            <a:r>
              <a:rPr lang="fr-FR" sz="1100" i="1" dirty="0"/>
              <a:t>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661A1A5-7D99-4488-9B1C-3B0B57F6B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3412" y="5793911"/>
            <a:ext cx="970376" cy="30939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4B4B722-2232-4136-8715-D03747E83023}"/>
              </a:ext>
            </a:extLst>
          </p:cNvPr>
          <p:cNvSpPr txBox="1"/>
          <p:nvPr/>
        </p:nvSpPr>
        <p:spPr>
          <a:xfrm>
            <a:off x="8977697" y="1197847"/>
            <a:ext cx="22158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100" i="1" u="sng" dirty="0">
                <a:solidFill>
                  <a:schemeClr val="bg2">
                    <a:lumMod val="90000"/>
                  </a:schemeClr>
                </a:solidFill>
              </a:rPr>
              <a:t>Problématique</a:t>
            </a:r>
            <a:r>
              <a:rPr lang="fr-FR" sz="1100" i="1" dirty="0">
                <a:solidFill>
                  <a:schemeClr val="bg2">
                    <a:lumMod val="90000"/>
                  </a:schemeClr>
                </a:solidFill>
              </a:rPr>
              <a:t> : Comment identifier et suivre une yole sur un plan d’eau avec son smartphone ?</a:t>
            </a:r>
          </a:p>
        </p:txBody>
      </p:sp>
      <p:sp>
        <p:nvSpPr>
          <p:cNvPr id="21" name="Espace réservé du contenu 18">
            <a:extLst>
              <a:ext uri="{FF2B5EF4-FFF2-40B4-BE49-F238E27FC236}">
                <a16:creationId xmlns:a16="http://schemas.microsoft.com/office/drawing/2014/main" id="{C299C00D-218C-4820-92C1-7F6752DCDC59}"/>
              </a:ext>
            </a:extLst>
          </p:cNvPr>
          <p:cNvSpPr txBox="1">
            <a:spLocks/>
          </p:cNvSpPr>
          <p:nvPr/>
        </p:nvSpPr>
        <p:spPr>
          <a:xfrm>
            <a:off x="1197032" y="1397095"/>
            <a:ext cx="10013114" cy="461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fr-FR" sz="1600" b="1" cap="all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SEQ3 – Quelles performances pour deux technologies distinctes ?</a:t>
            </a:r>
          </a:p>
          <a:p>
            <a:pPr marL="0" indent="0" algn="ctr">
              <a:lnSpc>
                <a:spcPct val="100000"/>
              </a:lnSpc>
              <a:buFont typeface="Calibri" panose="020F0502020204030204" pitchFamily="34" charset="0"/>
              <a:buNone/>
            </a:pP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3" name="Espace réservé du texte 17">
            <a:extLst>
              <a:ext uri="{FF2B5EF4-FFF2-40B4-BE49-F238E27FC236}">
                <a16:creationId xmlns:a16="http://schemas.microsoft.com/office/drawing/2014/main" id="{E6BF7013-7805-44D4-BF37-38F1467909F3}"/>
              </a:ext>
            </a:extLst>
          </p:cNvPr>
          <p:cNvSpPr txBox="1">
            <a:spLocks/>
          </p:cNvSpPr>
          <p:nvPr/>
        </p:nvSpPr>
        <p:spPr>
          <a:xfrm>
            <a:off x="1097279" y="1812753"/>
            <a:ext cx="5931797" cy="52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u="sng" cap="none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Activité 1 : Comparer deux solutions</a:t>
            </a:r>
          </a:p>
        </p:txBody>
      </p:sp>
    </p:spTree>
    <p:extLst>
      <p:ext uri="{BB962C8B-B14F-4D97-AF65-F5344CB8AC3E}">
        <p14:creationId xmlns:p14="http://schemas.microsoft.com/office/powerpoint/2010/main" val="3835142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52AE49C-F692-4D72-A688-BF5664E53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988"/>
            <a:ext cx="3200400" cy="1733205"/>
          </a:xfrm>
        </p:spPr>
        <p:txBody>
          <a:bodyPr/>
          <a:lstStyle/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si on testait </a:t>
            </a:r>
            <a:b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réellement ?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312B934-367B-4A59-A20B-6CD118011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7650" y="2926080"/>
            <a:ext cx="3581400" cy="3379124"/>
          </a:xfrm>
        </p:spPr>
        <p:txBody>
          <a:bodyPr>
            <a:normAutofit/>
          </a:bodyPr>
          <a:lstStyle/>
          <a:p>
            <a:pPr algn="ctr"/>
            <a:r>
              <a:rPr lang="fr-FR" sz="1800" i="1" dirty="0"/>
              <a:t>Anglais</a:t>
            </a:r>
            <a:r>
              <a:rPr lang="fr-FR" sz="2400" dirty="0"/>
              <a:t> Let </a:t>
            </a:r>
            <a:r>
              <a:rPr lang="fr-FR" sz="2400" dirty="0" err="1"/>
              <a:t>sail</a:t>
            </a:r>
            <a:r>
              <a:rPr lang="fr-FR" sz="2400" dirty="0"/>
              <a:t> </a:t>
            </a:r>
            <a:r>
              <a:rPr lang="fr-FR" sz="2400" dirty="0" err="1"/>
              <a:t>Dominica</a:t>
            </a:r>
            <a:endParaRPr lang="fr-FR" sz="2400" dirty="0"/>
          </a:p>
          <a:p>
            <a:pPr algn="ctr"/>
            <a:r>
              <a:rPr lang="fr-FR" sz="1800" i="1" dirty="0"/>
              <a:t>Créole</a:t>
            </a:r>
            <a:r>
              <a:rPr lang="fr-FR" sz="2400" i="1" dirty="0"/>
              <a:t> </a:t>
            </a:r>
            <a:r>
              <a:rPr lang="fr-FR" sz="2400" i="1" dirty="0" err="1">
                <a:solidFill>
                  <a:srgbClr val="FFFF00"/>
                </a:solidFill>
              </a:rPr>
              <a:t>A</a:t>
            </a:r>
            <a:r>
              <a:rPr lang="fr-FR" sz="2400" dirty="0" err="1">
                <a:solidFill>
                  <a:srgbClr val="FFFF00"/>
                </a:solidFill>
              </a:rPr>
              <a:t>nnou</a:t>
            </a:r>
            <a:r>
              <a:rPr lang="fr-FR" sz="2400" dirty="0">
                <a:solidFill>
                  <a:srgbClr val="FFFF00"/>
                </a:solidFill>
              </a:rPr>
              <a:t> </a:t>
            </a:r>
            <a:r>
              <a:rPr lang="fr-FR" sz="2400" dirty="0" err="1">
                <a:solidFill>
                  <a:srgbClr val="FFFF00"/>
                </a:solidFill>
              </a:rPr>
              <a:t>alé</a:t>
            </a:r>
            <a:r>
              <a:rPr lang="fr-FR" sz="2400" dirty="0">
                <a:solidFill>
                  <a:srgbClr val="FFFF00"/>
                </a:solidFill>
              </a:rPr>
              <a:t> la </a:t>
            </a:r>
            <a:r>
              <a:rPr lang="fr-FR" sz="2400" dirty="0" err="1">
                <a:solidFill>
                  <a:srgbClr val="FFFF00"/>
                </a:solidFill>
              </a:rPr>
              <a:t>Dominik</a:t>
            </a:r>
            <a:endParaRPr lang="fr-FR" sz="2400" dirty="0">
              <a:solidFill>
                <a:srgbClr val="FFFF00"/>
              </a:solidFill>
            </a:endParaRPr>
          </a:p>
          <a:p>
            <a:pPr algn="ctr"/>
            <a:r>
              <a:rPr lang="fr-FR" sz="1800" i="1" dirty="0"/>
              <a:t>Français</a:t>
            </a:r>
            <a:r>
              <a:rPr lang="fr-FR" sz="2400" i="1" dirty="0"/>
              <a:t> </a:t>
            </a:r>
            <a:r>
              <a:rPr lang="fr-FR" sz="2400" dirty="0">
                <a:solidFill>
                  <a:srgbClr val="92D050"/>
                </a:solidFill>
              </a:rPr>
              <a:t>Faisons la traversée pour la Dominique</a:t>
            </a:r>
          </a:p>
          <a:p>
            <a:r>
              <a:rPr lang="fr-FR" sz="2400" dirty="0"/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86CBB85-C2D6-4400-A6B8-352F30D0E760}"/>
              </a:ext>
            </a:extLst>
          </p:cNvPr>
          <p:cNvSpPr txBox="1"/>
          <p:nvPr/>
        </p:nvSpPr>
        <p:spPr>
          <a:xfrm>
            <a:off x="4781552" y="5342989"/>
            <a:ext cx="6091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Quizz :</a:t>
            </a:r>
          </a:p>
          <a:p>
            <a:r>
              <a:rPr lang="fr-FR" dirty="0"/>
              <a:t>A quelle vitesse se déplace la yole et la saintoise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0E10C3F-E53B-4D24-BC0B-77338077C21F}"/>
              </a:ext>
            </a:extLst>
          </p:cNvPr>
          <p:cNvSpPr txBox="1"/>
          <p:nvPr/>
        </p:nvSpPr>
        <p:spPr>
          <a:xfrm>
            <a:off x="2519448" y="6434041"/>
            <a:ext cx="694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6FD25C9-A630-46DF-A537-FD0B58E89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D7108F4-C6CC-4104-B89B-B79C5DE22173}"/>
              </a:ext>
            </a:extLst>
          </p:cNvPr>
          <p:cNvGrpSpPr/>
          <p:nvPr/>
        </p:nvGrpSpPr>
        <p:grpSpPr>
          <a:xfrm>
            <a:off x="4781552" y="1025567"/>
            <a:ext cx="3462562" cy="4239842"/>
            <a:chOff x="7604166" y="357662"/>
            <a:chExt cx="3878299" cy="4985327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456436BD-F8A6-4DC5-8056-1210B2921D00}"/>
                </a:ext>
              </a:extLst>
            </p:cNvPr>
            <p:cNvGrpSpPr/>
            <p:nvPr/>
          </p:nvGrpSpPr>
          <p:grpSpPr>
            <a:xfrm>
              <a:off x="8534402" y="1861271"/>
              <a:ext cx="2897945" cy="3481718"/>
              <a:chOff x="3364450" y="14469"/>
              <a:chExt cx="5470274" cy="6929501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FF9ED33D-2926-4DFB-B644-68E32CE9FF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824"/>
              <a:stretch/>
            </p:blipFill>
            <p:spPr>
              <a:xfrm>
                <a:off x="3463136" y="14469"/>
                <a:ext cx="5371588" cy="692950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0AE5BD29-D261-4980-A2B6-28719BDA1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4450" y="92177"/>
                <a:ext cx="1320092" cy="2040643"/>
              </a:xfrm>
              <a:prstGeom prst="rect">
                <a:avLst/>
              </a:prstGeom>
            </p:spPr>
          </p:pic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0A4BAA33-F3C5-401F-B47B-A11AF36A0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7766" y="2132820"/>
                <a:ext cx="1787849" cy="2706467"/>
              </a:xfrm>
              <a:prstGeom prst="rect">
                <a:avLst/>
              </a:prstGeom>
            </p:spPr>
          </p:pic>
        </p:grp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5CAA4C6-0BD7-4235-8D10-A5EDD6224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6571" y="357662"/>
              <a:ext cx="2302200" cy="1587724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19696A4-61D9-461A-8538-971350D69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544" b="49678"/>
            <a:stretch/>
          </p:blipFill>
          <p:spPr>
            <a:xfrm>
              <a:off x="9911176" y="357663"/>
              <a:ext cx="1521171" cy="1921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BD5C94CD-725F-4628-A5FE-D29DAF426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2" y="396706"/>
              <a:ext cx="699335" cy="1025318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653BD2B6-CFED-4F25-8C37-E165FADB91B3}"/>
                </a:ext>
              </a:extLst>
            </p:cNvPr>
            <p:cNvGrpSpPr/>
            <p:nvPr/>
          </p:nvGrpSpPr>
          <p:grpSpPr>
            <a:xfrm>
              <a:off x="8584520" y="1861271"/>
              <a:ext cx="2897945" cy="3481718"/>
              <a:chOff x="3364450" y="14469"/>
              <a:chExt cx="5470274" cy="6929501"/>
            </a:xfrm>
          </p:grpSpPr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D4878935-FD34-48E6-B25B-07CF2068FA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824"/>
              <a:stretch/>
            </p:blipFill>
            <p:spPr>
              <a:xfrm>
                <a:off x="3463136" y="14469"/>
                <a:ext cx="5371588" cy="692950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94C56828-3A9D-4E37-A37A-0F2C4EE5C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4450" y="92177"/>
                <a:ext cx="1320092" cy="2040643"/>
              </a:xfrm>
              <a:prstGeom prst="rect">
                <a:avLst/>
              </a:prstGeom>
            </p:spPr>
          </p:pic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35DAA499-415A-4852-A9B6-F755B9DD3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7766" y="2132820"/>
                <a:ext cx="1787849" cy="2706467"/>
              </a:xfrm>
              <a:prstGeom prst="rect">
                <a:avLst/>
              </a:prstGeom>
            </p:spPr>
          </p:pic>
        </p:grp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A4353F1-5F72-4165-9EDF-76FCBEF54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166" y="357662"/>
              <a:ext cx="2338098" cy="1587724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D2A6E67E-1285-4EDA-AE4D-5DFDA5C07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544" b="49678"/>
            <a:stretch/>
          </p:blipFill>
          <p:spPr>
            <a:xfrm>
              <a:off x="9961294" y="357663"/>
              <a:ext cx="1521171" cy="1921639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DEEC0ABE-EA01-4D1F-BA74-8F400163E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04166" y="1854595"/>
              <a:ext cx="1039896" cy="3481718"/>
            </a:xfrm>
            <a:prstGeom prst="rect">
              <a:avLst/>
            </a:prstGeom>
          </p:spPr>
        </p:pic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A39145B7-8BBE-47E2-9AC7-266153BE06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209845D-5C8B-44E9-90F4-4D1DB05FBBE6}"/>
              </a:ext>
            </a:extLst>
          </p:cNvPr>
          <p:cNvSpPr txBox="1"/>
          <p:nvPr/>
        </p:nvSpPr>
        <p:spPr>
          <a:xfrm>
            <a:off x="3031677" y="2210"/>
            <a:ext cx="1077147" cy="10233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700"/>
              </a:spcBef>
              <a:spcAft>
                <a:spcPts val="800"/>
              </a:spcAft>
            </a:pPr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pPr>
              <a:spcBef>
                <a:spcPts val="700"/>
              </a:spcBef>
              <a:spcAft>
                <a:spcPts val="800"/>
              </a:spcAft>
            </a:pPr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278E9D44-81F7-48A5-A650-5F2FDAC0EC8A}"/>
              </a:ext>
            </a:extLst>
          </p:cNvPr>
          <p:cNvGrpSpPr/>
          <p:nvPr/>
        </p:nvGrpSpPr>
        <p:grpSpPr>
          <a:xfrm>
            <a:off x="0" y="0"/>
            <a:ext cx="4108824" cy="1033196"/>
            <a:chOff x="0" y="0"/>
            <a:chExt cx="4108824" cy="1033196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BD73AED0-FBE1-4FD8-B2E9-1573568C2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3025831" cy="1033196"/>
            </a:xfrm>
            <a:prstGeom prst="rect">
              <a:avLst/>
            </a:prstGeom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2D9774AA-DD33-4F3E-AEE7-9ED9005FF941}"/>
                </a:ext>
              </a:extLst>
            </p:cNvPr>
            <p:cNvSpPr txBox="1"/>
            <p:nvPr/>
          </p:nvSpPr>
          <p:spPr>
            <a:xfrm>
              <a:off x="3031677" y="2210"/>
              <a:ext cx="1077147" cy="10233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7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  <a:latin typeface="Accord Heavy SF" panose="020BE200000000000000" pitchFamily="34" charset="0"/>
                </a:rPr>
                <a:t>2019</a:t>
              </a:r>
            </a:p>
            <a:p>
              <a:pPr>
                <a:spcBef>
                  <a:spcPts val="7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  <a:latin typeface="Accord Heavy SF" panose="020BE200000000000000" pitchFamily="34" charset="0"/>
                </a:rPr>
                <a:t>2020</a:t>
              </a:r>
            </a:p>
          </p:txBody>
        </p:sp>
      </p:grpSp>
      <p:pic>
        <p:nvPicPr>
          <p:cNvPr id="5" name="Image 4">
            <a:hlinkClick r:id="rId13" action="ppaction://hlinkfile"/>
            <a:extLst>
              <a:ext uri="{FF2B5EF4-FFF2-40B4-BE49-F238E27FC236}">
                <a16:creationId xmlns:a16="http://schemas.microsoft.com/office/drawing/2014/main" id="{A82FD37E-F176-40CB-93CF-211ABC0283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53" y="4846320"/>
            <a:ext cx="1467790" cy="146779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7843893-7450-451A-A144-DE73BF972C9D}"/>
              </a:ext>
            </a:extLst>
          </p:cNvPr>
          <p:cNvSpPr txBox="1"/>
          <p:nvPr/>
        </p:nvSpPr>
        <p:spPr>
          <a:xfrm>
            <a:off x="8620865" y="1033196"/>
            <a:ext cx="25406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/>
              <a:t>Le projet d’effectuer la traversée du canal de la Dominique a été mené parallèlement au TraAM. </a:t>
            </a:r>
          </a:p>
          <a:p>
            <a:pPr algn="ctr"/>
            <a:r>
              <a:rPr lang="fr-FR" sz="2200" dirty="0"/>
              <a:t>Compte tenu de la situation sanitaire, la concrétisation de cette idée a été reportée à une date ultérieure.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724714A-E9DA-442E-8BF1-FDDD263E11CA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</p:spTree>
    <p:extLst>
      <p:ext uri="{BB962C8B-B14F-4D97-AF65-F5344CB8AC3E}">
        <p14:creationId xmlns:p14="http://schemas.microsoft.com/office/powerpoint/2010/main" val="2761620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C1E3FBF6-D89F-4846-BE9E-8BC9FCB0DE85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2529345-4A68-465C-9E3A-A781F133B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04AB3C4-13C6-43C9-9F3A-7E7FE9C2E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05A2310-2A00-4DB4-839A-D0DED8E4AFBE}"/>
              </a:ext>
            </a:extLst>
          </p:cNvPr>
          <p:cNvSpPr txBox="1"/>
          <p:nvPr/>
        </p:nvSpPr>
        <p:spPr>
          <a:xfrm>
            <a:off x="8239089" y="511348"/>
            <a:ext cx="285714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3 – 6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3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0BD05DF4-8ACF-442F-B5FC-A4BC516BB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1641462"/>
            <a:ext cx="10058400" cy="895998"/>
          </a:xfrm>
        </p:spPr>
        <p:txBody>
          <a:bodyPr>
            <a:normAutofit/>
          </a:bodyPr>
          <a:lstStyle/>
          <a:p>
            <a:r>
              <a:rPr lang="fr-FR" altLang="fr-FR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Disciplines impliquées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085033E-CA74-4A69-82A5-55E336AB76E3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9E7EEB2A-9629-48E0-8B8E-436ED63D9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342" y="2564402"/>
            <a:ext cx="12016775" cy="376471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2908E5-D0DC-4540-9A95-0DC91670D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9499951-A5C7-4A7E-BBA8-1A8FE4757F24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F02BF3-2CB9-4F23-922E-628FA1AC7503}"/>
              </a:ext>
            </a:extLst>
          </p:cNvPr>
          <p:cNvSpPr txBox="1"/>
          <p:nvPr/>
        </p:nvSpPr>
        <p:spPr>
          <a:xfrm>
            <a:off x="3486936" y="3508738"/>
            <a:ext cx="583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cs typeface="Arial" panose="020B0604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312722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52AE49C-F692-4D72-A688-BF5664E53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93" y="943201"/>
            <a:ext cx="3260407" cy="1733205"/>
          </a:xfrm>
        </p:spPr>
        <p:txBody>
          <a:bodyPr/>
          <a:lstStyle/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dans la baie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FC4E0576-BC5E-4035-98BF-2AD75D618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b="1" dirty="0"/>
              <a:t>Dans la baie de corps de Garde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312B934-367B-4A59-A20B-6CD118011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1800" i="1" dirty="0"/>
              <a:t>Anglais :</a:t>
            </a:r>
            <a:r>
              <a:rPr lang="fr-FR" sz="2400" dirty="0"/>
              <a:t> In a bay</a:t>
            </a:r>
          </a:p>
          <a:p>
            <a:pPr algn="ctr"/>
            <a:r>
              <a:rPr lang="fr-FR" sz="1800" i="1" dirty="0"/>
              <a:t>Créole</a:t>
            </a:r>
            <a:r>
              <a:rPr lang="fr-FR" sz="2400" i="1" dirty="0"/>
              <a:t> : </a:t>
            </a:r>
            <a:r>
              <a:rPr lang="fr-FR" sz="2400" dirty="0" err="1">
                <a:solidFill>
                  <a:srgbClr val="FFFF00"/>
                </a:solidFill>
              </a:rPr>
              <a:t>Bodlanmè</a:t>
            </a:r>
            <a:endParaRPr lang="fr-FR" sz="2400" dirty="0">
              <a:solidFill>
                <a:srgbClr val="FFFF00"/>
              </a:solidFill>
            </a:endParaRPr>
          </a:p>
          <a:p>
            <a:pPr algn="ctr"/>
            <a:r>
              <a:rPr lang="fr-FR" sz="1800" i="1" dirty="0"/>
              <a:t>Français</a:t>
            </a:r>
            <a:r>
              <a:rPr lang="fr-FR" sz="2400" i="1" dirty="0"/>
              <a:t> : </a:t>
            </a:r>
            <a:r>
              <a:rPr lang="fr-FR" sz="2400" dirty="0">
                <a:solidFill>
                  <a:srgbClr val="92D050"/>
                </a:solidFill>
              </a:rPr>
              <a:t>Dans une baie</a:t>
            </a:r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86CBB85-C2D6-4400-A6B8-352F30D0E760}"/>
              </a:ext>
            </a:extLst>
          </p:cNvPr>
          <p:cNvSpPr txBox="1"/>
          <p:nvPr/>
        </p:nvSpPr>
        <p:spPr>
          <a:xfrm>
            <a:off x="4939912" y="5442739"/>
            <a:ext cx="6649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Quizz :</a:t>
            </a:r>
          </a:p>
          <a:p>
            <a:r>
              <a:rPr lang="fr-FR" dirty="0"/>
              <a:t>Quelle embarcation est la plus rapide ? La yole ou la Saintoise.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AE865D-B975-44DE-AC51-249E93F807B0}"/>
              </a:ext>
            </a:extLst>
          </p:cNvPr>
          <p:cNvSpPr txBox="1"/>
          <p:nvPr/>
        </p:nvSpPr>
        <p:spPr>
          <a:xfrm>
            <a:off x="2531503" y="6488668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8F0D9FF-A72D-4F03-B469-8436ED64D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FCDD1ED-A2D1-4510-B999-AA33C8E5F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950793D-FA01-44A2-864F-35C945C7F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911" y="1212295"/>
            <a:ext cx="6492239" cy="4186408"/>
          </a:xfrm>
          <a:prstGeom prst="rect">
            <a:avLst/>
          </a:prstGeom>
        </p:spPr>
      </p:pic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DA6C4F99-0DCF-438E-8D02-1C0FED770267}"/>
              </a:ext>
            </a:extLst>
          </p:cNvPr>
          <p:cNvSpPr/>
          <p:nvPr/>
        </p:nvSpPr>
        <p:spPr>
          <a:xfrm>
            <a:off x="6597684" y="3779520"/>
            <a:ext cx="1075656" cy="556260"/>
          </a:xfrm>
          <a:custGeom>
            <a:avLst/>
            <a:gdLst>
              <a:gd name="connsiteX0" fmla="*/ 62196 w 968976"/>
              <a:gd name="connsiteY0" fmla="*/ 205740 h 594360"/>
              <a:gd name="connsiteX1" fmla="*/ 54576 w 968976"/>
              <a:gd name="connsiteY1" fmla="*/ 281940 h 594360"/>
              <a:gd name="connsiteX2" fmla="*/ 8856 w 968976"/>
              <a:gd name="connsiteY2" fmla="*/ 327660 h 594360"/>
              <a:gd name="connsiteX3" fmla="*/ 8856 w 968976"/>
              <a:gd name="connsiteY3" fmla="*/ 434340 h 594360"/>
              <a:gd name="connsiteX4" fmla="*/ 46956 w 968976"/>
              <a:gd name="connsiteY4" fmla="*/ 472440 h 594360"/>
              <a:gd name="connsiteX5" fmla="*/ 69816 w 968976"/>
              <a:gd name="connsiteY5" fmla="*/ 480060 h 594360"/>
              <a:gd name="connsiteX6" fmla="*/ 100296 w 968976"/>
              <a:gd name="connsiteY6" fmla="*/ 495300 h 594360"/>
              <a:gd name="connsiteX7" fmla="*/ 153636 w 968976"/>
              <a:gd name="connsiteY7" fmla="*/ 510540 h 594360"/>
              <a:gd name="connsiteX8" fmla="*/ 199356 w 968976"/>
              <a:gd name="connsiteY8" fmla="*/ 525780 h 594360"/>
              <a:gd name="connsiteX9" fmla="*/ 260316 w 968976"/>
              <a:gd name="connsiteY9" fmla="*/ 533400 h 594360"/>
              <a:gd name="connsiteX10" fmla="*/ 328896 w 968976"/>
              <a:gd name="connsiteY10" fmla="*/ 586740 h 594360"/>
              <a:gd name="connsiteX11" fmla="*/ 351756 w 968976"/>
              <a:gd name="connsiteY11" fmla="*/ 594360 h 594360"/>
              <a:gd name="connsiteX12" fmla="*/ 565116 w 968976"/>
              <a:gd name="connsiteY12" fmla="*/ 586740 h 594360"/>
              <a:gd name="connsiteX13" fmla="*/ 587976 w 968976"/>
              <a:gd name="connsiteY13" fmla="*/ 579120 h 594360"/>
              <a:gd name="connsiteX14" fmla="*/ 610836 w 968976"/>
              <a:gd name="connsiteY14" fmla="*/ 556260 h 594360"/>
              <a:gd name="connsiteX15" fmla="*/ 626076 w 968976"/>
              <a:gd name="connsiteY15" fmla="*/ 533400 h 594360"/>
              <a:gd name="connsiteX16" fmla="*/ 679416 w 968976"/>
              <a:gd name="connsiteY16" fmla="*/ 510540 h 594360"/>
              <a:gd name="connsiteX17" fmla="*/ 717516 w 968976"/>
              <a:gd name="connsiteY17" fmla="*/ 502920 h 594360"/>
              <a:gd name="connsiteX18" fmla="*/ 763236 w 968976"/>
              <a:gd name="connsiteY18" fmla="*/ 487680 h 594360"/>
              <a:gd name="connsiteX19" fmla="*/ 808956 w 968976"/>
              <a:gd name="connsiteY19" fmla="*/ 441960 h 594360"/>
              <a:gd name="connsiteX20" fmla="*/ 831816 w 968976"/>
              <a:gd name="connsiteY20" fmla="*/ 396240 h 594360"/>
              <a:gd name="connsiteX21" fmla="*/ 854676 w 968976"/>
              <a:gd name="connsiteY21" fmla="*/ 381000 h 594360"/>
              <a:gd name="connsiteX22" fmla="*/ 869916 w 968976"/>
              <a:gd name="connsiteY22" fmla="*/ 358140 h 594360"/>
              <a:gd name="connsiteX23" fmla="*/ 892776 w 968976"/>
              <a:gd name="connsiteY23" fmla="*/ 327660 h 594360"/>
              <a:gd name="connsiteX24" fmla="*/ 900396 w 968976"/>
              <a:gd name="connsiteY24" fmla="*/ 304800 h 594360"/>
              <a:gd name="connsiteX25" fmla="*/ 923256 w 968976"/>
              <a:gd name="connsiteY25" fmla="*/ 213360 h 594360"/>
              <a:gd name="connsiteX26" fmla="*/ 946116 w 968976"/>
              <a:gd name="connsiteY26" fmla="*/ 167640 h 594360"/>
              <a:gd name="connsiteX27" fmla="*/ 961356 w 968976"/>
              <a:gd name="connsiteY27" fmla="*/ 121920 h 594360"/>
              <a:gd name="connsiteX28" fmla="*/ 968976 w 968976"/>
              <a:gd name="connsiteY28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68976" h="594360">
                <a:moveTo>
                  <a:pt x="62196" y="205740"/>
                </a:moveTo>
                <a:cubicBezTo>
                  <a:pt x="59656" y="231140"/>
                  <a:pt x="64808" y="258554"/>
                  <a:pt x="54576" y="281940"/>
                </a:cubicBezTo>
                <a:cubicBezTo>
                  <a:pt x="45937" y="301686"/>
                  <a:pt x="8856" y="327660"/>
                  <a:pt x="8856" y="327660"/>
                </a:cubicBezTo>
                <a:cubicBezTo>
                  <a:pt x="-444" y="374158"/>
                  <a:pt x="-5222" y="378027"/>
                  <a:pt x="8856" y="434340"/>
                </a:cubicBezTo>
                <a:cubicBezTo>
                  <a:pt x="13210" y="451757"/>
                  <a:pt x="32442" y="465183"/>
                  <a:pt x="46956" y="472440"/>
                </a:cubicBezTo>
                <a:cubicBezTo>
                  <a:pt x="54140" y="476032"/>
                  <a:pt x="62433" y="476896"/>
                  <a:pt x="69816" y="480060"/>
                </a:cubicBezTo>
                <a:cubicBezTo>
                  <a:pt x="80257" y="484535"/>
                  <a:pt x="89855" y="490825"/>
                  <a:pt x="100296" y="495300"/>
                </a:cubicBezTo>
                <a:cubicBezTo>
                  <a:pt x="120214" y="503836"/>
                  <a:pt x="132154" y="504095"/>
                  <a:pt x="153636" y="510540"/>
                </a:cubicBezTo>
                <a:cubicBezTo>
                  <a:pt x="169023" y="515156"/>
                  <a:pt x="183416" y="523787"/>
                  <a:pt x="199356" y="525780"/>
                </a:cubicBezTo>
                <a:lnTo>
                  <a:pt x="260316" y="533400"/>
                </a:lnTo>
                <a:cubicBezTo>
                  <a:pt x="280040" y="553124"/>
                  <a:pt x="301553" y="577626"/>
                  <a:pt x="328896" y="586740"/>
                </a:cubicBezTo>
                <a:lnTo>
                  <a:pt x="351756" y="594360"/>
                </a:lnTo>
                <a:cubicBezTo>
                  <a:pt x="422876" y="591820"/>
                  <a:pt x="494098" y="591322"/>
                  <a:pt x="565116" y="586740"/>
                </a:cubicBezTo>
                <a:cubicBezTo>
                  <a:pt x="573132" y="586223"/>
                  <a:pt x="581293" y="583575"/>
                  <a:pt x="587976" y="579120"/>
                </a:cubicBezTo>
                <a:cubicBezTo>
                  <a:pt x="596942" y="573142"/>
                  <a:pt x="603937" y="564539"/>
                  <a:pt x="610836" y="556260"/>
                </a:cubicBezTo>
                <a:cubicBezTo>
                  <a:pt x="616699" y="549225"/>
                  <a:pt x="619600" y="539876"/>
                  <a:pt x="626076" y="533400"/>
                </a:cubicBezTo>
                <a:cubicBezTo>
                  <a:pt x="642889" y="516587"/>
                  <a:pt x="656931" y="515537"/>
                  <a:pt x="679416" y="510540"/>
                </a:cubicBezTo>
                <a:cubicBezTo>
                  <a:pt x="692059" y="507730"/>
                  <a:pt x="705021" y="506328"/>
                  <a:pt x="717516" y="502920"/>
                </a:cubicBezTo>
                <a:cubicBezTo>
                  <a:pt x="733014" y="498693"/>
                  <a:pt x="763236" y="487680"/>
                  <a:pt x="763236" y="487680"/>
                </a:cubicBezTo>
                <a:cubicBezTo>
                  <a:pt x="778476" y="472440"/>
                  <a:pt x="802140" y="462407"/>
                  <a:pt x="808956" y="441960"/>
                </a:cubicBezTo>
                <a:cubicBezTo>
                  <a:pt x="815154" y="423367"/>
                  <a:pt x="817044" y="411012"/>
                  <a:pt x="831816" y="396240"/>
                </a:cubicBezTo>
                <a:cubicBezTo>
                  <a:pt x="838292" y="389764"/>
                  <a:pt x="847056" y="386080"/>
                  <a:pt x="854676" y="381000"/>
                </a:cubicBezTo>
                <a:cubicBezTo>
                  <a:pt x="859756" y="373380"/>
                  <a:pt x="864593" y="365592"/>
                  <a:pt x="869916" y="358140"/>
                </a:cubicBezTo>
                <a:cubicBezTo>
                  <a:pt x="877298" y="347806"/>
                  <a:pt x="886475" y="338687"/>
                  <a:pt x="892776" y="327660"/>
                </a:cubicBezTo>
                <a:cubicBezTo>
                  <a:pt x="896761" y="320686"/>
                  <a:pt x="898326" y="312561"/>
                  <a:pt x="900396" y="304800"/>
                </a:cubicBezTo>
                <a:cubicBezTo>
                  <a:pt x="908491" y="274443"/>
                  <a:pt x="913321" y="243166"/>
                  <a:pt x="923256" y="213360"/>
                </a:cubicBezTo>
                <a:cubicBezTo>
                  <a:pt x="951046" y="129990"/>
                  <a:pt x="906725" y="256270"/>
                  <a:pt x="946116" y="167640"/>
                </a:cubicBezTo>
                <a:cubicBezTo>
                  <a:pt x="952640" y="152960"/>
                  <a:pt x="961356" y="121920"/>
                  <a:pt x="961356" y="121920"/>
                </a:cubicBezTo>
                <a:lnTo>
                  <a:pt x="968976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7250FA4-7496-4D33-857D-1E8F80FFF5B5}"/>
              </a:ext>
            </a:extLst>
          </p:cNvPr>
          <p:cNvGrpSpPr/>
          <p:nvPr/>
        </p:nvGrpSpPr>
        <p:grpSpPr>
          <a:xfrm>
            <a:off x="0" y="0"/>
            <a:ext cx="4108824" cy="1033196"/>
            <a:chOff x="0" y="0"/>
            <a:chExt cx="4108824" cy="1033196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F2C79AA-79A4-4E8C-AA03-6AF16C9E4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025831" cy="1033196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F439280-E491-4058-B43D-7FA16DE14526}"/>
                </a:ext>
              </a:extLst>
            </p:cNvPr>
            <p:cNvSpPr txBox="1"/>
            <p:nvPr/>
          </p:nvSpPr>
          <p:spPr>
            <a:xfrm>
              <a:off x="3031677" y="2210"/>
              <a:ext cx="1077147" cy="10233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7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  <a:latin typeface="Accord Heavy SF" panose="020BE200000000000000" pitchFamily="34" charset="0"/>
                </a:rPr>
                <a:t>2019</a:t>
              </a:r>
            </a:p>
            <a:p>
              <a:pPr>
                <a:spcBef>
                  <a:spcPts val="7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  <a:latin typeface="Accord Heavy SF" panose="020BE200000000000000" pitchFamily="34" charset="0"/>
                </a:rPr>
                <a:t>2020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8336A274-0A90-46E3-B854-3C296D143F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87" y="3280172"/>
            <a:ext cx="533305" cy="76569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3F7E792-ED36-406A-AFCF-F9DBD38323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759">
            <a:off x="7522480" y="3901325"/>
            <a:ext cx="533305" cy="7656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4631B4F-F597-498D-94FB-5A326A7CEAC8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</p:spTree>
    <p:extLst>
      <p:ext uri="{BB962C8B-B14F-4D97-AF65-F5344CB8AC3E}">
        <p14:creationId xmlns:p14="http://schemas.microsoft.com/office/powerpoint/2010/main" val="1335991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52AE49C-F692-4D72-A688-BF5664E53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3196"/>
            <a:ext cx="3200400" cy="1125881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Autres partages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312B934-367B-4A59-A20B-6CD118011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234366"/>
            <a:ext cx="3200400" cy="3135977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Avant l’expérimentation,</a:t>
            </a:r>
          </a:p>
          <a:p>
            <a:pPr algn="ctr"/>
            <a:r>
              <a:rPr lang="fr-FR" sz="2400" dirty="0"/>
              <a:t>L’initiation à la yole et le recueil des données  en EPS.</a:t>
            </a:r>
          </a:p>
          <a:p>
            <a:pPr algn="ctr"/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AEE96CF-DD8A-408E-A103-6437A5D67C85}"/>
              </a:ext>
            </a:extLst>
          </p:cNvPr>
          <p:cNvSpPr txBox="1"/>
          <p:nvPr/>
        </p:nvSpPr>
        <p:spPr>
          <a:xfrm>
            <a:off x="4139042" y="6434041"/>
            <a:ext cx="684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57B777E-D8DA-44A9-AAC4-727B4F780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743" y="6106886"/>
            <a:ext cx="736668" cy="69648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9B75632-F697-4881-8A7D-3B00F6893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7080" y="5519061"/>
            <a:ext cx="831051" cy="486295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C3EB4EC7-712B-4268-89FD-FAC1F35B971A}"/>
              </a:ext>
            </a:extLst>
          </p:cNvPr>
          <p:cNvGrpSpPr/>
          <p:nvPr/>
        </p:nvGrpSpPr>
        <p:grpSpPr>
          <a:xfrm>
            <a:off x="0" y="0"/>
            <a:ext cx="4108824" cy="1033196"/>
            <a:chOff x="0" y="0"/>
            <a:chExt cx="4108824" cy="1033196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C9C4E1D-5740-4CF9-9F4E-B7F1E24C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025831" cy="1033196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922893F-0831-4802-ADAD-1CC0B7023432}"/>
                </a:ext>
              </a:extLst>
            </p:cNvPr>
            <p:cNvSpPr txBox="1"/>
            <p:nvPr/>
          </p:nvSpPr>
          <p:spPr>
            <a:xfrm>
              <a:off x="3031677" y="2210"/>
              <a:ext cx="1077147" cy="10233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7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  <a:latin typeface="Accord Heavy SF" panose="020BE200000000000000" pitchFamily="34" charset="0"/>
                </a:rPr>
                <a:t>2019</a:t>
              </a:r>
            </a:p>
            <a:p>
              <a:pPr>
                <a:spcBef>
                  <a:spcPts val="7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  <a:latin typeface="Accord Heavy SF" panose="020BE200000000000000" pitchFamily="34" charset="0"/>
                </a:rPr>
                <a:t>2020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59FB846-7590-4756-98B1-6685235D70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246" y="4560070"/>
            <a:ext cx="3200401" cy="1800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Espace réservé du contenu 18">
            <a:extLst>
              <a:ext uri="{FF2B5EF4-FFF2-40B4-BE49-F238E27FC236}">
                <a16:creationId xmlns:a16="http://schemas.microsoft.com/office/drawing/2014/main" id="{C94E05D8-3780-4C65-AE5D-93551373A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87" y="115562"/>
            <a:ext cx="2455686" cy="4365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32CC8F5-D100-4C9B-B058-A3952F498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36" y="115564"/>
            <a:ext cx="2455686" cy="4365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3707A3D-C243-4EBC-AE2A-A050BBBD93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02"/>
          <a:stretch/>
        </p:blipFill>
        <p:spPr>
          <a:xfrm>
            <a:off x="9386966" y="115563"/>
            <a:ext cx="2455685" cy="2470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BA3120-B7E4-4902-887E-052F91FC03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66" y="2612621"/>
            <a:ext cx="906565" cy="1868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5FFEB79-215C-4352-BD63-3A7726ABD2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15" y="4556639"/>
            <a:ext cx="3212603" cy="1807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A94D7CE1-BD17-4EC4-98B3-8DF27ACA678F}"/>
              </a:ext>
            </a:extLst>
          </p:cNvPr>
          <p:cNvSpPr txBox="1"/>
          <p:nvPr/>
        </p:nvSpPr>
        <p:spPr>
          <a:xfrm>
            <a:off x="10867650" y="4539346"/>
            <a:ext cx="1026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194376-5F81-4603-9088-5F275843B1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6807" y="4204888"/>
            <a:ext cx="2958393" cy="255861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C11E64E-4760-4822-B6B3-010DB209F4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17288" y="2518060"/>
            <a:ext cx="1038910" cy="1991245"/>
          </a:xfrm>
          <a:prstGeom prst="roundRect">
            <a:avLst>
              <a:gd name="adj" fmla="val 996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017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 noChangeArrowheads="1"/>
          </p:cNvSpPr>
          <p:nvPr>
            <p:ph type="title"/>
          </p:nvPr>
        </p:nvSpPr>
        <p:spPr>
          <a:xfrm>
            <a:off x="1062446" y="147413"/>
            <a:ext cx="10058400" cy="1450757"/>
          </a:xfrm>
        </p:spPr>
        <p:txBody>
          <a:bodyPr/>
          <a:lstStyle/>
          <a:p>
            <a:r>
              <a:rPr lang="fr-FR" altLang="fr-FR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 menées par les autres disciplines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3EAFDC-7494-493C-8294-E33DDAD75389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84F10C-2089-4CE1-A7E2-5A9D6EDCD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92772" y="1961848"/>
            <a:ext cx="9189720" cy="4023360"/>
          </a:xfrm>
        </p:spPr>
        <p:txBody>
          <a:bodyPr rtlCol="0">
            <a:normAutofit fontScale="70000" lnSpcReduction="20000"/>
          </a:bodyPr>
          <a:lstStyle/>
          <a:p>
            <a:pPr marL="201168" lvl="1" indent="0">
              <a:spcAft>
                <a:spcPts val="0"/>
              </a:spcAft>
              <a:buNone/>
              <a:defRPr/>
            </a:pPr>
            <a:r>
              <a:rPr lang="fr-FR" sz="2400" b="1" dirty="0"/>
              <a:t>Documentation &amp; français :</a:t>
            </a:r>
            <a:endParaRPr lang="fr-FR" sz="2400" dirty="0"/>
          </a:p>
          <a:p>
            <a:pPr lvl="1">
              <a:spcAft>
                <a:spcPts val="0"/>
              </a:spcAft>
              <a:defRPr/>
            </a:pPr>
            <a:r>
              <a:rPr lang="fr-FR" sz="2300" dirty="0"/>
              <a:t>Exposition-CTM « Van dan </a:t>
            </a:r>
            <a:r>
              <a:rPr lang="fr-FR" sz="2300" dirty="0" err="1"/>
              <a:t>vwel</a:t>
            </a:r>
            <a:r>
              <a:rPr lang="fr-FR" sz="2300" dirty="0"/>
              <a:t> » </a:t>
            </a:r>
          </a:p>
          <a:p>
            <a:pPr lvl="1">
              <a:spcAft>
                <a:spcPts val="0"/>
              </a:spcAft>
              <a:defRPr/>
            </a:pPr>
            <a:r>
              <a:rPr lang="fr-FR" sz="2300" dirty="0"/>
              <a:t>Rencontre avec des patrons de yole</a:t>
            </a:r>
          </a:p>
          <a:p>
            <a:pPr lvl="1">
              <a:spcAft>
                <a:spcPts val="0"/>
              </a:spcAft>
              <a:defRPr/>
            </a:pPr>
            <a:r>
              <a:rPr lang="fr-FR" sz="2300" dirty="0"/>
              <a:t>Découverte de la fabrication d’une yole</a:t>
            </a:r>
          </a:p>
          <a:p>
            <a:pPr lvl="1">
              <a:spcAft>
                <a:spcPts val="0"/>
              </a:spcAft>
              <a:defRPr/>
            </a:pPr>
            <a:r>
              <a:rPr lang="fr-FR" sz="2300" dirty="0"/>
              <a:t>Lecture d’images animées (Projection de </a:t>
            </a:r>
            <a:br>
              <a:rPr lang="fr-FR" sz="2300" dirty="0"/>
            </a:br>
            <a:r>
              <a:rPr lang="fr-FR" sz="2300" dirty="0"/>
              <a:t>l’interview de Loïc MA, 15 décembre 2017)</a:t>
            </a:r>
          </a:p>
          <a:p>
            <a:pPr lvl="1">
              <a:spcAft>
                <a:spcPts val="0"/>
              </a:spcAft>
              <a:defRPr/>
            </a:pPr>
            <a:r>
              <a:rPr lang="fr-FR" sz="2300" dirty="0"/>
              <a:t>Lectures riches et stimulantes (Groupement de textes</a:t>
            </a:r>
            <a:br>
              <a:rPr lang="fr-FR" sz="2300" dirty="0"/>
            </a:br>
            <a:r>
              <a:rPr lang="fr-FR" sz="2300" dirty="0"/>
              <a:t>tirés du roman de Charles-Henri FARGUES, Le grand défi, </a:t>
            </a:r>
            <a:br>
              <a:rPr lang="fr-FR" sz="2300" dirty="0"/>
            </a:br>
            <a:r>
              <a:rPr lang="fr-FR" sz="2300" dirty="0"/>
              <a:t>pour stimuler l’écriture)</a:t>
            </a:r>
          </a:p>
          <a:p>
            <a:pPr lvl="1">
              <a:spcAft>
                <a:spcPts val="0"/>
              </a:spcAft>
              <a:defRPr/>
            </a:pPr>
            <a:r>
              <a:rPr lang="fr-FR" sz="2300" dirty="0"/>
              <a:t>Pratique de l’écriture d’invention</a:t>
            </a:r>
          </a:p>
          <a:p>
            <a:pPr marL="201168" lvl="1" indent="0">
              <a:spcAft>
                <a:spcPts val="0"/>
              </a:spcAft>
              <a:buNone/>
              <a:defRPr/>
            </a:pPr>
            <a:endParaRPr lang="fr-FR" sz="2400" b="1" dirty="0"/>
          </a:p>
          <a:p>
            <a:pPr marL="201168" lvl="1" indent="0">
              <a:spcAft>
                <a:spcPts val="0"/>
              </a:spcAft>
              <a:buNone/>
              <a:defRPr/>
            </a:pPr>
            <a:r>
              <a:rPr lang="fr-FR" sz="2400" b="1" dirty="0"/>
              <a:t>Éducation physique et sportive</a:t>
            </a:r>
          </a:p>
          <a:p>
            <a:pPr lvl="1">
              <a:spcAft>
                <a:spcPts val="0"/>
              </a:spcAft>
              <a:defRPr/>
            </a:pPr>
            <a:r>
              <a:rPr lang="fr-FR" sz="2300" i="1" dirty="0"/>
              <a:t>Initiation à la Yole et à la navigation</a:t>
            </a:r>
          </a:p>
          <a:p>
            <a:pPr lvl="1">
              <a:spcAft>
                <a:spcPts val="0"/>
              </a:spcAft>
              <a:defRPr/>
            </a:pPr>
            <a:r>
              <a:rPr lang="fr-FR" sz="2300" i="1" dirty="0"/>
              <a:t>Essais et mesures</a:t>
            </a:r>
          </a:p>
          <a:p>
            <a:pPr lvl="1">
              <a:spcAft>
                <a:spcPts val="0"/>
              </a:spcAft>
              <a:defRPr/>
            </a:pPr>
            <a:endParaRPr lang="fr-FR" sz="2400" i="1" dirty="0"/>
          </a:p>
          <a:p>
            <a:pPr marL="201168" lvl="1" indent="0">
              <a:spcAft>
                <a:spcPts val="0"/>
              </a:spcAft>
              <a:buNone/>
              <a:defRPr/>
            </a:pPr>
            <a:r>
              <a:rPr lang="fr-FR" sz="2400" b="1" dirty="0"/>
              <a:t>Math – sciences</a:t>
            </a:r>
          </a:p>
          <a:p>
            <a:pPr lvl="1">
              <a:spcAft>
                <a:spcPts val="0"/>
              </a:spcAft>
              <a:defRPr/>
            </a:pPr>
            <a:r>
              <a:rPr lang="fr-FR" sz="2300" dirty="0"/>
              <a:t>Proportionnalité</a:t>
            </a:r>
          </a:p>
          <a:p>
            <a:pPr lvl="1">
              <a:spcAft>
                <a:spcPts val="0"/>
              </a:spcAft>
              <a:defRPr/>
            </a:pPr>
            <a:r>
              <a:rPr lang="fr-FR" sz="2300" dirty="0"/>
              <a:t>Réduction et agrandissement</a:t>
            </a:r>
          </a:p>
          <a:p>
            <a:pPr lvl="1">
              <a:spcAft>
                <a:spcPts val="0"/>
              </a:spcAft>
              <a:defRPr/>
            </a:pPr>
            <a:r>
              <a:rPr lang="fr-FR" sz="2300" dirty="0"/>
              <a:t>Grandeurs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7723A75-6B21-47B0-9D8F-DACB3F7A6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414" y="235766"/>
            <a:ext cx="1945048" cy="66915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5C56212-CD64-4FF6-9E75-FF74A6C98C1E}"/>
              </a:ext>
            </a:extLst>
          </p:cNvPr>
          <p:cNvSpPr txBox="1"/>
          <p:nvPr/>
        </p:nvSpPr>
        <p:spPr>
          <a:xfrm>
            <a:off x="3175462" y="252391"/>
            <a:ext cx="155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0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A092A81-E1E7-4464-842D-5E346D266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D1FEDF9-F233-4C7D-906A-03C8CA491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1166" y="6317673"/>
            <a:ext cx="970376" cy="5678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B2AC065-39B4-4763-8CDB-B5DE17EAB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346" y="1916377"/>
            <a:ext cx="4829311" cy="2819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E41476-365E-4801-B02A-D83989C4E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83" y="4800342"/>
            <a:ext cx="2582762" cy="1452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31847A-5A7A-416C-B402-9BD4D5AB2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8340" y="4810826"/>
            <a:ext cx="2028012" cy="1448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B5B40ED-8194-4404-89F2-FFFBB1E4B1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903" y="3068277"/>
            <a:ext cx="2310444" cy="1299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FDD5F28-92D2-4750-9779-551D5D5BE038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5F1F56D-FE9C-4F25-B177-D80D373B2C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18993">
            <a:off x="4672631" y="3697964"/>
            <a:ext cx="1637284" cy="2157315"/>
          </a:xfrm>
          <a:prstGeom prst="roundRect">
            <a:avLst>
              <a:gd name="adj" fmla="val 554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4034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B62CEA-9BF9-45C6-9E7A-525AEE76B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017123"/>
            <a:ext cx="10058400" cy="1450757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Ressources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6A08FC-984C-4E41-A953-FDFED856E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17748"/>
            <a:ext cx="10058400" cy="3854382"/>
          </a:xfrm>
        </p:spPr>
        <p:txBody>
          <a:bodyPr numCol="2">
            <a:normAutofit lnSpcReduction="10000"/>
          </a:bodyPr>
          <a:lstStyle/>
          <a:p>
            <a:r>
              <a:rPr lang="fr-FR" b="1" u="sng" dirty="0"/>
              <a:t>Humaines :</a:t>
            </a:r>
          </a:p>
          <a:p>
            <a:pPr marL="261938" indent="-174625">
              <a:buFont typeface="Arial" panose="020B0604020202020204" pitchFamily="34" charset="0"/>
              <a:buChar char="•"/>
            </a:pPr>
            <a:r>
              <a:rPr lang="fr-FR" dirty="0"/>
              <a:t>Professeurs disciplinaires</a:t>
            </a:r>
          </a:p>
          <a:p>
            <a:pPr marL="261938" indent="-174625">
              <a:buFont typeface="Arial" panose="020B0604020202020204" pitchFamily="34" charset="0"/>
              <a:buChar char="•"/>
            </a:pPr>
            <a:r>
              <a:rPr lang="fr-FR" dirty="0"/>
              <a:t>Encadrants confirmés pour la navigation</a:t>
            </a:r>
          </a:p>
          <a:p>
            <a:pPr marL="261938" indent="-174625">
              <a:buFont typeface="Arial" panose="020B0604020202020204" pitchFamily="34" charset="0"/>
              <a:buChar char="•"/>
            </a:pPr>
            <a:r>
              <a:rPr lang="fr-FR" dirty="0"/>
              <a:t>Parents d’élèves</a:t>
            </a:r>
          </a:p>
          <a:p>
            <a:pPr marL="261938" indent="-174625">
              <a:buFont typeface="Arial" panose="020B0604020202020204" pitchFamily="34" charset="0"/>
              <a:buChar char="•"/>
            </a:pPr>
            <a:r>
              <a:rPr lang="fr-FR" dirty="0"/>
              <a:t>Élèves de 6</a:t>
            </a:r>
            <a:r>
              <a:rPr lang="fr-FR" baseline="30000" dirty="0"/>
              <a:t>e</a:t>
            </a:r>
            <a:r>
              <a:rPr lang="fr-FR" dirty="0"/>
              <a:t> et de 3</a:t>
            </a:r>
            <a:r>
              <a:rPr lang="fr-FR" baseline="30000" dirty="0"/>
              <a:t>e</a:t>
            </a:r>
            <a:r>
              <a:rPr lang="fr-FR" dirty="0"/>
              <a:t> </a:t>
            </a:r>
          </a:p>
          <a:p>
            <a:pPr marL="261938" indent="-174625">
              <a:buFont typeface="Arial" panose="020B0604020202020204" pitchFamily="34" charset="0"/>
              <a:buChar char="•"/>
            </a:pPr>
            <a:r>
              <a:rPr lang="fr-FR" dirty="0"/>
              <a:t>Principaux des collèges</a:t>
            </a:r>
          </a:p>
          <a:p>
            <a:pPr marL="261938" indent="-174625">
              <a:buFont typeface="Arial" panose="020B0604020202020204" pitchFamily="34" charset="0"/>
              <a:buChar char="•"/>
            </a:pPr>
            <a:r>
              <a:rPr lang="fr-FR" dirty="0"/>
              <a:t>IA-IPR de technologie</a:t>
            </a:r>
          </a:p>
          <a:p>
            <a:pPr marL="261938" indent="-174625">
              <a:buFont typeface="Arial" panose="020B0604020202020204" pitchFamily="34" charset="0"/>
              <a:buChar char="•"/>
            </a:pPr>
            <a:r>
              <a:rPr lang="fr-FR" dirty="0"/>
              <a:t>DAN Martinique</a:t>
            </a:r>
          </a:p>
          <a:p>
            <a:endParaRPr lang="fr-FR" b="1" u="sng" dirty="0"/>
          </a:p>
          <a:p>
            <a:r>
              <a:rPr lang="fr-FR" b="1" u="sng" dirty="0"/>
              <a:t>Matériels :</a:t>
            </a:r>
          </a:p>
          <a:p>
            <a:pPr marL="274638" indent="-193675">
              <a:buFont typeface="Arial" panose="020B0604020202020204" pitchFamily="34" charset="0"/>
              <a:buChar char="•"/>
            </a:pPr>
            <a:r>
              <a:rPr lang="fr-FR" dirty="0"/>
              <a:t>6 téléphones Android (1 par ilot)</a:t>
            </a:r>
          </a:p>
          <a:p>
            <a:pPr marL="274638" indent="-193675">
              <a:buFont typeface="Arial" panose="020B0604020202020204" pitchFamily="34" charset="0"/>
              <a:buChar char="•"/>
            </a:pPr>
            <a:r>
              <a:rPr lang="fr-FR" dirty="0"/>
              <a:t>12 ordinateurs</a:t>
            </a:r>
          </a:p>
          <a:p>
            <a:pPr marL="261938" indent="-174625">
              <a:buFont typeface="Arial" panose="020B0604020202020204" pitchFamily="34" charset="0"/>
              <a:buChar char="•"/>
            </a:pPr>
            <a:r>
              <a:rPr lang="fr-FR" dirty="0"/>
              <a:t>1 yole ronde </a:t>
            </a:r>
            <a:r>
              <a:rPr lang="fr-FR" i="1" dirty="0"/>
              <a:t>voiles de 26 m² </a:t>
            </a:r>
          </a:p>
          <a:p>
            <a:pPr marL="87313" indent="0">
              <a:buNone/>
            </a:pPr>
            <a:r>
              <a:rPr lang="fr-FR" b="1" u="sng" dirty="0"/>
              <a:t>Sécurité :  </a:t>
            </a:r>
          </a:p>
          <a:p>
            <a:pPr marL="274638" indent="-192088">
              <a:buFont typeface="Arial" panose="020B0604020202020204" pitchFamily="34" charset="0"/>
              <a:buChar char="•"/>
            </a:pPr>
            <a:r>
              <a:rPr lang="fr-FR" dirty="0"/>
              <a:t>2 bateaux suiveurs </a:t>
            </a:r>
          </a:p>
          <a:p>
            <a:r>
              <a:rPr lang="fr-FR" b="1" u="sng" dirty="0"/>
              <a:t>Financières :</a:t>
            </a:r>
          </a:p>
          <a:p>
            <a:pPr marL="274638" indent="-182563">
              <a:buFont typeface="Arial" panose="020B0604020202020204" pitchFamily="34" charset="0"/>
              <a:buChar char="•"/>
            </a:pPr>
            <a:r>
              <a:rPr lang="fr-FR" dirty="0"/>
              <a:t>Coût : 1 300 €</a:t>
            </a:r>
            <a:r>
              <a:rPr lang="fr-FR" sz="1400" dirty="0"/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19B3A9-EDA6-4956-86FD-B8499BF50FC0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12774E-B4AD-4D06-BE22-E72A1276F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1C7D4D-FDB6-41DA-A8E9-2748586E1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414" y="235766"/>
            <a:ext cx="3374826" cy="11610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7D9065C-9E95-4F60-901C-E40C06DEA0C7}"/>
              </a:ext>
            </a:extLst>
          </p:cNvPr>
          <p:cNvSpPr txBox="1"/>
          <p:nvPr/>
        </p:nvSpPr>
        <p:spPr>
          <a:xfrm>
            <a:off x="4605240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8DCB3F8-0C78-4BE7-BC0C-A632A1EBC076}"/>
              </a:ext>
            </a:extLst>
          </p:cNvPr>
          <p:cNvSpPr txBox="1"/>
          <p:nvPr/>
        </p:nvSpPr>
        <p:spPr>
          <a:xfrm>
            <a:off x="8239089" y="511348"/>
            <a:ext cx="285714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3 – 6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3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4CFBB54-96B3-4BB0-9EAF-93B072C1B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1166" y="6317673"/>
            <a:ext cx="970376" cy="5678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84570BB-8BE3-4673-8DDD-48F572946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5099" y="3442490"/>
            <a:ext cx="1631256" cy="2204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48D725D-141C-4C80-9498-C5AD532A588F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</p:spTree>
    <p:extLst>
      <p:ext uri="{BB962C8B-B14F-4D97-AF65-F5344CB8AC3E}">
        <p14:creationId xmlns:p14="http://schemas.microsoft.com/office/powerpoint/2010/main" val="4014968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Autres objectifs du projet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80" y="2244437"/>
            <a:ext cx="10058400" cy="3458094"/>
          </a:xfrm>
        </p:spPr>
        <p:txBody>
          <a:bodyPr numCol="1" rtlCol="0">
            <a:normAutofit/>
          </a:bodyPr>
          <a:lstStyle/>
          <a:p>
            <a:pPr marL="266700" indent="-266700" algn="just">
              <a:buFont typeface="Wingdings" panose="05000000000000000000" pitchFamily="2" charset="2"/>
              <a:buChar char="§"/>
            </a:pPr>
            <a:r>
              <a:rPr lang="fr-FR" dirty="0"/>
              <a:t>Intégrer le projet au plan MINIRE*</a:t>
            </a:r>
          </a:p>
          <a:p>
            <a:pPr marL="266700" indent="-266700" algn="just">
              <a:buFont typeface="Wingdings" panose="05000000000000000000" pitchFamily="2" charset="2"/>
              <a:buChar char="§"/>
            </a:pPr>
            <a:r>
              <a:rPr lang="fr-FR" dirty="0"/>
              <a:t>Proposer un programme complémentaire d’activités éducatives dans les domaines scolaires, technologique, culturel, sportif et des loisirs (école ouverte durant les grandes vacances).</a:t>
            </a:r>
          </a:p>
          <a:p>
            <a:pPr marL="266700" indent="-266700" algn="just">
              <a:buFont typeface="Wingdings" panose="05000000000000000000" pitchFamily="2" charset="2"/>
              <a:buChar char="§"/>
            </a:pPr>
            <a:r>
              <a:rPr lang="fr-FR" dirty="0"/>
              <a:t>Favoriser l’intégration sociale et scolaire des élèves et contribuer à la réussite scolaire et éducative de tous.</a:t>
            </a:r>
          </a:p>
          <a:p>
            <a:pPr marL="266700" indent="-266700" algn="just">
              <a:buFont typeface="Wingdings" panose="05000000000000000000" pitchFamily="2" charset="2"/>
              <a:buChar char="§"/>
            </a:pPr>
            <a:r>
              <a:rPr lang="fr-FR" dirty="0"/>
              <a:t>Contribuer à la prévention du décrochage scolaire, à l’apprentissage des fondamentaux, au renforcement du lien parents-école.</a:t>
            </a:r>
          </a:p>
          <a:p>
            <a:pPr marL="266700" indent="-266700" algn="just">
              <a:buFont typeface="Wingdings" panose="05000000000000000000" pitchFamily="2" charset="2"/>
              <a:buChar char="§"/>
            </a:pPr>
            <a:r>
              <a:rPr lang="fr-FR" dirty="0"/>
              <a:t>Favoriser la mixité sociale et culturelle des publics et l’implication des différents acteurs institutionnels et associatifs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198AEE-9605-45E3-9DDA-6F3E88FED655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0088D5-13F5-4056-847C-84168054E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414" y="235766"/>
            <a:ext cx="1945048" cy="6691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F1D389D-2380-4386-9FEA-08AD7AC78961}"/>
              </a:ext>
            </a:extLst>
          </p:cNvPr>
          <p:cNvSpPr txBox="1"/>
          <p:nvPr/>
        </p:nvSpPr>
        <p:spPr>
          <a:xfrm>
            <a:off x="3175462" y="252391"/>
            <a:ext cx="155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0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57982DD-5BED-4297-B558-C0EB96D5F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282014A-68B3-446A-A03C-88E282D3E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1166" y="6317673"/>
            <a:ext cx="970376" cy="56782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FEB5819-5EDF-4C27-8C84-95E684683151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3CB7D09-4B82-4CD2-BDBD-5E80765859F4}"/>
              </a:ext>
            </a:extLst>
          </p:cNvPr>
          <p:cNvSpPr txBox="1"/>
          <p:nvPr/>
        </p:nvSpPr>
        <p:spPr>
          <a:xfrm>
            <a:off x="365760" y="5684520"/>
            <a:ext cx="11337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 dirty="0">
                <a:solidFill>
                  <a:schemeClr val="bg2">
                    <a:lumMod val="50000"/>
                  </a:schemeClr>
                </a:solidFill>
              </a:rPr>
              <a:t>* MINIRE : « Mise à niveau renforcée » est une réponse académique permettant aux équipes pédagogiques de proposer des activités de remise à niveau des élèves, toutes disciplines confondues, suite au confinement dû au </a:t>
            </a:r>
            <a:r>
              <a:rPr lang="fr-FR" i="1" dirty="0" err="1">
                <a:solidFill>
                  <a:schemeClr val="bg2">
                    <a:lumMod val="50000"/>
                  </a:schemeClr>
                </a:solidFill>
              </a:rPr>
              <a:t>covid</a:t>
            </a:r>
            <a:r>
              <a:rPr lang="fr-FR" i="1" dirty="0">
                <a:solidFill>
                  <a:schemeClr val="bg2">
                    <a:lumMod val="50000"/>
                  </a:schemeClr>
                </a:solidFill>
              </a:rPr>
              <a:t> 19.</a:t>
            </a:r>
          </a:p>
        </p:txBody>
      </p:sp>
    </p:spTree>
    <p:extLst>
      <p:ext uri="{BB962C8B-B14F-4D97-AF65-F5344CB8AC3E}">
        <p14:creationId xmlns:p14="http://schemas.microsoft.com/office/powerpoint/2010/main" val="3511386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 possible !</a:t>
            </a:r>
            <a:endParaRPr lang="fr-FR" alt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80" y="1973942"/>
            <a:ext cx="10058400" cy="389515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Phase 2 : Essais de l’application par la traversée du canal de la Dominique </a:t>
            </a:r>
          </a:p>
          <a:p>
            <a:pPr marL="0" indent="0" algn="just">
              <a:buNone/>
              <a:defRPr/>
            </a:pPr>
            <a:r>
              <a:rPr lang="fr-FR" dirty="0"/>
              <a:t>Un groupe d’élèves encadré par des professionnels de la navigation à bord des yoles réalisera la traversée « Martinique – île de dominique »</a:t>
            </a:r>
          </a:p>
          <a:p>
            <a:pPr marL="0" indent="0">
              <a:buNone/>
              <a:defRPr/>
            </a:pPr>
            <a:r>
              <a:rPr lang="fr-FR" u="sng" dirty="0"/>
              <a:t>Objectif 1 :</a:t>
            </a:r>
            <a:r>
              <a:rPr lang="fr-FR" dirty="0"/>
              <a:t> </a:t>
            </a:r>
          </a:p>
          <a:p>
            <a:pPr marL="261938" indent="-261938" algn="just">
              <a:buFont typeface="Courier New" panose="02070309020205020404" pitchFamily="49" charset="0"/>
              <a:buChar char="o"/>
              <a:defRPr/>
            </a:pPr>
            <a:r>
              <a:rPr lang="fr-FR" dirty="0"/>
              <a:t>Tester les limites de l’application numérique, de la balise GPS pendant la traversée et la limite de portée des antennes relais et des GSM</a:t>
            </a:r>
          </a:p>
          <a:p>
            <a:pPr marL="261938" indent="-261938">
              <a:buFont typeface="Courier New" panose="02070309020205020404" pitchFamily="49" charset="0"/>
              <a:buChar char="o"/>
              <a:defRPr/>
            </a:pPr>
            <a:r>
              <a:rPr lang="fr-FR" dirty="0"/>
              <a:t>Rallier en yole, à l’aller, l’île de la Dominique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u="sng" dirty="0"/>
              <a:t>Objectif 2 : </a:t>
            </a:r>
          </a:p>
          <a:p>
            <a:pPr marL="261938" indent="-261938">
              <a:buFont typeface="Courier New" panose="02070309020205020404" pitchFamily="49" charset="0"/>
              <a:buChar char="o"/>
              <a:defRPr/>
            </a:pPr>
            <a:r>
              <a:rPr lang="fr-FR" dirty="0"/>
              <a:t>Découvrir l’ile de la Dominique, sa culture, ses rivières soufrées et embarcations)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ECD50CA-26C3-4F78-B09A-7E3964993FC4}"/>
              </a:ext>
            </a:extLst>
          </p:cNvPr>
          <p:cNvSpPr txBox="1"/>
          <p:nvPr/>
        </p:nvSpPr>
        <p:spPr>
          <a:xfrm>
            <a:off x="29018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8AE921-C344-4C2A-9B72-245AB8592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DF614F-AA22-413C-96CE-2CAE4F7AE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414" y="235766"/>
            <a:ext cx="1945048" cy="6691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E1237F7-FD96-43E2-A202-98605A705039}"/>
              </a:ext>
            </a:extLst>
          </p:cNvPr>
          <p:cNvSpPr txBox="1"/>
          <p:nvPr/>
        </p:nvSpPr>
        <p:spPr>
          <a:xfrm>
            <a:off x="3175462" y="252391"/>
            <a:ext cx="155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0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8BB264-C5B1-4CA3-A11E-0CA2869EE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4F2EB19-31B7-4FB8-B392-05D9AD35A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1166" y="6317673"/>
            <a:ext cx="970376" cy="56782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8453F64-C2C8-4759-A79A-6D2E9431A1E7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</p:spTree>
    <p:extLst>
      <p:ext uri="{BB962C8B-B14F-4D97-AF65-F5344CB8AC3E}">
        <p14:creationId xmlns:p14="http://schemas.microsoft.com/office/powerpoint/2010/main" val="2680646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52AE49C-F692-4D72-A688-BF5664E53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3772"/>
            <a:ext cx="3200400" cy="615142"/>
          </a:xfrm>
        </p:spPr>
        <p:txBody>
          <a:bodyPr/>
          <a:lstStyle/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Remerciements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312B934-367B-4A59-A20B-6CD118011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745666"/>
            <a:ext cx="4030355" cy="505771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fr-FR" sz="2400" b="1" dirty="0"/>
              <a:t> </a:t>
            </a:r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Aux a</a:t>
            </a:r>
            <a:r>
              <a:rPr lang="fr-FR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ssociations : </a:t>
            </a:r>
          </a:p>
          <a:p>
            <a:pPr>
              <a:spcBef>
                <a:spcPts val="0"/>
              </a:spcBef>
            </a:pPr>
            <a:r>
              <a:rPr lang="fr-FR" sz="1600" dirty="0"/>
              <a:t>- ATCM Freedom – Expert – SACY Auto</a:t>
            </a:r>
          </a:p>
          <a:p>
            <a:pPr>
              <a:spcBef>
                <a:spcPts val="0"/>
              </a:spcBef>
            </a:pPr>
            <a:r>
              <a:rPr lang="fr-FR" sz="1600" dirty="0"/>
              <a:t>- Aux yoleurs pour leur partage d’expérience</a:t>
            </a:r>
          </a:p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Aux professeurs de technologie : 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fr-FR" sz="1600" dirty="0"/>
              <a:t>- David PALCY (Clg E.-L. Valard)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fr-FR" sz="1600" dirty="0"/>
              <a:t>- Audrey GRANVILLE (Clg Vauclin)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fr-FR" sz="1600" dirty="0"/>
              <a:t>- Gwenola GOMEZ (Clg des Saintes)</a:t>
            </a:r>
          </a:p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Aux professeurs d‘EPS :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fr-FR" sz="1600" dirty="0"/>
              <a:t>- Carole CHOUX – Philippe VANIGHEM – Philippe LARCHER</a:t>
            </a:r>
          </a:p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 professeure documentaliste :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fr-FR" sz="1600" dirty="0"/>
              <a:t>- Louisiane SAVON (Clg E-L Valard)</a:t>
            </a:r>
          </a:p>
          <a:p>
            <a:r>
              <a:rPr lang="fr-FR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 professeure de français :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fr-FR" sz="1600" dirty="0"/>
              <a:t>- Myrianne LAURENT</a:t>
            </a:r>
          </a:p>
          <a:p>
            <a:pPr algn="ctr">
              <a:lnSpc>
                <a:spcPct val="80000"/>
              </a:lnSpc>
            </a:pPr>
            <a:r>
              <a:rPr lang="fr-FR" sz="1800" b="1" i="1" dirty="0"/>
              <a:t>A tous les autres participants 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013B5D-220A-48AC-936E-A8D5E33F9B44}"/>
              </a:ext>
            </a:extLst>
          </p:cNvPr>
          <p:cNvSpPr txBox="1"/>
          <p:nvPr/>
        </p:nvSpPr>
        <p:spPr>
          <a:xfrm>
            <a:off x="4327824" y="6434051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0" name="Image 9">
            <a:hlinkClick r:id="rId3"/>
            <a:extLst>
              <a:ext uri="{FF2B5EF4-FFF2-40B4-BE49-F238E27FC236}">
                <a16:creationId xmlns:a16="http://schemas.microsoft.com/office/drawing/2014/main" id="{54BB5CEE-2A99-4A20-A9A4-3A07CEE55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110" y="1025567"/>
            <a:ext cx="1690737" cy="989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CED562C5-DBCA-4549-9A9D-D7CBE6D33A0C}"/>
              </a:ext>
            </a:extLst>
          </p:cNvPr>
          <p:cNvGrpSpPr/>
          <p:nvPr/>
        </p:nvGrpSpPr>
        <p:grpSpPr>
          <a:xfrm>
            <a:off x="0" y="0"/>
            <a:ext cx="4108824" cy="1033196"/>
            <a:chOff x="0" y="0"/>
            <a:chExt cx="4108824" cy="1033196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6F58603-1374-48DF-9BFD-CF3D5109A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025831" cy="1033196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233428A-8ECA-4B5E-AEFC-B138CB4AE2EC}"/>
                </a:ext>
              </a:extLst>
            </p:cNvPr>
            <p:cNvSpPr txBox="1"/>
            <p:nvPr/>
          </p:nvSpPr>
          <p:spPr>
            <a:xfrm>
              <a:off x="3031677" y="2210"/>
              <a:ext cx="1077147" cy="10233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7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  <a:latin typeface="Accord Heavy SF" panose="020BE200000000000000" pitchFamily="34" charset="0"/>
                </a:rPr>
                <a:t>2019</a:t>
              </a:r>
            </a:p>
            <a:p>
              <a:pPr>
                <a:spcBef>
                  <a:spcPts val="7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  <a:latin typeface="Accord Heavy SF" panose="020BE200000000000000" pitchFamily="34" charset="0"/>
                </a:rPr>
                <a:t>2020</a:t>
              </a:r>
            </a:p>
          </p:txBody>
        </p:sp>
      </p:grpSp>
      <p:pic>
        <p:nvPicPr>
          <p:cNvPr id="1028" name="Picture 4" descr="Digicel - Recrutement &amp; Carrières - Martinique, Guadeloupe, Guyane">
            <a:extLst>
              <a:ext uri="{FF2B5EF4-FFF2-40B4-BE49-F238E27FC236}">
                <a16:creationId xmlns:a16="http://schemas.microsoft.com/office/drawing/2014/main" id="{D45052AD-42C7-4BB1-8CF7-02D666634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3" b="19468"/>
          <a:stretch/>
        </p:blipFill>
        <p:spPr bwMode="auto">
          <a:xfrm>
            <a:off x="8922371" y="2133425"/>
            <a:ext cx="1905000" cy="11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929AA2D-A5E0-4E5D-A9F5-C8447F0E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444" y="4300694"/>
            <a:ext cx="1452406" cy="7423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D9E39E-821A-4856-BB94-02F1CE9C4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10" y="4262672"/>
            <a:ext cx="1048858" cy="155706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87D4F78-A626-4266-93A5-89D659E9A8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9296" y="5292161"/>
            <a:ext cx="1710401" cy="527759"/>
          </a:xfrm>
          <a:prstGeom prst="rect">
            <a:avLst/>
          </a:prstGeom>
        </p:spPr>
      </p:pic>
      <p:pic>
        <p:nvPicPr>
          <p:cNvPr id="1032" name="Picture 8">
            <a:hlinkClick r:id="rId10"/>
            <a:extLst>
              <a:ext uri="{FF2B5EF4-FFF2-40B4-BE49-F238E27FC236}">
                <a16:creationId xmlns:a16="http://schemas.microsoft.com/office/drawing/2014/main" id="{76B1E0C1-1C33-469D-AF2C-4BF30EF0C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9296" y="4120547"/>
            <a:ext cx="1820493" cy="74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hlinkClick r:id="rId12"/>
            <a:extLst>
              <a:ext uri="{FF2B5EF4-FFF2-40B4-BE49-F238E27FC236}">
                <a16:creationId xmlns:a16="http://schemas.microsoft.com/office/drawing/2014/main" id="{4C859155-D79D-450A-A0DF-BEB2F08810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7166" y="1240649"/>
            <a:ext cx="3690962" cy="504355"/>
          </a:xfrm>
          <a:prstGeom prst="rect">
            <a:avLst/>
          </a:prstGeom>
        </p:spPr>
      </p:pic>
      <p:pic>
        <p:nvPicPr>
          <p:cNvPr id="1038" name="Picture 14">
            <a:hlinkClick r:id="rId14"/>
            <a:extLst>
              <a:ext uri="{FF2B5EF4-FFF2-40B4-BE49-F238E27FC236}">
                <a16:creationId xmlns:a16="http://schemas.microsoft.com/office/drawing/2014/main" id="{BCFF7059-DBDA-4672-BAB1-FB42C3AA0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946" y="2506668"/>
            <a:ext cx="1429191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FB1D92EE-15B8-4A8C-A5A2-7E78BA804B24}"/>
              </a:ext>
            </a:extLst>
          </p:cNvPr>
          <p:cNvGrpSpPr/>
          <p:nvPr/>
        </p:nvGrpSpPr>
        <p:grpSpPr>
          <a:xfrm>
            <a:off x="6673835" y="1000238"/>
            <a:ext cx="1216280" cy="2349993"/>
            <a:chOff x="6673835" y="1000238"/>
            <a:chExt cx="1216280" cy="2349993"/>
          </a:xfrm>
        </p:grpSpPr>
        <p:pic>
          <p:nvPicPr>
            <p:cNvPr id="6" name="Image 5">
              <a:hlinkClick r:id="rId16"/>
              <a:extLst>
                <a:ext uri="{FF2B5EF4-FFF2-40B4-BE49-F238E27FC236}">
                  <a16:creationId xmlns:a16="http://schemas.microsoft.com/office/drawing/2014/main" id="{A60938E4-DE1D-42D9-8877-3DD9773B5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220" y="1000238"/>
              <a:ext cx="1117439" cy="105649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A0C848-7546-48D0-851E-EFA4224AC7E2}"/>
                </a:ext>
              </a:extLst>
            </p:cNvPr>
            <p:cNvSpPr/>
            <p:nvPr/>
          </p:nvSpPr>
          <p:spPr>
            <a:xfrm>
              <a:off x="6673835" y="2026792"/>
              <a:ext cx="1211980" cy="132343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Collège </a:t>
              </a:r>
            </a:p>
            <a:p>
              <a:pPr algn="ctr"/>
              <a:r>
                <a:rPr lang="fr-FR" sz="2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Edmond </a:t>
              </a:r>
            </a:p>
            <a:p>
              <a:pPr algn="ctr"/>
              <a:r>
                <a:rPr lang="fr-FR" sz="2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Lucien </a:t>
              </a:r>
            </a:p>
            <a:p>
              <a:pPr algn="ctr"/>
              <a:r>
                <a:rPr lang="fr-FR" sz="2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Valard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9E5A71-F2AC-4895-85BC-97B799AB2D10}"/>
                </a:ext>
              </a:extLst>
            </p:cNvPr>
            <p:cNvSpPr/>
            <p:nvPr/>
          </p:nvSpPr>
          <p:spPr>
            <a:xfrm>
              <a:off x="6678134" y="1000238"/>
              <a:ext cx="1211981" cy="2349993"/>
            </a:xfrm>
            <a:prstGeom prst="rect">
              <a:avLst/>
            </a:prstGeom>
            <a:noFill/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A410B72-BA19-4437-B51E-A55DE70F62F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19087" y="3309894"/>
            <a:ext cx="2328253" cy="7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1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7B128B-948A-483B-9117-6F254419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600200"/>
            <a:ext cx="10058400" cy="937260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Objectifs du projet académique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926099-6BA8-4476-8B7A-C837C6E41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228" y="2727931"/>
            <a:ext cx="9848001" cy="3507620"/>
          </a:xfrm>
        </p:spPr>
        <p:txBody>
          <a:bodyPr>
            <a:normAutofit/>
          </a:bodyPr>
          <a:lstStyle/>
          <a:p>
            <a:pPr marL="266700" indent="-266700" algn="just">
              <a:buFont typeface="Arial" panose="020B0604020202020204" pitchFamily="34" charset="0"/>
              <a:buChar char="•"/>
            </a:pPr>
            <a:r>
              <a:rPr lang="fr-FR" sz="2300" dirty="0"/>
              <a:t>Préparer chaque apprenant à se former et à valoriser ses compétences tout au long de la vie ;</a:t>
            </a:r>
          </a:p>
          <a:p>
            <a:pPr marL="266700" indent="-266700" algn="just">
              <a:buFont typeface="Arial" panose="020B0604020202020204" pitchFamily="34" charset="0"/>
              <a:buChar char="•"/>
            </a:pPr>
            <a:r>
              <a:rPr lang="fr-FR" sz="2300" dirty="0"/>
              <a:t>Ouvrir l’école sur son environnement proche en favorisant les parcours éducatifs ;</a:t>
            </a:r>
          </a:p>
          <a:p>
            <a:pPr marL="266700" indent="-266700" algn="just">
              <a:buFont typeface="Arial" panose="020B0604020202020204" pitchFamily="34" charset="0"/>
              <a:buChar char="•"/>
            </a:pPr>
            <a:r>
              <a:rPr lang="fr-FR" sz="2300" dirty="0"/>
              <a:t>Former les élèves à la gestion de leur physique à tous les âges de la vie ;</a:t>
            </a:r>
          </a:p>
          <a:p>
            <a:pPr marL="266700" indent="-266700" algn="just">
              <a:buFont typeface="Arial" panose="020B0604020202020204" pitchFamily="34" charset="0"/>
              <a:buChar char="•"/>
            </a:pPr>
            <a:r>
              <a:rPr lang="fr-FR" sz="2300" dirty="0"/>
              <a:t>Encourager les pratiques interdisciplinaires et la conduite de projets individuels et collectifs ;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fr-FR" sz="2300" dirty="0"/>
              <a:t>Promouvoir une équité des territoires.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A7C6A42-AB65-44A1-962D-DBE1951383C1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CB9DE7-5B4B-470D-B968-F9C038EC2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4DB6C3-B326-4C4F-91E9-7BD105865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2CB1873-2AC1-4EE4-BD29-F2B93179B2E8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A57A061-B936-4977-84E0-B45E0204B656}"/>
              </a:ext>
            </a:extLst>
          </p:cNvPr>
          <p:cNvSpPr txBox="1"/>
          <p:nvPr/>
        </p:nvSpPr>
        <p:spPr>
          <a:xfrm>
            <a:off x="8239089" y="511348"/>
            <a:ext cx="285714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3 – 6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3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A40BE8C-552C-4554-B847-EC13FBF3E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9B31B83-064D-47C5-BB78-A18C60967279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</p:spTree>
    <p:extLst>
      <p:ext uri="{BB962C8B-B14F-4D97-AF65-F5344CB8AC3E}">
        <p14:creationId xmlns:p14="http://schemas.microsoft.com/office/powerpoint/2010/main" val="1102132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5400" y="2815771"/>
            <a:ext cx="9860280" cy="3558041"/>
          </a:xfrm>
        </p:spPr>
        <p:txBody>
          <a:bodyPr numCol="1" rtlCol="0">
            <a:normAutofit/>
          </a:bodyPr>
          <a:lstStyle/>
          <a:p>
            <a:pPr marL="365125" lvl="0" indent="-365125">
              <a:buFont typeface="Arial" panose="020B0604020202020204" pitchFamily="34" charset="0"/>
              <a:buChar char="•"/>
            </a:pPr>
            <a:r>
              <a:rPr lang="fr-FR" sz="2300" dirty="0"/>
              <a:t>AXE 1 : Un collège bien implanté dans son environnement</a:t>
            </a:r>
          </a:p>
          <a:p>
            <a:pPr marL="365125" lvl="0" indent="-365125">
              <a:buFont typeface="Arial" panose="020B0604020202020204" pitchFamily="34" charset="0"/>
              <a:buChar char="•"/>
            </a:pPr>
            <a:r>
              <a:rPr lang="fr-FR" sz="2300" dirty="0"/>
              <a:t>AXE 2 : Un collège attentif, soucieux et à l’écoute de tous</a:t>
            </a:r>
          </a:p>
          <a:p>
            <a:pPr marL="365125" lvl="0" indent="-365125">
              <a:buFont typeface="Arial" panose="020B0604020202020204" pitchFamily="34" charset="0"/>
              <a:buChar char="•"/>
            </a:pPr>
            <a:r>
              <a:rPr lang="fr-FR" sz="2300" dirty="0"/>
              <a:t>AXE 3 : Un collège exigeant à tous niveaux</a:t>
            </a:r>
          </a:p>
          <a:p>
            <a:pPr marL="365125" lvl="0" indent="-365125">
              <a:buFont typeface="Arial" panose="020B0604020202020204" pitchFamily="34" charset="0"/>
              <a:buChar char="•"/>
            </a:pPr>
            <a:r>
              <a:rPr lang="fr-FR" sz="2300" dirty="0"/>
              <a:t>AXE 4 : Un collège, propice au développement de l’ambition et à l’estime de soi</a:t>
            </a:r>
          </a:p>
          <a:p>
            <a:pPr marL="365125" lvl="0" indent="-365125">
              <a:buFont typeface="Arial" panose="020B0604020202020204" pitchFamily="34" charset="0"/>
              <a:buChar char="•"/>
            </a:pPr>
            <a:r>
              <a:rPr lang="fr-FR" sz="2300" dirty="0"/>
              <a:t>AXE 5 : Un collège, tourné vers le développement durable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7B30D4-5898-4C51-8F9A-0830519DBC70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02D40B-80D0-4A4A-8C36-A83771CBE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8D8D3A-66EE-4167-B37D-5941BF54B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42BF97B-13B2-4224-B501-CFDFB8CA12F9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B896FC8-6595-4E13-8960-06070B83F375}"/>
              </a:ext>
            </a:extLst>
          </p:cNvPr>
          <p:cNvSpPr txBox="1"/>
          <p:nvPr/>
        </p:nvSpPr>
        <p:spPr>
          <a:xfrm>
            <a:off x="8239089" y="511348"/>
            <a:ext cx="285714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3 – 6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3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219D273-9BE3-4A76-8E1F-A5AB99A56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DF8C5E-4352-4DF7-8ABA-2A6CC4490AA5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1E65687-816F-437D-B586-FEB9EDB11C09}"/>
              </a:ext>
            </a:extLst>
          </p:cNvPr>
          <p:cNvSpPr txBox="1">
            <a:spLocks noChangeArrowheads="1"/>
          </p:cNvSpPr>
          <p:nvPr/>
        </p:nvSpPr>
        <p:spPr>
          <a:xfrm>
            <a:off x="1116330" y="1660512"/>
            <a:ext cx="10058400" cy="8959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Axes du projet des établissements</a:t>
            </a:r>
          </a:p>
        </p:txBody>
      </p:sp>
    </p:spTree>
    <p:extLst>
      <p:ext uri="{BB962C8B-B14F-4D97-AF65-F5344CB8AC3E}">
        <p14:creationId xmlns:p14="http://schemas.microsoft.com/office/powerpoint/2010/main" val="2300143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33714" y="1843313"/>
            <a:ext cx="9921966" cy="4457407"/>
          </a:xfrm>
        </p:spPr>
        <p:txBody>
          <a:bodyPr numCol="2" rtlCol="0">
            <a:normAutofit fontScale="92500" lnSpcReduction="10000"/>
          </a:bodyPr>
          <a:lstStyle/>
          <a:p>
            <a:pPr marL="266700" lvl="0" indent="-266700" algn="just">
              <a:buFont typeface="Wingdings" panose="05000000000000000000" pitchFamily="2" charset="2"/>
              <a:buChar char="§"/>
              <a:tabLst>
                <a:tab pos="5021263" algn="l"/>
              </a:tabLst>
            </a:pPr>
            <a:endParaRPr lang="fr-FR" dirty="0"/>
          </a:p>
          <a:p>
            <a:pPr marL="266700" lvl="0" indent="-266700" algn="just">
              <a:buFont typeface="Wingdings" panose="05000000000000000000" pitchFamily="2" charset="2"/>
              <a:buChar char="§"/>
              <a:tabLst>
                <a:tab pos="5021263" algn="l"/>
              </a:tabLst>
            </a:pPr>
            <a:endParaRPr lang="fr-FR" dirty="0"/>
          </a:p>
          <a:p>
            <a:pPr marL="266700" lvl="0" indent="-266700" algn="just">
              <a:buFont typeface="Wingdings" panose="05000000000000000000" pitchFamily="2" charset="2"/>
              <a:buChar char="§"/>
              <a:tabLst>
                <a:tab pos="5021263" algn="l"/>
              </a:tabLst>
            </a:pPr>
            <a:r>
              <a:rPr lang="fr-FR" dirty="0"/>
              <a:t>Favoriser l’inspiration et la reconnaissance des sciences et de la technologie.</a:t>
            </a:r>
          </a:p>
          <a:p>
            <a:pPr marL="266700" lvl="0" indent="-266700" algn="just">
              <a:buFont typeface="Wingdings" panose="05000000000000000000" pitchFamily="2" charset="2"/>
              <a:buChar char="§"/>
              <a:tabLst>
                <a:tab pos="5021263" algn="l"/>
              </a:tabLst>
            </a:pPr>
            <a:r>
              <a:rPr lang="fr-FR" dirty="0"/>
              <a:t>Contribuer à l’éveil des jeunes esprits aux sciences et à la technologie.</a:t>
            </a:r>
          </a:p>
          <a:p>
            <a:pPr marL="266700" lvl="0" indent="-266700" algn="just">
              <a:buFont typeface="Wingdings" panose="05000000000000000000" pitchFamily="2" charset="2"/>
              <a:buChar char="§"/>
              <a:tabLst>
                <a:tab pos="5021263" algn="l"/>
              </a:tabLst>
            </a:pPr>
            <a:r>
              <a:rPr lang="fr-FR" dirty="0"/>
              <a:t>Participer au renforcement des activités de Culture Scientifique, technique et industrielle liées aux nouvelles technologies au sein de la caraïbe.</a:t>
            </a:r>
          </a:p>
          <a:p>
            <a:pPr marL="266700" lvl="0" indent="-266700" algn="just">
              <a:buFont typeface="Wingdings" panose="05000000000000000000" pitchFamily="2" charset="2"/>
              <a:buChar char="§"/>
              <a:tabLst>
                <a:tab pos="5021263" algn="l"/>
              </a:tabLst>
            </a:pPr>
            <a:r>
              <a:rPr lang="fr-FR" dirty="0"/>
              <a:t>Impulser une expérience innovante, ludique et pédagogique.</a:t>
            </a:r>
          </a:p>
          <a:p>
            <a:pPr marL="266700" lvl="0" indent="-266700" algn="just">
              <a:buFont typeface="Wingdings" panose="05000000000000000000" pitchFamily="2" charset="2"/>
              <a:buChar char="§"/>
              <a:tabLst>
                <a:tab pos="5021263" algn="l"/>
              </a:tabLst>
            </a:pPr>
            <a:r>
              <a:rPr lang="fr-FR" dirty="0"/>
              <a:t>Proposer une action collaborative et créative.</a:t>
            </a:r>
          </a:p>
          <a:p>
            <a:pPr marL="457200" lvl="0" indent="-266700" algn="just">
              <a:buFont typeface="Wingdings" panose="05000000000000000000" pitchFamily="2" charset="2"/>
              <a:buChar char="§"/>
              <a:tabLst>
                <a:tab pos="5021263" algn="l"/>
              </a:tabLst>
            </a:pPr>
            <a:endParaRPr lang="fr-FR" dirty="0"/>
          </a:p>
          <a:p>
            <a:pPr marL="457200" lvl="0" indent="-266700" algn="just">
              <a:buFont typeface="Wingdings" panose="05000000000000000000" pitchFamily="2" charset="2"/>
              <a:buChar char="§"/>
              <a:tabLst>
                <a:tab pos="5021263" algn="l"/>
              </a:tabLst>
            </a:pPr>
            <a:endParaRPr lang="fr-FR" dirty="0"/>
          </a:p>
          <a:p>
            <a:pPr marL="457200" lvl="0" indent="-266700" algn="just">
              <a:buFont typeface="Wingdings" panose="05000000000000000000" pitchFamily="2" charset="2"/>
              <a:buChar char="§"/>
              <a:tabLst>
                <a:tab pos="5021263" algn="l"/>
              </a:tabLst>
            </a:pPr>
            <a:r>
              <a:rPr lang="fr-FR" dirty="0"/>
              <a:t>Valoriser la technologie et le développement durable et représenter le collège sur le plan régional et international.</a:t>
            </a:r>
          </a:p>
          <a:p>
            <a:pPr marL="449263" lvl="0" indent="-268288" algn="just">
              <a:buFont typeface="Wingdings" panose="05000000000000000000" pitchFamily="2" charset="2"/>
              <a:buChar char="§"/>
            </a:pPr>
            <a:r>
              <a:rPr lang="fr-FR" dirty="0"/>
              <a:t>Promouvoir la conduite de projets individuels et collectifs.</a:t>
            </a:r>
          </a:p>
          <a:p>
            <a:pPr marL="449263" lvl="0" indent="-268288" algn="just">
              <a:buFont typeface="Wingdings" panose="05000000000000000000" pitchFamily="2" charset="2"/>
              <a:buChar char="§"/>
            </a:pPr>
            <a:r>
              <a:rPr lang="fr-FR" dirty="0"/>
              <a:t>Ouvrir l’école sur son environnement.</a:t>
            </a:r>
          </a:p>
          <a:p>
            <a:pPr marL="449263" lvl="0" indent="-268288" algn="just">
              <a:buFont typeface="Wingdings" panose="05000000000000000000" pitchFamily="2" charset="2"/>
              <a:buChar char="§"/>
            </a:pPr>
            <a:r>
              <a:rPr lang="fr-FR" dirty="0"/>
              <a:t>Accueillir et échanger avec des patrons de yoles.</a:t>
            </a:r>
          </a:p>
          <a:p>
            <a:pPr marL="449263" lvl="0" indent="-268288" algn="just">
              <a:buFont typeface="Wingdings" panose="05000000000000000000" pitchFamily="2" charset="2"/>
              <a:buChar char="§"/>
            </a:pPr>
            <a:r>
              <a:rPr lang="fr-FR" dirty="0"/>
              <a:t>Exposer les travaux des élèves au CDI.</a:t>
            </a:r>
          </a:p>
          <a:p>
            <a:pPr marL="449263" lvl="0" indent="-268288" algn="just">
              <a:buFont typeface="Wingdings" panose="05000000000000000000" pitchFamily="2" charset="2"/>
              <a:buChar char="§"/>
            </a:pPr>
            <a:r>
              <a:rPr lang="fr-FR" dirty="0"/>
              <a:t>Lire et étudier un récit en rapport avec la yole.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66FEA8-A2AF-4571-A834-72789CD68A29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81209A-6E7F-4F8C-9B48-B583652FD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2FCF06C-BC69-4558-975E-3455A4975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A93D126-2E0D-4AA2-B070-09494E614FB8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4CE690-6811-4F82-BB69-9308C86AB0F0}"/>
              </a:ext>
            </a:extLst>
          </p:cNvPr>
          <p:cNvSpPr txBox="1"/>
          <p:nvPr/>
        </p:nvSpPr>
        <p:spPr>
          <a:xfrm>
            <a:off x="8239089" y="511348"/>
            <a:ext cx="285714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3 – 6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3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9A599E4-7EE4-4786-BAFA-07EF16C1A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46DE0AF-770B-46BF-9ED0-418676817B2A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DAD73726-492B-4995-B99B-BDF6DA326C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79" y="1602403"/>
            <a:ext cx="10094595" cy="954107"/>
          </a:xfrm>
        </p:spPr>
        <p:txBody>
          <a:bodyPr>
            <a:normAutofit/>
          </a:bodyPr>
          <a:lstStyle/>
          <a:p>
            <a:r>
              <a:rPr lang="fr-FR" altLang="fr-FR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Objectifs du projet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E893933-3514-4327-AB9F-13E248863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82A5FE54-92C7-40A2-B9D2-1C49D9183D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9" y="2883745"/>
            <a:ext cx="4829554" cy="2069809"/>
          </a:xfrm>
        </p:spPr>
      </p:pic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8473663-45BB-4C91-9FEA-997553088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33622" y="1894947"/>
            <a:ext cx="10128102" cy="736282"/>
          </a:xfrm>
        </p:spPr>
        <p:txBody>
          <a:bodyPr>
            <a:normAutofit/>
          </a:bodyPr>
          <a:lstStyle/>
          <a:p>
            <a:r>
              <a:rPr lang="fr-FR" sz="3600" cap="none" spc="-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Présentation des productions  </a:t>
            </a:r>
            <a:r>
              <a:rPr lang="fr-FR" sz="3600" spc="-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948A350A-BBBC-4C6B-A5E9-32F9D0EFB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39074" y="2582334"/>
            <a:ext cx="5251010" cy="3598220"/>
          </a:xfrm>
        </p:spPr>
        <p:txBody>
          <a:bodyPr>
            <a:normAutofit/>
          </a:bodyPr>
          <a:lstStyle/>
          <a:p>
            <a:pPr algn="just"/>
            <a:r>
              <a:rPr lang="fr-FR" sz="2400" i="1" dirty="0"/>
              <a:t>L’équipe de TRAAM de l’académie de Martinique présente 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fr-FR" sz="2400" dirty="0"/>
              <a:t>1 séquence pédagogique pour le niveau 6</a:t>
            </a:r>
            <a:r>
              <a:rPr lang="fr-FR" sz="2400" baseline="30000" dirty="0"/>
              <a:t>e</a:t>
            </a:r>
            <a:r>
              <a:rPr lang="fr-FR" sz="2400" dirty="0"/>
              <a:t> </a:t>
            </a:r>
            <a:r>
              <a:rPr lang="fr-FR" sz="2200" i="1" dirty="0"/>
              <a:t>organisé sous la forme d’un e-book.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fr-FR" sz="2400" dirty="0"/>
              <a:t>2 séquences pédagogiques pour le niveau 3</a:t>
            </a:r>
            <a:r>
              <a:rPr lang="fr-FR" sz="2400" baseline="30000" dirty="0"/>
              <a:t>e.</a:t>
            </a:r>
            <a:endParaRPr lang="fr-FR" sz="2400" dirty="0"/>
          </a:p>
          <a:p>
            <a:pPr marL="361950" indent="-90488" algn="just">
              <a:buFont typeface="Wingdings" panose="05000000000000000000" pitchFamily="2" charset="2"/>
              <a:buChar char="§"/>
            </a:pPr>
            <a:r>
              <a:rPr lang="fr-FR" sz="2200" i="1" dirty="0"/>
              <a:t>Elle aborde le thème du design, de l’innovation et créativité ainsi que celui de l’informatique et la programmation.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7A69782-1E80-4144-9042-EC6034F9C6CA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1DC8F3C-AF8C-47AC-A9C3-4EAF71AF0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F4B240F-8F43-445A-9974-1A8C34E73CEE}"/>
              </a:ext>
            </a:extLst>
          </p:cNvPr>
          <p:cNvSpPr txBox="1"/>
          <p:nvPr/>
        </p:nvSpPr>
        <p:spPr>
          <a:xfrm>
            <a:off x="8239089" y="511348"/>
            <a:ext cx="285714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3 – 6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3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DDAA5DB-8F4F-4F3B-BAD4-F0B62F6638A0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DE28141-A5DA-4DB2-9CA5-DA4005B84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79A610B-A7AB-49FC-B2F7-04F7C98D21C2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172103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3A13E2-80AE-4E34-89C0-171E6AB94453}"/>
              </a:ext>
            </a:extLst>
          </p:cNvPr>
          <p:cNvSpPr txBox="1"/>
          <p:nvPr/>
        </p:nvSpPr>
        <p:spPr>
          <a:xfrm>
            <a:off x="8880405" y="650446"/>
            <a:ext cx="2215824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3 – 6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8473663-45BB-4C91-9FEA-997553088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77139" y="1939091"/>
            <a:ext cx="6504067" cy="736282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compétences associées </a:t>
            </a:r>
            <a:r>
              <a:rPr lang="fr-FR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5AA846B-3372-4D30-BFEE-BC77269DED54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FF4678C-B765-48D9-95BD-8A8D9478F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105AE08-380E-418B-9E27-740573888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pic>
        <p:nvPicPr>
          <p:cNvPr id="2" name="Espace réservé du contenu 1">
            <a:extLst>
              <a:ext uri="{FF2B5EF4-FFF2-40B4-BE49-F238E27FC236}">
                <a16:creationId xmlns:a16="http://schemas.microsoft.com/office/drawing/2014/main" id="{39A33D1E-0DE4-4485-AB9C-68EED8CA47B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7226620" y="2297643"/>
            <a:ext cx="3888241" cy="3126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165BA9D8-7749-46B9-AB58-C7E43B798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7138" y="2582334"/>
            <a:ext cx="6223993" cy="337820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Ci-dessous le tableau des compétences travaillées :</a:t>
            </a:r>
          </a:p>
          <a:p>
            <a:r>
              <a:rPr lang="fr-FR" dirty="0">
                <a:hlinkClick r:id="rId6"/>
              </a:rPr>
              <a:t>https://tribu.phm.education.gouv.fr/portal/share/VE6niu</a:t>
            </a:r>
            <a:r>
              <a:rPr lang="fr-FR" dirty="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EF909F4-92F9-45E8-BAA0-C2E52ED9B951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</p:spTree>
    <p:extLst>
      <p:ext uri="{BB962C8B-B14F-4D97-AF65-F5344CB8AC3E}">
        <p14:creationId xmlns:p14="http://schemas.microsoft.com/office/powerpoint/2010/main" val="3144434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0FE048-E969-41B5-AC9A-0ED65B91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76" y="235766"/>
            <a:ext cx="3374826" cy="11610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E07A19-D2EE-4B5A-9D8B-56135BD1FB9B}"/>
              </a:ext>
            </a:extLst>
          </p:cNvPr>
          <p:cNvSpPr txBox="1"/>
          <p:nvPr/>
        </p:nvSpPr>
        <p:spPr>
          <a:xfrm>
            <a:off x="3724102" y="404226"/>
            <a:ext cx="155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2019</a:t>
            </a:r>
          </a:p>
          <a:p>
            <a:r>
              <a:rPr lang="fr-FR" sz="2800" b="1" dirty="0">
                <a:solidFill>
                  <a:schemeClr val="bg2">
                    <a:lumMod val="50000"/>
                  </a:schemeClr>
                </a:solidFill>
                <a:latin typeface="Accord Heavy SF" panose="020BE200000000000000" pitchFamily="34" charset="0"/>
              </a:rPr>
              <a:t>2020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3A13E2-80AE-4E34-89C0-171E6AB94453}"/>
              </a:ext>
            </a:extLst>
          </p:cNvPr>
          <p:cNvSpPr txBox="1"/>
          <p:nvPr/>
        </p:nvSpPr>
        <p:spPr>
          <a:xfrm>
            <a:off x="8880405" y="650446"/>
            <a:ext cx="2215824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ccord Heavy SF" panose="020BE200000000000000" pitchFamily="34" charset="0"/>
              </a:rPr>
              <a:t>Cycle 4 – 3</a:t>
            </a:r>
            <a:r>
              <a:rPr lang="fr-FR" sz="2400" b="1" baseline="30000" dirty="0">
                <a:latin typeface="Accord Heavy SF" panose="020BE200000000000000" pitchFamily="34" charset="0"/>
              </a:rPr>
              <a:t>e</a:t>
            </a:r>
            <a:r>
              <a:rPr lang="fr-FR" sz="2400" b="1" dirty="0">
                <a:latin typeface="Accord Heavy SF" panose="020BE200000000000000" pitchFamily="34" charset="0"/>
              </a:rPr>
              <a:t> 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8473663-45BB-4C91-9FEA-997553088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80647" y="1939091"/>
            <a:ext cx="7504774" cy="736282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compétences travaillées  </a:t>
            </a:r>
            <a:r>
              <a:rPr lang="fr-FR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948A350A-BBBC-4C6B-A5E9-32F9D0EFB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89283" y="2675373"/>
            <a:ext cx="7214053" cy="355837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1600" dirty="0"/>
              <a:t>En 3</a:t>
            </a:r>
            <a:r>
              <a:rPr lang="fr-FR" sz="1600" baseline="30000" dirty="0"/>
              <a:t>ème</a:t>
            </a:r>
            <a:r>
              <a:rPr lang="fr-FR" sz="1600" dirty="0"/>
              <a:t> le projet pédagogique réalisé s’appuie sur la création d’une application numérique pour smartphone.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1600" dirty="0"/>
              <a:t>Cette application donne la possibilité d’informer en temps réel la famille d’un marin pécheur sur la position et les caractéristiques de l’embarcation utilisées quand celle-ci ne dispose pas d’un équipement adéquat lors de ses sorties en mer.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1600" b="1" u="sng" dirty="0"/>
              <a:t>Compétences :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1600" dirty="0"/>
              <a:t>2. Concevoir, créer, réaliser [2.3 – 2.4 – 2.5 – 2.6 – 2.7]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1600" dirty="0"/>
              <a:t>3. S’approprier des outils et des méthodes 	[3.1 – 3.3]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1600" dirty="0"/>
              <a:t>4. Pratiquer des langages [4.1]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1600" dirty="0"/>
              <a:t>5. mobiliser des outils numériques [5.1 – 5.2 – 5.5]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1600" dirty="0"/>
              <a:t>6. Adopter un comportement éthique et responsable [6.1]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fr-FR" sz="1600" dirty="0"/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fr-FR" sz="1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F4720CC-C583-44C1-95C2-ACFA11F236E3}"/>
              </a:ext>
            </a:extLst>
          </p:cNvPr>
          <p:cNvSpPr txBox="1"/>
          <p:nvPr/>
        </p:nvSpPr>
        <p:spPr>
          <a:xfrm>
            <a:off x="145404" y="6434041"/>
            <a:ext cx="113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Collaborateurs : David PALCY – Audrey GRANVILLE – Gwenola GOMEZ  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8235D32-6A46-48AF-A35D-0385E077B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26" y="6317673"/>
            <a:ext cx="589070" cy="55694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4208BDB-2D17-4312-BDC1-174BABBFA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1041" y="6317673"/>
            <a:ext cx="970376" cy="567822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D3309E0E-6EC9-4D04-8275-6A99970459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694057" y="2047210"/>
            <a:ext cx="2149479" cy="4102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044D118-07BF-4CEC-AE7D-233702C1C301}"/>
              </a:ext>
            </a:extLst>
          </p:cNvPr>
          <p:cNvSpPr txBox="1"/>
          <p:nvPr/>
        </p:nvSpPr>
        <p:spPr>
          <a:xfrm>
            <a:off x="9415098" y="6300720"/>
            <a:ext cx="124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 BERKLEY" panose="02000000000000000000" pitchFamily="2" charset="0"/>
              </a:rPr>
              <a:t>Collège des Saintes</a:t>
            </a:r>
          </a:p>
        </p:txBody>
      </p:sp>
    </p:spTree>
    <p:extLst>
      <p:ext uri="{BB962C8B-B14F-4D97-AF65-F5344CB8AC3E}">
        <p14:creationId xmlns:p14="http://schemas.microsoft.com/office/powerpoint/2010/main" val="284226626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36907</TotalTime>
  <Words>3519</Words>
  <Application>Microsoft Office PowerPoint</Application>
  <PresentationFormat>Grand écran</PresentationFormat>
  <Paragraphs>531</Paragraphs>
  <Slides>36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8" baseType="lpstr">
      <vt:lpstr>Accord Heavy SF</vt:lpstr>
      <vt:lpstr>AR BERKLEY</vt:lpstr>
      <vt:lpstr>Arial</vt:lpstr>
      <vt:lpstr>Brush Script MT</vt:lpstr>
      <vt:lpstr>Calibri</vt:lpstr>
      <vt:lpstr>Calibri Light</vt:lpstr>
      <vt:lpstr>Courier New</vt:lpstr>
      <vt:lpstr>Helvetica</vt:lpstr>
      <vt:lpstr>Open Sans</vt:lpstr>
      <vt:lpstr>Symbol</vt:lpstr>
      <vt:lpstr>Wingdings</vt:lpstr>
      <vt:lpstr>Rétrospective</vt:lpstr>
      <vt:lpstr>Présentation PowerPoint</vt:lpstr>
      <vt:lpstr>Présentation PowerPoint</vt:lpstr>
      <vt:lpstr>Disciplines impliquées</vt:lpstr>
      <vt:lpstr>Objectifs du projet académique</vt:lpstr>
      <vt:lpstr>Présentation PowerPoint</vt:lpstr>
      <vt:lpstr>Objectifs du projet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 si on testait  réellement ?</vt:lpstr>
      <vt:lpstr>Test dans la baie</vt:lpstr>
      <vt:lpstr>Autres partages</vt:lpstr>
      <vt:lpstr>Actions menées par les autres disciplines</vt:lpstr>
      <vt:lpstr>Ressources </vt:lpstr>
      <vt:lpstr>Autres objectifs du projet</vt:lpstr>
      <vt:lpstr>Suite possible !</vt:lpstr>
      <vt:lpstr>Remerciements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TraAM 2019-2020 "Entre tecnologie et tradition"</dc:title>
  <dc:creator>D Palcy;A Granville;G GOMEZ</dc:creator>
  <cp:keywords>TraAM</cp:keywords>
  <cp:lastModifiedBy>David PALCY</cp:lastModifiedBy>
  <cp:revision>275</cp:revision>
  <cp:lastPrinted>2020-11-08T03:12:25Z</cp:lastPrinted>
  <dcterms:created xsi:type="dcterms:W3CDTF">2019-11-28T14:14:36Z</dcterms:created>
  <dcterms:modified xsi:type="dcterms:W3CDTF">2020-11-14T12:09:07Z</dcterms:modified>
</cp:coreProperties>
</file>