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29"/>
  </p:notesMasterIdLst>
  <p:sldIdLst>
    <p:sldId id="256" r:id="rId2"/>
    <p:sldId id="281" r:id="rId3"/>
    <p:sldId id="326" r:id="rId4"/>
    <p:sldId id="274" r:id="rId5"/>
    <p:sldId id="312" r:id="rId6"/>
    <p:sldId id="275" r:id="rId7"/>
    <p:sldId id="263" r:id="rId8"/>
    <p:sldId id="259" r:id="rId9"/>
    <p:sldId id="337" r:id="rId10"/>
    <p:sldId id="338" r:id="rId11"/>
    <p:sldId id="343" r:id="rId12"/>
    <p:sldId id="342" r:id="rId13"/>
    <p:sldId id="339" r:id="rId14"/>
    <p:sldId id="340" r:id="rId15"/>
    <p:sldId id="266" r:id="rId16"/>
    <p:sldId id="283" r:id="rId17"/>
    <p:sldId id="264" r:id="rId18"/>
    <p:sldId id="284" r:id="rId19"/>
    <p:sldId id="324" r:id="rId20"/>
    <p:sldId id="325" r:id="rId21"/>
    <p:sldId id="330" r:id="rId22"/>
    <p:sldId id="336" r:id="rId23"/>
    <p:sldId id="331" r:id="rId24"/>
    <p:sldId id="333" r:id="rId25"/>
    <p:sldId id="334" r:id="rId26"/>
    <p:sldId id="33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22E22"/>
    <a:srgbClr val="BD9607"/>
    <a:srgbClr val="E3B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39DBF-F9E9-4A78-B942-5B5EC02ABD2B}" v="1" dt="2024-01-09T16:09:22.950"/>
    <p1510:client id="{4B96D55C-116B-478A-AFD1-9441C76B1F96}" v="46" dt="2024-01-09T14:04:46.371"/>
    <p1510:client id="{53841895-581E-416D-B8B3-58625000D846}" v="97" dt="2024-01-08T22:15:13.053"/>
    <p1510:client id="{5CA313D5-3164-437F-8F63-E2BECC7B6385}" v="10" dt="2024-01-08T22:53:16.228"/>
    <p1510:client id="{F369ED0E-9544-4BDB-8C78-71732A0F2169}" v="1115" dt="2024-01-09T16:08:39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B4EEA-1024-439F-9281-136A78A1A8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39464-A1A1-4767-8F3E-53A83CF05E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800" b="1" i="0" dirty="0">
              <a:solidFill>
                <a:schemeClr val="tx1"/>
              </a:solidFill>
            </a:rPr>
            <a:t>Formation théorique et pratique en 2 ans</a:t>
          </a:r>
          <a:endParaRPr lang="en-US" sz="2800" dirty="0">
            <a:solidFill>
              <a:schemeClr val="tx1"/>
            </a:solidFill>
          </a:endParaRPr>
        </a:p>
      </dgm:t>
    </dgm:pt>
    <dgm:pt modelId="{53E6B7E5-EC6F-4C4D-8D40-84166152E03A}" type="parTrans" cxnId="{5F77E827-F4F8-4964-9EB2-AEC5ECC86C83}">
      <dgm:prSet/>
      <dgm:spPr/>
      <dgm:t>
        <a:bodyPr/>
        <a:lstStyle/>
        <a:p>
          <a:endParaRPr lang="en-US"/>
        </a:p>
      </dgm:t>
    </dgm:pt>
    <dgm:pt modelId="{ED19C644-8F0E-456C-A58B-0E84F42FCE12}" type="sibTrans" cxnId="{5F77E827-F4F8-4964-9EB2-AEC5ECC86C83}">
      <dgm:prSet/>
      <dgm:spPr/>
      <dgm:t>
        <a:bodyPr/>
        <a:lstStyle/>
        <a:p>
          <a:endParaRPr lang="en-US"/>
        </a:p>
      </dgm:t>
    </dgm:pt>
    <dgm:pt modelId="{98F9906C-CE7A-454F-AC9E-4F5A9326D0D6}" type="pres">
      <dgm:prSet presAssocID="{AE1B4EEA-1024-439F-9281-136A78A1A8F7}" presName="root" presStyleCnt="0">
        <dgm:presLayoutVars>
          <dgm:dir/>
          <dgm:resizeHandles val="exact"/>
        </dgm:presLayoutVars>
      </dgm:prSet>
      <dgm:spPr/>
    </dgm:pt>
    <dgm:pt modelId="{75EF2C28-C403-4958-9837-F46CDC941B9D}" type="pres">
      <dgm:prSet presAssocID="{BEE39464-A1A1-4767-8F3E-53A83CF05E6B}" presName="compNode" presStyleCnt="0"/>
      <dgm:spPr/>
    </dgm:pt>
    <dgm:pt modelId="{234FDE3B-D5BD-4DE2-B7DC-310ACCB6F907}" type="pres">
      <dgm:prSet presAssocID="{BEE39464-A1A1-4767-8F3E-53A83CF05E6B}" presName="bgRect" presStyleLbl="bgShp" presStyleIdx="0" presStyleCnt="1" custScaleY="307756" custLinFactNeighborX="-4210" custLinFactNeighborY="-3196"/>
      <dgm:spPr/>
    </dgm:pt>
    <dgm:pt modelId="{F39F9082-D120-4942-9758-0A9F5445A4AD}" type="pres">
      <dgm:prSet presAssocID="{BEE39464-A1A1-4767-8F3E-53A83CF05E6B}" presName="iconRect" presStyleLbl="node1" presStyleIdx="0" presStyleCnt="1" custLinFactNeighborX="-53260" custLinFactNeighborY="-12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2858153E-C569-42DF-8F4B-DE880F629CDA}" type="pres">
      <dgm:prSet presAssocID="{BEE39464-A1A1-4767-8F3E-53A83CF05E6B}" presName="spaceRect" presStyleCnt="0"/>
      <dgm:spPr/>
    </dgm:pt>
    <dgm:pt modelId="{6CF60F12-1E1A-4924-9F2C-869404D42E27}" type="pres">
      <dgm:prSet presAssocID="{BEE39464-A1A1-4767-8F3E-53A83CF05E6B}" presName="parTx" presStyleLbl="revTx" presStyleIdx="0" presStyleCnt="1" custScaleX="122907" custLinFactNeighborX="-13089" custLinFactNeighborY="-38939">
        <dgm:presLayoutVars>
          <dgm:chMax val="0"/>
          <dgm:chPref val="0"/>
        </dgm:presLayoutVars>
      </dgm:prSet>
      <dgm:spPr/>
    </dgm:pt>
  </dgm:ptLst>
  <dgm:cxnLst>
    <dgm:cxn modelId="{5F77E827-F4F8-4964-9EB2-AEC5ECC86C83}" srcId="{AE1B4EEA-1024-439F-9281-136A78A1A8F7}" destId="{BEE39464-A1A1-4767-8F3E-53A83CF05E6B}" srcOrd="0" destOrd="0" parTransId="{53E6B7E5-EC6F-4C4D-8D40-84166152E03A}" sibTransId="{ED19C644-8F0E-456C-A58B-0E84F42FCE12}"/>
    <dgm:cxn modelId="{C1C03A75-7648-417B-97FD-D9A5B26F1F46}" type="presOf" srcId="{BEE39464-A1A1-4767-8F3E-53A83CF05E6B}" destId="{6CF60F12-1E1A-4924-9F2C-869404D42E27}" srcOrd="0" destOrd="0" presId="urn:microsoft.com/office/officeart/2018/2/layout/IconVerticalSolidList"/>
    <dgm:cxn modelId="{AB8929EE-55C6-4E70-B60B-887D22BCCF77}" type="presOf" srcId="{AE1B4EEA-1024-439F-9281-136A78A1A8F7}" destId="{98F9906C-CE7A-454F-AC9E-4F5A9326D0D6}" srcOrd="0" destOrd="0" presId="urn:microsoft.com/office/officeart/2018/2/layout/IconVerticalSolidList"/>
    <dgm:cxn modelId="{0229E436-CD34-442A-83EC-645A5C3AAA90}" type="presParOf" srcId="{98F9906C-CE7A-454F-AC9E-4F5A9326D0D6}" destId="{75EF2C28-C403-4958-9837-F46CDC941B9D}" srcOrd="0" destOrd="0" presId="urn:microsoft.com/office/officeart/2018/2/layout/IconVerticalSolidList"/>
    <dgm:cxn modelId="{823940D0-88D4-4781-8663-D982EA303BC7}" type="presParOf" srcId="{75EF2C28-C403-4958-9837-F46CDC941B9D}" destId="{234FDE3B-D5BD-4DE2-B7DC-310ACCB6F907}" srcOrd="0" destOrd="0" presId="urn:microsoft.com/office/officeart/2018/2/layout/IconVerticalSolidList"/>
    <dgm:cxn modelId="{40076646-9BD6-46C0-988E-C883F74C14A4}" type="presParOf" srcId="{75EF2C28-C403-4958-9837-F46CDC941B9D}" destId="{F39F9082-D120-4942-9758-0A9F5445A4AD}" srcOrd="1" destOrd="0" presId="urn:microsoft.com/office/officeart/2018/2/layout/IconVerticalSolidList"/>
    <dgm:cxn modelId="{E18B6B5D-3B14-43C9-B96B-FF05E7FD3751}" type="presParOf" srcId="{75EF2C28-C403-4958-9837-F46CDC941B9D}" destId="{2858153E-C569-42DF-8F4B-DE880F629CDA}" srcOrd="2" destOrd="0" presId="urn:microsoft.com/office/officeart/2018/2/layout/IconVerticalSolidList"/>
    <dgm:cxn modelId="{3224E09A-F2BB-4619-A3E8-F63BEE19DD51}" type="presParOf" srcId="{75EF2C28-C403-4958-9837-F46CDC941B9D}" destId="{6CF60F12-1E1A-4924-9F2C-869404D42E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03CA1A-B54B-49A6-BEDC-11EF1E91C8B7}" type="doc">
      <dgm:prSet loTypeId="urn:microsoft.com/office/officeart/2005/8/layout/hList1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D93936-BFAA-4812-9C96-4C73EB74C739}">
      <dgm:prSet phldrT="[Texte]" custT="1"/>
      <dgm:spPr/>
      <dgm:t>
        <a:bodyPr/>
        <a:lstStyle/>
        <a:p>
          <a:r>
            <a:rPr lang="fr-FR" sz="2800" b="1"/>
            <a:t>Lycée général et technologique Joseph Gaillard</a:t>
          </a:r>
        </a:p>
      </dgm:t>
    </dgm:pt>
    <dgm:pt modelId="{05ABD643-0B0A-44E1-99B7-EBB534CCB5C9}" type="parTrans" cxnId="{9550F282-F115-4F28-82B1-7DE0C5B5355A}">
      <dgm:prSet/>
      <dgm:spPr/>
      <dgm:t>
        <a:bodyPr/>
        <a:lstStyle/>
        <a:p>
          <a:endParaRPr lang="fr-FR"/>
        </a:p>
      </dgm:t>
    </dgm:pt>
    <dgm:pt modelId="{C791FBF5-2A66-4E1C-AB49-2BBFE4B67D34}" type="sibTrans" cxnId="{9550F282-F115-4F28-82B1-7DE0C5B5355A}">
      <dgm:prSet/>
      <dgm:spPr/>
      <dgm:t>
        <a:bodyPr/>
        <a:lstStyle/>
        <a:p>
          <a:endParaRPr lang="fr-FR"/>
        </a:p>
      </dgm:t>
    </dgm:pt>
    <dgm:pt modelId="{99FA0B7E-3E41-48B9-B8AE-A0E1DA41A319}">
      <dgm:prSet phldrT="[Texte]" custT="1"/>
      <dgm:spPr/>
      <dgm:t>
        <a:bodyPr/>
        <a:lstStyle/>
        <a:p>
          <a:pPr>
            <a:spcAft>
              <a:spcPct val="15000"/>
            </a:spcAft>
          </a:pPr>
          <a:r>
            <a:rPr lang="fr-FR" sz="2800">
              <a:latin typeface="Century Gothic"/>
            </a:rPr>
            <a:t>24</a:t>
          </a:r>
          <a:r>
            <a:rPr lang="fr-FR" sz="2800"/>
            <a:t> places en 1</a:t>
          </a:r>
          <a:r>
            <a:rPr lang="fr-FR" sz="2800" baseline="30000"/>
            <a:t>ère</a:t>
          </a:r>
          <a:r>
            <a:rPr lang="fr-FR" sz="2800"/>
            <a:t> année de BTS ESF</a:t>
          </a:r>
        </a:p>
      </dgm:t>
    </dgm:pt>
    <dgm:pt modelId="{CE3D228C-C8F0-47C6-B193-492D4438F0EF}" type="parTrans" cxnId="{DA45C8A2-2961-4BD0-AF98-8A81A06B62E1}">
      <dgm:prSet/>
      <dgm:spPr/>
      <dgm:t>
        <a:bodyPr/>
        <a:lstStyle/>
        <a:p>
          <a:endParaRPr lang="fr-FR"/>
        </a:p>
      </dgm:t>
    </dgm:pt>
    <dgm:pt modelId="{65764ED1-0C68-4C1F-8E3A-2CEFDEA5801C}" type="sibTrans" cxnId="{DA45C8A2-2961-4BD0-AF98-8A81A06B62E1}">
      <dgm:prSet/>
      <dgm:spPr/>
      <dgm:t>
        <a:bodyPr/>
        <a:lstStyle/>
        <a:p>
          <a:endParaRPr lang="fr-FR"/>
        </a:p>
      </dgm:t>
    </dgm:pt>
    <dgm:pt modelId="{BD74E9D1-6EAC-4DCA-91C0-F50EC63D6B42}">
      <dgm:prSet phldrT="[Texte]" custT="1"/>
      <dgm:spPr/>
      <dgm:t>
        <a:bodyPr/>
        <a:lstStyle/>
        <a:p>
          <a:r>
            <a:rPr lang="fr-FR" sz="2800" b="1"/>
            <a:t>Lycée professionnel </a:t>
          </a:r>
        </a:p>
        <a:p>
          <a:r>
            <a:rPr lang="fr-FR" sz="2800" b="1"/>
            <a:t>La Trinité</a:t>
          </a:r>
        </a:p>
      </dgm:t>
    </dgm:pt>
    <dgm:pt modelId="{2ABF7B08-F038-4A5A-AEA4-61718877CB71}" type="parTrans" cxnId="{E757C183-7467-41EA-B07C-6404ADA94DD4}">
      <dgm:prSet/>
      <dgm:spPr/>
      <dgm:t>
        <a:bodyPr/>
        <a:lstStyle/>
        <a:p>
          <a:endParaRPr lang="fr-FR"/>
        </a:p>
      </dgm:t>
    </dgm:pt>
    <dgm:pt modelId="{28964BB1-6FF7-4FBB-9CFF-1C8971D809CD}" type="sibTrans" cxnId="{E757C183-7467-41EA-B07C-6404ADA94DD4}">
      <dgm:prSet/>
      <dgm:spPr/>
      <dgm:t>
        <a:bodyPr/>
        <a:lstStyle/>
        <a:p>
          <a:endParaRPr lang="fr-FR"/>
        </a:p>
      </dgm:t>
    </dgm:pt>
    <dgm:pt modelId="{926ACA8D-7EA3-495D-AC8E-4F6173AB928E}">
      <dgm:prSet phldrT="[Texte]" custT="1"/>
      <dgm:spPr/>
      <dgm:t>
        <a:bodyPr/>
        <a:lstStyle/>
        <a:p>
          <a:r>
            <a:rPr lang="fr-FR" sz="2800"/>
            <a:t> 24 places en 1</a:t>
          </a:r>
          <a:r>
            <a:rPr lang="fr-FR" sz="2800" baseline="30000"/>
            <a:t>ère</a:t>
          </a:r>
          <a:r>
            <a:rPr lang="fr-FR" sz="2800"/>
            <a:t> année de BTS ESF</a:t>
          </a:r>
        </a:p>
      </dgm:t>
    </dgm:pt>
    <dgm:pt modelId="{F08161C7-A512-41C5-980E-E7F86F3B2DC2}" type="parTrans" cxnId="{92A2D054-6E71-486A-97AF-CE4D42F3CAC6}">
      <dgm:prSet/>
      <dgm:spPr/>
      <dgm:t>
        <a:bodyPr/>
        <a:lstStyle/>
        <a:p>
          <a:endParaRPr lang="fr-FR"/>
        </a:p>
      </dgm:t>
    </dgm:pt>
    <dgm:pt modelId="{A017601D-A067-41E2-8DFD-C250C9B9AB2E}" type="sibTrans" cxnId="{92A2D054-6E71-486A-97AF-CE4D42F3CAC6}">
      <dgm:prSet/>
      <dgm:spPr/>
      <dgm:t>
        <a:bodyPr/>
        <a:lstStyle/>
        <a:p>
          <a:endParaRPr lang="fr-FR"/>
        </a:p>
      </dgm:t>
    </dgm:pt>
    <dgm:pt modelId="{7D789114-AE39-4C3A-B496-B68770FFA01E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2800"/>
            <a:t>15 places en DE CESF</a:t>
          </a:r>
        </a:p>
      </dgm:t>
    </dgm:pt>
    <dgm:pt modelId="{67D8C220-C27F-4EA0-A38A-064B85C3424F}" type="parTrans" cxnId="{6CB11209-9B42-4A0A-AA47-CF70640DDE6B}">
      <dgm:prSet/>
      <dgm:spPr/>
      <dgm:t>
        <a:bodyPr/>
        <a:lstStyle/>
        <a:p>
          <a:endParaRPr lang="fr-FR"/>
        </a:p>
      </dgm:t>
    </dgm:pt>
    <dgm:pt modelId="{54189F77-9007-4319-811E-43EC01967CF7}" type="sibTrans" cxnId="{6CB11209-9B42-4A0A-AA47-CF70640DDE6B}">
      <dgm:prSet/>
      <dgm:spPr/>
      <dgm:t>
        <a:bodyPr/>
        <a:lstStyle/>
        <a:p>
          <a:endParaRPr lang="fr-FR"/>
        </a:p>
      </dgm:t>
    </dgm:pt>
    <dgm:pt modelId="{9547C95D-F9F6-40AE-80D3-3602C4F271EA}">
      <dgm:prSet phldrT="[Texte]" custT="1"/>
      <dgm:spPr/>
      <dgm:t>
        <a:bodyPr/>
        <a:lstStyle/>
        <a:p>
          <a:pPr>
            <a:spcAft>
              <a:spcPct val="15000"/>
            </a:spcAft>
            <a:buNone/>
          </a:pPr>
          <a:endParaRPr lang="fr-FR" sz="1050"/>
        </a:p>
      </dgm:t>
    </dgm:pt>
    <dgm:pt modelId="{014CE6EC-21FF-4854-83CC-AEF65582407E}" type="parTrans" cxnId="{9212426D-5C53-43F3-BD97-98528D168A82}">
      <dgm:prSet/>
      <dgm:spPr/>
      <dgm:t>
        <a:bodyPr/>
        <a:lstStyle/>
        <a:p>
          <a:endParaRPr lang="fr-FR"/>
        </a:p>
      </dgm:t>
    </dgm:pt>
    <dgm:pt modelId="{C61EABEA-E095-4C93-BD36-D69352E24C68}" type="sibTrans" cxnId="{9212426D-5C53-43F3-BD97-98528D168A82}">
      <dgm:prSet/>
      <dgm:spPr/>
      <dgm:t>
        <a:bodyPr/>
        <a:lstStyle/>
        <a:p>
          <a:endParaRPr lang="fr-FR"/>
        </a:p>
      </dgm:t>
    </dgm:pt>
    <dgm:pt modelId="{450921E6-30D0-4E70-9DAC-E7A4CF176AC5}" type="pres">
      <dgm:prSet presAssocID="{E503CA1A-B54B-49A6-BEDC-11EF1E91C8B7}" presName="Name0" presStyleCnt="0">
        <dgm:presLayoutVars>
          <dgm:dir/>
          <dgm:animLvl val="lvl"/>
          <dgm:resizeHandles val="exact"/>
        </dgm:presLayoutVars>
      </dgm:prSet>
      <dgm:spPr/>
    </dgm:pt>
    <dgm:pt modelId="{6DA58E98-618A-432A-A80E-41B8E7E31983}" type="pres">
      <dgm:prSet presAssocID="{62D93936-BFAA-4812-9C96-4C73EB74C739}" presName="composite" presStyleCnt="0"/>
      <dgm:spPr/>
    </dgm:pt>
    <dgm:pt modelId="{B333503A-5F66-4CB0-9E1D-582C08CEEB7D}" type="pres">
      <dgm:prSet presAssocID="{62D93936-BFAA-4812-9C96-4C73EB74C739}" presName="parTx" presStyleLbl="alignNode1" presStyleIdx="0" presStyleCnt="2" custScaleX="146159" custLinFactNeighborX="1898" custLinFactNeighborY="4165">
        <dgm:presLayoutVars>
          <dgm:chMax val="0"/>
          <dgm:chPref val="0"/>
          <dgm:bulletEnabled val="1"/>
        </dgm:presLayoutVars>
      </dgm:prSet>
      <dgm:spPr/>
    </dgm:pt>
    <dgm:pt modelId="{8E015705-0977-4BB6-943A-830971588DC3}" type="pres">
      <dgm:prSet presAssocID="{62D93936-BFAA-4812-9C96-4C73EB74C739}" presName="desTx" presStyleLbl="alignAccFollowNode1" presStyleIdx="0" presStyleCnt="2" custScaleX="146072" custScaleY="100000" custLinFactNeighborX="1811" custLinFactNeighborY="-164">
        <dgm:presLayoutVars>
          <dgm:bulletEnabled val="1"/>
        </dgm:presLayoutVars>
      </dgm:prSet>
      <dgm:spPr/>
    </dgm:pt>
    <dgm:pt modelId="{195C7895-C458-420C-B777-C564E21DE7A9}" type="pres">
      <dgm:prSet presAssocID="{C791FBF5-2A66-4E1C-AB49-2BBFE4B67D34}" presName="space" presStyleCnt="0"/>
      <dgm:spPr/>
    </dgm:pt>
    <dgm:pt modelId="{E60A0694-5CA2-4124-806D-BE758E59DB62}" type="pres">
      <dgm:prSet presAssocID="{BD74E9D1-6EAC-4DCA-91C0-F50EC63D6B42}" presName="composite" presStyleCnt="0"/>
      <dgm:spPr/>
    </dgm:pt>
    <dgm:pt modelId="{8327EE72-ED46-4F34-8B91-3F50B8A3C7CB}" type="pres">
      <dgm:prSet presAssocID="{BD74E9D1-6EAC-4DCA-91C0-F50EC63D6B42}" presName="parTx" presStyleLbl="alignNode1" presStyleIdx="1" presStyleCnt="2" custScaleX="125439" custScaleY="100000" custLinFactNeighborX="188" custLinFactNeighborY="-1924">
        <dgm:presLayoutVars>
          <dgm:chMax val="0"/>
          <dgm:chPref val="0"/>
          <dgm:bulletEnabled val="1"/>
        </dgm:presLayoutVars>
      </dgm:prSet>
      <dgm:spPr/>
    </dgm:pt>
    <dgm:pt modelId="{DDF98158-6DE5-496B-B98C-837AB8313308}" type="pres">
      <dgm:prSet presAssocID="{BD74E9D1-6EAC-4DCA-91C0-F50EC63D6B42}" presName="desTx" presStyleLbl="alignAccFollowNode1" presStyleIdx="1" presStyleCnt="2" custScaleX="126403" custScaleY="102758" custLinFactNeighborX="7903" custLinFactNeighborY="3724">
        <dgm:presLayoutVars>
          <dgm:bulletEnabled val="1"/>
        </dgm:presLayoutVars>
      </dgm:prSet>
      <dgm:spPr/>
    </dgm:pt>
  </dgm:ptLst>
  <dgm:cxnLst>
    <dgm:cxn modelId="{6CB11209-9B42-4A0A-AA47-CF70640DDE6B}" srcId="{62D93936-BFAA-4812-9C96-4C73EB74C739}" destId="{7D789114-AE39-4C3A-B496-B68770FFA01E}" srcOrd="2" destOrd="0" parTransId="{67D8C220-C27F-4EA0-A38A-064B85C3424F}" sibTransId="{54189F77-9007-4319-811E-43EC01967CF7}"/>
    <dgm:cxn modelId="{7ADCD82D-54C4-4AF3-8854-D54C904A6A13}" type="presOf" srcId="{BD74E9D1-6EAC-4DCA-91C0-F50EC63D6B42}" destId="{8327EE72-ED46-4F34-8B91-3F50B8A3C7CB}" srcOrd="0" destOrd="0" presId="urn:microsoft.com/office/officeart/2005/8/layout/hList1"/>
    <dgm:cxn modelId="{9212426D-5C53-43F3-BD97-98528D168A82}" srcId="{62D93936-BFAA-4812-9C96-4C73EB74C739}" destId="{9547C95D-F9F6-40AE-80D3-3602C4F271EA}" srcOrd="1" destOrd="0" parTransId="{014CE6EC-21FF-4854-83CC-AEF65582407E}" sibTransId="{C61EABEA-E095-4C93-BD36-D69352E24C68}"/>
    <dgm:cxn modelId="{92A2D054-6E71-486A-97AF-CE4D42F3CAC6}" srcId="{BD74E9D1-6EAC-4DCA-91C0-F50EC63D6B42}" destId="{926ACA8D-7EA3-495D-AC8E-4F6173AB928E}" srcOrd="0" destOrd="0" parTransId="{F08161C7-A512-41C5-980E-E7F86F3B2DC2}" sibTransId="{A017601D-A067-41E2-8DFD-C250C9B9AB2E}"/>
    <dgm:cxn modelId="{8A084977-B9FB-4520-8C32-F911B4B6CCB3}" type="presOf" srcId="{926ACA8D-7EA3-495D-AC8E-4F6173AB928E}" destId="{DDF98158-6DE5-496B-B98C-837AB8313308}" srcOrd="0" destOrd="0" presId="urn:microsoft.com/office/officeart/2005/8/layout/hList1"/>
    <dgm:cxn modelId="{9550F282-F115-4F28-82B1-7DE0C5B5355A}" srcId="{E503CA1A-B54B-49A6-BEDC-11EF1E91C8B7}" destId="{62D93936-BFAA-4812-9C96-4C73EB74C739}" srcOrd="0" destOrd="0" parTransId="{05ABD643-0B0A-44E1-99B7-EBB534CCB5C9}" sibTransId="{C791FBF5-2A66-4E1C-AB49-2BBFE4B67D34}"/>
    <dgm:cxn modelId="{E757C183-7467-41EA-B07C-6404ADA94DD4}" srcId="{E503CA1A-B54B-49A6-BEDC-11EF1E91C8B7}" destId="{BD74E9D1-6EAC-4DCA-91C0-F50EC63D6B42}" srcOrd="1" destOrd="0" parTransId="{2ABF7B08-F038-4A5A-AEA4-61718877CB71}" sibTransId="{28964BB1-6FF7-4FBB-9CFF-1C8971D809CD}"/>
    <dgm:cxn modelId="{0C207886-D175-4B5C-9474-4C53694A1A65}" type="presOf" srcId="{7D789114-AE39-4C3A-B496-B68770FFA01E}" destId="{8E015705-0977-4BB6-943A-830971588DC3}" srcOrd="0" destOrd="2" presId="urn:microsoft.com/office/officeart/2005/8/layout/hList1"/>
    <dgm:cxn modelId="{8D572A9F-5F09-4981-947B-796B9632EDC5}" type="presOf" srcId="{99FA0B7E-3E41-48B9-B8AE-A0E1DA41A319}" destId="{8E015705-0977-4BB6-943A-830971588DC3}" srcOrd="0" destOrd="0" presId="urn:microsoft.com/office/officeart/2005/8/layout/hList1"/>
    <dgm:cxn modelId="{2CFC82A2-00E1-4F3E-B13E-0E420ED14169}" type="presOf" srcId="{E503CA1A-B54B-49A6-BEDC-11EF1E91C8B7}" destId="{450921E6-30D0-4E70-9DAC-E7A4CF176AC5}" srcOrd="0" destOrd="0" presId="urn:microsoft.com/office/officeart/2005/8/layout/hList1"/>
    <dgm:cxn modelId="{DA45C8A2-2961-4BD0-AF98-8A81A06B62E1}" srcId="{62D93936-BFAA-4812-9C96-4C73EB74C739}" destId="{99FA0B7E-3E41-48B9-B8AE-A0E1DA41A319}" srcOrd="0" destOrd="0" parTransId="{CE3D228C-C8F0-47C6-B193-492D4438F0EF}" sibTransId="{65764ED1-0C68-4C1F-8E3A-2CEFDEA5801C}"/>
    <dgm:cxn modelId="{3940A6C4-FBD0-4283-98F4-005D2D047080}" type="presOf" srcId="{62D93936-BFAA-4812-9C96-4C73EB74C739}" destId="{B333503A-5F66-4CB0-9E1D-582C08CEEB7D}" srcOrd="0" destOrd="0" presId="urn:microsoft.com/office/officeart/2005/8/layout/hList1"/>
    <dgm:cxn modelId="{0A752BC5-EC33-4D28-9C9C-D55EA42ABEC8}" type="presOf" srcId="{9547C95D-F9F6-40AE-80D3-3602C4F271EA}" destId="{8E015705-0977-4BB6-943A-830971588DC3}" srcOrd="0" destOrd="1" presId="urn:microsoft.com/office/officeart/2005/8/layout/hList1"/>
    <dgm:cxn modelId="{B5F650EB-451D-4CC1-93C5-EA7297F5E237}" type="presParOf" srcId="{450921E6-30D0-4E70-9DAC-E7A4CF176AC5}" destId="{6DA58E98-618A-432A-A80E-41B8E7E31983}" srcOrd="0" destOrd="0" presId="urn:microsoft.com/office/officeart/2005/8/layout/hList1"/>
    <dgm:cxn modelId="{52A3161C-0838-46B5-BE31-5A8D70566B09}" type="presParOf" srcId="{6DA58E98-618A-432A-A80E-41B8E7E31983}" destId="{B333503A-5F66-4CB0-9E1D-582C08CEEB7D}" srcOrd="0" destOrd="0" presId="urn:microsoft.com/office/officeart/2005/8/layout/hList1"/>
    <dgm:cxn modelId="{0B046221-3B57-4DA2-87C6-A335BFBD65A1}" type="presParOf" srcId="{6DA58E98-618A-432A-A80E-41B8E7E31983}" destId="{8E015705-0977-4BB6-943A-830971588DC3}" srcOrd="1" destOrd="0" presId="urn:microsoft.com/office/officeart/2005/8/layout/hList1"/>
    <dgm:cxn modelId="{D5E6D8DE-790B-45B2-8A43-CA7F9AE52D4D}" type="presParOf" srcId="{450921E6-30D0-4E70-9DAC-E7A4CF176AC5}" destId="{195C7895-C458-420C-B777-C564E21DE7A9}" srcOrd="1" destOrd="0" presId="urn:microsoft.com/office/officeart/2005/8/layout/hList1"/>
    <dgm:cxn modelId="{94C4C7AE-5B22-47DA-BA85-4D2F658C9261}" type="presParOf" srcId="{450921E6-30D0-4E70-9DAC-E7A4CF176AC5}" destId="{E60A0694-5CA2-4124-806D-BE758E59DB62}" srcOrd="2" destOrd="0" presId="urn:microsoft.com/office/officeart/2005/8/layout/hList1"/>
    <dgm:cxn modelId="{C8995C78-BDC2-4C00-A62A-34D84A8A12AE}" type="presParOf" srcId="{E60A0694-5CA2-4124-806D-BE758E59DB62}" destId="{8327EE72-ED46-4F34-8B91-3F50B8A3C7CB}" srcOrd="0" destOrd="0" presId="urn:microsoft.com/office/officeart/2005/8/layout/hList1"/>
    <dgm:cxn modelId="{8FA90AA5-CBA5-405D-8BB4-80CBD1D4FEB1}" type="presParOf" srcId="{E60A0694-5CA2-4124-806D-BE758E59DB62}" destId="{DDF98158-6DE5-496B-B98C-837AB83133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B9FF8-1C85-4144-BB04-4F24CAE320B3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70A4832-A3DE-4847-A5CF-7384E2B76785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600" b="1" dirty="0"/>
            <a:t>Bloc 1 Mobiliser l’expertise pour porter conseil en vie quotidienne</a:t>
          </a:r>
        </a:p>
      </dgm:t>
    </dgm:pt>
    <dgm:pt modelId="{EB54CDD6-A835-4AEB-8F02-0C655A6E1AA1}" type="parTrans" cxnId="{2B73333B-8A98-4F16-9AAB-D4DC0EB0E58C}">
      <dgm:prSet/>
      <dgm:spPr/>
      <dgm:t>
        <a:bodyPr/>
        <a:lstStyle/>
        <a:p>
          <a:endParaRPr lang="fr-FR"/>
        </a:p>
      </dgm:t>
    </dgm:pt>
    <dgm:pt modelId="{F3C6224E-79EA-493E-B63F-B9CEECBFF852}" type="sibTrans" cxnId="{2B73333B-8A98-4F16-9AAB-D4DC0EB0E58C}">
      <dgm:prSet/>
      <dgm:spPr/>
      <dgm:t>
        <a:bodyPr/>
        <a:lstStyle/>
        <a:p>
          <a:endParaRPr lang="fr-FR"/>
        </a:p>
      </dgm:t>
    </dgm:pt>
    <dgm:pt modelId="{40B042C0-04A6-49CF-B0FF-0901542CBE74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600" b="1" dirty="0"/>
            <a:t>Bloc 2 : Organiser d’un point de vue technique la vie quotidienne dans un service, dans un établissement</a:t>
          </a:r>
          <a:endParaRPr lang="fr-FR" sz="1600" dirty="0"/>
        </a:p>
      </dgm:t>
    </dgm:pt>
    <dgm:pt modelId="{47D91714-77D7-48B7-AD86-0D1DA03C0916}" type="parTrans" cxnId="{C6025F2F-CC13-4390-9685-2717A738593C}">
      <dgm:prSet/>
      <dgm:spPr/>
      <dgm:t>
        <a:bodyPr/>
        <a:lstStyle/>
        <a:p>
          <a:endParaRPr lang="fr-FR"/>
        </a:p>
      </dgm:t>
    </dgm:pt>
    <dgm:pt modelId="{0ECC1787-6B31-437B-A21D-44FC044A1275}" type="sibTrans" cxnId="{C6025F2F-CC13-4390-9685-2717A738593C}">
      <dgm:prSet/>
      <dgm:spPr/>
      <dgm:t>
        <a:bodyPr/>
        <a:lstStyle/>
        <a:p>
          <a:endParaRPr lang="fr-FR"/>
        </a:p>
      </dgm:t>
    </dgm:pt>
    <dgm:pt modelId="{45B32EC7-9241-4527-B938-99392AA12CF0}">
      <dgm:prSet custT="1"/>
      <dgm:spPr>
        <a:solidFill>
          <a:srgbClr val="92D050"/>
        </a:solidFill>
      </dgm:spPr>
      <dgm:t>
        <a:bodyPr/>
        <a:lstStyle/>
        <a:p>
          <a:r>
            <a:rPr lang="fr-FR" sz="1600" b="1" dirty="0"/>
            <a:t>Bloc 3 : Animer, former dans les domaines de la vie quotidienne</a:t>
          </a:r>
        </a:p>
      </dgm:t>
    </dgm:pt>
    <dgm:pt modelId="{FD90ED94-8FE3-4A81-878A-C2538268D29B}" type="parTrans" cxnId="{FDF6B359-B172-425E-9D4D-C089849158D9}">
      <dgm:prSet/>
      <dgm:spPr/>
      <dgm:t>
        <a:bodyPr/>
        <a:lstStyle/>
        <a:p>
          <a:endParaRPr lang="fr-FR"/>
        </a:p>
      </dgm:t>
    </dgm:pt>
    <dgm:pt modelId="{57924CA9-B14B-4C83-A0BB-94041ADAFAE3}" type="sibTrans" cxnId="{FDF6B359-B172-425E-9D4D-C089849158D9}">
      <dgm:prSet/>
      <dgm:spPr/>
      <dgm:t>
        <a:bodyPr/>
        <a:lstStyle/>
        <a:p>
          <a:endParaRPr lang="fr-FR"/>
        </a:p>
      </dgm:t>
    </dgm:pt>
    <dgm:pt modelId="{3EABD743-8EDB-48B5-A47E-EC3510A7689D}">
      <dgm:prSet custT="1"/>
      <dgm:spPr>
        <a:solidFill>
          <a:srgbClr val="00B0F0"/>
        </a:solidFill>
      </dgm:spPr>
      <dgm:t>
        <a:bodyPr/>
        <a:lstStyle/>
        <a:p>
          <a:r>
            <a:rPr lang="fr-FR" sz="1600" b="1" dirty="0"/>
            <a:t>Bloc 4 : Communiquer et animer une équipe</a:t>
          </a:r>
        </a:p>
      </dgm:t>
    </dgm:pt>
    <dgm:pt modelId="{59AA3186-A259-45AE-AFCE-97553E98CB27}" type="parTrans" cxnId="{736AE3C2-3AC7-44AF-8F4B-A68248A65B4C}">
      <dgm:prSet/>
      <dgm:spPr/>
      <dgm:t>
        <a:bodyPr/>
        <a:lstStyle/>
        <a:p>
          <a:endParaRPr lang="fr-FR"/>
        </a:p>
      </dgm:t>
    </dgm:pt>
    <dgm:pt modelId="{CAF09791-9C70-47E3-B660-07232FC94D04}" type="sibTrans" cxnId="{736AE3C2-3AC7-44AF-8F4B-A68248A65B4C}">
      <dgm:prSet/>
      <dgm:spPr/>
      <dgm:t>
        <a:bodyPr/>
        <a:lstStyle/>
        <a:p>
          <a:endParaRPr lang="fr-FR"/>
        </a:p>
      </dgm:t>
    </dgm:pt>
    <dgm:pt modelId="{6BBE74E5-EDD0-487E-B60B-2C0F6FDEB77C}">
      <dgm:prSet custT="1"/>
      <dgm:spPr/>
      <dgm:t>
        <a:bodyPr/>
        <a:lstStyle/>
        <a:p>
          <a:r>
            <a:rPr lang="fr-FR" sz="1600" b="1" dirty="0"/>
            <a:t>Bloc 5 : Participer à la dynamique institutionnelle et partenariale</a:t>
          </a:r>
        </a:p>
      </dgm:t>
    </dgm:pt>
    <dgm:pt modelId="{174DCD61-172A-4BFD-9938-F4BA18205EE9}" type="parTrans" cxnId="{D816B3F6-4825-45AC-B48F-233D9286BE74}">
      <dgm:prSet/>
      <dgm:spPr/>
      <dgm:t>
        <a:bodyPr/>
        <a:lstStyle/>
        <a:p>
          <a:endParaRPr lang="fr-FR"/>
        </a:p>
      </dgm:t>
    </dgm:pt>
    <dgm:pt modelId="{33AABAC3-3A87-4C00-8CF5-883CE78FD35B}" type="sibTrans" cxnId="{D816B3F6-4825-45AC-B48F-233D9286BE74}">
      <dgm:prSet/>
      <dgm:spPr/>
      <dgm:t>
        <a:bodyPr/>
        <a:lstStyle/>
        <a:p>
          <a:endParaRPr lang="fr-FR"/>
        </a:p>
      </dgm:t>
    </dgm:pt>
    <dgm:pt modelId="{318BD292-7E83-4863-9B7A-9C581C9ECBD3}" type="pres">
      <dgm:prSet presAssocID="{C8AB9FF8-1C85-4144-BB04-4F24CAE320B3}" presName="Name0" presStyleCnt="0">
        <dgm:presLayoutVars>
          <dgm:dir/>
          <dgm:resizeHandles val="exact"/>
        </dgm:presLayoutVars>
      </dgm:prSet>
      <dgm:spPr/>
    </dgm:pt>
    <dgm:pt modelId="{7095068E-162D-4475-8081-9724D851FCC9}" type="pres">
      <dgm:prSet presAssocID="{570A4832-A3DE-4847-A5CF-7384E2B76785}" presName="node" presStyleLbl="node1" presStyleIdx="0" presStyleCnt="5" custScaleX="157417" custLinFactNeighborX="33540">
        <dgm:presLayoutVars>
          <dgm:bulletEnabled val="1"/>
        </dgm:presLayoutVars>
      </dgm:prSet>
      <dgm:spPr/>
    </dgm:pt>
    <dgm:pt modelId="{50A70436-40FB-42B4-9483-3B8D90150018}" type="pres">
      <dgm:prSet presAssocID="{F3C6224E-79EA-493E-B63F-B9CEECBFF852}" presName="sibTrans" presStyleCnt="0"/>
      <dgm:spPr/>
    </dgm:pt>
    <dgm:pt modelId="{9CF64AAA-6297-4A18-AE8F-177984C4F390}" type="pres">
      <dgm:prSet presAssocID="{40B042C0-04A6-49CF-B0FF-0901542CBE74}" presName="node" presStyleLbl="node1" presStyleIdx="1" presStyleCnt="5" custScaleX="157444" custLinFactNeighborX="-2686" custLinFactNeighborY="792">
        <dgm:presLayoutVars>
          <dgm:bulletEnabled val="1"/>
        </dgm:presLayoutVars>
      </dgm:prSet>
      <dgm:spPr/>
    </dgm:pt>
    <dgm:pt modelId="{0FA49B0E-4328-4749-8DBF-ED84808939B9}" type="pres">
      <dgm:prSet presAssocID="{0ECC1787-6B31-437B-A21D-44FC044A1275}" presName="sibTrans" presStyleCnt="0"/>
      <dgm:spPr/>
    </dgm:pt>
    <dgm:pt modelId="{9832952C-A85B-475F-8F0E-BF18CB90C570}" type="pres">
      <dgm:prSet presAssocID="{45B32EC7-9241-4527-B938-99392AA12CF0}" presName="node" presStyleLbl="node1" presStyleIdx="2" presStyleCnt="5" custScaleX="152850" custLinFactNeighborX="-38381">
        <dgm:presLayoutVars>
          <dgm:bulletEnabled val="1"/>
        </dgm:presLayoutVars>
      </dgm:prSet>
      <dgm:spPr/>
    </dgm:pt>
    <dgm:pt modelId="{D344F013-A398-467D-B785-97B56DBF6E7C}" type="pres">
      <dgm:prSet presAssocID="{57924CA9-B14B-4C83-A0BB-94041ADAFAE3}" presName="sibTrans" presStyleCnt="0"/>
      <dgm:spPr/>
    </dgm:pt>
    <dgm:pt modelId="{1E08E784-5C60-47C8-9C98-7D6F377A14C1}" type="pres">
      <dgm:prSet presAssocID="{3EABD743-8EDB-48B5-A47E-EC3510A7689D}" presName="node" presStyleLbl="node1" presStyleIdx="3" presStyleCnt="5" custScaleX="159767" custLinFactNeighborX="-74731">
        <dgm:presLayoutVars>
          <dgm:bulletEnabled val="1"/>
        </dgm:presLayoutVars>
      </dgm:prSet>
      <dgm:spPr/>
    </dgm:pt>
    <dgm:pt modelId="{763FEA81-415C-41DF-88E8-3E63E5F3E5D5}" type="pres">
      <dgm:prSet presAssocID="{CAF09791-9C70-47E3-B660-07232FC94D04}" presName="sibTrans" presStyleCnt="0"/>
      <dgm:spPr/>
    </dgm:pt>
    <dgm:pt modelId="{A30DAA27-4CA6-44C5-AABB-1F37E053D3B0}" type="pres">
      <dgm:prSet presAssocID="{6BBE74E5-EDD0-487E-B60B-2C0F6FDEB77C}" presName="node" presStyleLbl="node1" presStyleIdx="4" presStyleCnt="5" custScaleX="160283" custLinFactNeighborX="-73022" custLinFactNeighborY="396">
        <dgm:presLayoutVars>
          <dgm:bulletEnabled val="1"/>
        </dgm:presLayoutVars>
      </dgm:prSet>
      <dgm:spPr/>
    </dgm:pt>
  </dgm:ptLst>
  <dgm:cxnLst>
    <dgm:cxn modelId="{0A5A141D-929B-4F89-A2D4-50A6C6723800}" type="presOf" srcId="{C8AB9FF8-1C85-4144-BB04-4F24CAE320B3}" destId="{318BD292-7E83-4863-9B7A-9C581C9ECBD3}" srcOrd="0" destOrd="0" presId="urn:microsoft.com/office/officeart/2005/8/layout/hList6"/>
    <dgm:cxn modelId="{A0E97B28-2F46-4136-B544-B8D81C5FEE27}" type="presOf" srcId="{570A4832-A3DE-4847-A5CF-7384E2B76785}" destId="{7095068E-162D-4475-8081-9724D851FCC9}" srcOrd="0" destOrd="0" presId="urn:microsoft.com/office/officeart/2005/8/layout/hList6"/>
    <dgm:cxn modelId="{C6025F2F-CC13-4390-9685-2717A738593C}" srcId="{C8AB9FF8-1C85-4144-BB04-4F24CAE320B3}" destId="{40B042C0-04A6-49CF-B0FF-0901542CBE74}" srcOrd="1" destOrd="0" parTransId="{47D91714-77D7-48B7-AD86-0D1DA03C0916}" sibTransId="{0ECC1787-6B31-437B-A21D-44FC044A1275}"/>
    <dgm:cxn modelId="{2B73333B-8A98-4F16-9AAB-D4DC0EB0E58C}" srcId="{C8AB9FF8-1C85-4144-BB04-4F24CAE320B3}" destId="{570A4832-A3DE-4847-A5CF-7384E2B76785}" srcOrd="0" destOrd="0" parTransId="{EB54CDD6-A835-4AEB-8F02-0C655A6E1AA1}" sibTransId="{F3C6224E-79EA-493E-B63F-B9CEECBFF852}"/>
    <dgm:cxn modelId="{0FAA5A5E-2467-496E-862E-B65C140706DC}" type="presOf" srcId="{40B042C0-04A6-49CF-B0FF-0901542CBE74}" destId="{9CF64AAA-6297-4A18-AE8F-177984C4F390}" srcOrd="0" destOrd="0" presId="urn:microsoft.com/office/officeart/2005/8/layout/hList6"/>
    <dgm:cxn modelId="{DCD04B74-7FEE-4A07-A9B9-062D3B6ACD85}" type="presOf" srcId="{6BBE74E5-EDD0-487E-B60B-2C0F6FDEB77C}" destId="{A30DAA27-4CA6-44C5-AABB-1F37E053D3B0}" srcOrd="0" destOrd="0" presId="urn:microsoft.com/office/officeart/2005/8/layout/hList6"/>
    <dgm:cxn modelId="{FDF6B359-B172-425E-9D4D-C089849158D9}" srcId="{C8AB9FF8-1C85-4144-BB04-4F24CAE320B3}" destId="{45B32EC7-9241-4527-B938-99392AA12CF0}" srcOrd="2" destOrd="0" parTransId="{FD90ED94-8FE3-4A81-878A-C2538268D29B}" sibTransId="{57924CA9-B14B-4C83-A0BB-94041ADAFAE3}"/>
    <dgm:cxn modelId="{2F1555BE-CF51-405D-9A31-047BECF185E0}" type="presOf" srcId="{3EABD743-8EDB-48B5-A47E-EC3510A7689D}" destId="{1E08E784-5C60-47C8-9C98-7D6F377A14C1}" srcOrd="0" destOrd="0" presId="urn:microsoft.com/office/officeart/2005/8/layout/hList6"/>
    <dgm:cxn modelId="{736AE3C2-3AC7-44AF-8F4B-A68248A65B4C}" srcId="{C8AB9FF8-1C85-4144-BB04-4F24CAE320B3}" destId="{3EABD743-8EDB-48B5-A47E-EC3510A7689D}" srcOrd="3" destOrd="0" parTransId="{59AA3186-A259-45AE-AFCE-97553E98CB27}" sibTransId="{CAF09791-9C70-47E3-B660-07232FC94D04}"/>
    <dgm:cxn modelId="{7060ABEB-2F73-4777-8E00-B59D18EDA571}" type="presOf" srcId="{45B32EC7-9241-4527-B938-99392AA12CF0}" destId="{9832952C-A85B-475F-8F0E-BF18CB90C570}" srcOrd="0" destOrd="0" presId="urn:microsoft.com/office/officeart/2005/8/layout/hList6"/>
    <dgm:cxn modelId="{D816B3F6-4825-45AC-B48F-233D9286BE74}" srcId="{C8AB9FF8-1C85-4144-BB04-4F24CAE320B3}" destId="{6BBE74E5-EDD0-487E-B60B-2C0F6FDEB77C}" srcOrd="4" destOrd="0" parTransId="{174DCD61-172A-4BFD-9938-F4BA18205EE9}" sibTransId="{33AABAC3-3A87-4C00-8CF5-883CE78FD35B}"/>
    <dgm:cxn modelId="{9028E90F-DA0A-4B3C-8016-141A5F91207F}" type="presParOf" srcId="{318BD292-7E83-4863-9B7A-9C581C9ECBD3}" destId="{7095068E-162D-4475-8081-9724D851FCC9}" srcOrd="0" destOrd="0" presId="urn:microsoft.com/office/officeart/2005/8/layout/hList6"/>
    <dgm:cxn modelId="{1AF6E767-1A72-4692-AEE0-40C47623240B}" type="presParOf" srcId="{318BD292-7E83-4863-9B7A-9C581C9ECBD3}" destId="{50A70436-40FB-42B4-9483-3B8D90150018}" srcOrd="1" destOrd="0" presId="urn:microsoft.com/office/officeart/2005/8/layout/hList6"/>
    <dgm:cxn modelId="{22CEC04B-253E-4DA1-AEB5-BC17FB48F94A}" type="presParOf" srcId="{318BD292-7E83-4863-9B7A-9C581C9ECBD3}" destId="{9CF64AAA-6297-4A18-AE8F-177984C4F390}" srcOrd="2" destOrd="0" presId="urn:microsoft.com/office/officeart/2005/8/layout/hList6"/>
    <dgm:cxn modelId="{B5E0C2B1-CE92-489C-B361-001F1846E16F}" type="presParOf" srcId="{318BD292-7E83-4863-9B7A-9C581C9ECBD3}" destId="{0FA49B0E-4328-4749-8DBF-ED84808939B9}" srcOrd="3" destOrd="0" presId="urn:microsoft.com/office/officeart/2005/8/layout/hList6"/>
    <dgm:cxn modelId="{1FAAEF16-427D-4E57-BDEB-64CFE16A0D40}" type="presParOf" srcId="{318BD292-7E83-4863-9B7A-9C581C9ECBD3}" destId="{9832952C-A85B-475F-8F0E-BF18CB90C570}" srcOrd="4" destOrd="0" presId="urn:microsoft.com/office/officeart/2005/8/layout/hList6"/>
    <dgm:cxn modelId="{002A315F-677A-4B87-AD1E-688EE72E55E4}" type="presParOf" srcId="{318BD292-7E83-4863-9B7A-9C581C9ECBD3}" destId="{D344F013-A398-467D-B785-97B56DBF6E7C}" srcOrd="5" destOrd="0" presId="urn:microsoft.com/office/officeart/2005/8/layout/hList6"/>
    <dgm:cxn modelId="{2C799D62-DB5D-4FC7-8F72-A5F33BCD7967}" type="presParOf" srcId="{318BD292-7E83-4863-9B7A-9C581C9ECBD3}" destId="{1E08E784-5C60-47C8-9C98-7D6F377A14C1}" srcOrd="6" destOrd="0" presId="urn:microsoft.com/office/officeart/2005/8/layout/hList6"/>
    <dgm:cxn modelId="{8EAF88DF-C386-400A-A0C0-E38B561C0B0E}" type="presParOf" srcId="{318BD292-7E83-4863-9B7A-9C581C9ECBD3}" destId="{763FEA81-415C-41DF-88E8-3E63E5F3E5D5}" srcOrd="7" destOrd="0" presId="urn:microsoft.com/office/officeart/2005/8/layout/hList6"/>
    <dgm:cxn modelId="{CA75614D-EB00-4069-BF37-D3CBFEEFB88B}" type="presParOf" srcId="{318BD292-7E83-4863-9B7A-9C581C9ECBD3}" destId="{A30DAA27-4CA6-44C5-AABB-1F37E053D3B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B9FF8-1C85-4144-BB04-4F24CAE320B3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18BD292-7E83-4863-9B7A-9C581C9ECBD3}" type="pres">
      <dgm:prSet presAssocID="{C8AB9FF8-1C85-4144-BB04-4F24CAE320B3}" presName="Name0" presStyleCnt="0">
        <dgm:presLayoutVars>
          <dgm:dir/>
          <dgm:resizeHandles val="exact"/>
        </dgm:presLayoutVars>
      </dgm:prSet>
      <dgm:spPr/>
    </dgm:pt>
  </dgm:ptLst>
  <dgm:cxnLst>
    <dgm:cxn modelId="{3EFEBCF0-9E36-40CE-B924-5A04EDC4D2CC}" type="presOf" srcId="{C8AB9FF8-1C85-4144-BB04-4F24CAE320B3}" destId="{318BD292-7E83-4863-9B7A-9C581C9ECBD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AB9FF8-1C85-4144-BB04-4F24CAE320B3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18BD292-7E83-4863-9B7A-9C581C9ECBD3}" type="pres">
      <dgm:prSet presAssocID="{C8AB9FF8-1C85-4144-BB04-4F24CAE320B3}" presName="Name0" presStyleCnt="0">
        <dgm:presLayoutVars>
          <dgm:dir/>
          <dgm:resizeHandles val="exact"/>
        </dgm:presLayoutVars>
      </dgm:prSet>
      <dgm:spPr/>
    </dgm:pt>
  </dgm:ptLst>
  <dgm:cxnLst>
    <dgm:cxn modelId="{3EFEBCF0-9E36-40CE-B924-5A04EDC4D2CC}" type="presOf" srcId="{C8AB9FF8-1C85-4144-BB04-4F24CAE320B3}" destId="{318BD292-7E83-4863-9B7A-9C581C9ECBD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AB9FF8-1C85-4144-BB04-4F24CAE320B3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18BD292-7E83-4863-9B7A-9C581C9ECBD3}" type="pres">
      <dgm:prSet presAssocID="{C8AB9FF8-1C85-4144-BB04-4F24CAE320B3}" presName="Name0" presStyleCnt="0">
        <dgm:presLayoutVars>
          <dgm:dir/>
          <dgm:resizeHandles val="exact"/>
        </dgm:presLayoutVars>
      </dgm:prSet>
      <dgm:spPr/>
    </dgm:pt>
  </dgm:ptLst>
  <dgm:cxnLst>
    <dgm:cxn modelId="{3EFEBCF0-9E36-40CE-B924-5A04EDC4D2CC}" type="presOf" srcId="{C8AB9FF8-1C85-4144-BB04-4F24CAE320B3}" destId="{318BD292-7E83-4863-9B7A-9C581C9ECBD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AB9FF8-1C85-4144-BB04-4F24CAE320B3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18BD292-7E83-4863-9B7A-9C581C9ECBD3}" type="pres">
      <dgm:prSet presAssocID="{C8AB9FF8-1C85-4144-BB04-4F24CAE320B3}" presName="Name0" presStyleCnt="0">
        <dgm:presLayoutVars>
          <dgm:dir/>
          <dgm:resizeHandles val="exact"/>
        </dgm:presLayoutVars>
      </dgm:prSet>
      <dgm:spPr/>
    </dgm:pt>
  </dgm:ptLst>
  <dgm:cxnLst>
    <dgm:cxn modelId="{2BF6F061-C50B-4740-BB1C-D5F406E5E748}" type="presOf" srcId="{C8AB9FF8-1C85-4144-BB04-4F24CAE320B3}" destId="{318BD292-7E83-4863-9B7A-9C581C9ECBD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AB9FF8-1C85-4144-BB04-4F24CAE320B3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18BD292-7E83-4863-9B7A-9C581C9ECBD3}" type="pres">
      <dgm:prSet presAssocID="{C8AB9FF8-1C85-4144-BB04-4F24CAE320B3}" presName="Name0" presStyleCnt="0">
        <dgm:presLayoutVars>
          <dgm:dir/>
          <dgm:resizeHandles val="exact"/>
        </dgm:presLayoutVars>
      </dgm:prSet>
      <dgm:spPr/>
    </dgm:pt>
  </dgm:ptLst>
  <dgm:cxnLst>
    <dgm:cxn modelId="{5076AC10-AF85-407B-95C0-706F1D3DC332}" type="presOf" srcId="{C8AB9FF8-1C85-4144-BB04-4F24CAE320B3}" destId="{318BD292-7E83-4863-9B7A-9C581C9ECBD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932F2C-8391-4CB7-B032-9198D41A10BB}" type="doc">
      <dgm:prSet loTypeId="urn:microsoft.com/office/officeart/2005/8/layout/hProcess6" loCatId="process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FD2E901-0F29-416E-85BB-0492AA948006}">
      <dgm:prSet phldrT="[Texte]" custT="1"/>
      <dgm:spPr/>
      <dgm:t>
        <a:bodyPr/>
        <a:lstStyle/>
        <a:p>
          <a:r>
            <a:rPr lang="fr-FR" sz="1800" b="1"/>
            <a:t>Savoirs</a:t>
          </a:r>
        </a:p>
      </dgm:t>
    </dgm:pt>
    <dgm:pt modelId="{B8FD1A28-A99A-4218-A12C-EDA6D304F8B4}" type="parTrans" cxnId="{7BFB527D-9518-477D-8975-9E3D1B87F17B}">
      <dgm:prSet/>
      <dgm:spPr/>
      <dgm:t>
        <a:bodyPr/>
        <a:lstStyle/>
        <a:p>
          <a:endParaRPr lang="fr-FR"/>
        </a:p>
      </dgm:t>
    </dgm:pt>
    <dgm:pt modelId="{48A7C02E-31F0-41C3-93E1-860B2239CB49}" type="sibTrans" cxnId="{7BFB527D-9518-477D-8975-9E3D1B87F17B}">
      <dgm:prSet/>
      <dgm:spPr/>
      <dgm:t>
        <a:bodyPr/>
        <a:lstStyle/>
        <a:p>
          <a:endParaRPr lang="fr-FR"/>
        </a:p>
      </dgm:t>
    </dgm:pt>
    <dgm:pt modelId="{F342C0DF-D19B-48FC-9DC6-FFF7F2906991}">
      <dgm:prSet phldrT="[Texte]" custT="1"/>
      <dgm:spPr/>
      <dgm:t>
        <a:bodyPr/>
        <a:lstStyle/>
        <a:p>
          <a:r>
            <a:rPr lang="fr-FR" sz="1800" b="1"/>
            <a:t>Savoir faire</a:t>
          </a:r>
        </a:p>
      </dgm:t>
    </dgm:pt>
    <dgm:pt modelId="{D22C48DD-D33F-4E15-9C26-9AD23FDDACB0}" type="parTrans" cxnId="{1603E339-CD84-41C1-9705-149865F65A44}">
      <dgm:prSet/>
      <dgm:spPr/>
      <dgm:t>
        <a:bodyPr/>
        <a:lstStyle/>
        <a:p>
          <a:endParaRPr lang="fr-FR"/>
        </a:p>
      </dgm:t>
    </dgm:pt>
    <dgm:pt modelId="{307F80A6-D364-43B8-98E3-137A3304A355}" type="sibTrans" cxnId="{1603E339-CD84-41C1-9705-149865F65A44}">
      <dgm:prSet/>
      <dgm:spPr/>
      <dgm:t>
        <a:bodyPr/>
        <a:lstStyle/>
        <a:p>
          <a:endParaRPr lang="fr-FR"/>
        </a:p>
      </dgm:t>
    </dgm:pt>
    <dgm:pt modelId="{783F9340-E0D8-41DF-B831-04AE3CA96C45}">
      <dgm:prSet phldrT="[Texte]" custT="1"/>
      <dgm:spPr/>
      <dgm:t>
        <a:bodyPr/>
        <a:lstStyle/>
        <a:p>
          <a:r>
            <a:rPr lang="fr-FR" sz="1800" b="1"/>
            <a:t>Responsabilité et autonomie</a:t>
          </a:r>
        </a:p>
      </dgm:t>
    </dgm:pt>
    <dgm:pt modelId="{0EAFF6B3-6EC1-421D-A754-778910871E8B}" type="parTrans" cxnId="{7CA61EC3-1D3F-450D-B764-F9E2F22D3636}">
      <dgm:prSet/>
      <dgm:spPr/>
      <dgm:t>
        <a:bodyPr/>
        <a:lstStyle/>
        <a:p>
          <a:endParaRPr lang="fr-FR"/>
        </a:p>
      </dgm:t>
    </dgm:pt>
    <dgm:pt modelId="{A27D5EC0-AADD-4538-97D6-6B4B7BF54E0A}" type="sibTrans" cxnId="{7CA61EC3-1D3F-450D-B764-F9E2F22D3636}">
      <dgm:prSet/>
      <dgm:spPr/>
      <dgm:t>
        <a:bodyPr/>
        <a:lstStyle/>
        <a:p>
          <a:endParaRPr lang="fr-FR"/>
        </a:p>
      </dgm:t>
    </dgm:pt>
    <dgm:pt modelId="{2215D95E-AE20-4980-BDF8-75E59FA2B984}">
      <dgm:prSet phldrT="[Texte]" custT="1"/>
      <dgm:spPr>
        <a:ln w="3175"/>
      </dgm:spPr>
      <dgm:t>
        <a:bodyPr lIns="0" tIns="0" rIns="0" bIns="0"/>
        <a:lstStyle/>
        <a:p>
          <a:r>
            <a:rPr lang="fr-FR" sz="1600"/>
            <a:t>Prendre des </a:t>
          </a:r>
          <a:r>
            <a:rPr lang="fr-FR" sz="1600" b="1"/>
            <a:t>initiatives </a:t>
          </a:r>
          <a:r>
            <a:rPr lang="fr-FR" sz="1600"/>
            <a:t>pour gérer des projets ou accomplir des activités dans un contexte imprévu.</a:t>
          </a:r>
        </a:p>
      </dgm:t>
    </dgm:pt>
    <dgm:pt modelId="{A10F1083-0384-48E6-83E4-D663A4FD04FC}" type="parTrans" cxnId="{1D6D525F-0510-4F52-B283-B8DC7FD728E0}">
      <dgm:prSet/>
      <dgm:spPr/>
      <dgm:t>
        <a:bodyPr/>
        <a:lstStyle/>
        <a:p>
          <a:endParaRPr lang="fr-FR"/>
        </a:p>
      </dgm:t>
    </dgm:pt>
    <dgm:pt modelId="{5F029910-AC7E-410E-AF62-00F86B550D3B}" type="sibTrans" cxnId="{1D6D525F-0510-4F52-B283-B8DC7FD728E0}">
      <dgm:prSet/>
      <dgm:spPr/>
      <dgm:t>
        <a:bodyPr/>
        <a:lstStyle/>
        <a:p>
          <a:endParaRPr lang="fr-FR"/>
        </a:p>
      </dgm:t>
    </dgm:pt>
    <dgm:pt modelId="{F24A9C88-72BD-417C-B506-AB852E64A726}">
      <dgm:prSet phldrT="[Texte]" custT="1"/>
      <dgm:spPr>
        <a:ln w="3175"/>
      </dgm:spPr>
      <dgm:t>
        <a:bodyPr lIns="0" tIns="0" rIns="0" bIns="0"/>
        <a:lstStyle/>
        <a:p>
          <a:r>
            <a:rPr lang="fr-FR" sz="1600" b="1"/>
            <a:t>Encadrer </a:t>
          </a:r>
          <a:r>
            <a:rPr lang="fr-FR" sz="1600"/>
            <a:t>une équipe.</a:t>
          </a:r>
        </a:p>
      </dgm:t>
    </dgm:pt>
    <dgm:pt modelId="{ACCBFEE5-BBC8-49CF-BEFB-FA19179A5397}" type="parTrans" cxnId="{E6E4361D-5E82-4D74-9FC5-785F45BA0D7D}">
      <dgm:prSet/>
      <dgm:spPr/>
      <dgm:t>
        <a:bodyPr/>
        <a:lstStyle/>
        <a:p>
          <a:endParaRPr lang="fr-FR"/>
        </a:p>
      </dgm:t>
    </dgm:pt>
    <dgm:pt modelId="{8790FF32-2ACD-4C7D-83E3-72C5DC03C2AA}" type="sibTrans" cxnId="{E6E4361D-5E82-4D74-9FC5-785F45BA0D7D}">
      <dgm:prSet/>
      <dgm:spPr/>
      <dgm:t>
        <a:bodyPr/>
        <a:lstStyle/>
        <a:p>
          <a:endParaRPr lang="fr-FR"/>
        </a:p>
      </dgm:t>
    </dgm:pt>
    <dgm:pt modelId="{9F05579C-7186-4820-B36D-B036C1BD8741}">
      <dgm:prSet phldrT="[Texte]" custT="1"/>
      <dgm:spPr>
        <a:ln w="3175"/>
      </dgm:spPr>
      <dgm:t>
        <a:bodyPr lIns="0" tIns="0" rIns="0" bIns="0"/>
        <a:lstStyle/>
        <a:p>
          <a:r>
            <a:rPr lang="fr-FR" sz="1600" b="1"/>
            <a:t>Gérer</a:t>
          </a:r>
          <a:r>
            <a:rPr lang="fr-FR" sz="1600"/>
            <a:t> une unité.</a:t>
          </a:r>
        </a:p>
      </dgm:t>
    </dgm:pt>
    <dgm:pt modelId="{3A04DC80-F252-462B-9B7C-1C75EDFD4248}" type="parTrans" cxnId="{D2F15074-9836-4D62-8ADC-4427647D3A33}">
      <dgm:prSet/>
      <dgm:spPr/>
      <dgm:t>
        <a:bodyPr/>
        <a:lstStyle/>
        <a:p>
          <a:endParaRPr lang="fr-FR"/>
        </a:p>
      </dgm:t>
    </dgm:pt>
    <dgm:pt modelId="{EA23B520-A4C4-4E13-8C96-E085BB230815}" type="sibTrans" cxnId="{D2F15074-9836-4D62-8ADC-4427647D3A33}">
      <dgm:prSet/>
      <dgm:spPr/>
      <dgm:t>
        <a:bodyPr/>
        <a:lstStyle/>
        <a:p>
          <a:endParaRPr lang="fr-FR"/>
        </a:p>
      </dgm:t>
    </dgm:pt>
    <dgm:pt modelId="{6B17C0BE-1FBE-4625-B0BF-D35E375000CC}">
      <dgm:prSet phldrT="[Texte]" custT="1"/>
      <dgm:spPr>
        <a:ln w="3175"/>
      </dgm:spPr>
      <dgm:t>
        <a:bodyPr lIns="0" tIns="0" rIns="0" bIns="0"/>
        <a:lstStyle/>
        <a:p>
          <a:r>
            <a:rPr lang="fr-FR" sz="1600" b="1"/>
            <a:t>Autoévaluer</a:t>
          </a:r>
          <a:r>
            <a:rPr lang="fr-FR" sz="1600"/>
            <a:t> ses propres performances.</a:t>
          </a:r>
        </a:p>
      </dgm:t>
    </dgm:pt>
    <dgm:pt modelId="{8A4BB074-203A-40DC-9190-A11B445E5FA8}" type="parTrans" cxnId="{D36C618A-88DA-416A-831A-741B81134FC4}">
      <dgm:prSet/>
      <dgm:spPr/>
      <dgm:t>
        <a:bodyPr/>
        <a:lstStyle/>
        <a:p>
          <a:endParaRPr lang="fr-FR"/>
        </a:p>
      </dgm:t>
    </dgm:pt>
    <dgm:pt modelId="{7A0B1C02-85E2-4DD6-B5B0-7A7DF021893F}" type="sibTrans" cxnId="{D36C618A-88DA-416A-831A-741B81134FC4}">
      <dgm:prSet/>
      <dgm:spPr/>
      <dgm:t>
        <a:bodyPr/>
        <a:lstStyle/>
        <a:p>
          <a:endParaRPr lang="fr-FR"/>
        </a:p>
      </dgm:t>
    </dgm:pt>
    <dgm:pt modelId="{48FE82B5-8337-46C8-B6E3-E76BB4DA50D0}" type="pres">
      <dgm:prSet presAssocID="{4F932F2C-8391-4CB7-B032-9198D41A10BB}" presName="theList" presStyleCnt="0">
        <dgm:presLayoutVars>
          <dgm:dir/>
          <dgm:animLvl val="lvl"/>
          <dgm:resizeHandles val="exact"/>
        </dgm:presLayoutVars>
      </dgm:prSet>
      <dgm:spPr/>
    </dgm:pt>
    <dgm:pt modelId="{BDE0AD03-EA7B-4E9A-8C42-8B9D29128EC6}" type="pres">
      <dgm:prSet presAssocID="{CFD2E901-0F29-416E-85BB-0492AA948006}" presName="compNode" presStyleCnt="0"/>
      <dgm:spPr/>
    </dgm:pt>
    <dgm:pt modelId="{EA7FD57A-FD9D-4A30-832D-8BAF2D018D7F}" type="pres">
      <dgm:prSet presAssocID="{CFD2E901-0F29-416E-85BB-0492AA948006}" presName="noGeometry" presStyleCnt="0"/>
      <dgm:spPr/>
    </dgm:pt>
    <dgm:pt modelId="{AA9795CF-057B-459F-A12C-DBC44C4498C0}" type="pres">
      <dgm:prSet presAssocID="{CFD2E901-0F29-416E-85BB-0492AA948006}" presName="childTextVisible" presStyleLbl="bgAccFollowNode1" presStyleIdx="0" presStyleCnt="3" custScaleX="90001" custScaleY="43801" custLinFactNeighborX="-6857" custLinFactNeighborY="68095">
        <dgm:presLayoutVars>
          <dgm:bulletEnabled val="1"/>
        </dgm:presLayoutVars>
      </dgm:prSet>
      <dgm:spPr/>
    </dgm:pt>
    <dgm:pt modelId="{F6B9580C-CD5F-4276-97B1-6C8882BEE188}" type="pres">
      <dgm:prSet presAssocID="{CFD2E901-0F29-416E-85BB-0492AA948006}" presName="childTextHidden" presStyleLbl="bgAccFollowNode1" presStyleIdx="0" presStyleCnt="3"/>
      <dgm:spPr/>
    </dgm:pt>
    <dgm:pt modelId="{A2AA1505-42A1-44F0-A281-97C8621EECE5}" type="pres">
      <dgm:prSet presAssocID="{CFD2E901-0F29-416E-85BB-0492AA948006}" presName="parentText" presStyleLbl="node1" presStyleIdx="0" presStyleCnt="3" custScaleX="299075" custScaleY="207628" custLinFactY="100000" custLinFactNeighborX="7624" custLinFactNeighborY="122861">
        <dgm:presLayoutVars>
          <dgm:chMax val="1"/>
          <dgm:bulletEnabled val="1"/>
        </dgm:presLayoutVars>
      </dgm:prSet>
      <dgm:spPr/>
    </dgm:pt>
    <dgm:pt modelId="{FFF368C9-C235-4BDD-8EF9-A6CEC16BE026}" type="pres">
      <dgm:prSet presAssocID="{CFD2E901-0F29-416E-85BB-0492AA948006}" presName="aSpace" presStyleCnt="0"/>
      <dgm:spPr/>
    </dgm:pt>
    <dgm:pt modelId="{D9A754C0-9338-4865-927C-B3FF9246F132}" type="pres">
      <dgm:prSet presAssocID="{F342C0DF-D19B-48FC-9DC6-FFF7F2906991}" presName="compNode" presStyleCnt="0"/>
      <dgm:spPr/>
    </dgm:pt>
    <dgm:pt modelId="{FB36980A-2B86-4CA3-BBB2-75537297F9C3}" type="pres">
      <dgm:prSet presAssocID="{F342C0DF-D19B-48FC-9DC6-FFF7F2906991}" presName="noGeometry" presStyleCnt="0"/>
      <dgm:spPr/>
    </dgm:pt>
    <dgm:pt modelId="{5D7C6D0B-0507-4657-A14F-B7457307E8E4}" type="pres">
      <dgm:prSet presAssocID="{F342C0DF-D19B-48FC-9DC6-FFF7F2906991}" presName="childTextVisible" presStyleLbl="bgAccFollowNode1" presStyleIdx="1" presStyleCnt="3" custScaleX="108102" custScaleY="37962" custLinFactNeighborX="-51414" custLinFactNeighborY="-33053">
        <dgm:presLayoutVars>
          <dgm:bulletEnabled val="1"/>
        </dgm:presLayoutVars>
      </dgm:prSet>
      <dgm:spPr/>
    </dgm:pt>
    <dgm:pt modelId="{5154108A-50DE-4017-9F24-C01E9AB10D97}" type="pres">
      <dgm:prSet presAssocID="{F342C0DF-D19B-48FC-9DC6-FFF7F2906991}" presName="childTextHidden" presStyleLbl="bgAccFollowNode1" presStyleIdx="1" presStyleCnt="3"/>
      <dgm:spPr/>
    </dgm:pt>
    <dgm:pt modelId="{43680C32-4886-4BC9-8BAF-AB38AFEF883D}" type="pres">
      <dgm:prSet presAssocID="{F342C0DF-D19B-48FC-9DC6-FFF7F2906991}" presName="parentText" presStyleLbl="node1" presStyleIdx="1" presStyleCnt="3" custScaleX="283293" custScaleY="171678" custLinFactNeighborX="-71169" custLinFactNeighborY="33607">
        <dgm:presLayoutVars>
          <dgm:chMax val="1"/>
          <dgm:bulletEnabled val="1"/>
        </dgm:presLayoutVars>
      </dgm:prSet>
      <dgm:spPr/>
    </dgm:pt>
    <dgm:pt modelId="{0FC3A819-1E23-4997-87F6-AB5C0A6A5ECD}" type="pres">
      <dgm:prSet presAssocID="{F342C0DF-D19B-48FC-9DC6-FFF7F2906991}" presName="aSpace" presStyleCnt="0"/>
      <dgm:spPr/>
    </dgm:pt>
    <dgm:pt modelId="{F5C79121-3B17-4D46-967A-303492D09E9E}" type="pres">
      <dgm:prSet presAssocID="{783F9340-E0D8-41DF-B831-04AE3CA96C45}" presName="compNode" presStyleCnt="0"/>
      <dgm:spPr/>
    </dgm:pt>
    <dgm:pt modelId="{8996B972-3F60-4E11-9428-28C4C247658A}" type="pres">
      <dgm:prSet presAssocID="{783F9340-E0D8-41DF-B831-04AE3CA96C45}" presName="noGeometry" presStyleCnt="0"/>
      <dgm:spPr/>
    </dgm:pt>
    <dgm:pt modelId="{89B88B24-5383-4209-8D81-FA5CA717CBDF}" type="pres">
      <dgm:prSet presAssocID="{783F9340-E0D8-41DF-B831-04AE3CA96C45}" presName="childTextVisible" presStyleLbl="bgAccFollowNode1" presStyleIdx="2" presStyleCnt="3" custScaleX="782192" custScaleY="433626" custLinFactNeighborX="-8712">
        <dgm:presLayoutVars>
          <dgm:bulletEnabled val="1"/>
        </dgm:presLayoutVars>
      </dgm:prSet>
      <dgm:spPr/>
    </dgm:pt>
    <dgm:pt modelId="{3A89CBF6-559B-42A2-9E8F-A64AF95E3E5E}" type="pres">
      <dgm:prSet presAssocID="{783F9340-E0D8-41DF-B831-04AE3CA96C45}" presName="childTextHidden" presStyleLbl="bgAccFollowNode1" presStyleIdx="2" presStyleCnt="3"/>
      <dgm:spPr/>
    </dgm:pt>
    <dgm:pt modelId="{98BB181B-1155-4077-B20C-9C17911CCE8D}" type="pres">
      <dgm:prSet presAssocID="{783F9340-E0D8-41DF-B831-04AE3CA96C45}" presName="parentText" presStyleLbl="node1" presStyleIdx="2" presStyleCnt="3" custScaleX="608746" custScaleY="247750" custLinFactX="-300000" custLinFactY="-100000" custLinFactNeighborX="-380426" custLinFactNeighborY="-107655">
        <dgm:presLayoutVars>
          <dgm:chMax val="1"/>
          <dgm:bulletEnabled val="1"/>
        </dgm:presLayoutVars>
      </dgm:prSet>
      <dgm:spPr/>
    </dgm:pt>
  </dgm:ptLst>
  <dgm:cxnLst>
    <dgm:cxn modelId="{DD7AF90A-70BF-4196-B53B-9D6F68673DEA}" type="presOf" srcId="{2215D95E-AE20-4980-BDF8-75E59FA2B984}" destId="{89B88B24-5383-4209-8D81-FA5CA717CBDF}" srcOrd="0" destOrd="0" presId="urn:microsoft.com/office/officeart/2005/8/layout/hProcess6"/>
    <dgm:cxn modelId="{E6E4361D-5E82-4D74-9FC5-785F45BA0D7D}" srcId="{783F9340-E0D8-41DF-B831-04AE3CA96C45}" destId="{F24A9C88-72BD-417C-B506-AB852E64A726}" srcOrd="1" destOrd="0" parTransId="{ACCBFEE5-BBC8-49CF-BEFB-FA19179A5397}" sibTransId="{8790FF32-2ACD-4C7D-83E3-72C5DC03C2AA}"/>
    <dgm:cxn modelId="{AC34712E-5045-4266-84C9-3237B66086D6}" type="presOf" srcId="{2215D95E-AE20-4980-BDF8-75E59FA2B984}" destId="{3A89CBF6-559B-42A2-9E8F-A64AF95E3E5E}" srcOrd="1" destOrd="0" presId="urn:microsoft.com/office/officeart/2005/8/layout/hProcess6"/>
    <dgm:cxn modelId="{EC7BD72F-85E7-4EFE-A451-AD32ECF8334D}" type="presOf" srcId="{CFD2E901-0F29-416E-85BB-0492AA948006}" destId="{A2AA1505-42A1-44F0-A281-97C8621EECE5}" srcOrd="0" destOrd="0" presId="urn:microsoft.com/office/officeart/2005/8/layout/hProcess6"/>
    <dgm:cxn modelId="{1603E339-CD84-41C1-9705-149865F65A44}" srcId="{4F932F2C-8391-4CB7-B032-9198D41A10BB}" destId="{F342C0DF-D19B-48FC-9DC6-FFF7F2906991}" srcOrd="1" destOrd="0" parTransId="{D22C48DD-D33F-4E15-9C26-9AD23FDDACB0}" sibTransId="{307F80A6-D364-43B8-98E3-137A3304A355}"/>
    <dgm:cxn modelId="{1D6D525F-0510-4F52-B283-B8DC7FD728E0}" srcId="{783F9340-E0D8-41DF-B831-04AE3CA96C45}" destId="{2215D95E-AE20-4980-BDF8-75E59FA2B984}" srcOrd="0" destOrd="0" parTransId="{A10F1083-0384-48E6-83E4-D663A4FD04FC}" sibTransId="{5F029910-AC7E-410E-AF62-00F86B550D3B}"/>
    <dgm:cxn modelId="{D2F15074-9836-4D62-8ADC-4427647D3A33}" srcId="{783F9340-E0D8-41DF-B831-04AE3CA96C45}" destId="{9F05579C-7186-4820-B36D-B036C1BD8741}" srcOrd="2" destOrd="0" parTransId="{3A04DC80-F252-462B-9B7C-1C75EDFD4248}" sibTransId="{EA23B520-A4C4-4E13-8C96-E085BB230815}"/>
    <dgm:cxn modelId="{DBE7D07C-5595-4686-B7B7-960D6E188941}" type="presOf" srcId="{F342C0DF-D19B-48FC-9DC6-FFF7F2906991}" destId="{43680C32-4886-4BC9-8BAF-AB38AFEF883D}" srcOrd="0" destOrd="0" presId="urn:microsoft.com/office/officeart/2005/8/layout/hProcess6"/>
    <dgm:cxn modelId="{7BFB527D-9518-477D-8975-9E3D1B87F17B}" srcId="{4F932F2C-8391-4CB7-B032-9198D41A10BB}" destId="{CFD2E901-0F29-416E-85BB-0492AA948006}" srcOrd="0" destOrd="0" parTransId="{B8FD1A28-A99A-4218-A12C-EDA6D304F8B4}" sibTransId="{48A7C02E-31F0-41C3-93E1-860B2239CB49}"/>
    <dgm:cxn modelId="{5126AB82-6382-4805-B20F-E175D636FFDA}" type="presOf" srcId="{4F932F2C-8391-4CB7-B032-9198D41A10BB}" destId="{48FE82B5-8337-46C8-B6E3-E76BB4DA50D0}" srcOrd="0" destOrd="0" presId="urn:microsoft.com/office/officeart/2005/8/layout/hProcess6"/>
    <dgm:cxn modelId="{79404684-3413-4FDE-8B10-9DD201B081F0}" type="presOf" srcId="{6B17C0BE-1FBE-4625-B0BF-D35E375000CC}" destId="{3A89CBF6-559B-42A2-9E8F-A64AF95E3E5E}" srcOrd="1" destOrd="3" presId="urn:microsoft.com/office/officeart/2005/8/layout/hProcess6"/>
    <dgm:cxn modelId="{548BC686-B942-4F0F-B6A7-47FC12631C16}" type="presOf" srcId="{F24A9C88-72BD-417C-B506-AB852E64A726}" destId="{3A89CBF6-559B-42A2-9E8F-A64AF95E3E5E}" srcOrd="1" destOrd="1" presId="urn:microsoft.com/office/officeart/2005/8/layout/hProcess6"/>
    <dgm:cxn modelId="{D36C618A-88DA-416A-831A-741B81134FC4}" srcId="{783F9340-E0D8-41DF-B831-04AE3CA96C45}" destId="{6B17C0BE-1FBE-4625-B0BF-D35E375000CC}" srcOrd="3" destOrd="0" parTransId="{8A4BB074-203A-40DC-9190-A11B445E5FA8}" sibTransId="{7A0B1C02-85E2-4DD6-B5B0-7A7DF021893F}"/>
    <dgm:cxn modelId="{C3D8EEBB-59A3-4B5C-A9BA-A4BB5D341D0C}" type="presOf" srcId="{6B17C0BE-1FBE-4625-B0BF-D35E375000CC}" destId="{89B88B24-5383-4209-8D81-FA5CA717CBDF}" srcOrd="0" destOrd="3" presId="urn:microsoft.com/office/officeart/2005/8/layout/hProcess6"/>
    <dgm:cxn modelId="{E0D7A5C0-CBD8-4B3A-B218-556C41EF5FAA}" type="presOf" srcId="{783F9340-E0D8-41DF-B831-04AE3CA96C45}" destId="{98BB181B-1155-4077-B20C-9C17911CCE8D}" srcOrd="0" destOrd="0" presId="urn:microsoft.com/office/officeart/2005/8/layout/hProcess6"/>
    <dgm:cxn modelId="{7CA61EC3-1D3F-450D-B764-F9E2F22D3636}" srcId="{4F932F2C-8391-4CB7-B032-9198D41A10BB}" destId="{783F9340-E0D8-41DF-B831-04AE3CA96C45}" srcOrd="2" destOrd="0" parTransId="{0EAFF6B3-6EC1-421D-A754-778910871E8B}" sibTransId="{A27D5EC0-AADD-4538-97D6-6B4B7BF54E0A}"/>
    <dgm:cxn modelId="{D0F5FEC8-6F68-481A-AFEF-5849BBF7E5C7}" type="presOf" srcId="{9F05579C-7186-4820-B36D-B036C1BD8741}" destId="{89B88B24-5383-4209-8D81-FA5CA717CBDF}" srcOrd="0" destOrd="2" presId="urn:microsoft.com/office/officeart/2005/8/layout/hProcess6"/>
    <dgm:cxn modelId="{90CCB9CD-745A-412B-86A8-23E80CE98972}" type="presOf" srcId="{F24A9C88-72BD-417C-B506-AB852E64A726}" destId="{89B88B24-5383-4209-8D81-FA5CA717CBDF}" srcOrd="0" destOrd="1" presId="urn:microsoft.com/office/officeart/2005/8/layout/hProcess6"/>
    <dgm:cxn modelId="{263918F1-A561-42D1-A914-464E5A4A54C0}" type="presOf" srcId="{9F05579C-7186-4820-B36D-B036C1BD8741}" destId="{3A89CBF6-559B-42A2-9E8F-A64AF95E3E5E}" srcOrd="1" destOrd="2" presId="urn:microsoft.com/office/officeart/2005/8/layout/hProcess6"/>
    <dgm:cxn modelId="{18716B30-8B14-49C5-9B5B-6C50BE90CCF2}" type="presParOf" srcId="{48FE82B5-8337-46C8-B6E3-E76BB4DA50D0}" destId="{BDE0AD03-EA7B-4E9A-8C42-8B9D29128EC6}" srcOrd="0" destOrd="0" presId="urn:microsoft.com/office/officeart/2005/8/layout/hProcess6"/>
    <dgm:cxn modelId="{47E784FA-4EAB-42A1-BD10-09DB7DE83D1A}" type="presParOf" srcId="{BDE0AD03-EA7B-4E9A-8C42-8B9D29128EC6}" destId="{EA7FD57A-FD9D-4A30-832D-8BAF2D018D7F}" srcOrd="0" destOrd="0" presId="urn:microsoft.com/office/officeart/2005/8/layout/hProcess6"/>
    <dgm:cxn modelId="{51CCC2DB-45B4-45CC-A4FF-A4375B310157}" type="presParOf" srcId="{BDE0AD03-EA7B-4E9A-8C42-8B9D29128EC6}" destId="{AA9795CF-057B-459F-A12C-DBC44C4498C0}" srcOrd="1" destOrd="0" presId="urn:microsoft.com/office/officeart/2005/8/layout/hProcess6"/>
    <dgm:cxn modelId="{1CDFE3B4-9412-4D01-AC2E-C4FEADF00D81}" type="presParOf" srcId="{BDE0AD03-EA7B-4E9A-8C42-8B9D29128EC6}" destId="{F6B9580C-CD5F-4276-97B1-6C8882BEE188}" srcOrd="2" destOrd="0" presId="urn:microsoft.com/office/officeart/2005/8/layout/hProcess6"/>
    <dgm:cxn modelId="{E32E95E1-48E2-4A66-943A-B2F15B6B41A1}" type="presParOf" srcId="{BDE0AD03-EA7B-4E9A-8C42-8B9D29128EC6}" destId="{A2AA1505-42A1-44F0-A281-97C8621EECE5}" srcOrd="3" destOrd="0" presId="urn:microsoft.com/office/officeart/2005/8/layout/hProcess6"/>
    <dgm:cxn modelId="{ABD4CF1A-16F4-4C93-98B9-9B9ED86D2FE8}" type="presParOf" srcId="{48FE82B5-8337-46C8-B6E3-E76BB4DA50D0}" destId="{FFF368C9-C235-4BDD-8EF9-A6CEC16BE026}" srcOrd="1" destOrd="0" presId="urn:microsoft.com/office/officeart/2005/8/layout/hProcess6"/>
    <dgm:cxn modelId="{F4904ABB-5497-4139-B3D0-531B69CCD0DA}" type="presParOf" srcId="{48FE82B5-8337-46C8-B6E3-E76BB4DA50D0}" destId="{D9A754C0-9338-4865-927C-B3FF9246F132}" srcOrd="2" destOrd="0" presId="urn:microsoft.com/office/officeart/2005/8/layout/hProcess6"/>
    <dgm:cxn modelId="{DC986E2E-3B15-4C17-BE40-23C576C1BB47}" type="presParOf" srcId="{D9A754C0-9338-4865-927C-B3FF9246F132}" destId="{FB36980A-2B86-4CA3-BBB2-75537297F9C3}" srcOrd="0" destOrd="0" presId="urn:microsoft.com/office/officeart/2005/8/layout/hProcess6"/>
    <dgm:cxn modelId="{9BDFED60-CEBC-47B9-AA2C-D04DBC6989F8}" type="presParOf" srcId="{D9A754C0-9338-4865-927C-B3FF9246F132}" destId="{5D7C6D0B-0507-4657-A14F-B7457307E8E4}" srcOrd="1" destOrd="0" presId="urn:microsoft.com/office/officeart/2005/8/layout/hProcess6"/>
    <dgm:cxn modelId="{C07A7D2E-48E5-46CD-92DD-19C8260349D2}" type="presParOf" srcId="{D9A754C0-9338-4865-927C-B3FF9246F132}" destId="{5154108A-50DE-4017-9F24-C01E9AB10D97}" srcOrd="2" destOrd="0" presId="urn:microsoft.com/office/officeart/2005/8/layout/hProcess6"/>
    <dgm:cxn modelId="{EA19C38C-0588-4248-86DD-E15E45D54CD3}" type="presParOf" srcId="{D9A754C0-9338-4865-927C-B3FF9246F132}" destId="{43680C32-4886-4BC9-8BAF-AB38AFEF883D}" srcOrd="3" destOrd="0" presId="urn:microsoft.com/office/officeart/2005/8/layout/hProcess6"/>
    <dgm:cxn modelId="{54177E2E-1D7C-4209-AF99-6B2A00E0DB10}" type="presParOf" srcId="{48FE82B5-8337-46C8-B6E3-E76BB4DA50D0}" destId="{0FC3A819-1E23-4997-87F6-AB5C0A6A5ECD}" srcOrd="3" destOrd="0" presId="urn:microsoft.com/office/officeart/2005/8/layout/hProcess6"/>
    <dgm:cxn modelId="{FC059182-3288-41DF-B80B-F0B5D2CCAB7E}" type="presParOf" srcId="{48FE82B5-8337-46C8-B6E3-E76BB4DA50D0}" destId="{F5C79121-3B17-4D46-967A-303492D09E9E}" srcOrd="4" destOrd="0" presId="urn:microsoft.com/office/officeart/2005/8/layout/hProcess6"/>
    <dgm:cxn modelId="{7F9B4C22-2726-426D-96E3-F9D9523F33E1}" type="presParOf" srcId="{F5C79121-3B17-4D46-967A-303492D09E9E}" destId="{8996B972-3F60-4E11-9428-28C4C247658A}" srcOrd="0" destOrd="0" presId="urn:microsoft.com/office/officeart/2005/8/layout/hProcess6"/>
    <dgm:cxn modelId="{39EEF95F-41EB-4296-85E1-BAE84358673D}" type="presParOf" srcId="{F5C79121-3B17-4D46-967A-303492D09E9E}" destId="{89B88B24-5383-4209-8D81-FA5CA717CBDF}" srcOrd="1" destOrd="0" presId="urn:microsoft.com/office/officeart/2005/8/layout/hProcess6"/>
    <dgm:cxn modelId="{025F955D-5C11-4EA7-9F9D-E14A2895A299}" type="presParOf" srcId="{F5C79121-3B17-4D46-967A-303492D09E9E}" destId="{3A89CBF6-559B-42A2-9E8F-A64AF95E3E5E}" srcOrd="2" destOrd="0" presId="urn:microsoft.com/office/officeart/2005/8/layout/hProcess6"/>
    <dgm:cxn modelId="{2A1FE5AB-F833-454D-917D-2FEDF3B47F9F}" type="presParOf" srcId="{F5C79121-3B17-4D46-967A-303492D09E9E}" destId="{98BB181B-1155-4077-B20C-9C17911CCE8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03CA1A-B54B-49A6-BEDC-11EF1E91C8B7}" type="doc">
      <dgm:prSet loTypeId="urn:microsoft.com/office/officeart/2005/8/layout/hList1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D93936-BFAA-4812-9C96-4C73EB74C739}">
      <dgm:prSet phldrT="[Texte]" custT="1"/>
      <dgm:spPr/>
      <dgm:t>
        <a:bodyPr/>
        <a:lstStyle/>
        <a:p>
          <a:r>
            <a:rPr lang="fr-FR" sz="2800" b="1"/>
            <a:t>Lycée polyvalent Nord Grande-Terre</a:t>
          </a:r>
        </a:p>
      </dgm:t>
    </dgm:pt>
    <dgm:pt modelId="{05ABD643-0B0A-44E1-99B7-EBB534CCB5C9}" type="parTrans" cxnId="{9550F282-F115-4F28-82B1-7DE0C5B5355A}">
      <dgm:prSet/>
      <dgm:spPr/>
      <dgm:t>
        <a:bodyPr/>
        <a:lstStyle/>
        <a:p>
          <a:endParaRPr lang="fr-FR"/>
        </a:p>
      </dgm:t>
    </dgm:pt>
    <dgm:pt modelId="{C791FBF5-2A66-4E1C-AB49-2BBFE4B67D34}" type="sibTrans" cxnId="{9550F282-F115-4F28-82B1-7DE0C5B5355A}">
      <dgm:prSet/>
      <dgm:spPr/>
      <dgm:t>
        <a:bodyPr/>
        <a:lstStyle/>
        <a:p>
          <a:endParaRPr lang="fr-FR"/>
        </a:p>
      </dgm:t>
    </dgm:pt>
    <dgm:pt modelId="{99FA0B7E-3E41-48B9-B8AE-A0E1DA41A319}">
      <dgm:prSet phldrT="[Texte]" custT="1"/>
      <dgm:spPr/>
      <dgm:t>
        <a:bodyPr/>
        <a:lstStyle/>
        <a:p>
          <a:r>
            <a:rPr lang="fr-FR" sz="2800"/>
            <a:t>24 places en 1</a:t>
          </a:r>
          <a:r>
            <a:rPr lang="fr-FR" sz="2800" baseline="30000"/>
            <a:t>ère</a:t>
          </a:r>
          <a:r>
            <a:rPr lang="fr-FR" sz="2800"/>
            <a:t> année de BTS ESF</a:t>
          </a:r>
        </a:p>
      </dgm:t>
    </dgm:pt>
    <dgm:pt modelId="{CE3D228C-C8F0-47C6-B193-492D4438F0EF}" type="parTrans" cxnId="{DA45C8A2-2961-4BD0-AF98-8A81A06B62E1}">
      <dgm:prSet/>
      <dgm:spPr/>
      <dgm:t>
        <a:bodyPr/>
        <a:lstStyle/>
        <a:p>
          <a:endParaRPr lang="fr-FR"/>
        </a:p>
      </dgm:t>
    </dgm:pt>
    <dgm:pt modelId="{65764ED1-0C68-4C1F-8E3A-2CEFDEA5801C}" type="sibTrans" cxnId="{DA45C8A2-2961-4BD0-AF98-8A81A06B62E1}">
      <dgm:prSet/>
      <dgm:spPr/>
      <dgm:t>
        <a:bodyPr/>
        <a:lstStyle/>
        <a:p>
          <a:endParaRPr lang="fr-FR"/>
        </a:p>
      </dgm:t>
    </dgm:pt>
    <dgm:pt modelId="{BD74E9D1-6EAC-4DCA-91C0-F50EC63D6B42}">
      <dgm:prSet phldrT="[Texte]" custT="1"/>
      <dgm:spPr/>
      <dgm:t>
        <a:bodyPr/>
        <a:lstStyle/>
        <a:p>
          <a:r>
            <a:rPr lang="fr-FR" sz="2800" b="1"/>
            <a:t>Lycée privé les Persévérants </a:t>
          </a:r>
        </a:p>
      </dgm:t>
    </dgm:pt>
    <dgm:pt modelId="{2ABF7B08-F038-4A5A-AEA4-61718877CB71}" type="parTrans" cxnId="{E757C183-7467-41EA-B07C-6404ADA94DD4}">
      <dgm:prSet/>
      <dgm:spPr/>
      <dgm:t>
        <a:bodyPr/>
        <a:lstStyle/>
        <a:p>
          <a:endParaRPr lang="fr-FR"/>
        </a:p>
      </dgm:t>
    </dgm:pt>
    <dgm:pt modelId="{28964BB1-6FF7-4FBB-9CFF-1C8971D809CD}" type="sibTrans" cxnId="{E757C183-7467-41EA-B07C-6404ADA94DD4}">
      <dgm:prSet/>
      <dgm:spPr/>
      <dgm:t>
        <a:bodyPr/>
        <a:lstStyle/>
        <a:p>
          <a:endParaRPr lang="fr-FR"/>
        </a:p>
      </dgm:t>
    </dgm:pt>
    <dgm:pt modelId="{926ACA8D-7EA3-495D-AC8E-4F6173AB928E}">
      <dgm:prSet phldrT="[Texte]" custT="1"/>
      <dgm:spPr/>
      <dgm:t>
        <a:bodyPr/>
        <a:lstStyle/>
        <a:p>
          <a:r>
            <a:rPr lang="fr-FR" sz="2800"/>
            <a:t>22 places en 1</a:t>
          </a:r>
          <a:r>
            <a:rPr lang="fr-FR" sz="2800" baseline="30000"/>
            <a:t>ère</a:t>
          </a:r>
          <a:r>
            <a:rPr lang="fr-FR" sz="2800"/>
            <a:t> année de BTS ESF</a:t>
          </a:r>
        </a:p>
      </dgm:t>
    </dgm:pt>
    <dgm:pt modelId="{F08161C7-A512-41C5-980E-E7F86F3B2DC2}" type="parTrans" cxnId="{92A2D054-6E71-486A-97AF-CE4D42F3CAC6}">
      <dgm:prSet/>
      <dgm:spPr/>
      <dgm:t>
        <a:bodyPr/>
        <a:lstStyle/>
        <a:p>
          <a:endParaRPr lang="fr-FR"/>
        </a:p>
      </dgm:t>
    </dgm:pt>
    <dgm:pt modelId="{A017601D-A067-41E2-8DFD-C250C9B9AB2E}" type="sibTrans" cxnId="{92A2D054-6E71-486A-97AF-CE4D42F3CAC6}">
      <dgm:prSet/>
      <dgm:spPr/>
      <dgm:t>
        <a:bodyPr/>
        <a:lstStyle/>
        <a:p>
          <a:endParaRPr lang="fr-FR"/>
        </a:p>
      </dgm:t>
    </dgm:pt>
    <dgm:pt modelId="{450921E6-30D0-4E70-9DAC-E7A4CF176AC5}" type="pres">
      <dgm:prSet presAssocID="{E503CA1A-B54B-49A6-BEDC-11EF1E91C8B7}" presName="Name0" presStyleCnt="0">
        <dgm:presLayoutVars>
          <dgm:dir/>
          <dgm:animLvl val="lvl"/>
          <dgm:resizeHandles val="exact"/>
        </dgm:presLayoutVars>
      </dgm:prSet>
      <dgm:spPr/>
    </dgm:pt>
    <dgm:pt modelId="{6DA58E98-618A-432A-A80E-41B8E7E31983}" type="pres">
      <dgm:prSet presAssocID="{62D93936-BFAA-4812-9C96-4C73EB74C739}" presName="composite" presStyleCnt="0"/>
      <dgm:spPr/>
    </dgm:pt>
    <dgm:pt modelId="{B333503A-5F66-4CB0-9E1D-582C08CEEB7D}" type="pres">
      <dgm:prSet presAssocID="{62D93936-BFAA-4812-9C96-4C73EB74C739}" presName="parTx" presStyleLbl="alignNode1" presStyleIdx="0" presStyleCnt="2" custLinFactNeighborX="1898" custLinFactNeighborY="4165">
        <dgm:presLayoutVars>
          <dgm:chMax val="0"/>
          <dgm:chPref val="0"/>
          <dgm:bulletEnabled val="1"/>
        </dgm:presLayoutVars>
      </dgm:prSet>
      <dgm:spPr/>
    </dgm:pt>
    <dgm:pt modelId="{8E015705-0977-4BB6-943A-830971588DC3}" type="pres">
      <dgm:prSet presAssocID="{62D93936-BFAA-4812-9C96-4C73EB74C739}" presName="desTx" presStyleLbl="alignAccFollowNode1" presStyleIdx="0" presStyleCnt="2" custLinFactNeighborX="1899" custLinFactNeighborY="71191">
        <dgm:presLayoutVars>
          <dgm:bulletEnabled val="1"/>
        </dgm:presLayoutVars>
      </dgm:prSet>
      <dgm:spPr/>
    </dgm:pt>
    <dgm:pt modelId="{195C7895-C458-420C-B777-C564E21DE7A9}" type="pres">
      <dgm:prSet presAssocID="{C791FBF5-2A66-4E1C-AB49-2BBFE4B67D34}" presName="space" presStyleCnt="0"/>
      <dgm:spPr/>
    </dgm:pt>
    <dgm:pt modelId="{E60A0694-5CA2-4124-806D-BE758E59DB62}" type="pres">
      <dgm:prSet presAssocID="{BD74E9D1-6EAC-4DCA-91C0-F50EC63D6B42}" presName="composite" presStyleCnt="0"/>
      <dgm:spPr/>
    </dgm:pt>
    <dgm:pt modelId="{8327EE72-ED46-4F34-8B91-3F50B8A3C7CB}" type="pres">
      <dgm:prSet presAssocID="{BD74E9D1-6EAC-4DCA-91C0-F50EC63D6B42}" presName="parTx" presStyleLbl="alignNode1" presStyleIdx="1" presStyleCnt="2" custScaleY="100000" custLinFactNeighborX="188" custLinFactNeighborY="-1924">
        <dgm:presLayoutVars>
          <dgm:chMax val="0"/>
          <dgm:chPref val="0"/>
          <dgm:bulletEnabled val="1"/>
        </dgm:presLayoutVars>
      </dgm:prSet>
      <dgm:spPr/>
    </dgm:pt>
    <dgm:pt modelId="{DDF98158-6DE5-496B-B98C-837AB8313308}" type="pres">
      <dgm:prSet presAssocID="{BD74E9D1-6EAC-4DCA-91C0-F50EC63D6B42}" presName="desTx" presStyleLbl="alignAccFollowNode1" presStyleIdx="1" presStyleCnt="2" custScaleX="99418" custScaleY="102758" custLinFactNeighborX="7903" custLinFactNeighborY="3724">
        <dgm:presLayoutVars>
          <dgm:bulletEnabled val="1"/>
        </dgm:presLayoutVars>
      </dgm:prSet>
      <dgm:spPr/>
    </dgm:pt>
  </dgm:ptLst>
  <dgm:cxnLst>
    <dgm:cxn modelId="{7ADCD82D-54C4-4AF3-8854-D54C904A6A13}" type="presOf" srcId="{BD74E9D1-6EAC-4DCA-91C0-F50EC63D6B42}" destId="{8327EE72-ED46-4F34-8B91-3F50B8A3C7CB}" srcOrd="0" destOrd="0" presId="urn:microsoft.com/office/officeart/2005/8/layout/hList1"/>
    <dgm:cxn modelId="{92A2D054-6E71-486A-97AF-CE4D42F3CAC6}" srcId="{BD74E9D1-6EAC-4DCA-91C0-F50EC63D6B42}" destId="{926ACA8D-7EA3-495D-AC8E-4F6173AB928E}" srcOrd="0" destOrd="0" parTransId="{F08161C7-A512-41C5-980E-E7F86F3B2DC2}" sibTransId="{A017601D-A067-41E2-8DFD-C250C9B9AB2E}"/>
    <dgm:cxn modelId="{8A084977-B9FB-4520-8C32-F911B4B6CCB3}" type="presOf" srcId="{926ACA8D-7EA3-495D-AC8E-4F6173AB928E}" destId="{DDF98158-6DE5-496B-B98C-837AB8313308}" srcOrd="0" destOrd="0" presId="urn:microsoft.com/office/officeart/2005/8/layout/hList1"/>
    <dgm:cxn modelId="{9550F282-F115-4F28-82B1-7DE0C5B5355A}" srcId="{E503CA1A-B54B-49A6-BEDC-11EF1E91C8B7}" destId="{62D93936-BFAA-4812-9C96-4C73EB74C739}" srcOrd="0" destOrd="0" parTransId="{05ABD643-0B0A-44E1-99B7-EBB534CCB5C9}" sibTransId="{C791FBF5-2A66-4E1C-AB49-2BBFE4B67D34}"/>
    <dgm:cxn modelId="{E757C183-7467-41EA-B07C-6404ADA94DD4}" srcId="{E503CA1A-B54B-49A6-BEDC-11EF1E91C8B7}" destId="{BD74E9D1-6EAC-4DCA-91C0-F50EC63D6B42}" srcOrd="1" destOrd="0" parTransId="{2ABF7B08-F038-4A5A-AEA4-61718877CB71}" sibTransId="{28964BB1-6FF7-4FBB-9CFF-1C8971D809CD}"/>
    <dgm:cxn modelId="{8D572A9F-5F09-4981-947B-796B9632EDC5}" type="presOf" srcId="{99FA0B7E-3E41-48B9-B8AE-A0E1DA41A319}" destId="{8E015705-0977-4BB6-943A-830971588DC3}" srcOrd="0" destOrd="0" presId="urn:microsoft.com/office/officeart/2005/8/layout/hList1"/>
    <dgm:cxn modelId="{2CFC82A2-00E1-4F3E-B13E-0E420ED14169}" type="presOf" srcId="{E503CA1A-B54B-49A6-BEDC-11EF1E91C8B7}" destId="{450921E6-30D0-4E70-9DAC-E7A4CF176AC5}" srcOrd="0" destOrd="0" presId="urn:microsoft.com/office/officeart/2005/8/layout/hList1"/>
    <dgm:cxn modelId="{DA45C8A2-2961-4BD0-AF98-8A81A06B62E1}" srcId="{62D93936-BFAA-4812-9C96-4C73EB74C739}" destId="{99FA0B7E-3E41-48B9-B8AE-A0E1DA41A319}" srcOrd="0" destOrd="0" parTransId="{CE3D228C-C8F0-47C6-B193-492D4438F0EF}" sibTransId="{65764ED1-0C68-4C1F-8E3A-2CEFDEA5801C}"/>
    <dgm:cxn modelId="{3940A6C4-FBD0-4283-98F4-005D2D047080}" type="presOf" srcId="{62D93936-BFAA-4812-9C96-4C73EB74C739}" destId="{B333503A-5F66-4CB0-9E1D-582C08CEEB7D}" srcOrd="0" destOrd="0" presId="urn:microsoft.com/office/officeart/2005/8/layout/hList1"/>
    <dgm:cxn modelId="{B5F650EB-451D-4CC1-93C5-EA7297F5E237}" type="presParOf" srcId="{450921E6-30D0-4E70-9DAC-E7A4CF176AC5}" destId="{6DA58E98-618A-432A-A80E-41B8E7E31983}" srcOrd="0" destOrd="0" presId="urn:microsoft.com/office/officeart/2005/8/layout/hList1"/>
    <dgm:cxn modelId="{52A3161C-0838-46B5-BE31-5A8D70566B09}" type="presParOf" srcId="{6DA58E98-618A-432A-A80E-41B8E7E31983}" destId="{B333503A-5F66-4CB0-9E1D-582C08CEEB7D}" srcOrd="0" destOrd="0" presId="urn:microsoft.com/office/officeart/2005/8/layout/hList1"/>
    <dgm:cxn modelId="{0B046221-3B57-4DA2-87C6-A335BFBD65A1}" type="presParOf" srcId="{6DA58E98-618A-432A-A80E-41B8E7E31983}" destId="{8E015705-0977-4BB6-943A-830971588DC3}" srcOrd="1" destOrd="0" presId="urn:microsoft.com/office/officeart/2005/8/layout/hList1"/>
    <dgm:cxn modelId="{D5E6D8DE-790B-45B2-8A43-CA7F9AE52D4D}" type="presParOf" srcId="{450921E6-30D0-4E70-9DAC-E7A4CF176AC5}" destId="{195C7895-C458-420C-B777-C564E21DE7A9}" srcOrd="1" destOrd="0" presId="urn:microsoft.com/office/officeart/2005/8/layout/hList1"/>
    <dgm:cxn modelId="{94C4C7AE-5B22-47DA-BA85-4D2F658C9261}" type="presParOf" srcId="{450921E6-30D0-4E70-9DAC-E7A4CF176AC5}" destId="{E60A0694-5CA2-4124-806D-BE758E59DB62}" srcOrd="2" destOrd="0" presId="urn:microsoft.com/office/officeart/2005/8/layout/hList1"/>
    <dgm:cxn modelId="{C8995C78-BDC2-4C00-A62A-34D84A8A12AE}" type="presParOf" srcId="{E60A0694-5CA2-4124-806D-BE758E59DB62}" destId="{8327EE72-ED46-4F34-8B91-3F50B8A3C7CB}" srcOrd="0" destOrd="0" presId="urn:microsoft.com/office/officeart/2005/8/layout/hList1"/>
    <dgm:cxn modelId="{8FA90AA5-CBA5-405D-8BB4-80CBD1D4FEB1}" type="presParOf" srcId="{E60A0694-5CA2-4124-806D-BE758E59DB62}" destId="{DDF98158-6DE5-496B-B98C-837AB83133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FDE3B-D5BD-4DE2-B7DC-310ACCB6F907}">
      <dsp:nvSpPr>
        <dsp:cNvPr id="0" name=""/>
        <dsp:cNvSpPr/>
      </dsp:nvSpPr>
      <dsp:spPr>
        <a:xfrm>
          <a:off x="-175171" y="1306174"/>
          <a:ext cx="4690864" cy="1384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F9082-D120-4942-9758-0A9F5445A4AD}">
      <dsp:nvSpPr>
        <dsp:cNvPr id="0" name=""/>
        <dsp:cNvSpPr/>
      </dsp:nvSpPr>
      <dsp:spPr>
        <a:xfrm>
          <a:off x="0" y="1622689"/>
          <a:ext cx="763035" cy="7615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60F12-1E1A-4924-9F2C-869404D42E27}">
      <dsp:nvSpPr>
        <dsp:cNvPr id="0" name=""/>
        <dsp:cNvSpPr/>
      </dsp:nvSpPr>
      <dsp:spPr>
        <a:xfrm>
          <a:off x="668959" y="1248751"/>
          <a:ext cx="3793126" cy="138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540" tIns="146540" rIns="146540" bIns="14654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i="0" kern="1200" dirty="0">
              <a:solidFill>
                <a:schemeClr val="tx1"/>
              </a:solidFill>
            </a:rPr>
            <a:t>Formation théorique et pratique en 2 ans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68959" y="1248751"/>
        <a:ext cx="3793126" cy="13846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3503A-5F66-4CB0-9E1D-582C08CEEB7D}">
      <dsp:nvSpPr>
        <dsp:cNvPr id="0" name=""/>
        <dsp:cNvSpPr/>
      </dsp:nvSpPr>
      <dsp:spPr>
        <a:xfrm>
          <a:off x="67310" y="-540601"/>
          <a:ext cx="4509983" cy="1234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Lycée général et technologique Joseph Gaillard</a:t>
          </a:r>
        </a:p>
      </dsp:txBody>
      <dsp:txXfrm>
        <a:off x="67310" y="-540601"/>
        <a:ext cx="4509983" cy="1234267"/>
      </dsp:txXfrm>
    </dsp:sp>
    <dsp:sp modelId="{8E015705-0977-4BB6-943A-830971588DC3}">
      <dsp:nvSpPr>
        <dsp:cNvPr id="0" name=""/>
        <dsp:cNvSpPr/>
      </dsp:nvSpPr>
      <dsp:spPr>
        <a:xfrm>
          <a:off x="65968" y="639270"/>
          <a:ext cx="4507299" cy="18219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>
              <a:latin typeface="Century Gothic"/>
            </a:rPr>
            <a:t>24</a:t>
          </a:r>
          <a:r>
            <a:rPr lang="fr-FR" sz="2800" kern="1200"/>
            <a:t> places en 1</a:t>
          </a:r>
          <a:r>
            <a:rPr lang="fr-FR" sz="2800" kern="1200" baseline="30000"/>
            <a:t>ère</a:t>
          </a:r>
          <a:r>
            <a:rPr lang="fr-FR" sz="2800" kern="1200"/>
            <a:t> année de BTS ESF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05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2800" kern="1200"/>
            <a:t>15 places en DE CESF</a:t>
          </a:r>
        </a:p>
      </dsp:txBody>
      <dsp:txXfrm>
        <a:off x="65968" y="639270"/>
        <a:ext cx="4507299" cy="1821958"/>
      </dsp:txXfrm>
    </dsp:sp>
    <dsp:sp modelId="{8327EE72-ED46-4F34-8B91-3F50B8A3C7CB}">
      <dsp:nvSpPr>
        <dsp:cNvPr id="0" name=""/>
        <dsp:cNvSpPr/>
      </dsp:nvSpPr>
      <dsp:spPr>
        <a:xfrm>
          <a:off x="4970974" y="-604571"/>
          <a:ext cx="3870633" cy="1234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Lycée professionnel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La Trinité</a:t>
          </a:r>
        </a:p>
      </dsp:txBody>
      <dsp:txXfrm>
        <a:off x="4970974" y="-604571"/>
        <a:ext cx="3870633" cy="1234267"/>
      </dsp:txXfrm>
    </dsp:sp>
    <dsp:sp modelId="{DDF98158-6DE5-496B-B98C-837AB8313308}">
      <dsp:nvSpPr>
        <dsp:cNvPr id="0" name=""/>
        <dsp:cNvSpPr/>
      </dsp:nvSpPr>
      <dsp:spPr>
        <a:xfrm>
          <a:off x="4959045" y="604571"/>
          <a:ext cx="3900378" cy="18722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/>
            <a:t> 24 places en 1</a:t>
          </a:r>
          <a:r>
            <a:rPr lang="fr-FR" sz="2800" kern="1200" baseline="30000"/>
            <a:t>ère</a:t>
          </a:r>
          <a:r>
            <a:rPr lang="fr-FR" sz="2800" kern="1200"/>
            <a:t> année de BTS ESF</a:t>
          </a:r>
        </a:p>
      </dsp:txBody>
      <dsp:txXfrm>
        <a:off x="4959045" y="604571"/>
        <a:ext cx="3900378" cy="1872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5068E-162D-4475-8081-9724D851FCC9}">
      <dsp:nvSpPr>
        <dsp:cNvPr id="0" name=""/>
        <dsp:cNvSpPr/>
      </dsp:nvSpPr>
      <dsp:spPr>
        <a:xfrm rot="16200000">
          <a:off x="-1339597" y="1368668"/>
          <a:ext cx="4356819" cy="1619481"/>
        </a:xfrm>
        <a:prstGeom prst="flowChartManualOperati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Bloc 1 Mobiliser l’expertise pour porter conseil en vie quotidienne</a:t>
          </a:r>
        </a:p>
      </dsp:txBody>
      <dsp:txXfrm rot="5400000">
        <a:off x="29072" y="871363"/>
        <a:ext cx="1619481" cy="2614091"/>
      </dsp:txXfrm>
    </dsp:sp>
    <dsp:sp modelId="{9CF64AAA-6297-4A18-AE8F-177984C4F390}">
      <dsp:nvSpPr>
        <dsp:cNvPr id="0" name=""/>
        <dsp:cNvSpPr/>
      </dsp:nvSpPr>
      <dsp:spPr>
        <a:xfrm rot="16200000">
          <a:off x="329230" y="1368529"/>
          <a:ext cx="4356819" cy="1619759"/>
        </a:xfrm>
        <a:prstGeom prst="flowChartManualOperati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Bloc 2 : Organiser d’un point de vue technique la vie quotidienne dans un service, dans un établissement</a:t>
          </a:r>
          <a:endParaRPr lang="fr-FR" sz="1600" kern="1200" dirty="0"/>
        </a:p>
      </dsp:txBody>
      <dsp:txXfrm rot="5400000">
        <a:off x="1697760" y="871363"/>
        <a:ext cx="1619759" cy="2614091"/>
      </dsp:txXfrm>
    </dsp:sp>
    <dsp:sp modelId="{9832952C-A85B-475F-8F0E-BF18CB90C570}">
      <dsp:nvSpPr>
        <dsp:cNvPr id="0" name=""/>
        <dsp:cNvSpPr/>
      </dsp:nvSpPr>
      <dsp:spPr>
        <a:xfrm rot="16200000">
          <a:off x="1974974" y="1392161"/>
          <a:ext cx="4356819" cy="1572496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Bloc 3 : Animer, former dans les domaines de la vie quotidienne</a:t>
          </a:r>
        </a:p>
      </dsp:txBody>
      <dsp:txXfrm rot="5400000">
        <a:off x="3367135" y="871364"/>
        <a:ext cx="1572496" cy="2614091"/>
      </dsp:txXfrm>
    </dsp:sp>
    <dsp:sp modelId="{1E08E784-5C60-47C8-9C98-7D6F377A14C1}">
      <dsp:nvSpPr>
        <dsp:cNvPr id="0" name=""/>
        <dsp:cNvSpPr/>
      </dsp:nvSpPr>
      <dsp:spPr>
        <a:xfrm rot="16200000">
          <a:off x="3632163" y="1356580"/>
          <a:ext cx="4356819" cy="1643657"/>
        </a:xfrm>
        <a:prstGeom prst="flowChartManualOperati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Bloc 4 : Communiquer et animer une équipe</a:t>
          </a:r>
        </a:p>
      </dsp:txBody>
      <dsp:txXfrm rot="5400000">
        <a:off x="4988744" y="871363"/>
        <a:ext cx="1643657" cy="2614091"/>
      </dsp:txXfrm>
    </dsp:sp>
    <dsp:sp modelId="{A30DAA27-4CA6-44C5-AABB-1F37E053D3B0}">
      <dsp:nvSpPr>
        <dsp:cNvPr id="0" name=""/>
        <dsp:cNvSpPr/>
      </dsp:nvSpPr>
      <dsp:spPr>
        <a:xfrm rot="16200000">
          <a:off x="5356953" y="1353926"/>
          <a:ext cx="4356819" cy="1648966"/>
        </a:xfrm>
        <a:prstGeom prst="flowChartManualOperation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Bloc 5 : Participer à la dynamique institutionnelle et partenariale</a:t>
          </a:r>
        </a:p>
      </dsp:txBody>
      <dsp:txXfrm rot="5400000">
        <a:off x="6710879" y="871364"/>
        <a:ext cx="1648966" cy="2614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795CF-057B-459F-A12C-DBC44C4498C0}">
      <dsp:nvSpPr>
        <dsp:cNvPr id="0" name=""/>
        <dsp:cNvSpPr/>
      </dsp:nvSpPr>
      <dsp:spPr>
        <a:xfrm>
          <a:off x="579473" y="1857242"/>
          <a:ext cx="710043" cy="30206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AA1505-42A1-44F0-A281-97C8621EECE5}">
      <dsp:nvSpPr>
        <dsp:cNvPr id="0" name=""/>
        <dsp:cNvSpPr/>
      </dsp:nvSpPr>
      <dsp:spPr>
        <a:xfrm>
          <a:off x="34329" y="2008272"/>
          <a:ext cx="1179743" cy="8190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Savoirs</a:t>
          </a:r>
        </a:p>
      </dsp:txBody>
      <dsp:txXfrm>
        <a:off x="207098" y="2128214"/>
        <a:ext cx="834205" cy="579134"/>
      </dsp:txXfrm>
    </dsp:sp>
    <dsp:sp modelId="{5D7C6D0B-0507-4657-A14F-B7457307E8E4}">
      <dsp:nvSpPr>
        <dsp:cNvPr id="0" name=""/>
        <dsp:cNvSpPr/>
      </dsp:nvSpPr>
      <dsp:spPr>
        <a:xfrm>
          <a:off x="1553529" y="1179836"/>
          <a:ext cx="852847" cy="26179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1302675"/>
            <a:satOff val="2398"/>
            <a:lumOff val="106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302675"/>
              <a:satOff val="2398"/>
              <a:lumOff val="1062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680C32-4886-4BC9-8BAF-AB38AFEF883D}">
      <dsp:nvSpPr>
        <dsp:cNvPr id="0" name=""/>
        <dsp:cNvSpPr/>
      </dsp:nvSpPr>
      <dsp:spPr>
        <a:xfrm>
          <a:off x="1151627" y="1332638"/>
          <a:ext cx="1117489" cy="677208"/>
        </a:xfrm>
        <a:prstGeom prst="ellipse">
          <a:avLst/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satMod val="100000"/>
                <a:lumMod val="100000"/>
              </a:schemeClr>
            </a:gs>
            <a:gs pos="50000">
              <a:schemeClr val="accent5">
                <a:hueOff val="1178392"/>
                <a:satOff val="-5635"/>
                <a:lumOff val="617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1178392"/>
                <a:satOff val="-5635"/>
                <a:lumOff val="617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Savoir faire</a:t>
          </a:r>
        </a:p>
      </dsp:txBody>
      <dsp:txXfrm>
        <a:off x="1315279" y="1431813"/>
        <a:ext cx="790185" cy="478858"/>
      </dsp:txXfrm>
    </dsp:sp>
    <dsp:sp modelId="{89B88B24-5383-4209-8D81-FA5CA717CBDF}">
      <dsp:nvSpPr>
        <dsp:cNvPr id="0" name=""/>
        <dsp:cNvSpPr/>
      </dsp:nvSpPr>
      <dsp:spPr>
        <a:xfrm>
          <a:off x="2792573" y="43483"/>
          <a:ext cx="6170935" cy="299038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2605351"/>
            <a:satOff val="4796"/>
            <a:lumOff val="2125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Prendre des </a:t>
          </a:r>
          <a:r>
            <a:rPr lang="fr-FR" sz="1600" b="1" kern="1200"/>
            <a:t>initiatives </a:t>
          </a:r>
          <a:r>
            <a:rPr lang="fr-FR" sz="1600" kern="1200"/>
            <a:t>pour gérer des projets ou accomplir des activités dans un contexte imprévu.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/>
            <a:t>Encadrer </a:t>
          </a:r>
          <a:r>
            <a:rPr lang="fr-FR" sz="1600" kern="1200"/>
            <a:t>une équipe.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/>
            <a:t>Gérer</a:t>
          </a:r>
          <a:r>
            <a:rPr lang="fr-FR" sz="1600" kern="1200"/>
            <a:t> une unité.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/>
            <a:t>Autoévaluer</a:t>
          </a:r>
          <a:r>
            <a:rPr lang="fr-FR" sz="1600" kern="1200"/>
            <a:t> ses propres performances.</a:t>
          </a:r>
        </a:p>
      </dsp:txBody>
      <dsp:txXfrm>
        <a:off x="4335307" y="492040"/>
        <a:ext cx="3581567" cy="2093269"/>
      </dsp:txXfrm>
    </dsp:sp>
    <dsp:sp modelId="{98BB181B-1155-4077-B20C-9C17911CCE8D}">
      <dsp:nvSpPr>
        <dsp:cNvPr id="0" name=""/>
        <dsp:cNvSpPr/>
      </dsp:nvSpPr>
      <dsp:spPr>
        <a:xfrm>
          <a:off x="1667628" y="230907"/>
          <a:ext cx="2401285" cy="977285"/>
        </a:xfrm>
        <a:prstGeom prst="ellipse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0000"/>
                <a:lumMod val="100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Responsabilité et autonomie</a:t>
          </a:r>
        </a:p>
      </dsp:txBody>
      <dsp:txXfrm>
        <a:off x="2019288" y="374027"/>
        <a:ext cx="1697965" cy="6910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3503A-5F66-4CB0-9E1D-582C08CEEB7D}">
      <dsp:nvSpPr>
        <dsp:cNvPr id="0" name=""/>
        <dsp:cNvSpPr/>
      </dsp:nvSpPr>
      <dsp:spPr>
        <a:xfrm>
          <a:off x="76721" y="72008"/>
          <a:ext cx="4040004" cy="102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Lycée polyvalent Nord Grande-Terre</a:t>
          </a:r>
        </a:p>
      </dsp:txBody>
      <dsp:txXfrm>
        <a:off x="76721" y="72008"/>
        <a:ext cx="4040004" cy="1028400"/>
      </dsp:txXfrm>
    </dsp:sp>
    <dsp:sp modelId="{8E015705-0977-4BB6-943A-830971588DC3}">
      <dsp:nvSpPr>
        <dsp:cNvPr id="0" name=""/>
        <dsp:cNvSpPr/>
      </dsp:nvSpPr>
      <dsp:spPr>
        <a:xfrm>
          <a:off x="76761" y="1086752"/>
          <a:ext cx="4040004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/>
            <a:t>24 places en 1</a:t>
          </a:r>
          <a:r>
            <a:rPr lang="fr-FR" sz="2800" kern="1200" baseline="30000"/>
            <a:t>ère</a:t>
          </a:r>
          <a:r>
            <a:rPr lang="fr-FR" sz="2800" kern="1200"/>
            <a:t> année de BTS ESF</a:t>
          </a:r>
        </a:p>
      </dsp:txBody>
      <dsp:txXfrm>
        <a:off x="76761" y="1086752"/>
        <a:ext cx="4040004" cy="1361520"/>
      </dsp:txXfrm>
    </dsp:sp>
    <dsp:sp modelId="{8327EE72-ED46-4F34-8B91-3F50B8A3C7CB}">
      <dsp:nvSpPr>
        <dsp:cNvPr id="0" name=""/>
        <dsp:cNvSpPr/>
      </dsp:nvSpPr>
      <dsp:spPr>
        <a:xfrm>
          <a:off x="4605689" y="1"/>
          <a:ext cx="4040004" cy="102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Lycée privé les Persévérants </a:t>
          </a:r>
        </a:p>
      </dsp:txBody>
      <dsp:txXfrm>
        <a:off x="4605689" y="1"/>
        <a:ext cx="4040004" cy="1028400"/>
      </dsp:txXfrm>
    </dsp:sp>
    <dsp:sp modelId="{DDF98158-6DE5-496B-B98C-837AB8313308}">
      <dsp:nvSpPr>
        <dsp:cNvPr id="0" name=""/>
        <dsp:cNvSpPr/>
      </dsp:nvSpPr>
      <dsp:spPr>
        <a:xfrm>
          <a:off x="4675818" y="1049201"/>
          <a:ext cx="3969875" cy="1399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/>
            <a:t>22 places en 1</a:t>
          </a:r>
          <a:r>
            <a:rPr lang="fr-FR" sz="2800" kern="1200" baseline="30000"/>
            <a:t>ère</a:t>
          </a:r>
          <a:r>
            <a:rPr lang="fr-FR" sz="2800" kern="1200"/>
            <a:t> année de BTS ESF</a:t>
          </a:r>
        </a:p>
      </dsp:txBody>
      <dsp:txXfrm>
        <a:off x="4675818" y="1049201"/>
        <a:ext cx="3969875" cy="139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FFBB-5C81-4E88-8A48-5EB53C257D42}" type="datetimeFigureOut">
              <a:rPr lang="fr-FR" smtClean="0"/>
              <a:pPr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C4813-84B7-4773-9958-BB4A9BC805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4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05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Comment se déroule l’examen?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693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71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 BTS ESF permet</a:t>
            </a:r>
            <a:r>
              <a:rPr lang="fr-FR" sz="1200" b="0" i="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aussi de poursuivre des études…..</a:t>
            </a:r>
            <a:endParaRPr lang="fr-FR" sz="1200" b="0" i="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lvl="0"/>
            <a:endParaRPr lang="fr-FR" sz="1200" b="0" i="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fr-FR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36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772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708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53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82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99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09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Qui</a:t>
            </a:r>
            <a:r>
              <a:rPr lang="fr-FR" baseline="0"/>
              <a:t> bénéficie des compétences du TESF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/>
              <a:t>Usagers par exemple  les familles monoparentales, les personnes âgées, les personnes handicapées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/>
              <a:t>Consommateurs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/>
              <a:t>Professionnels par exemple les entreprises qui emploient des aides à domiciles, les associations comme l’ACISE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9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métier T ESF n’existe pas !! Le T ESF est polyvalent;</a:t>
            </a:r>
          </a:p>
          <a:p>
            <a:r>
              <a:rPr lang="fr-FR" dirty="0"/>
              <a:t>Quels métiers peut-on alors décrocher après</a:t>
            </a:r>
            <a:r>
              <a:rPr lang="fr-FR" baseline="0" dirty="0"/>
              <a:t> le BTS ?</a:t>
            </a:r>
          </a:p>
          <a:p>
            <a:endParaRPr lang="fr-FR" baseline="0" dirty="0"/>
          </a:p>
          <a:p>
            <a:r>
              <a:rPr lang="fr-FR" baseline="0" dirty="0"/>
              <a:t>DEAL : direction de l’environnement, de l’aménagement et du logement</a:t>
            </a:r>
          </a:p>
          <a:p>
            <a:r>
              <a:rPr lang="fr-FR" baseline="0" dirty="0"/>
              <a:t>CLLAJ : comité local pour le logement autonome des jeunes  qui a pour mission de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favoriser le choix, l'accès au logement autonome et l’entretien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34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Comment</a:t>
            </a:r>
            <a:r>
              <a:rPr lang="fr-FR" baseline="0"/>
              <a:t> est organisée la formation?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00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4813-84B7-4773-9958-BB4A9BC805F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AA6BAD6-D9D5-4D47-840F-E429EC44EC46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24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960-0C37-4E11-BC4F-E97EE7B8EB19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85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055E-25DC-40E7-90DF-B9F4E26E8AE7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12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8D17-E017-4FB1-94FE-435CE2BE0661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2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9A6A75E-E3AC-4115-8276-87E7C5DBC63C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90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7597-8332-42E0-B4F9-E5D570480B38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29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B0F2-5150-4CBD-91CB-9B3ED5E085A3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1652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FE4B-F237-4F5C-B383-318F43F34ED2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77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8F91-5F4B-4332-8D5D-D11DDEA1B0A4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6906-6F13-4434-8C21-35F4690C1C8B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411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57DA22-5D7E-4E2D-9B92-812CFA41A81C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68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DB0F2-5150-4CBD-91CB-9B3ED5E085A3}" type="datetime1">
              <a:rPr lang="fr-FR" smtClean="0"/>
              <a:pPr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4E6CD4-1676-42B2-81B5-DD2D6151AD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16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758" y="3609625"/>
            <a:ext cx="8820242" cy="9578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3400" u="sng" dirty="0">
                <a:solidFill>
                  <a:schemeClr val="tx1"/>
                </a:solidFill>
              </a:rPr>
              <a:t>A</a:t>
            </a:r>
            <a:r>
              <a:rPr lang="fr-FR" sz="3400" u="sng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cadémies de Guadeloupe et Martinique </a:t>
            </a:r>
            <a:endParaRPr lang="fr-FR" sz="3400" u="sng" dirty="0">
              <a:solidFill>
                <a:schemeClr val="tx1"/>
              </a:solidFill>
            </a:endParaRP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75C0EC33-48CC-40E2-AC34-114A2F7E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091" y="1302589"/>
            <a:ext cx="8238226" cy="238089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fr-FR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ova Cond Light" panose="020B0306020202020204" pitchFamily="34" charset="0"/>
            </a:endParaRPr>
          </a:p>
          <a:p>
            <a:pPr algn="ctr"/>
            <a:r>
              <a:rPr lang="fr-FR" sz="4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 Light" panose="020B0306020202020204" pitchFamily="34" charset="0"/>
              </a:rPr>
              <a:t>BTS ESF</a:t>
            </a:r>
            <a:br>
              <a:rPr lang="fr-FR" sz="4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 Light" panose="020B0306020202020204" pitchFamily="34" charset="0"/>
              </a:rPr>
            </a:br>
            <a:r>
              <a:rPr lang="fr-FR" sz="4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 Light" panose="020B0306020202020204" pitchFamily="34" charset="0"/>
              </a:rPr>
              <a:t>Economie Sociale</a:t>
            </a:r>
          </a:p>
          <a:p>
            <a:r>
              <a:rPr lang="fr-FR" sz="4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ova Cond Light" panose="020B0306020202020204" pitchFamily="34" charset="0"/>
              </a:rPr>
              <a:t>Familiale</a:t>
            </a:r>
          </a:p>
          <a:p>
            <a:endParaRPr lang="fr-FR" sz="4000" b="1" cap="none" dirty="0">
              <a:ln>
                <a:solidFill>
                  <a:srgbClr val="FF9933"/>
                </a:solidFill>
              </a:ln>
              <a:solidFill>
                <a:schemeClr val="tx1"/>
              </a:solidFill>
              <a:latin typeface="Arial Nova Cond Light" panose="020B0306020202020204" pitchFamily="34" charset="0"/>
            </a:endParaRPr>
          </a:p>
          <a:p>
            <a:endParaRPr lang="fr-FR" sz="4000" b="1" dirty="0">
              <a:ln>
                <a:solidFill>
                  <a:srgbClr val="FF9933"/>
                </a:solidFill>
              </a:ln>
              <a:solidFill>
                <a:schemeClr val="tx1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1" name="Sous-titre 8">
            <a:extLst>
              <a:ext uri="{FF2B5EF4-FFF2-40B4-BE49-F238E27FC236}">
                <a16:creationId xmlns:a16="http://schemas.microsoft.com/office/drawing/2014/main" id="{5DF0AE58-0543-4236-BDD4-D188C6289D66}"/>
              </a:ext>
            </a:extLst>
          </p:cNvPr>
          <p:cNvSpPr txBox="1">
            <a:spLocks/>
          </p:cNvSpPr>
          <p:nvPr/>
        </p:nvSpPr>
        <p:spPr>
          <a:xfrm>
            <a:off x="1033033" y="4546491"/>
            <a:ext cx="7886681" cy="17007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2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IA-IPR: Madame LUYDLIN</a:t>
            </a:r>
          </a:p>
          <a:p>
            <a:r>
              <a:rPr lang="fr-FR" sz="2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Intervenantes: </a:t>
            </a:r>
          </a:p>
          <a:p>
            <a:r>
              <a:rPr lang="fr-FR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Mesdames BRELIERE, ZAMORA-REUGE (BSE)</a:t>
            </a:r>
          </a:p>
          <a:p>
            <a:r>
              <a:rPr lang="fr-FR" sz="2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Mesdames CLEMENTE, HEDREVILLE, SAINTE-ROSE (STMS)</a:t>
            </a:r>
            <a:endParaRPr lang="x-none" sz="2300" cap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857C4-DD70-9095-F7AB-77BA05E8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807" y="196071"/>
            <a:ext cx="7581852" cy="140053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 1 Mobiliser l’expertise technologique pour porter conseil en vie quotidienne</a:t>
            </a:r>
          </a:p>
        </p:txBody>
      </p:sp>
      <p:sp>
        <p:nvSpPr>
          <p:cNvPr id="23554" name="AutoShape 2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" name="Diagramme 9"/>
          <p:cNvGraphicFramePr/>
          <p:nvPr/>
        </p:nvGraphicFramePr>
        <p:xfrm>
          <a:off x="396815" y="1397000"/>
          <a:ext cx="8419381" cy="390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327803" y="1967302"/>
            <a:ext cx="4226944" cy="4538873"/>
          </a:xfrm>
          <a:prstGeom prst="roundRect">
            <a:avLst>
              <a:gd name="adj" fmla="val 10000"/>
            </a:avLst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à coins arrondis 6"/>
          <p:cNvSpPr/>
          <p:nvPr/>
        </p:nvSpPr>
        <p:spPr>
          <a:xfrm>
            <a:off x="4775195" y="2023043"/>
            <a:ext cx="4053464" cy="4638885"/>
          </a:xfrm>
          <a:prstGeom prst="roundRect">
            <a:avLst>
              <a:gd name="adj" fmla="val 10000"/>
            </a:avLst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oneTexte 7"/>
          <p:cNvSpPr txBox="1"/>
          <p:nvPr/>
        </p:nvSpPr>
        <p:spPr>
          <a:xfrm>
            <a:off x="4934309" y="1639021"/>
            <a:ext cx="37352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Savoirs associés </a:t>
            </a:r>
          </a:p>
          <a:p>
            <a:r>
              <a:rPr lang="fr-FR" sz="2400" dirty="0"/>
              <a:t>	</a:t>
            </a:r>
            <a:r>
              <a:rPr lang="fr-FR" sz="2000" dirty="0"/>
              <a:t>Santé-Alimentation-Hygiène</a:t>
            </a:r>
          </a:p>
          <a:p>
            <a:endParaRPr lang="fr-FR" sz="1000" dirty="0"/>
          </a:p>
          <a:p>
            <a:r>
              <a:rPr lang="fr-FR" sz="2000" dirty="0"/>
              <a:t>       Sciences physiques et chimique appliquées</a:t>
            </a:r>
          </a:p>
          <a:p>
            <a:endParaRPr lang="fr-FR" sz="1000" dirty="0"/>
          </a:p>
          <a:p>
            <a:r>
              <a:rPr lang="fr-FR" sz="2000" dirty="0"/>
              <a:t>       Habitat-Logement-environnement</a:t>
            </a:r>
          </a:p>
          <a:p>
            <a:endParaRPr lang="fr-FR" sz="1000" dirty="0"/>
          </a:p>
          <a:p>
            <a:r>
              <a:rPr lang="fr-FR" sz="2000" dirty="0"/>
              <a:t> </a:t>
            </a:r>
            <a:r>
              <a:rPr lang="fr-FR" sz="1000" dirty="0"/>
              <a:t>     </a:t>
            </a:r>
            <a:r>
              <a:rPr lang="fr-FR" sz="2000" dirty="0"/>
              <a:t>    Economie-consommation</a:t>
            </a:r>
          </a:p>
          <a:p>
            <a:pPr algn="r"/>
            <a:endParaRPr lang="fr-FR" sz="1000" dirty="0"/>
          </a:p>
          <a:p>
            <a:r>
              <a:rPr lang="fr-FR" sz="2000" dirty="0"/>
              <a:t>	Numérique et vie quotidienne</a:t>
            </a:r>
          </a:p>
          <a:p>
            <a:endParaRPr lang="fr-FR" sz="1000" dirty="0"/>
          </a:p>
          <a:p>
            <a:r>
              <a:rPr lang="fr-FR" sz="2000" dirty="0"/>
              <a:t>	Travaux pratiques à visée de conseils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5697" y="2023044"/>
            <a:ext cx="426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-Elaborer un conseil en vie quotidienne dans les domaines de l’économie-consommation, de l’habitat-logement, de l’environnement-énergie, de la santé-alimentation-hygiène</a:t>
            </a:r>
          </a:p>
          <a:p>
            <a:r>
              <a:rPr lang="fr-FR" sz="1600" dirty="0"/>
              <a:t>- Conseiller sur l’usage des ressources numérique liées à la vie quotidienne</a:t>
            </a:r>
          </a:p>
          <a:p>
            <a:r>
              <a:rPr lang="fr-FR" sz="1600" dirty="0"/>
              <a:t>- Concevoir et mettre en œuvre des actions pour la gestion locale de l’environnement et des flux </a:t>
            </a:r>
          </a:p>
          <a:p>
            <a:r>
              <a:rPr lang="fr-FR" sz="1600" dirty="0"/>
              <a:t>- Elaborer un conseil budgétaire, constituer un dossier de financement</a:t>
            </a:r>
          </a:p>
          <a:p>
            <a:r>
              <a:rPr lang="fr-FR" sz="1600" dirty="0"/>
              <a:t>- Assurer une vielle technique, scientifique, juridique, sur les dimensions de vie quotidienne</a:t>
            </a:r>
          </a:p>
          <a:p>
            <a:r>
              <a:rPr lang="fr-FR" sz="1600" dirty="0"/>
              <a:t>- Accompagner au montage de dossiers de demande d’aides (pour l’amélioration de l’habitat)</a:t>
            </a:r>
          </a:p>
        </p:txBody>
      </p:sp>
      <p:sp>
        <p:nvSpPr>
          <p:cNvPr id="12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30470" y="2204698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74017" y="3733402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74017" y="2995426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56391" y="4450277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ZoneTexte 16"/>
          <p:cNvSpPr txBox="1"/>
          <p:nvPr/>
        </p:nvSpPr>
        <p:spPr>
          <a:xfrm>
            <a:off x="1302588" y="1561379"/>
            <a:ext cx="238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Compétences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BCAC74A-FC02-4083-C57E-16731A2F7403}"/>
              </a:ext>
            </a:extLst>
          </p:cNvPr>
          <p:cNvSpPr/>
          <p:nvPr/>
        </p:nvSpPr>
        <p:spPr>
          <a:xfrm>
            <a:off x="4956706" y="5257984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1A849C5-2F72-2E72-4EB7-1C47DC9B2D17}"/>
              </a:ext>
            </a:extLst>
          </p:cNvPr>
          <p:cNvSpPr/>
          <p:nvPr/>
        </p:nvSpPr>
        <p:spPr>
          <a:xfrm>
            <a:off x="4981447" y="5974859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730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857C4-DD70-9095-F7AB-77BA05E8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807" y="196071"/>
            <a:ext cx="7581852" cy="140053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 2 Organiser d’un point de vue technique la vie quotidienne dans un service</a:t>
            </a:r>
          </a:p>
        </p:txBody>
      </p:sp>
      <p:sp>
        <p:nvSpPr>
          <p:cNvPr id="23554" name="AutoShape 2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" name="Diagramme 9"/>
          <p:cNvGraphicFramePr/>
          <p:nvPr/>
        </p:nvGraphicFramePr>
        <p:xfrm>
          <a:off x="396815" y="1397000"/>
          <a:ext cx="8419381" cy="390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327803" y="1967302"/>
            <a:ext cx="4226944" cy="4538873"/>
          </a:xfrm>
          <a:prstGeom prst="roundRect">
            <a:avLst>
              <a:gd name="adj" fmla="val 10000"/>
            </a:avLst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à coins arrondis 6"/>
          <p:cNvSpPr/>
          <p:nvPr/>
        </p:nvSpPr>
        <p:spPr>
          <a:xfrm>
            <a:off x="4775195" y="2023044"/>
            <a:ext cx="4053464" cy="4321484"/>
          </a:xfrm>
          <a:prstGeom prst="roundRect">
            <a:avLst>
              <a:gd name="adj" fmla="val 10000"/>
            </a:avLst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oneTexte 7"/>
          <p:cNvSpPr txBox="1"/>
          <p:nvPr/>
        </p:nvSpPr>
        <p:spPr>
          <a:xfrm>
            <a:off x="4934309" y="1639021"/>
            <a:ext cx="37352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Savoirs associés </a:t>
            </a:r>
          </a:p>
          <a:p>
            <a:r>
              <a:rPr lang="fr-FR" sz="2400" dirty="0"/>
              <a:t>	</a:t>
            </a:r>
            <a:r>
              <a:rPr lang="fr-FR" sz="2000" dirty="0"/>
              <a:t>Santé-Alimentation-Hygiène</a:t>
            </a:r>
          </a:p>
          <a:p>
            <a:endParaRPr lang="fr-FR" sz="1000" dirty="0"/>
          </a:p>
          <a:p>
            <a:r>
              <a:rPr lang="fr-FR" sz="2000" dirty="0"/>
              <a:t>       Sciences physiques et chimique appliquées</a:t>
            </a:r>
          </a:p>
          <a:p>
            <a:endParaRPr lang="fr-FR" sz="1000" dirty="0"/>
          </a:p>
          <a:p>
            <a:r>
              <a:rPr lang="fr-FR" sz="2000" dirty="0"/>
              <a:t>       Habitat-Logement et gestion des activités</a:t>
            </a:r>
          </a:p>
          <a:p>
            <a:endParaRPr lang="fr-FR" sz="1000" dirty="0"/>
          </a:p>
          <a:p>
            <a:r>
              <a:rPr lang="fr-FR" sz="2000" dirty="0"/>
              <a:t> </a:t>
            </a:r>
            <a:r>
              <a:rPr lang="fr-FR" sz="1000" dirty="0"/>
              <a:t>     </a:t>
            </a:r>
            <a:r>
              <a:rPr lang="fr-FR" sz="2000" dirty="0"/>
              <a:t>    Design d’espace – Design des produits</a:t>
            </a:r>
          </a:p>
          <a:p>
            <a:endParaRPr lang="fr-FR" sz="1000" dirty="0"/>
          </a:p>
          <a:p>
            <a:r>
              <a:rPr lang="fr-FR" sz="2000" dirty="0"/>
              <a:t>	Gestion budgétaire, administrative ; Gestion des stocks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5697" y="2268747"/>
            <a:ext cx="42643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</a:t>
            </a:r>
            <a:r>
              <a:rPr lang="fr-FR" dirty="0"/>
              <a:t>Planifier et/ou coordonner les activités en lien avec la vie quotidienne au sein d’un service ou d’un établissement</a:t>
            </a:r>
          </a:p>
          <a:p>
            <a:r>
              <a:rPr lang="fr-FR" dirty="0"/>
              <a:t>- Gérer les produits, les matériels, les équipements</a:t>
            </a:r>
          </a:p>
          <a:p>
            <a:r>
              <a:rPr lang="fr-FR" dirty="0"/>
              <a:t>- Assurer une veille de l’état des espaces de vie, des équipements</a:t>
            </a:r>
          </a:p>
          <a:p>
            <a:r>
              <a:rPr lang="fr-FR" dirty="0"/>
              <a:t>- Assurer la qualité du service</a:t>
            </a:r>
          </a:p>
          <a:p>
            <a:r>
              <a:rPr lang="fr-FR" dirty="0"/>
              <a:t>- Participer à la logistique administrative et comptable du service, de la structure</a:t>
            </a:r>
          </a:p>
          <a:p>
            <a:r>
              <a:rPr lang="fr-FR" dirty="0"/>
              <a:t>- Participer à la gestion des locations et de l’hébergement</a:t>
            </a:r>
          </a:p>
        </p:txBody>
      </p:sp>
      <p:sp>
        <p:nvSpPr>
          <p:cNvPr id="12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30470" y="2204698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74017" y="3733402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74017" y="2995426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56391" y="4450277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ZoneTexte 16"/>
          <p:cNvSpPr txBox="1"/>
          <p:nvPr/>
        </p:nvSpPr>
        <p:spPr>
          <a:xfrm>
            <a:off x="1302588" y="1561379"/>
            <a:ext cx="238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Compétences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BCAC74A-FC02-4083-C57E-16731A2F7403}"/>
              </a:ext>
            </a:extLst>
          </p:cNvPr>
          <p:cNvSpPr/>
          <p:nvPr/>
        </p:nvSpPr>
        <p:spPr>
          <a:xfrm>
            <a:off x="4956706" y="5257984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246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857C4-DD70-9095-F7AB-77BA05E8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56" y="81237"/>
            <a:ext cx="7581852" cy="140053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 3 Animer, former dans les domaines de la vie quotidienne</a:t>
            </a:r>
          </a:p>
        </p:txBody>
      </p:sp>
      <p:sp>
        <p:nvSpPr>
          <p:cNvPr id="23554" name="AutoShape 2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" name="Diagramme 9"/>
          <p:cNvGraphicFramePr/>
          <p:nvPr/>
        </p:nvGraphicFramePr>
        <p:xfrm>
          <a:off x="396815" y="1397000"/>
          <a:ext cx="8419381" cy="390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336430" y="2165229"/>
            <a:ext cx="4226944" cy="420969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à coins arrondis 6"/>
          <p:cNvSpPr/>
          <p:nvPr/>
        </p:nvSpPr>
        <p:spPr>
          <a:xfrm>
            <a:off x="4762733" y="2253605"/>
            <a:ext cx="4053464" cy="3603732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oneTexte 7"/>
          <p:cNvSpPr txBox="1"/>
          <p:nvPr/>
        </p:nvSpPr>
        <p:spPr>
          <a:xfrm>
            <a:off x="4934309" y="1639021"/>
            <a:ext cx="37352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Savoirs associés </a:t>
            </a:r>
          </a:p>
          <a:p>
            <a:endParaRPr lang="fr-FR" sz="2400" dirty="0"/>
          </a:p>
          <a:p>
            <a:pPr algn="ctr"/>
            <a:endParaRPr lang="fr-FR" sz="2000" dirty="0"/>
          </a:p>
          <a:p>
            <a:r>
              <a:rPr lang="fr-FR" sz="2000" dirty="0"/>
              <a:t>       Animation et formation en vie quotidienne</a:t>
            </a:r>
          </a:p>
          <a:p>
            <a:endParaRPr lang="fr-FR" sz="1000" dirty="0"/>
          </a:p>
          <a:p>
            <a:r>
              <a:rPr lang="fr-FR" sz="2000" dirty="0"/>
              <a:t>       Méthodologie de projet</a:t>
            </a:r>
          </a:p>
          <a:p>
            <a:endParaRPr lang="fr-FR" sz="1000" dirty="0"/>
          </a:p>
          <a:p>
            <a:r>
              <a:rPr lang="fr-FR" sz="2000" dirty="0"/>
              <a:t>       Design de communication visuelle</a:t>
            </a:r>
          </a:p>
          <a:p>
            <a:endParaRPr lang="fr-FR" sz="1000" dirty="0"/>
          </a:p>
          <a:p>
            <a:r>
              <a:rPr lang="fr-FR" sz="2000" dirty="0"/>
              <a:t> </a:t>
            </a:r>
            <a:r>
              <a:rPr lang="fr-FR" sz="1000" dirty="0"/>
              <a:t>     </a:t>
            </a:r>
            <a:r>
              <a:rPr lang="fr-FR" sz="2000" dirty="0"/>
              <a:t>    Gestion d’une action, d’un projet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5697" y="2268747"/>
            <a:ext cx="42643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Accueillir, orienter le public</a:t>
            </a:r>
          </a:p>
          <a:p>
            <a:r>
              <a:rPr lang="fr-FR" sz="2000" dirty="0"/>
              <a:t>- Analyser les besoins d’un public</a:t>
            </a:r>
          </a:p>
          <a:p>
            <a:r>
              <a:rPr lang="fr-FR" sz="2000" dirty="0"/>
              <a:t>- Concevoir et/ou conduire des actions d’animation et de formation dans les domaines de la vie quotidienne</a:t>
            </a:r>
          </a:p>
          <a:p>
            <a:r>
              <a:rPr lang="fr-FR" sz="2000" dirty="0"/>
              <a:t>- Évaluer les actions mises en place</a:t>
            </a:r>
          </a:p>
          <a:p>
            <a:r>
              <a:rPr lang="fr-FR" sz="2000" dirty="0"/>
              <a:t>- Participer à l’animation de la vie quotidienne au sein d’une structure, d’un service (convivialité, vivre ensemble)</a:t>
            </a:r>
          </a:p>
          <a:p>
            <a:r>
              <a:rPr lang="fr-FR" sz="2000" dirty="0"/>
              <a:t>- Gérer le budget d’une action</a:t>
            </a:r>
          </a:p>
          <a:p>
            <a:endParaRPr lang="fr-FR" dirty="0"/>
          </a:p>
        </p:txBody>
      </p:sp>
      <p:sp>
        <p:nvSpPr>
          <p:cNvPr id="12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88396" y="2811703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51012" y="3999274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74017" y="3556451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48137" y="4772775"/>
            <a:ext cx="437620" cy="181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ZoneTexte 16"/>
          <p:cNvSpPr txBox="1"/>
          <p:nvPr/>
        </p:nvSpPr>
        <p:spPr>
          <a:xfrm>
            <a:off x="1302588" y="1561379"/>
            <a:ext cx="238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Compétences</a:t>
            </a:r>
          </a:p>
        </p:txBody>
      </p:sp>
    </p:spTree>
    <p:extLst>
      <p:ext uri="{BB962C8B-B14F-4D97-AF65-F5344CB8AC3E}">
        <p14:creationId xmlns:p14="http://schemas.microsoft.com/office/powerpoint/2010/main" val="285701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857C4-DD70-9095-F7AB-77BA05E8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56" y="81237"/>
            <a:ext cx="7581852" cy="1400530"/>
          </a:xfrm>
        </p:spPr>
        <p:txBody>
          <a:bodyPr>
            <a:norm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 4 Communiquer et animer une équipe</a:t>
            </a:r>
          </a:p>
        </p:txBody>
      </p:sp>
      <p:sp>
        <p:nvSpPr>
          <p:cNvPr id="23554" name="AutoShape 2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" name="Diagramme 9"/>
          <p:cNvGraphicFramePr/>
          <p:nvPr/>
        </p:nvGraphicFramePr>
        <p:xfrm>
          <a:off x="396815" y="1397000"/>
          <a:ext cx="8419381" cy="390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414068" y="2268746"/>
            <a:ext cx="4226944" cy="4054416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à coins arrondis 6"/>
          <p:cNvSpPr/>
          <p:nvPr/>
        </p:nvSpPr>
        <p:spPr>
          <a:xfrm>
            <a:off x="4762733" y="2253605"/>
            <a:ext cx="4053464" cy="3603732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oneTexte 7"/>
          <p:cNvSpPr txBox="1"/>
          <p:nvPr/>
        </p:nvSpPr>
        <p:spPr>
          <a:xfrm>
            <a:off x="4934309" y="1639021"/>
            <a:ext cx="37352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Savoirs associés </a:t>
            </a:r>
          </a:p>
          <a:p>
            <a:endParaRPr lang="fr-FR" sz="24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r>
              <a:rPr lang="fr-FR" sz="2000" dirty="0"/>
              <a:t> 	  </a:t>
            </a:r>
            <a:r>
              <a:rPr lang="fr-FR" sz="2000" b="1" dirty="0">
                <a:solidFill>
                  <a:schemeClr val="bg1"/>
                </a:solidFill>
              </a:rPr>
              <a:t>Communication écrite et orale</a:t>
            </a:r>
          </a:p>
          <a:p>
            <a:endParaRPr lang="fr-FR" sz="1000" dirty="0"/>
          </a:p>
          <a:p>
            <a:r>
              <a:rPr lang="fr-FR" sz="2000" dirty="0"/>
              <a:t> 	  </a:t>
            </a:r>
            <a:r>
              <a:rPr lang="fr-FR" sz="2000" b="1" dirty="0">
                <a:solidFill>
                  <a:schemeClr val="bg1"/>
                </a:solidFill>
              </a:rPr>
              <a:t>L’équipe, ressources humaines</a:t>
            </a:r>
          </a:p>
          <a:p>
            <a:endParaRPr lang="fr-FR" sz="1000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4323" y="2197787"/>
            <a:ext cx="42643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- Élaborer une communication à destination de différents publics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- Mobiliser l’environnement numérique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- Coordonner une équipe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- </a:t>
            </a:r>
            <a:r>
              <a:rPr lang="fr-FR" sz="2000" b="1" dirty="0">
                <a:solidFill>
                  <a:schemeClr val="bg1"/>
                </a:solidFill>
              </a:rPr>
              <a:t>Participer à la définition des profils de postes et des compétences associées, au sein de l’équipe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- Participer à la gestion de l’équipe </a:t>
            </a:r>
          </a:p>
          <a:p>
            <a:endParaRPr lang="fr-FR" dirty="0"/>
          </a:p>
        </p:txBody>
      </p:sp>
      <p:sp>
        <p:nvSpPr>
          <p:cNvPr id="12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4997022" y="3087749"/>
            <a:ext cx="437620" cy="1816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50"/>
              </a:solidFill>
            </a:endParaRPr>
          </a:p>
        </p:txBody>
      </p:sp>
      <p:sp>
        <p:nvSpPr>
          <p:cNvPr id="14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5017150" y="3858375"/>
            <a:ext cx="437620" cy="1816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ZoneTexte 16"/>
          <p:cNvSpPr txBox="1"/>
          <p:nvPr/>
        </p:nvSpPr>
        <p:spPr>
          <a:xfrm>
            <a:off x="1311214" y="1647643"/>
            <a:ext cx="238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Compétences</a:t>
            </a:r>
          </a:p>
        </p:txBody>
      </p:sp>
    </p:spTree>
    <p:extLst>
      <p:ext uri="{BB962C8B-B14F-4D97-AF65-F5344CB8AC3E}">
        <p14:creationId xmlns:p14="http://schemas.microsoft.com/office/powerpoint/2010/main" val="224730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857C4-DD70-9095-F7AB-77BA05E8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40" y="202007"/>
            <a:ext cx="8137511" cy="1400530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 5 : Participer à la dynamique institutionnelle et partenariale</a:t>
            </a:r>
            <a:br>
              <a:rPr lang="fr-FR" b="1" dirty="0"/>
            </a:b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AutoShape 2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" name="Diagramme 9"/>
          <p:cNvGraphicFramePr/>
          <p:nvPr/>
        </p:nvGraphicFramePr>
        <p:xfrm>
          <a:off x="396815" y="1397000"/>
          <a:ext cx="8419381" cy="390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414068" y="2268746"/>
            <a:ext cx="4226944" cy="4054416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sp>
      <p:sp>
        <p:nvSpPr>
          <p:cNvPr id="7" name="Rectangle à coins arrondis 6"/>
          <p:cNvSpPr/>
          <p:nvPr/>
        </p:nvSpPr>
        <p:spPr>
          <a:xfrm>
            <a:off x="4762733" y="2253605"/>
            <a:ext cx="4053464" cy="3879776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oneTexte 7"/>
          <p:cNvSpPr txBox="1"/>
          <p:nvPr/>
        </p:nvSpPr>
        <p:spPr>
          <a:xfrm>
            <a:off x="4977441" y="1639021"/>
            <a:ext cx="373523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Savoirs associés </a:t>
            </a:r>
          </a:p>
          <a:p>
            <a:endParaRPr lang="fr-FR" sz="2400" dirty="0"/>
          </a:p>
          <a:p>
            <a:pPr algn="ctr"/>
            <a:endParaRPr lang="fr-FR" sz="2000" dirty="0"/>
          </a:p>
          <a:p>
            <a:r>
              <a:rPr lang="fr-FR" sz="2000" dirty="0"/>
              <a:t> </a:t>
            </a:r>
            <a:r>
              <a:rPr lang="fr-FR" sz="2000" b="1" dirty="0">
                <a:solidFill>
                  <a:srgbClr val="A22E22"/>
                </a:solidFill>
              </a:rPr>
              <a:t>Connaissance des politiques, des dispositifs et des institutions : </a:t>
            </a:r>
          </a:p>
          <a:p>
            <a:endParaRPr lang="fr-FR" sz="2000" b="1" dirty="0">
              <a:solidFill>
                <a:srgbClr val="A22E22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- </a:t>
            </a:r>
            <a:r>
              <a:rPr lang="fr-FR" sz="2000" b="1" dirty="0">
                <a:solidFill>
                  <a:srgbClr val="A22E22"/>
                </a:solidFill>
              </a:rPr>
              <a:t>politiques sociales</a:t>
            </a:r>
          </a:p>
          <a:p>
            <a:endParaRPr lang="fr-FR" sz="1200" b="1" dirty="0">
              <a:solidFill>
                <a:srgbClr val="A22E22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- </a:t>
            </a:r>
            <a:r>
              <a:rPr lang="fr-FR" sz="2000" b="1" dirty="0">
                <a:solidFill>
                  <a:srgbClr val="A22E22"/>
                </a:solidFill>
              </a:rPr>
              <a:t>cadre juridique et acteurs </a:t>
            </a:r>
          </a:p>
          <a:p>
            <a:endParaRPr lang="fr-FR" sz="1200" b="1" dirty="0">
              <a:solidFill>
                <a:srgbClr val="A22E22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- </a:t>
            </a:r>
            <a:r>
              <a:rPr lang="fr-FR" sz="2000" b="1" dirty="0">
                <a:solidFill>
                  <a:srgbClr val="A22E22"/>
                </a:solidFill>
              </a:rPr>
              <a:t>dynamique institutionnelle et partenariale</a:t>
            </a:r>
          </a:p>
          <a:p>
            <a:endParaRPr lang="fr-FR" sz="1000" dirty="0"/>
          </a:p>
          <a:p>
            <a:r>
              <a:rPr lang="fr-FR" sz="2000" dirty="0"/>
              <a:t> </a:t>
            </a:r>
            <a:endParaRPr lang="fr-FR" sz="2000" b="1" dirty="0">
              <a:solidFill>
                <a:srgbClr val="A22E22"/>
              </a:solidFill>
            </a:endParaRPr>
          </a:p>
          <a:p>
            <a:endParaRPr lang="fr-FR" sz="1000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1574" y="2277374"/>
            <a:ext cx="42643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- </a:t>
            </a:r>
            <a:r>
              <a:rPr lang="fr-FR" sz="2000" b="1" dirty="0">
                <a:solidFill>
                  <a:srgbClr val="A22E22"/>
                </a:solidFill>
              </a:rPr>
              <a:t>Respecter les logiques institutionnelles et les stratégies organisationnelles </a:t>
            </a:r>
          </a:p>
          <a:p>
            <a:endParaRPr lang="fr-FR" sz="1000" b="1" dirty="0">
              <a:solidFill>
                <a:srgbClr val="A22E22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- </a:t>
            </a:r>
            <a:r>
              <a:rPr lang="fr-FR" sz="2000" b="1" dirty="0">
                <a:solidFill>
                  <a:srgbClr val="A22E22"/>
                </a:solidFill>
              </a:rPr>
              <a:t>Développer des actions en partenariat, en réseau et participer à la dynamique institutionnelle </a:t>
            </a:r>
          </a:p>
          <a:p>
            <a:pPr>
              <a:buFontTx/>
              <a:buChar char="-"/>
            </a:pPr>
            <a:endParaRPr lang="fr-FR" sz="1000" b="1" dirty="0">
              <a:solidFill>
                <a:srgbClr val="A22E22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- </a:t>
            </a:r>
            <a:r>
              <a:rPr lang="fr-FR" sz="2000" b="1" dirty="0">
                <a:solidFill>
                  <a:srgbClr val="A22E22"/>
                </a:solidFill>
              </a:rPr>
              <a:t>Participer au suivi des partenariats engagés par les structures </a:t>
            </a:r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311214" y="1647643"/>
            <a:ext cx="238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Compétences</a:t>
            </a:r>
          </a:p>
        </p:txBody>
      </p:sp>
    </p:spTree>
    <p:extLst>
      <p:ext uri="{BB962C8B-B14F-4D97-AF65-F5344CB8AC3E}">
        <p14:creationId xmlns:p14="http://schemas.microsoft.com/office/powerpoint/2010/main" val="224730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7861" y="293215"/>
            <a:ext cx="3795095" cy="1031538"/>
          </a:xfrm>
        </p:spPr>
        <p:txBody>
          <a:bodyPr/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examens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00765" y="1449565"/>
            <a:ext cx="2720542" cy="16440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/>
              <a:t>3 épreuves en CCF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275138" y="1508210"/>
            <a:ext cx="2720542" cy="1116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/>
              <a:t>2 épreuves </a:t>
            </a:r>
          </a:p>
          <a:p>
            <a:pPr algn="ctr"/>
            <a:r>
              <a:rPr lang="fr-FR" b="1"/>
              <a:t>Ponctuelles écrites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249512" y="1508210"/>
            <a:ext cx="2720542" cy="11167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/>
              <a:t>3 épreuves </a:t>
            </a:r>
          </a:p>
          <a:p>
            <a:pPr algn="ctr"/>
            <a:r>
              <a:rPr lang="fr-FR" b="1"/>
              <a:t>Ponctuelles orales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F628793-9415-44D1-AD6C-615196D6E88A}"/>
              </a:ext>
            </a:extLst>
          </p:cNvPr>
          <p:cNvSpPr txBox="1">
            <a:spLocks/>
          </p:cNvSpPr>
          <p:nvPr/>
        </p:nvSpPr>
        <p:spPr>
          <a:xfrm>
            <a:off x="605083" y="1083214"/>
            <a:ext cx="7055380" cy="1721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4000" b="1">
              <a:latin typeface="+mn-lt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EB4FB8A-8374-405D-AD2D-B84E0D019873}"/>
              </a:ext>
            </a:extLst>
          </p:cNvPr>
          <p:cNvSpPr txBox="1">
            <a:spLocks/>
          </p:cNvSpPr>
          <p:nvPr/>
        </p:nvSpPr>
        <p:spPr>
          <a:xfrm>
            <a:off x="434298" y="3163217"/>
            <a:ext cx="7805060" cy="1031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b="1"/>
              <a:t>Diplôme de niveau 5 du RNCP: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8B7410E9-1074-4CDD-89AF-59B68F845884}"/>
              </a:ext>
            </a:extLst>
          </p:cNvPr>
          <p:cNvSpPr txBox="1">
            <a:spLocks/>
          </p:cNvSpPr>
          <p:nvPr/>
        </p:nvSpPr>
        <p:spPr>
          <a:xfrm>
            <a:off x="605083" y="5075150"/>
            <a:ext cx="7805060" cy="1031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4000" b="1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C700D83-CFDE-4854-AADA-026D4210B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902600"/>
              </p:ext>
            </p:extLst>
          </p:nvPr>
        </p:nvGraphicFramePr>
        <p:xfrm>
          <a:off x="107504" y="3764414"/>
          <a:ext cx="9036496" cy="307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90721" y="1777429"/>
            <a:ext cx="4471751" cy="3246634"/>
          </a:xfr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60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6000" b="1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poursuites</a:t>
            </a:r>
            <a:r>
              <a:rPr lang="en-US" sz="60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d’études</a:t>
            </a:r>
            <a:endParaRPr lang="en-US" sz="60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866216" y="1266958"/>
            <a:ext cx="2178093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/>
            <a:endParaRPr lang="en-US" sz="2000" b="0" i="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895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3759"/>
            <a:ext cx="8280920" cy="1400530"/>
          </a:xfrm>
        </p:spPr>
        <p:txBody>
          <a:bodyPr>
            <a:normAutofit/>
          </a:bodyPr>
          <a:lstStyle/>
          <a:p>
            <a:r>
              <a:rPr lang="fr-FR" sz="4000" b="1"/>
              <a:t>Les poursuites d’études après </a:t>
            </a:r>
            <a:br>
              <a:rPr lang="fr-FR" sz="4000" b="1"/>
            </a:br>
            <a:r>
              <a:rPr lang="fr-FR" sz="4000" b="1"/>
              <a:t>le BTS ESF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/>
          </a:p>
          <a:p>
            <a:pPr>
              <a:buNone/>
            </a:pPr>
            <a:endParaRPr lang="fr-FR"/>
          </a:p>
          <a:p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73831" y="1782682"/>
            <a:ext cx="4458906" cy="14604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/>
              <a:t>+ 1 an</a:t>
            </a:r>
          </a:p>
          <a:p>
            <a:pPr algn="ctr"/>
            <a:r>
              <a:rPr lang="fr-FR" b="1" dirty="0"/>
              <a:t>Diplôme d’état de CESF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78621" y="3846740"/>
            <a:ext cx="7390696" cy="23392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i="1" dirty="0"/>
              <a:t>+ 1 an</a:t>
            </a:r>
            <a:endParaRPr lang="fr-FR" sz="2000" b="1" i="1" dirty="0"/>
          </a:p>
          <a:p>
            <a:pPr algn="ctr"/>
            <a:r>
              <a:rPr lang="fr-FR" sz="2000" dirty="0"/>
              <a:t> </a:t>
            </a:r>
            <a:r>
              <a:rPr lang="fr-FR" sz="2000" b="1" dirty="0"/>
              <a:t>Licences professionnelles: </a:t>
            </a:r>
          </a:p>
          <a:p>
            <a:pPr algn="ctr"/>
            <a:r>
              <a:rPr lang="fr-FR" i="1" dirty="0"/>
              <a:t>Gestion des organisations de l'Economie Sociale et solidaire, </a:t>
            </a:r>
            <a:endParaRPr lang="fr-FR" dirty="0"/>
          </a:p>
          <a:p>
            <a:pPr algn="ctr"/>
            <a:r>
              <a:rPr lang="fr-FR" i="1" dirty="0"/>
              <a:t>Accompagnement de publics spécifiques</a:t>
            </a:r>
          </a:p>
          <a:p>
            <a:pPr algn="ctr"/>
            <a:r>
              <a:rPr lang="fr-FR" i="1" dirty="0"/>
              <a:t>Insertion et réinsertion sociale et professionnelle</a:t>
            </a:r>
          </a:p>
          <a:p>
            <a:pPr algn="ctr"/>
            <a:r>
              <a:rPr lang="fr-FR" i="1" dirty="0"/>
              <a:t>Montage et gestion du logement locatif social</a:t>
            </a:r>
          </a:p>
          <a:p>
            <a:pPr algn="ctr"/>
            <a:endParaRPr lang="fr-FR" i="1" dirty="0"/>
          </a:p>
          <a:p>
            <a:pPr algn="ctr"/>
            <a:r>
              <a:rPr lang="fr-FR" sz="2000" dirty="0"/>
              <a:t> </a:t>
            </a:r>
            <a:r>
              <a:rPr lang="fr-FR" sz="2000" b="1" dirty="0"/>
              <a:t>Licences générales</a:t>
            </a:r>
            <a:r>
              <a:rPr lang="fr-FR" sz="2000" dirty="0"/>
              <a:t>:</a:t>
            </a:r>
          </a:p>
          <a:p>
            <a:pPr algn="ctr"/>
            <a:r>
              <a:rPr lang="fr-FR" sz="2000" i="1" dirty="0"/>
              <a:t>Sciences de l'éducation </a:t>
            </a:r>
          </a:p>
          <a:p>
            <a:pPr algn="ctr"/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30" y="1873442"/>
            <a:ext cx="1267718" cy="1207501"/>
          </a:xfrm>
          <a:prstGeom prst="rect">
            <a:avLst/>
          </a:prstGeom>
        </p:spPr>
      </p:pic>
      <p:pic>
        <p:nvPicPr>
          <p:cNvPr id="3074" name="Picture 2" descr="Form'Action, Ecole de Travail Social | Avec Form'Action, dynamisez vos  projets de formation">
            <a:extLst>
              <a:ext uri="{FF2B5EF4-FFF2-40B4-BE49-F238E27FC236}">
                <a16:creationId xmlns:a16="http://schemas.microsoft.com/office/drawing/2014/main" id="{2DAF7CB4-4FC2-4B66-8EB6-4796DC2A7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92" y="1921815"/>
            <a:ext cx="2561477" cy="10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44143" y="1838124"/>
            <a:ext cx="4564218" cy="3181752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67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6700" b="1" dirty="0" err="1">
                <a:solidFill>
                  <a:schemeClr val="tx2"/>
                </a:solidFill>
              </a:rPr>
              <a:t>sélection</a:t>
            </a:r>
            <a:endParaRPr lang="en-US" sz="6700" b="1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866216" y="1266958"/>
            <a:ext cx="2178093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/>
            <a:endParaRPr lang="en-US" sz="2000" b="0" i="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4420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3224C4C-2FB0-4436-B235-3EFB79D60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778" y="267128"/>
            <a:ext cx="4327450" cy="3737936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1BF4AC27-FA34-4C85-ADAF-D407DFE0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87" y="1165129"/>
            <a:ext cx="4104456" cy="1400530"/>
          </a:xfrm>
        </p:spPr>
        <p:txBody>
          <a:bodyPr>
            <a:normAutofit/>
          </a:bodyPr>
          <a:lstStyle/>
          <a:p>
            <a:r>
              <a:rPr lang="fr-FR" sz="4000" b="1" dirty="0"/>
              <a:t>Recrutements en Guadeloupe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DE06D20A-192A-4C1D-BBBB-76992A375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590158"/>
              </p:ext>
            </p:extLst>
          </p:nvPr>
        </p:nvGraphicFramePr>
        <p:xfrm>
          <a:off x="246787" y="4005064"/>
          <a:ext cx="864569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101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78038" y="1293379"/>
            <a:ext cx="5175849" cy="4796869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br>
              <a:rPr lang="en-US" sz="2800" b="1" i="0" kern="1200" dirty="0">
                <a:latin typeface="Times New Roman"/>
                <a:cs typeface="Times New Roman"/>
              </a:rPr>
            </a:br>
            <a:r>
              <a:rPr lang="en-US" sz="2800" b="1" i="0" kern="1200" dirty="0">
                <a:latin typeface="Times New Roman"/>
                <a:cs typeface="Times New Roman"/>
              </a:rPr>
              <a:t>→</a:t>
            </a:r>
            <a:r>
              <a:rPr lang="en-US" sz="2800" b="1" dirty="0">
                <a:latin typeface="Times New Roman"/>
                <a:cs typeface="Times New Roman"/>
              </a:rPr>
              <a:t> </a:t>
            </a:r>
            <a:r>
              <a:rPr lang="fr-FR" sz="2800" b="1" i="0" kern="1200" dirty="0">
                <a:latin typeface="+mj-lt"/>
                <a:ea typeface="+mj-ea"/>
                <a:cs typeface="+mj-cs"/>
              </a:rPr>
              <a:t>Pourquoi choisir le BTS ESF</a:t>
            </a:r>
            <a:r>
              <a:rPr lang="fr-FR" sz="2800" b="1" dirty="0"/>
              <a:t> </a:t>
            </a:r>
            <a:r>
              <a:rPr lang="fr-FR" sz="2800" b="1" i="0" kern="1200" dirty="0">
                <a:latin typeface="+mj-lt"/>
                <a:ea typeface="+mj-ea"/>
                <a:cs typeface="+mj-cs"/>
              </a:rPr>
              <a:t>? </a:t>
            </a:r>
            <a:br>
              <a:rPr lang="fr-FR" sz="2800" b="1" i="0" kern="1200" dirty="0"/>
            </a:br>
            <a:br>
              <a:rPr lang="fr-FR" sz="2800" b="1" i="0" kern="1200" dirty="0"/>
            </a:br>
            <a:r>
              <a:rPr lang="fr-FR" sz="2800" b="1" dirty="0">
                <a:latin typeface="Times New Roman"/>
                <a:cs typeface="Times New Roman"/>
              </a:rPr>
              <a:t>→ </a:t>
            </a:r>
            <a:r>
              <a:rPr lang="fr-FR" sz="2800" b="1" i="0" kern="1200" dirty="0">
                <a:latin typeface="+mj-lt"/>
                <a:ea typeface="+mj-ea"/>
                <a:cs typeface="+mj-cs"/>
              </a:rPr>
              <a:t>Comment se déroule et se valide la formation</a:t>
            </a:r>
            <a:r>
              <a:rPr lang="fr-FR" sz="2800" b="1" dirty="0"/>
              <a:t> </a:t>
            </a:r>
            <a:r>
              <a:rPr lang="fr-FR" sz="2800" b="1" i="0" kern="1200" dirty="0">
                <a:latin typeface="+mj-lt"/>
                <a:ea typeface="+mj-ea"/>
                <a:cs typeface="+mj-cs"/>
              </a:rPr>
              <a:t>? </a:t>
            </a:r>
            <a:br>
              <a:rPr lang="fr-FR" sz="2800" b="1" i="0" kern="1200" dirty="0"/>
            </a:br>
            <a:br>
              <a:rPr lang="fr-FR" sz="2800" b="1" i="0" kern="1200" dirty="0"/>
            </a:br>
            <a:r>
              <a:rPr lang="fr-FR" sz="2800" b="1" dirty="0">
                <a:latin typeface="Times New Roman"/>
                <a:cs typeface="Times New Roman"/>
              </a:rPr>
              <a:t>→ </a:t>
            </a:r>
            <a:r>
              <a:rPr lang="fr-FR" sz="2800" b="1" i="0" kern="1200" dirty="0">
                <a:latin typeface="+mj-lt"/>
                <a:ea typeface="+mj-ea"/>
                <a:cs typeface="+mj-cs"/>
              </a:rPr>
              <a:t>Quelles poursuites d’études après le BTS ESF</a:t>
            </a:r>
            <a:r>
              <a:rPr lang="fr-FR" sz="2800" b="1" dirty="0"/>
              <a:t> </a:t>
            </a:r>
            <a:r>
              <a:rPr lang="fr-FR" sz="2800" b="1" i="0" kern="1200" dirty="0">
                <a:latin typeface="+mj-lt"/>
                <a:ea typeface="+mj-ea"/>
                <a:cs typeface="+mj-cs"/>
              </a:rPr>
              <a:t>?</a:t>
            </a:r>
            <a:br>
              <a:rPr lang="fr-FR" sz="2800" b="1" i="0" kern="1200" dirty="0"/>
            </a:br>
            <a:br>
              <a:rPr lang="fr-FR" sz="2800" b="1" i="0" kern="1200" dirty="0"/>
            </a:br>
            <a:r>
              <a:rPr lang="fr-FR" sz="2800" b="1" dirty="0">
                <a:latin typeface="Times New Roman"/>
                <a:cs typeface="Times New Roman"/>
              </a:rPr>
              <a:t>→ </a:t>
            </a:r>
            <a:r>
              <a:rPr lang="fr-FR" sz="2800" b="1" i="0" kern="1200" dirty="0">
                <a:latin typeface="+mj-lt"/>
                <a:ea typeface="+mj-ea"/>
                <a:cs typeface="+mj-cs"/>
              </a:rPr>
              <a:t>Comment s’opère la sélection sur dossier via </a:t>
            </a:r>
            <a:r>
              <a:rPr lang="fr-FR" sz="2800" b="1" i="0" kern="1200" dirty="0" err="1">
                <a:latin typeface="+mj-lt"/>
                <a:ea typeface="+mj-ea"/>
                <a:cs typeface="+mj-cs"/>
              </a:rPr>
              <a:t>Parcoursup</a:t>
            </a:r>
            <a:r>
              <a:rPr lang="fr-FR" sz="2800" b="1" dirty="0"/>
              <a:t> </a:t>
            </a:r>
            <a:r>
              <a:rPr lang="fr-FR" sz="2800" b="1" i="0" kern="1200" dirty="0">
                <a:latin typeface="+mj-lt"/>
                <a:ea typeface="+mj-ea"/>
                <a:cs typeface="+mj-cs"/>
              </a:rPr>
              <a:t>?</a:t>
            </a:r>
            <a:r>
              <a:rPr lang="fr-FR" sz="2800" b="1" dirty="0">
                <a:latin typeface="Times New Roman"/>
                <a:cs typeface="Times New Roman"/>
              </a:rPr>
              <a:t> </a:t>
            </a:r>
            <a:endParaRPr lang="fr-FR" sz="2800" b="1" i="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-130099" y="1310090"/>
            <a:ext cx="3027759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/>
            <a:r>
              <a:rPr lang="en-US" sz="6600" b="1" i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985809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C13866-AF75-4EAE-AFD1-F284B89B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57" y="244851"/>
            <a:ext cx="3456457" cy="34087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1BF4AC27-FA34-4C85-ADAF-D407DFE0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83" y="764704"/>
            <a:ext cx="4104456" cy="1400530"/>
          </a:xfrm>
        </p:spPr>
        <p:txBody>
          <a:bodyPr>
            <a:normAutofit/>
          </a:bodyPr>
          <a:lstStyle/>
          <a:p>
            <a:r>
              <a:rPr lang="fr-FR" sz="4000" b="1" dirty="0"/>
              <a:t>Recrutements en Martinique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DE06D20A-192A-4C1D-BBBB-76992A375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48522"/>
              </p:ext>
            </p:extLst>
          </p:nvPr>
        </p:nvGraphicFramePr>
        <p:xfrm>
          <a:off x="249153" y="4221088"/>
          <a:ext cx="885942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698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4B3B-1F5C-474A-86C0-B370C2C0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257401"/>
            <a:ext cx="7848872" cy="1400530"/>
          </a:xfrm>
        </p:spPr>
        <p:txBody>
          <a:bodyPr/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BTS ESF s'adresse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114299C-9512-7160-2C95-49257F5E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946430" cy="419548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fr-FR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titulaires du baccalauréat : </a:t>
            </a:r>
          </a:p>
          <a:p>
            <a:pPr marL="342900" indent="-342900">
              <a:buClr>
                <a:srgbClr val="8AD0D6"/>
              </a:buClr>
              <a:buNone/>
            </a:pPr>
            <a:r>
              <a:rPr lang="fr-FR" sz="3100" dirty="0"/>
              <a:t>		</a:t>
            </a:r>
            <a:r>
              <a:rPr lang="fr-FR" sz="3100" b="1" dirty="0"/>
              <a:t>de la voie technologique: </a:t>
            </a:r>
            <a:r>
              <a:rPr lang="fr-FR" sz="3600" b="1" dirty="0">
                <a:latin typeface="Arial Black" panose="020B0A04020102020204" pitchFamily="34" charset="0"/>
              </a:rPr>
              <a:t>ST2S – STL</a:t>
            </a:r>
            <a:r>
              <a:rPr lang="fr-FR" sz="3600" b="1" dirty="0">
                <a:latin typeface="Abadi Extra Light" panose="020B0204020104020204" pitchFamily="34" charset="0"/>
              </a:rPr>
              <a:t>...</a:t>
            </a:r>
            <a:r>
              <a:rPr lang="fr-FR" sz="3100" b="1" dirty="0">
                <a:latin typeface="Abadi Extra Light" panose="020B0204020104020204" pitchFamily="34" charset="0"/>
              </a:rPr>
              <a:t> </a:t>
            </a:r>
          </a:p>
          <a:p>
            <a:pPr marL="342900" indent="-342900">
              <a:buClr>
                <a:srgbClr val="8AD0D6"/>
              </a:buClr>
              <a:buNone/>
            </a:pPr>
            <a:r>
              <a:rPr lang="fr-FR" sz="3100" dirty="0"/>
              <a:t>		</a:t>
            </a:r>
            <a:r>
              <a:rPr lang="fr-FR" sz="3100" b="1" dirty="0"/>
              <a:t>de la voie générale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fr-FR" sz="3100" dirty="0"/>
              <a:t>     	</a:t>
            </a:r>
            <a:r>
              <a:rPr lang="fr-FR" sz="3100" b="1" dirty="0"/>
              <a:t>de la voie professionnelle : 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fr-FR" sz="3100" b="1" dirty="0"/>
              <a:t>Bac pro :   </a:t>
            </a:r>
            <a:r>
              <a:rPr lang="fr-FR" sz="3100" dirty="0"/>
              <a:t>Accompagnement Soins et Services à la Personne, Animation Enfance Personnes Âgées,  Services aux Personnes et Animation dans les Territoires (SAPAT)</a:t>
            </a:r>
            <a:endParaRPr lang="en-US" sz="3100" dirty="0"/>
          </a:p>
          <a:p>
            <a:pPr marL="0" indent="0">
              <a:buNone/>
            </a:pPr>
            <a:endParaRPr lang="fr-FR" sz="3100" dirty="0"/>
          </a:p>
          <a:p>
            <a:pPr marL="0" indent="0">
              <a:buNone/>
            </a:pPr>
            <a:r>
              <a:rPr lang="fr-FR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 parcours: </a:t>
            </a:r>
            <a:r>
              <a:rPr lang="fr-FR" sz="3100" dirty="0"/>
              <a:t>reprise d’études, réorientation,…</a:t>
            </a:r>
            <a:endParaRPr lang="en-US" sz="3100" dirty="0"/>
          </a:p>
          <a:p>
            <a:pPr marL="342900" indent="-342900">
              <a:buClr>
                <a:srgbClr val="8AD0D6"/>
              </a:buClr>
              <a:buFont typeface="Calibri" charset="2"/>
              <a:buChar char="-"/>
            </a:pPr>
            <a:endParaRPr lang="fr-FR" sz="2400" dirty="0"/>
          </a:p>
          <a:p>
            <a:pPr marL="0" indent="0">
              <a:buClr>
                <a:srgbClr val="8AD0D6"/>
              </a:buClr>
              <a:buNone/>
            </a:pPr>
            <a:endParaRPr lang="fr-FR" sz="2400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AC5E968-E757-C4D2-83B8-553F17CC2F3B}"/>
              </a:ext>
            </a:extLst>
          </p:cNvPr>
          <p:cNvSpPr/>
          <p:nvPr/>
        </p:nvSpPr>
        <p:spPr>
          <a:xfrm>
            <a:off x="1054751" y="2552911"/>
            <a:ext cx="616450" cy="189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AF50F72-F77F-DEE9-9DAD-A757BE86A71F}"/>
              </a:ext>
            </a:extLst>
          </p:cNvPr>
          <p:cNvSpPr/>
          <p:nvPr/>
        </p:nvSpPr>
        <p:spPr>
          <a:xfrm>
            <a:off x="1080628" y="2992278"/>
            <a:ext cx="616450" cy="1895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BE84780E-FD65-7320-A042-28717FD6E607}"/>
              </a:ext>
            </a:extLst>
          </p:cNvPr>
          <p:cNvSpPr/>
          <p:nvPr/>
        </p:nvSpPr>
        <p:spPr>
          <a:xfrm>
            <a:off x="1071566" y="3387272"/>
            <a:ext cx="616449" cy="189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831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F0F77-9197-4A0E-F5B1-424904CFC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C098A-BC00-8F3F-33B5-D351456B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58" y="207488"/>
            <a:ext cx="7848872" cy="140053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Critères retenus par la commission d’examens des vœux (1/5)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AFDB088-1C8E-1015-96B3-3A1933402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968249"/>
              </p:ext>
            </p:extLst>
          </p:nvPr>
        </p:nvGraphicFramePr>
        <p:xfrm>
          <a:off x="107504" y="1509241"/>
          <a:ext cx="8784974" cy="514127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580908">
                  <a:extLst>
                    <a:ext uri="{9D8B030D-6E8A-4147-A177-3AD203B41FA5}">
                      <a16:colId xmlns:a16="http://schemas.microsoft.com/office/drawing/2014/main" val="1937482589"/>
                    </a:ext>
                  </a:extLst>
                </a:gridCol>
                <a:gridCol w="2204066">
                  <a:extLst>
                    <a:ext uri="{9D8B030D-6E8A-4147-A177-3AD203B41FA5}">
                      <a16:colId xmlns:a16="http://schemas.microsoft.com/office/drawing/2014/main" val="2839408408"/>
                    </a:ext>
                  </a:extLst>
                </a:gridCol>
              </a:tblGrid>
              <a:tr h="72472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/>
                        <a:t>RÉSULTATS ACADÉMIQUES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78014"/>
                  </a:ext>
                </a:extLst>
              </a:tr>
              <a:tr h="54354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400" dirty="0"/>
                        <a:t>Notes obtenues  en 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Essentiel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69164"/>
                  </a:ext>
                </a:extLst>
              </a:tr>
              <a:tr h="5435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Notes obtenues  en mathématiques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Important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85299"/>
                  </a:ext>
                </a:extLst>
              </a:tr>
              <a:tr h="185063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400" dirty="0"/>
                        <a:t>Selon les spécialités: notes en STSS, BPH, SES, </a:t>
                      </a:r>
                      <a:r>
                        <a:rPr lang="fr-FR" sz="2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biologie, microbiologie appliquée, </a:t>
                      </a:r>
                      <a:r>
                        <a:rPr lang="fr-FR" sz="2400" dirty="0"/>
                        <a:t>techniques professionnelles, PSE, nutrition-alimentation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50682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Niveau en langue vivante étrangère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998091"/>
                  </a:ext>
                </a:extLst>
              </a:tr>
              <a:tr h="841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2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Assiduité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4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Essentiel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764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638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4B3B-1F5C-474A-86C0-B370C2C0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97" y="230003"/>
            <a:ext cx="7848872" cy="140053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+mn-lt"/>
              </a:rPr>
              <a:t>Critères retenus par la commission d’examens des vœux (2/5)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466777B-971B-4498-A24C-020EE1BD2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952189"/>
              </p:ext>
            </p:extLst>
          </p:nvPr>
        </p:nvGraphicFramePr>
        <p:xfrm>
          <a:off x="107504" y="1805195"/>
          <a:ext cx="8856984" cy="50368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1443">
                  <a:extLst>
                    <a:ext uri="{9D8B030D-6E8A-4147-A177-3AD203B41FA5}">
                      <a16:colId xmlns:a16="http://schemas.microsoft.com/office/drawing/2014/main" val="1937482589"/>
                    </a:ext>
                  </a:extLst>
                </a:gridCol>
                <a:gridCol w="2415541">
                  <a:extLst>
                    <a:ext uri="{9D8B030D-6E8A-4147-A177-3AD203B41FA5}">
                      <a16:colId xmlns:a16="http://schemas.microsoft.com/office/drawing/2014/main" val="2839408408"/>
                    </a:ext>
                  </a:extLst>
                </a:gridCol>
              </a:tblGrid>
              <a:tr h="108808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/>
                        <a:t>Compétences académiques, acquis méthodologiques, SAVOIR-FAIRE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78014"/>
                  </a:ext>
                </a:extLst>
              </a:tr>
              <a:tr h="89705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Compétences rédactionnelles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4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Très important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69164"/>
                  </a:ext>
                </a:extLst>
              </a:tr>
              <a:tr h="115693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400" b="0" i="0" u="none" strike="noStrike" noProof="0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Expression orale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  <a:p>
                      <a:pPr lvl="0" algn="ctr">
                        <a:buNone/>
                      </a:pPr>
                      <a:r>
                        <a:rPr lang="fr-FR" sz="2400" b="1" dirty="0"/>
                        <a:t> 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50682"/>
                  </a:ext>
                </a:extLst>
              </a:tr>
              <a:tr h="897054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Acquis méthodologiques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/>
                        <a:t>Essentiel</a:t>
                      </a:r>
                    </a:p>
                    <a:p>
                      <a:pPr algn="ctr"/>
                      <a:endParaRPr lang="fr-F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998091"/>
                  </a:ext>
                </a:extLst>
              </a:tr>
              <a:tr h="897054">
                <a:tc gridSpan="2"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ym typeface="Symbol" panose="05050102010706020507" pitchFamily="18" charset="2"/>
                        </a:rPr>
                        <a:t> </a:t>
                      </a:r>
                      <a:r>
                        <a:rPr lang="fr-FR" sz="2000" dirty="0"/>
                        <a:t>Valorisation des savoir-faire dans les appréciations de l’équipe pédagogique et/ou illustrée dans le projet de formation motivé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85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09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4B3B-1F5C-474A-86C0-B370C2C0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74" y="291648"/>
            <a:ext cx="7848872" cy="140053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Critères retenus par la commission d’examens des vœux (3/5)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466777B-971B-4498-A24C-020EE1BD2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347002"/>
              </p:ext>
            </p:extLst>
          </p:nvPr>
        </p:nvGraphicFramePr>
        <p:xfrm>
          <a:off x="107504" y="1805195"/>
          <a:ext cx="8856984" cy="449803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1443">
                  <a:extLst>
                    <a:ext uri="{9D8B030D-6E8A-4147-A177-3AD203B41FA5}">
                      <a16:colId xmlns:a16="http://schemas.microsoft.com/office/drawing/2014/main" val="1937482589"/>
                    </a:ext>
                  </a:extLst>
                </a:gridCol>
                <a:gridCol w="2415541">
                  <a:extLst>
                    <a:ext uri="{9D8B030D-6E8A-4147-A177-3AD203B41FA5}">
                      <a16:colId xmlns:a16="http://schemas.microsoft.com/office/drawing/2014/main" val="2839408408"/>
                    </a:ext>
                  </a:extLst>
                </a:gridCol>
              </a:tblGrid>
              <a:tr h="75970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/>
                        <a:t>SAVOIR-ETRE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7801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/>
                        <a:t>Esprit d’équipe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69164"/>
                  </a:ext>
                </a:extLst>
              </a:tr>
              <a:tr h="687122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/>
                        <a:t>Autonomie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50682"/>
                  </a:ext>
                </a:extLst>
              </a:tr>
              <a:tr h="609022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/>
                        <a:t>Capacité à s’investir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/>
                        <a:t>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998091"/>
                  </a:ext>
                </a:extLst>
              </a:tr>
              <a:tr h="897054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/>
                        <a:t>Capacité d’organisation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13920"/>
                  </a:ext>
                </a:extLst>
              </a:tr>
              <a:tr h="897054">
                <a:tc gridSpan="2">
                  <a:txBody>
                    <a:bodyPr/>
                    <a:lstStyle/>
                    <a:p>
                      <a:pPr algn="just"/>
                      <a:r>
                        <a:rPr lang="fr-FR" sz="2000" b="1">
                          <a:sym typeface="Symbol" panose="05050102010706020507" pitchFamily="18" charset="2"/>
                        </a:rPr>
                        <a:t> </a:t>
                      </a:r>
                      <a:r>
                        <a:rPr lang="fr-FR" sz="2000"/>
                        <a:t>Valorisation des savoir-faire dans les </a:t>
                      </a:r>
                      <a:r>
                        <a:rPr lang="fr-FR" sz="2000" b="1"/>
                        <a:t>appréciations </a:t>
                      </a:r>
                      <a:r>
                        <a:rPr lang="fr-FR" sz="2000" b="0"/>
                        <a:t>de l’équipe </a:t>
                      </a:r>
                      <a:r>
                        <a:rPr lang="fr-FR" sz="2000"/>
                        <a:t>pédagogique et/ou illustrée dans </a:t>
                      </a:r>
                      <a:r>
                        <a:rPr lang="fr-FR" sz="2000" b="1"/>
                        <a:t>le projet de formation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85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869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4B3B-1F5C-474A-86C0-B370C2C0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222" y="301922"/>
            <a:ext cx="7848872" cy="140053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Critères retenus par la commission d’examens des vœux (4/5)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466777B-971B-4498-A24C-020EE1BD2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997841"/>
              </p:ext>
            </p:extLst>
          </p:nvPr>
        </p:nvGraphicFramePr>
        <p:xfrm>
          <a:off x="143508" y="1988840"/>
          <a:ext cx="8856984" cy="419933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1443">
                  <a:extLst>
                    <a:ext uri="{9D8B030D-6E8A-4147-A177-3AD203B41FA5}">
                      <a16:colId xmlns:a16="http://schemas.microsoft.com/office/drawing/2014/main" val="1937482589"/>
                    </a:ext>
                  </a:extLst>
                </a:gridCol>
                <a:gridCol w="2415541">
                  <a:extLst>
                    <a:ext uri="{9D8B030D-6E8A-4147-A177-3AD203B41FA5}">
                      <a16:colId xmlns:a16="http://schemas.microsoft.com/office/drawing/2014/main" val="2839408408"/>
                    </a:ext>
                  </a:extLst>
                </a:gridCol>
              </a:tblGrid>
              <a:tr h="116437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/>
                        <a:t>MOTIVATION, connaissance de la formation, cohérence du projet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78014"/>
                  </a:ext>
                </a:extLst>
              </a:tr>
              <a:tr h="81381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400" dirty="0"/>
                        <a:t>Cohérence et adéquation du projet professionnel avec le BTS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69164"/>
                  </a:ext>
                </a:extLst>
              </a:tr>
              <a:tr h="81381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24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onnaissances des exigences de la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Essentiel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50682"/>
                  </a:ext>
                </a:extLst>
              </a:tr>
              <a:tr h="550887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Intérêt pour la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/>
                        <a:t>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998091"/>
                  </a:ext>
                </a:extLst>
              </a:tr>
              <a:tr h="813811">
                <a:tc gridSpan="2">
                  <a:txBody>
                    <a:bodyPr/>
                    <a:lstStyle/>
                    <a:p>
                      <a:pPr algn="just"/>
                      <a:endParaRPr lang="fr-FR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85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54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4B3B-1F5C-474A-86C0-B370C2C0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254" y="96084"/>
            <a:ext cx="7848872" cy="140053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Critères retenus par la commission d’examens des vœux (5/5)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466777B-971B-4498-A24C-020EE1BD2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55250"/>
              </p:ext>
            </p:extLst>
          </p:nvPr>
        </p:nvGraphicFramePr>
        <p:xfrm>
          <a:off x="101944" y="1254000"/>
          <a:ext cx="8932716" cy="52232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1443">
                  <a:extLst>
                    <a:ext uri="{9D8B030D-6E8A-4147-A177-3AD203B41FA5}">
                      <a16:colId xmlns:a16="http://schemas.microsoft.com/office/drawing/2014/main" val="1937482589"/>
                    </a:ext>
                  </a:extLst>
                </a:gridCol>
                <a:gridCol w="2491273">
                  <a:extLst>
                    <a:ext uri="{9D8B030D-6E8A-4147-A177-3AD203B41FA5}">
                      <a16:colId xmlns:a16="http://schemas.microsoft.com/office/drawing/2014/main" val="2839408408"/>
                    </a:ext>
                  </a:extLst>
                </a:gridCol>
              </a:tblGrid>
              <a:tr h="12551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/>
                        <a:t>Engagements, activités et centres d’intérêt, réalisations péri ou extra-scolaires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78014"/>
                  </a:ext>
                </a:extLst>
              </a:tr>
              <a:tr h="8772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000" dirty="0"/>
                        <a:t>Centre d’intérêts: curiosité pour les questions sociales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400" b="1" dirty="0"/>
                        <a:t>Important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413655"/>
                  </a:ext>
                </a:extLst>
              </a:tr>
              <a:tr h="1066237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Engagement citoyen: en lien avec le domaine du social, missions de service civiques, engagement SNU,…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Complémentaire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69164"/>
                  </a:ext>
                </a:extLst>
              </a:tr>
              <a:tr h="769311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Engagement étudiant: élu CVL, MDL, délégué de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Complémentaire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50682"/>
                  </a:ext>
                </a:extLst>
              </a:tr>
              <a:tr h="512873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Engagement individuel: associatif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/>
                        <a:t>Complémentaire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998091"/>
                  </a:ext>
                </a:extLst>
              </a:tr>
              <a:tr h="742316">
                <a:tc gridSpan="2"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ym typeface="Symbol" panose="05050102010706020507" pitchFamily="18" charset="2"/>
                        </a:rPr>
                        <a:t> </a:t>
                      </a:r>
                      <a:r>
                        <a:rPr lang="fr-FR" sz="2000" dirty="0"/>
                        <a:t>Valorisation dans le projet de formation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85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57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44309" y="1266958"/>
            <a:ext cx="4959261" cy="45284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72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Merci de </a:t>
            </a:r>
            <a:r>
              <a:rPr lang="en-US" sz="7200" b="1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72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attention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866216" y="1266958"/>
            <a:ext cx="2178093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/>
            <a:endParaRPr lang="en-US" sz="2000" b="0" i="0" kern="1200" cap="all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16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42138" y="1331763"/>
            <a:ext cx="4672204" cy="4146010"/>
          </a:xfr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br>
              <a:rPr lang="en-US" sz="4800" b="1" i="0" kern="1200" dirty="0">
                <a:latin typeface="+mj-lt"/>
                <a:ea typeface="+mj-ea"/>
                <a:cs typeface="+mj-cs"/>
              </a:rPr>
            </a:br>
            <a:r>
              <a:rPr lang="en-US" sz="4800" b="1" i="0" kern="1200" dirty="0">
                <a:latin typeface="+mj-lt"/>
                <a:ea typeface="+mj-ea"/>
                <a:cs typeface="+mj-cs"/>
              </a:rPr>
              <a:t>Le </a:t>
            </a:r>
            <a:r>
              <a:rPr lang="en-US" sz="4800" b="1" dirty="0"/>
              <a:t>TS ESF,</a:t>
            </a:r>
            <a:br>
              <a:rPr lang="en-US" sz="4800" b="1" dirty="0"/>
            </a:br>
            <a:r>
              <a:rPr lang="en-US" sz="4800" b="1" dirty="0"/>
              <a:t>un expert de </a:t>
            </a:r>
            <a:r>
              <a:rPr lang="en-US" sz="4800" b="1" dirty="0" err="1"/>
              <a:t>tous</a:t>
            </a:r>
            <a:r>
              <a:rPr lang="en-US" sz="4800" b="1" dirty="0"/>
              <a:t> les </a:t>
            </a:r>
            <a:r>
              <a:rPr lang="en-US" sz="4800" b="1" dirty="0" err="1"/>
              <a:t>domaines</a:t>
            </a:r>
            <a:r>
              <a:rPr lang="en-US" sz="4800" b="1" dirty="0"/>
              <a:t> de  la vie </a:t>
            </a:r>
            <a:r>
              <a:rPr lang="en-US" sz="4800" b="1" dirty="0" err="1"/>
              <a:t>quotidienne</a:t>
            </a:r>
            <a:br>
              <a:rPr lang="en-US" sz="4800" b="1" dirty="0"/>
            </a:br>
            <a:endParaRPr lang="en-US" sz="4800" b="1" i="0" kern="1200" dirty="0">
              <a:latin typeface="+mj-lt"/>
            </a:endParaRPr>
          </a:p>
        </p:txBody>
      </p:sp>
      <p:pic>
        <p:nvPicPr>
          <p:cNvPr id="3" name="Image 2" descr="Une image contenant personne, habits, sourire, Visage humain&#10;&#10;Description générée automatiquement">
            <a:extLst>
              <a:ext uri="{FF2B5EF4-FFF2-40B4-BE49-F238E27FC236}">
                <a16:creationId xmlns:a16="http://schemas.microsoft.com/office/drawing/2014/main" id="{A252C219-283E-46B6-88F4-ABB9AF3F4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73" y="2530905"/>
            <a:ext cx="3275886" cy="21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4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0296" y="191623"/>
            <a:ext cx="7055380" cy="1400530"/>
          </a:xfrm>
        </p:spPr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missions du TS ESF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48324" y="1526195"/>
            <a:ext cx="8311542" cy="1331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Il est au contact des populations et il leur apporte des solutions concrètes dans un contexte de développement durable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59866" y="3971347"/>
            <a:ext cx="1690967" cy="2352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Il </a:t>
            </a:r>
            <a:r>
              <a:rPr lang="fr-FR" b="1" dirty="0">
                <a:solidFill>
                  <a:schemeClr val="tx1"/>
                </a:solidFill>
                <a:latin typeface="Arial Black" panose="020B0A04020102020204" pitchFamily="34" charset="0"/>
              </a:rPr>
              <a:t>conseille</a:t>
            </a:r>
            <a:r>
              <a:rPr lang="fr-FR" b="1" dirty="0">
                <a:solidFill>
                  <a:schemeClr val="tx1"/>
                </a:solidFill>
              </a:rPr>
              <a:t> l’usager dans les domaines de la vie quotidienne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933022" y="4080294"/>
            <a:ext cx="2190403" cy="2353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Il rend </a:t>
            </a:r>
            <a:r>
              <a:rPr lang="fr-FR" b="1" dirty="0">
                <a:solidFill>
                  <a:schemeClr val="tx1"/>
                </a:solidFill>
                <a:latin typeface="Arial Black" panose="020B0A04020102020204" pitchFamily="34" charset="0"/>
              </a:rPr>
              <a:t>autonome</a:t>
            </a:r>
            <a:r>
              <a:rPr lang="fr-FR" b="1" dirty="0">
                <a:solidFill>
                  <a:schemeClr val="tx1"/>
                </a:solidFill>
              </a:rPr>
              <a:t> l’usager dans sa vie quotidienne et lutte contre son exclusion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226629" y="4065224"/>
            <a:ext cx="2317389" cy="2478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Il </a:t>
            </a:r>
            <a:r>
              <a:rPr lang="fr-FR" b="1" dirty="0">
                <a:solidFill>
                  <a:schemeClr val="tx1"/>
                </a:solidFill>
                <a:latin typeface="Arial Black" panose="020B0A04020102020204" pitchFamily="34" charset="0"/>
              </a:rPr>
              <a:t>améliore</a:t>
            </a:r>
            <a:r>
              <a:rPr lang="fr-FR" b="1" dirty="0">
                <a:solidFill>
                  <a:schemeClr val="tx1"/>
                </a:solidFill>
              </a:rPr>
              <a:t> la vie quotidienne de l’usager et l’aide </a:t>
            </a:r>
            <a:r>
              <a:rPr lang="fr-FR" dirty="0">
                <a:solidFill>
                  <a:schemeClr val="tx1"/>
                </a:solidFill>
              </a:rPr>
              <a:t>à mieux comprendre ses droits, </a:t>
            </a:r>
            <a:r>
              <a:rPr lang="fr-FR" b="1" dirty="0">
                <a:solidFill>
                  <a:schemeClr val="tx1"/>
                </a:solidFill>
              </a:rPr>
              <a:t>l’oriente</a:t>
            </a:r>
            <a:r>
              <a:rPr lang="fr-FR" dirty="0">
                <a:solidFill>
                  <a:schemeClr val="tx1"/>
                </a:solidFill>
              </a:rPr>
              <a:t> et </a:t>
            </a:r>
            <a:r>
              <a:rPr lang="fr-FR" b="1" dirty="0">
                <a:solidFill>
                  <a:schemeClr val="tx1"/>
                </a:solidFill>
              </a:rPr>
              <a:t>l’accompagne</a:t>
            </a:r>
            <a:r>
              <a:rPr lang="fr-FR" dirty="0">
                <a:solidFill>
                  <a:schemeClr val="tx1"/>
                </a:solidFill>
              </a:rPr>
              <a:t> dans ses démarches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614B5462-F077-8E4A-752B-A1C6E959BA7E}"/>
              </a:ext>
            </a:extLst>
          </p:cNvPr>
          <p:cNvSpPr/>
          <p:nvPr/>
        </p:nvSpPr>
        <p:spPr>
          <a:xfrm>
            <a:off x="758161" y="2921138"/>
            <a:ext cx="568036" cy="9836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9DBB35D1-802A-07E8-7A60-CC0ED199F8A6}"/>
              </a:ext>
            </a:extLst>
          </p:cNvPr>
          <p:cNvSpPr/>
          <p:nvPr/>
        </p:nvSpPr>
        <p:spPr>
          <a:xfrm>
            <a:off x="2790272" y="2937165"/>
            <a:ext cx="568036" cy="9836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527C19DB-90B0-7F00-3352-FB393D78C4CF}"/>
              </a:ext>
            </a:extLst>
          </p:cNvPr>
          <p:cNvSpPr/>
          <p:nvPr/>
        </p:nvSpPr>
        <p:spPr>
          <a:xfrm>
            <a:off x="5163739" y="2959200"/>
            <a:ext cx="526473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5">
            <a:extLst>
              <a:ext uri="{FF2B5EF4-FFF2-40B4-BE49-F238E27FC236}">
                <a16:creationId xmlns:a16="http://schemas.microsoft.com/office/drawing/2014/main" id="{527C19DB-90B0-7F00-3352-FB393D78C4CF}"/>
              </a:ext>
            </a:extLst>
          </p:cNvPr>
          <p:cNvSpPr/>
          <p:nvPr/>
        </p:nvSpPr>
        <p:spPr>
          <a:xfrm>
            <a:off x="7508494" y="2957362"/>
            <a:ext cx="526473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610120" y="4021157"/>
            <a:ext cx="2401678" cy="2445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Il impulse une </a:t>
            </a:r>
            <a:r>
              <a:rPr lang="fr-FR" b="1" dirty="0">
                <a:solidFill>
                  <a:schemeClr val="tx1"/>
                </a:solidFill>
                <a:latin typeface="Arial Black" panose="020B0A04020102020204" pitchFamily="34" charset="0"/>
              </a:rPr>
              <a:t>modification des comportements dans les domaines de  la vie quotidienne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3B788-2843-F9F7-3C97-CAFEF479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924" y="2407640"/>
            <a:ext cx="7540090" cy="944528"/>
          </a:xfrm>
        </p:spPr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 domaines d’intervention</a:t>
            </a:r>
            <a:endParaRPr lang="x-non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3A934A-D370-3D67-4A85-48DDE5125FB4}"/>
              </a:ext>
            </a:extLst>
          </p:cNvPr>
          <p:cNvSpPr/>
          <p:nvPr/>
        </p:nvSpPr>
        <p:spPr>
          <a:xfrm>
            <a:off x="151737" y="308389"/>
            <a:ext cx="3780487" cy="9445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Alimentation-Santé-Hygiène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046597B-2ECD-C55C-F545-90347500D511}"/>
              </a:ext>
            </a:extLst>
          </p:cNvPr>
          <p:cNvSpPr/>
          <p:nvPr/>
        </p:nvSpPr>
        <p:spPr>
          <a:xfrm>
            <a:off x="2123728" y="4439982"/>
            <a:ext cx="3075494" cy="9445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Budget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FB716E3-2B5F-A6AC-0594-4F9A5072D395}"/>
              </a:ext>
            </a:extLst>
          </p:cNvPr>
          <p:cNvSpPr/>
          <p:nvPr/>
        </p:nvSpPr>
        <p:spPr>
          <a:xfrm>
            <a:off x="6787" y="3234887"/>
            <a:ext cx="3780485" cy="9445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Consommation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4A7AE1-E8CD-88CA-E192-693E08CC67FF}"/>
              </a:ext>
            </a:extLst>
          </p:cNvPr>
          <p:cNvSpPr/>
          <p:nvPr/>
        </p:nvSpPr>
        <p:spPr>
          <a:xfrm>
            <a:off x="4139952" y="117591"/>
            <a:ext cx="4248472" cy="9445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Environnement-Energie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26E3FC4-FA4E-0ECE-A347-1992103E37D1}"/>
              </a:ext>
            </a:extLst>
          </p:cNvPr>
          <p:cNvSpPr/>
          <p:nvPr/>
        </p:nvSpPr>
        <p:spPr>
          <a:xfrm>
            <a:off x="1585775" y="5830029"/>
            <a:ext cx="3328832" cy="9445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Habitat-Logement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D9059C7-D953-E5CF-2490-19255981EB09}"/>
              </a:ext>
            </a:extLst>
          </p:cNvPr>
          <p:cNvSpPr/>
          <p:nvPr/>
        </p:nvSpPr>
        <p:spPr>
          <a:xfrm>
            <a:off x="4914607" y="3120010"/>
            <a:ext cx="4105158" cy="9445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Numérique et vie quotidienne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D82C968-6688-423F-B099-AB56D67412AB}"/>
              </a:ext>
            </a:extLst>
          </p:cNvPr>
          <p:cNvGrpSpPr/>
          <p:nvPr/>
        </p:nvGrpSpPr>
        <p:grpSpPr>
          <a:xfrm>
            <a:off x="3932224" y="4376310"/>
            <a:ext cx="947862" cy="986976"/>
            <a:chOff x="4014236" y="4041959"/>
            <a:chExt cx="2404666" cy="2063691"/>
          </a:xfrm>
        </p:grpSpPr>
        <p:pic>
          <p:nvPicPr>
            <p:cNvPr id="10" name="Picture 10" descr="Résultat de recherche d'images pour &quot;budget&quot;">
              <a:extLst>
                <a:ext uri="{FF2B5EF4-FFF2-40B4-BE49-F238E27FC236}">
                  <a16:creationId xmlns:a16="http://schemas.microsoft.com/office/drawing/2014/main" id="{6558A28E-2870-4093-9735-91EC5402A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36" y="4041959"/>
              <a:ext cx="1187511" cy="118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Résultat de recherche d'images pour &quot;budget&quot;">
              <a:extLst>
                <a:ext uri="{FF2B5EF4-FFF2-40B4-BE49-F238E27FC236}">
                  <a16:creationId xmlns:a16="http://schemas.microsoft.com/office/drawing/2014/main" id="{CE9E3A74-3F1E-4CD8-9DE0-8069FAE8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992" y="4506012"/>
              <a:ext cx="1810910" cy="159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Alimentation et hygiène de vie CM1 CM2 - Maître Lucas">
            <a:extLst>
              <a:ext uri="{FF2B5EF4-FFF2-40B4-BE49-F238E27FC236}">
                <a16:creationId xmlns:a16="http://schemas.microsoft.com/office/drawing/2014/main" id="{86DE4774-3719-43BF-B3FF-F7ECF0F1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8" y="1249072"/>
            <a:ext cx="2159385" cy="12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ment améliorer la consommation énergétique de mon logement ?">
            <a:extLst>
              <a:ext uri="{FF2B5EF4-FFF2-40B4-BE49-F238E27FC236}">
                <a16:creationId xmlns:a16="http://schemas.microsoft.com/office/drawing/2014/main" id="{ECE78B71-9BF1-4E31-932F-13F69FA5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76" y="1094347"/>
            <a:ext cx="2008615" cy="12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ent établir votre budget de ménage — Bitpanda Academy">
            <a:extLst>
              <a:ext uri="{FF2B5EF4-FFF2-40B4-BE49-F238E27FC236}">
                <a16:creationId xmlns:a16="http://schemas.microsoft.com/office/drawing/2014/main" id="{2405CCB4-10D8-4220-91AA-1ECAB7743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7" y="4230323"/>
            <a:ext cx="1833542" cy="10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e Quotidienne Humaine Numérique. Une Vie Moderne Qui Doit Côtoyer Les  Outils Technologiques. Clip Art Libres De Droits, Svg, Vecteurs Et  Illustration. Image 159131775">
            <a:extLst>
              <a:ext uri="{FF2B5EF4-FFF2-40B4-BE49-F238E27FC236}">
                <a16:creationId xmlns:a16="http://schemas.microsoft.com/office/drawing/2014/main" id="{5B768153-FB67-40CE-888D-58D9FD4F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4302" y="4124144"/>
            <a:ext cx="2065236" cy="12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nover ou adapter mon logement avec l'OPAH -">
            <a:extLst>
              <a:ext uri="{FF2B5EF4-FFF2-40B4-BE49-F238E27FC236}">
                <a16:creationId xmlns:a16="http://schemas.microsoft.com/office/drawing/2014/main" id="{C86D15D5-E717-4079-8B9A-5C0CD1BD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08" y="5461157"/>
            <a:ext cx="40624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8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78164"/>
            <a:ext cx="4883650" cy="1400530"/>
          </a:xfrm>
        </p:spPr>
        <p:txBody>
          <a:bodyPr/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publics visés</a:t>
            </a:r>
          </a:p>
        </p:txBody>
      </p:sp>
      <p:sp>
        <p:nvSpPr>
          <p:cNvPr id="5" name="Ellipse 4"/>
          <p:cNvSpPr/>
          <p:nvPr/>
        </p:nvSpPr>
        <p:spPr>
          <a:xfrm>
            <a:off x="91040" y="1510609"/>
            <a:ext cx="2824776" cy="9445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Usagers</a:t>
            </a:r>
          </a:p>
        </p:txBody>
      </p:sp>
      <p:sp>
        <p:nvSpPr>
          <p:cNvPr id="6" name="Ellipse 5"/>
          <p:cNvSpPr/>
          <p:nvPr/>
        </p:nvSpPr>
        <p:spPr>
          <a:xfrm>
            <a:off x="2483768" y="1917807"/>
            <a:ext cx="3744417" cy="9019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Consommateurs</a:t>
            </a:r>
          </a:p>
        </p:txBody>
      </p:sp>
      <p:sp>
        <p:nvSpPr>
          <p:cNvPr id="7" name="Ellipse 6"/>
          <p:cNvSpPr/>
          <p:nvPr/>
        </p:nvSpPr>
        <p:spPr>
          <a:xfrm>
            <a:off x="2398062" y="2755210"/>
            <a:ext cx="3528392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Professionnels</a:t>
            </a:r>
            <a:r>
              <a:rPr lang="fr-FR"/>
              <a:t> </a:t>
            </a:r>
          </a:p>
        </p:txBody>
      </p:sp>
      <p:pic>
        <p:nvPicPr>
          <p:cNvPr id="3074" name="Picture 2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57" y="1366503"/>
            <a:ext cx="2710570" cy="27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professionnel&quot;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6"/>
          <a:stretch/>
        </p:blipFill>
        <p:spPr bwMode="auto">
          <a:xfrm>
            <a:off x="251520" y="4077072"/>
            <a:ext cx="3631281" cy="24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AB17A90-6DE4-B498-224C-79FF1CF3F197}"/>
              </a:ext>
            </a:extLst>
          </p:cNvPr>
          <p:cNvSpPr/>
          <p:nvPr/>
        </p:nvSpPr>
        <p:spPr>
          <a:xfrm>
            <a:off x="2620099" y="1184631"/>
            <a:ext cx="3084317" cy="9445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Bénéficiaires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F915CE9-7181-96CA-B752-78FE3DAA5867}"/>
              </a:ext>
            </a:extLst>
          </p:cNvPr>
          <p:cNvSpPr/>
          <p:nvPr/>
        </p:nvSpPr>
        <p:spPr>
          <a:xfrm>
            <a:off x="203568" y="2593501"/>
            <a:ext cx="2824776" cy="94452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/>
              <a:t>Clients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93694BF-FFA4-449A-AE76-5B5C49856150}"/>
              </a:ext>
            </a:extLst>
          </p:cNvPr>
          <p:cNvSpPr txBox="1">
            <a:spLocks/>
          </p:cNvSpPr>
          <p:nvPr/>
        </p:nvSpPr>
        <p:spPr>
          <a:xfrm>
            <a:off x="3943252" y="4509120"/>
            <a:ext cx="4949228" cy="2232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000" b="1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C0D9A-CB25-4D00-BE6C-BD4B61B54602}"/>
              </a:ext>
            </a:extLst>
          </p:cNvPr>
          <p:cNvSpPr/>
          <p:nvPr/>
        </p:nvSpPr>
        <p:spPr>
          <a:xfrm>
            <a:off x="3840985" y="4169652"/>
            <a:ext cx="5153761" cy="24329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400">
                <a:ea typeface="Calibri" panose="020F0502020204030204" pitchFamily="34" charset="0"/>
              </a:rPr>
              <a:t>Son intervention concerne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400" b="1">
                <a:ea typeface="Calibri" panose="020F0502020204030204" pitchFamily="34" charset="0"/>
              </a:rPr>
              <a:t>tous les publics</a:t>
            </a:r>
            <a:r>
              <a:rPr lang="fr-FR" sz="2400">
                <a:ea typeface="Calibri" panose="020F0502020204030204" pitchFamily="34" charset="0"/>
              </a:rPr>
              <a:t> dont les </a:t>
            </a:r>
            <a:r>
              <a:rPr lang="fr-FR" sz="2400" b="1">
                <a:ea typeface="Calibri" panose="020F0502020204030204" pitchFamily="34" charset="0"/>
              </a:rPr>
              <a:t>familles</a:t>
            </a:r>
            <a:r>
              <a:rPr lang="fr-FR" sz="2400">
                <a:ea typeface="Calibri" panose="020F0502020204030204" pitchFamily="34" charset="0"/>
              </a:rPr>
              <a:t>, les </a:t>
            </a:r>
            <a:r>
              <a:rPr lang="fr-FR" sz="2400" b="1">
                <a:ea typeface="Calibri" panose="020F0502020204030204" pitchFamily="34" charset="0"/>
              </a:rPr>
              <a:t>jeunes</a:t>
            </a:r>
            <a:r>
              <a:rPr lang="fr-FR" sz="2400">
                <a:ea typeface="Calibri" panose="020F0502020204030204" pitchFamily="34" charset="0"/>
              </a:rPr>
              <a:t>, les </a:t>
            </a:r>
            <a:r>
              <a:rPr lang="fr-FR" sz="2400" b="1">
                <a:ea typeface="Calibri" panose="020F0502020204030204" pitchFamily="34" charset="0"/>
              </a:rPr>
              <a:t>personnes âgées </a:t>
            </a:r>
            <a:r>
              <a:rPr lang="fr-FR" sz="2400">
                <a:ea typeface="Calibri" panose="020F0502020204030204" pitchFamily="34" charset="0"/>
              </a:rPr>
              <a:t>ou en </a:t>
            </a:r>
            <a:r>
              <a:rPr lang="fr-FR" sz="2400" b="1">
                <a:ea typeface="Calibri" panose="020F0502020204030204" pitchFamily="34" charset="0"/>
              </a:rPr>
              <a:t>situation de handicap, </a:t>
            </a:r>
            <a:r>
              <a:rPr lang="fr-FR" sz="2400">
                <a:ea typeface="Calibri" panose="020F0502020204030204" pitchFamily="34" charset="0"/>
              </a:rPr>
              <a:t>les personnes en </a:t>
            </a:r>
            <a:r>
              <a:rPr lang="fr-FR" sz="2400" b="1">
                <a:ea typeface="Calibri" panose="020F0502020204030204" pitchFamily="34" charset="0"/>
              </a:rPr>
              <a:t>situation de vulnérabilité.</a:t>
            </a:r>
            <a:endParaRPr lang="x-none" sz="2400" b="1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7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16413" y="66287"/>
            <a:ext cx="8194756" cy="1400530"/>
          </a:xfrm>
        </p:spPr>
        <p:txBody>
          <a:bodyPr>
            <a:norm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d’emplois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un BTS ESF 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/>
          <p:cNvSpPr>
            <a:spLocks noGrp="1" noChangeArrowheads="1"/>
          </p:cNvSpPr>
          <p:nvPr>
            <p:ph idx="1"/>
          </p:nvPr>
        </p:nvSpPr>
        <p:spPr bwMode="auto">
          <a:xfrm>
            <a:off x="1332284" y="1196904"/>
            <a:ext cx="1780840" cy="1051621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>
            <a:normAutofit/>
          </a:bodyPr>
          <a:lstStyle/>
          <a:p>
            <a:pPr marL="342900" indent="-342900"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/>
              </a:rPr>
              <a:t>Conseiller</a:t>
            </a:r>
            <a:endParaRPr lang="fr-FR" dirty="0">
              <a:solidFill>
                <a:schemeClr val="tx1"/>
              </a:solidFill>
              <a:latin typeface="Palatino Linotype"/>
            </a:endParaRPr>
          </a:p>
          <a:p>
            <a:pPr marL="342900" indent="-342900" algn="ctr">
              <a:spcBef>
                <a:spcPts val="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Palatino Linotype"/>
              </a:rPr>
              <a:t> </a:t>
            </a:r>
            <a:r>
              <a:rPr lang="fr-FR" sz="2000" dirty="0">
                <a:solidFill>
                  <a:schemeClr val="tx1"/>
                </a:solidFill>
                <a:latin typeface="Palatino Linotype"/>
              </a:rPr>
              <a:t>habitat</a:t>
            </a:r>
            <a:endParaRPr lang="fr-FR" sz="2000" b="1" dirty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81655" y="2366920"/>
            <a:ext cx="2792313" cy="135454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 pitchFamily="18" charset="0"/>
              </a:rPr>
              <a:t>Responsable, Animateur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 pitchFamily="18" charset="0"/>
              </a:rPr>
              <a:t>de collecte</a:t>
            </a:r>
            <a:endParaRPr lang="fr-FR" sz="20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852376" y="4024885"/>
            <a:ext cx="2339670" cy="12793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000" dirty="0">
              <a:solidFill>
                <a:schemeClr val="bg1"/>
              </a:solidFill>
              <a:latin typeface="Palatino Linotype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000" dirty="0">
              <a:solidFill>
                <a:schemeClr val="bg1"/>
              </a:solidFill>
              <a:latin typeface="Palatino Linotype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/>
              </a:rPr>
              <a:t>Responsable </a:t>
            </a:r>
            <a:endParaRPr lang="fr-FR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/>
              </a:rPr>
              <a:t>de la vie quotidienne</a:t>
            </a:r>
            <a:endParaRPr lang="fr-FR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0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587257" y="1219741"/>
            <a:ext cx="2369668" cy="71432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 pitchFamily="18" charset="0"/>
              </a:rPr>
              <a:t>Chargé de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 pitchFamily="18" charset="0"/>
              </a:rPr>
              <a:t>gestion locative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234410" y="3039430"/>
            <a:ext cx="2274372" cy="94045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/>
              </a:rPr>
              <a:t>Animateur </a:t>
            </a:r>
            <a:endParaRPr lang="fr-FR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/>
              </a:rPr>
              <a:t>en prévention santé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1028" name="Picture 4" descr="Obligation de concours d'architecture pour les logements sociaux : une  première formation en Martiniq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25" b="12086"/>
          <a:stretch/>
        </p:blipFill>
        <p:spPr bwMode="auto">
          <a:xfrm>
            <a:off x="262727" y="1201062"/>
            <a:ext cx="951044" cy="10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43" y="3928082"/>
            <a:ext cx="1383361" cy="979233"/>
          </a:xfrm>
          <a:prstGeom prst="rect">
            <a:avLst/>
          </a:prstGeom>
        </p:spPr>
      </p:pic>
      <p:pic>
        <p:nvPicPr>
          <p:cNvPr id="1032" name="Picture 8" descr="Société Martiniquaise d'HLM - Nos Clie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59" y="1905311"/>
            <a:ext cx="1612503" cy="9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es Sociétés Immobilières d'Outre Mer (SIDOM)">
            <a:extLst>
              <a:ext uri="{FF2B5EF4-FFF2-40B4-BE49-F238E27FC236}">
                <a16:creationId xmlns:a16="http://schemas.microsoft.com/office/drawing/2014/main" id="{529F13C2-1EF3-41D2-9A9D-825BE98E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99" y="1139243"/>
            <a:ext cx="1302455" cy="12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éminaire parentalité">
            <a:extLst>
              <a:ext uri="{FF2B5EF4-FFF2-40B4-BE49-F238E27FC236}">
                <a16:creationId xmlns:a16="http://schemas.microsoft.com/office/drawing/2014/main" id="{0897CC62-BC80-4EF2-AD41-6A96856E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42" y="3166021"/>
            <a:ext cx="1259218" cy="9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mission de suivi de site">
            <a:extLst>
              <a:ext uri="{FF2B5EF4-FFF2-40B4-BE49-F238E27FC236}">
                <a16:creationId xmlns:a16="http://schemas.microsoft.com/office/drawing/2014/main" id="{78B49953-D833-494C-ACA4-F9A793A0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63" y="3928081"/>
            <a:ext cx="1383361" cy="9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entre Social LAPWENT de Guadeloupe : Présentation">
            <a:extLst>
              <a:ext uri="{FF2B5EF4-FFF2-40B4-BE49-F238E27FC236}">
                <a16:creationId xmlns:a16="http://schemas.microsoft.com/office/drawing/2014/main" id="{7EA1B0F4-4803-4F24-997F-41AEEAF9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14" y="4337579"/>
            <a:ext cx="1316952" cy="11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6A17507D-84DA-5E77-1E36-401D3832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009" y="1585744"/>
            <a:ext cx="1435782" cy="1080375"/>
          </a:xfrm>
          <a:prstGeom prst="flowChartAlternateProcess">
            <a:avLst/>
          </a:prstGeom>
          <a:ln w="9525" cap="rnd" cmpd="sng" algn="ctr">
            <a:solidFill>
              <a:schemeClr val="accent4"/>
            </a:solidFill>
            <a:prstDash val="solid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rtlCol="0" anchor="ctr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ts val="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>
                <a:solidFill>
                  <a:schemeClr val="bg1"/>
                </a:solidFill>
                <a:latin typeface="Palatino Linotype"/>
              </a:rPr>
              <a:t> </a:t>
            </a:r>
            <a:r>
              <a:rPr lang="fr-FR" dirty="0">
                <a:solidFill>
                  <a:schemeClr val="tx1"/>
                </a:solidFill>
                <a:latin typeface="Palatino Linotype"/>
              </a:rPr>
              <a:t>Animateur</a:t>
            </a:r>
            <a:endParaRPr lang="fr-FR" dirty="0">
              <a:solidFill>
                <a:schemeClr val="tx1"/>
              </a:solidFill>
              <a:latin typeface="Century Gothic"/>
            </a:endParaRPr>
          </a:p>
          <a:p>
            <a:pPr marL="342900" indent="-342900" algn="ctr">
              <a:spcBef>
                <a:spcPts val="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Palatino Linotype"/>
              </a:rPr>
              <a:t> senio</a:t>
            </a:r>
            <a:r>
              <a:rPr lang="fr-FR" b="1" dirty="0">
                <a:solidFill>
                  <a:schemeClr val="tx1"/>
                </a:solidFill>
                <a:latin typeface="Palatino Linotype"/>
              </a:rPr>
              <a:t>r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6" name="Image 15" descr="Centre communal d'action sociale (CCAS)">
            <a:extLst>
              <a:ext uri="{FF2B5EF4-FFF2-40B4-BE49-F238E27FC236}">
                <a16:creationId xmlns:a16="http://schemas.microsoft.com/office/drawing/2014/main" id="{B581481F-2218-83F5-4D32-F869968572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976" y="2745577"/>
            <a:ext cx="1194400" cy="763259"/>
          </a:xfrm>
          <a:prstGeom prst="rect">
            <a:avLst/>
          </a:prstGeom>
        </p:spPr>
      </p:pic>
      <p:sp>
        <p:nvSpPr>
          <p:cNvPr id="17" name="AutoShape 2">
            <a:extLst>
              <a:ext uri="{FF2B5EF4-FFF2-40B4-BE49-F238E27FC236}">
                <a16:creationId xmlns:a16="http://schemas.microsoft.com/office/drawing/2014/main" id="{B7476EA4-546D-C89A-FD65-76081116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811" y="5569725"/>
            <a:ext cx="1943693" cy="87679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0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bg1"/>
                </a:solidFill>
                <a:latin typeface="Palatino Linotype"/>
              </a:rPr>
              <a:t> </a:t>
            </a:r>
            <a:r>
              <a:rPr lang="fr-FR" sz="2000" dirty="0">
                <a:solidFill>
                  <a:schemeClr val="tx1"/>
                </a:solidFill>
                <a:latin typeface="Palatino Linotype"/>
              </a:rPr>
              <a:t>Référent famille</a:t>
            </a:r>
          </a:p>
        </p:txBody>
      </p:sp>
      <p:pic>
        <p:nvPicPr>
          <p:cNvPr id="18" name="Image 17" descr="EDF">
            <a:extLst>
              <a:ext uri="{FF2B5EF4-FFF2-40B4-BE49-F238E27FC236}">
                <a16:creationId xmlns:a16="http://schemas.microsoft.com/office/drawing/2014/main" id="{052D1C14-9145-F917-263F-D0DE35DE4FA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370" b="19718"/>
          <a:stretch/>
        </p:blipFill>
        <p:spPr>
          <a:xfrm>
            <a:off x="814707" y="5928732"/>
            <a:ext cx="1021700" cy="820088"/>
          </a:xfrm>
          <a:prstGeom prst="rect">
            <a:avLst/>
          </a:prstGeom>
        </p:spPr>
      </p:pic>
      <p:sp>
        <p:nvSpPr>
          <p:cNvPr id="19" name="AutoShape 2">
            <a:extLst>
              <a:ext uri="{FF2B5EF4-FFF2-40B4-BE49-F238E27FC236}">
                <a16:creationId xmlns:a16="http://schemas.microsoft.com/office/drawing/2014/main" id="{00D09E00-7A9D-E650-B426-456EB6B8C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87" y="5076521"/>
            <a:ext cx="2001559" cy="87679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0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/>
              </a:rPr>
              <a:t>Conseiller</a:t>
            </a:r>
            <a:endParaRPr lang="fr-FR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/>
              </a:rPr>
              <a:t> Energie </a:t>
            </a:r>
            <a:endParaRPr lang="fr-FR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20" name="Image 19" descr="L'épicerie -">
            <a:extLst>
              <a:ext uri="{FF2B5EF4-FFF2-40B4-BE49-F238E27FC236}">
                <a16:creationId xmlns:a16="http://schemas.microsoft.com/office/drawing/2014/main" id="{269DAB8F-1291-6B05-8DDF-29D942816B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0765" y="5441471"/>
            <a:ext cx="1419225" cy="1409700"/>
          </a:xfrm>
          <a:prstGeom prst="rect">
            <a:avLst/>
          </a:prstGeom>
        </p:spPr>
      </p:pic>
      <p:sp>
        <p:nvSpPr>
          <p:cNvPr id="21" name="AutoShape 2">
            <a:extLst>
              <a:ext uri="{FF2B5EF4-FFF2-40B4-BE49-F238E27FC236}">
                <a16:creationId xmlns:a16="http://schemas.microsoft.com/office/drawing/2014/main" id="{B060DB8C-87F1-5765-0907-102CBDC5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019" y="5448241"/>
            <a:ext cx="2053317" cy="107493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0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chemeClr val="tx1"/>
                </a:solidFill>
                <a:latin typeface="Palatino Linotype"/>
              </a:rPr>
              <a:t>Conseiller budget </a:t>
            </a:r>
            <a:endParaRPr lang="fr-FR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22" name="Image 21" descr="Foyer de Vie &quot;Henri Enguilabert&quot; | AgaPei">
            <a:extLst>
              <a:ext uri="{FF2B5EF4-FFF2-40B4-BE49-F238E27FC236}">
                <a16:creationId xmlns:a16="http://schemas.microsoft.com/office/drawing/2014/main" id="{7361F2DA-D065-EB83-1F10-B5F07852D50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5291" t="27000" r="1982" b="28000"/>
          <a:stretch/>
        </p:blipFill>
        <p:spPr>
          <a:xfrm>
            <a:off x="7341936" y="4339267"/>
            <a:ext cx="1692476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8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304" y="93445"/>
            <a:ext cx="7759698" cy="140053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Déroulement de la formation</a:t>
            </a:r>
          </a:p>
        </p:txBody>
      </p:sp>
      <p:graphicFrame>
        <p:nvGraphicFramePr>
          <p:cNvPr id="8" name="Oval 2">
            <a:extLst>
              <a:ext uri="{FF2B5EF4-FFF2-40B4-BE49-F238E27FC236}">
                <a16:creationId xmlns:a16="http://schemas.microsoft.com/office/drawing/2014/main" id="{E1FDAB13-FF32-4A30-A393-E18ED76A02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7031255"/>
              </p:ext>
            </p:extLst>
          </p:nvPr>
        </p:nvGraphicFramePr>
        <p:xfrm>
          <a:off x="323528" y="400386"/>
          <a:ext cx="4690864" cy="449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3"/>
          <p:cNvSpPr>
            <a:spLocks noGrp="1" noChangeArrowheads="1"/>
          </p:cNvSpPr>
          <p:nvPr>
            <p:ph sz="half" idx="2"/>
          </p:nvPr>
        </p:nvSpPr>
        <p:spPr bwMode="auto">
          <a:xfrm>
            <a:off x="4413682" y="4380286"/>
            <a:ext cx="4428458" cy="16046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800">
                <a:solidFill>
                  <a:srgbClr val="000000"/>
                </a:solidFill>
                <a:latin typeface="Palatino Linotype" pitchFamily="18" charset="0"/>
              </a:rPr>
              <a:t>1</a:t>
            </a:r>
            <a:r>
              <a:rPr lang="fr-FR" sz="2800" baseline="30000">
                <a:solidFill>
                  <a:srgbClr val="000000"/>
                </a:solidFill>
                <a:latin typeface="Palatino Linotype" pitchFamily="18" charset="0"/>
              </a:rPr>
              <a:t>ère</a:t>
            </a:r>
            <a:r>
              <a:rPr lang="fr-FR" sz="2800">
                <a:solidFill>
                  <a:srgbClr val="000000"/>
                </a:solidFill>
                <a:latin typeface="Palatino Linotype" pitchFamily="18" charset="0"/>
              </a:rPr>
              <a:t> année : </a:t>
            </a:r>
            <a:r>
              <a:rPr lang="fr-FR" sz="3600" b="1">
                <a:solidFill>
                  <a:srgbClr val="000000"/>
                </a:solidFill>
                <a:latin typeface="Palatino Linotype" pitchFamily="18" charset="0"/>
              </a:rPr>
              <a:t>6 semaines</a:t>
            </a:r>
            <a:endParaRPr lang="fr-FR" sz="2800" b="1">
              <a:solidFill>
                <a:srgbClr val="000000"/>
              </a:solidFill>
              <a:latin typeface="Palatino Linotype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800">
                <a:solidFill>
                  <a:srgbClr val="000000"/>
                </a:solidFill>
                <a:latin typeface="Palatino Linotype" pitchFamily="18" charset="0"/>
              </a:rPr>
              <a:t>2</a:t>
            </a:r>
            <a:r>
              <a:rPr lang="fr-FR" sz="2800" baseline="30000">
                <a:solidFill>
                  <a:srgbClr val="000000"/>
                </a:solidFill>
                <a:latin typeface="Palatino Linotype" pitchFamily="18" charset="0"/>
              </a:rPr>
              <a:t>e</a:t>
            </a:r>
            <a:r>
              <a:rPr lang="fr-FR" sz="2800">
                <a:solidFill>
                  <a:srgbClr val="000000"/>
                </a:solidFill>
                <a:latin typeface="Palatino Linotype" pitchFamily="18" charset="0"/>
              </a:rPr>
              <a:t> année : </a:t>
            </a:r>
            <a:r>
              <a:rPr lang="fr-FR" sz="3600" b="1">
                <a:solidFill>
                  <a:srgbClr val="000000"/>
                </a:solidFill>
                <a:latin typeface="Palatino Linotype" pitchFamily="18" charset="0"/>
              </a:rPr>
              <a:t>7 semaines</a:t>
            </a:r>
            <a:endParaRPr lang="fr-FR" sz="500" b="1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1026" name="Picture 2" descr="Stage en entreprise - Cabinet d&amp;#39;expertise comptable">
            <a:extLst>
              <a:ext uri="{FF2B5EF4-FFF2-40B4-BE49-F238E27FC236}">
                <a16:creationId xmlns:a16="http://schemas.microsoft.com/office/drawing/2014/main" id="{FB673E2A-6FEC-4CB2-A58B-57BA68E2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281605"/>
            <a:ext cx="5303301" cy="17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F5E5FACC-DFCE-43B2-ADBA-5946E4DDB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500" y="1315180"/>
            <a:ext cx="3810047" cy="2845019"/>
          </a:xfrm>
          <a:prstGeom prst="roundRect">
            <a:avLst/>
          </a:prstGeom>
          <a:ln w="9525" cap="rnd" cmpd="sng" algn="ctr">
            <a:solidFill>
              <a:schemeClr val="accent1"/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rtlCol="0" anchor="ctr">
            <a:normAutofit fontScale="775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Palatino Linotype"/>
              </a:rPr>
              <a:t>Cours</a:t>
            </a:r>
            <a:endParaRPr lang="fr-FR" dirty="0">
              <a:latin typeface="Palatino Linotype"/>
            </a:endParaRPr>
          </a:p>
          <a:p>
            <a:pPr marL="342900" indent="-3429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Palatino Linotype"/>
              </a:rPr>
              <a:t>Travaux dirigés (TD)</a:t>
            </a:r>
          </a:p>
          <a:p>
            <a:pPr marL="342900" indent="-3429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Palatino Linotype"/>
              </a:rPr>
              <a:t>Travaux pratiques (TP)</a:t>
            </a:r>
          </a:p>
          <a:p>
            <a:pPr marL="342900" indent="-342900"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Palatino Linotype"/>
              </a:rPr>
              <a:t>Travaux pratiques à visée </a:t>
            </a:r>
            <a:endParaRPr lang="fr-FR" sz="2400" dirty="0">
              <a:solidFill>
                <a:srgbClr val="000000"/>
              </a:solidFill>
              <a:latin typeface="Palatino Linotype" pitchFamily="18" charset="0"/>
            </a:endParaRPr>
          </a:p>
          <a:p>
            <a:pPr marL="342900" indent="-342900"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Palatino Linotype"/>
              </a:rPr>
              <a:t>de conseils (TPVC)</a:t>
            </a:r>
            <a:endParaRPr lang="fr-FR" sz="2400" dirty="0">
              <a:solidFill>
                <a:srgbClr val="000000"/>
              </a:solidFill>
              <a:latin typeface="Palatino Linotype" pitchFamily="18" charset="0"/>
            </a:endParaRPr>
          </a:p>
          <a:p>
            <a:pPr marL="342900" indent="-3429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Palatino Linotype"/>
              </a:rPr>
              <a:t>Actions professionnelles</a:t>
            </a:r>
          </a:p>
          <a:p>
            <a:pPr marL="342900" indent="-3429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Palatino Linotype"/>
              </a:rPr>
              <a:t>Langues vivantes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857C4-DD70-9095-F7AB-77BA05E8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56" y="81237"/>
            <a:ext cx="7581852" cy="1400530"/>
          </a:xfrm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contenu de la formation</a:t>
            </a:r>
          </a:p>
        </p:txBody>
      </p:sp>
      <p:sp>
        <p:nvSpPr>
          <p:cNvPr id="23554" name="AutoShape 2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Une image contenant texte, capture d’écran, Police, graphisme&#10;&#10;Description générée automatiquement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" name="Diagramme 9"/>
          <p:cNvGraphicFramePr/>
          <p:nvPr/>
        </p:nvGraphicFramePr>
        <p:xfrm>
          <a:off x="396815" y="1396999"/>
          <a:ext cx="8419381" cy="435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301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1518</Words>
  <Application>Microsoft Office PowerPoint</Application>
  <PresentationFormat>Affichage à l'écran (4:3)</PresentationFormat>
  <Paragraphs>292</Paragraphs>
  <Slides>27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Abadi Extra Light</vt:lpstr>
      <vt:lpstr>Arial</vt:lpstr>
      <vt:lpstr>Arial Black</vt:lpstr>
      <vt:lpstr>Arial Nova Cond Light</vt:lpstr>
      <vt:lpstr>Calibri</vt:lpstr>
      <vt:lpstr>Century Gothic</vt:lpstr>
      <vt:lpstr>Garamond</vt:lpstr>
      <vt:lpstr>Palatino Linotype</vt:lpstr>
      <vt:lpstr>Symbol</vt:lpstr>
      <vt:lpstr>Times New Roman</vt:lpstr>
      <vt:lpstr>Savon</vt:lpstr>
      <vt:lpstr>Académies de Guadeloupe et Martinique </vt:lpstr>
      <vt:lpstr> → Pourquoi choisir le BTS ESF ?   → Comment se déroule et se valide la formation ?   → Quelles poursuites d’études après le BTS ESF ?  → Comment s’opère la sélection sur dossier via Parcoursup ? </vt:lpstr>
      <vt:lpstr> Le TS ESF, un expert de tous les domaines de  la vie quotidienne </vt:lpstr>
      <vt:lpstr>Les missions du TS ESF</vt:lpstr>
      <vt:lpstr>Ses domaines d’intervention</vt:lpstr>
      <vt:lpstr>Les publics visés</vt:lpstr>
      <vt:lpstr>Exemples d’emplois avec un BTS ESF </vt:lpstr>
      <vt:lpstr>Déroulement de la formation</vt:lpstr>
      <vt:lpstr>Le contenu de la formation</vt:lpstr>
      <vt:lpstr>Bloc 1 Mobiliser l’expertise technologique pour porter conseil en vie quotidienne</vt:lpstr>
      <vt:lpstr>Bloc 2 Organiser d’un point de vue technique la vie quotidienne dans un service</vt:lpstr>
      <vt:lpstr>Bloc 3 Animer, former dans les domaines de la vie quotidienne</vt:lpstr>
      <vt:lpstr>Bloc 4 Communiquer et animer une équipe</vt:lpstr>
      <vt:lpstr>  Bloc 5 : Participer à la dynamique institutionnelle et partenariale </vt:lpstr>
      <vt:lpstr>Les examens </vt:lpstr>
      <vt:lpstr>Les poursuites d’études</vt:lpstr>
      <vt:lpstr>Les poursuites d’études après  le BTS ESF</vt:lpstr>
      <vt:lpstr>La sélection</vt:lpstr>
      <vt:lpstr>Recrutements en Guadeloupe</vt:lpstr>
      <vt:lpstr>Recrutements en Martinique</vt:lpstr>
      <vt:lpstr>Le BTS ESF s'adresse</vt:lpstr>
      <vt:lpstr>Critères retenus par la commission d’examens des vœux (1/5)</vt:lpstr>
      <vt:lpstr>Critères retenus par la commission d’examens des vœux (2/5)</vt:lpstr>
      <vt:lpstr>Critères retenus par la commission d’examens des vœux (3/5)</vt:lpstr>
      <vt:lpstr>Critères retenus par la commission d’examens des vœux (4/5)</vt:lpstr>
      <vt:lpstr>Critères retenus par la commission d’examens des vœux (5/5)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BTS  Economie Sociale et Familiale</dc:title>
  <dc:creator>Josette</dc:creator>
  <cp:lastModifiedBy>brigitte breliere</cp:lastModifiedBy>
  <cp:revision>534</cp:revision>
  <cp:lastPrinted>2021-02-26T23:54:04Z</cp:lastPrinted>
  <dcterms:created xsi:type="dcterms:W3CDTF">2017-01-18T10:57:55Z</dcterms:created>
  <dcterms:modified xsi:type="dcterms:W3CDTF">2024-01-16T18:16:40Z</dcterms:modified>
</cp:coreProperties>
</file>