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62" r:id="rId3"/>
    <p:sldId id="267" r:id="rId4"/>
    <p:sldId id="257" r:id="rId5"/>
    <p:sldId id="261" r:id="rId6"/>
    <p:sldId id="268" r:id="rId7"/>
    <p:sldId id="259" r:id="rId8"/>
    <p:sldId id="270" r:id="rId9"/>
    <p:sldId id="269" r:id="rId10"/>
    <p:sldId id="266" r:id="rId11"/>
    <p:sldId id="258" r:id="rId12"/>
    <p:sldId id="265" r:id="rId13"/>
    <p:sldId id="264" r:id="rId14"/>
    <p:sldId id="271" r:id="rId15"/>
    <p:sldId id="260" r:id="rId16"/>
    <p:sldId id="272" r:id="rId17"/>
    <p:sldId id="273"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AE2DD84-B81A-4B93-98EC-AD0437F4C549}" type="datetimeFigureOut">
              <a:rPr lang="fr-FR" smtClean="0"/>
              <a:t>08/01/2024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267113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AE2DD84-B81A-4B93-98EC-AD0437F4C549}" type="datetimeFigureOut">
              <a:rPr lang="fr-FR" smtClean="0"/>
              <a:t>08/01/2024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3407412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AE2DD84-B81A-4B93-98EC-AD0437F4C549}" type="datetimeFigureOut">
              <a:rPr lang="fr-FR" smtClean="0"/>
              <a:t>08/01/2024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6927920-6610-4238-AF26-2BF535CA0B7B}"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8790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AE2DD84-B81A-4B93-98EC-AD0437F4C549}" type="datetimeFigureOut">
              <a:rPr lang="fr-FR" smtClean="0"/>
              <a:t>08/01/2024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2790944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AE2DD84-B81A-4B93-98EC-AD0437F4C549}" type="datetimeFigureOut">
              <a:rPr lang="fr-FR" smtClean="0"/>
              <a:t>08/01/2024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927920-6610-4238-AF26-2BF535CA0B7B}"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9329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AE2DD84-B81A-4B93-98EC-AD0437F4C549}" type="datetimeFigureOut">
              <a:rPr lang="fr-FR" smtClean="0"/>
              <a:t>08/01/2024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463046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E2DD84-B81A-4B93-98EC-AD0437F4C549}" type="datetimeFigureOut">
              <a:rPr lang="fr-FR" smtClean="0"/>
              <a:t>08/01/2024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2521727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E2DD84-B81A-4B93-98EC-AD0437F4C549}" type="datetimeFigureOut">
              <a:rPr lang="fr-FR" smtClean="0"/>
              <a:t>08/01/2024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4093477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E2DD84-B81A-4B93-98EC-AD0437F4C549}" type="datetimeFigureOut">
              <a:rPr lang="fr-FR" smtClean="0"/>
              <a:t>08/01/2024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139987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AE2DD84-B81A-4B93-98EC-AD0437F4C549}" type="datetimeFigureOut">
              <a:rPr lang="fr-FR" smtClean="0"/>
              <a:t>08/01/2024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3247650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AE2DD84-B81A-4B93-98EC-AD0437F4C549}" type="datetimeFigureOut">
              <a:rPr lang="fr-FR" smtClean="0"/>
              <a:t>08/01/2024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87129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AE2DD84-B81A-4B93-98EC-AD0437F4C549}" type="datetimeFigureOut">
              <a:rPr lang="fr-FR" smtClean="0"/>
              <a:t>08/01/2024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26910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AE2DD84-B81A-4B93-98EC-AD0437F4C549}" type="datetimeFigureOut">
              <a:rPr lang="fr-FR" smtClean="0"/>
              <a:t>08/01/2024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2865232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2DD84-B81A-4B93-98EC-AD0437F4C549}" type="datetimeFigureOut">
              <a:rPr lang="fr-FR" smtClean="0"/>
              <a:t>08/01/2024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89283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AE2DD84-B81A-4B93-98EC-AD0437F4C549}" type="datetimeFigureOut">
              <a:rPr lang="fr-FR" smtClean="0"/>
              <a:t>08/01/2024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2685923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AE2DD84-B81A-4B93-98EC-AD0437F4C549}" type="datetimeFigureOut">
              <a:rPr lang="fr-FR" smtClean="0"/>
              <a:t>08/01/2024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6927920-6610-4238-AF26-2BF535CA0B7B}" type="slidenum">
              <a:rPr lang="fr-FR" smtClean="0"/>
              <a:t>‹N°›</a:t>
            </a:fld>
            <a:endParaRPr lang="fr-FR"/>
          </a:p>
        </p:txBody>
      </p:sp>
    </p:spTree>
    <p:extLst>
      <p:ext uri="{BB962C8B-B14F-4D97-AF65-F5344CB8AC3E}">
        <p14:creationId xmlns:p14="http://schemas.microsoft.com/office/powerpoint/2010/main" val="3369003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AE2DD84-B81A-4B93-98EC-AD0437F4C549}" type="datetimeFigureOut">
              <a:rPr lang="fr-FR" smtClean="0"/>
              <a:t>08/01/2024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6927920-6610-4238-AF26-2BF535CA0B7B}" type="slidenum">
              <a:rPr lang="fr-FR" smtClean="0"/>
              <a:t>‹N°›</a:t>
            </a:fld>
            <a:endParaRPr lang="fr-FR"/>
          </a:p>
        </p:txBody>
      </p:sp>
    </p:spTree>
    <p:extLst>
      <p:ext uri="{BB962C8B-B14F-4D97-AF65-F5344CB8AC3E}">
        <p14:creationId xmlns:p14="http://schemas.microsoft.com/office/powerpoint/2010/main" val="427102091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auvergne-rhone-alpes.ars.sante.fr/services-polyvalents-daide-et-de-soins-domicile-spasad" TargetMode="External"/><Relationship Id="rId2" Type="http://schemas.openxmlformats.org/officeDocument/2006/relationships/hyperlink" Target="https://www.google.com/url?sa=t&amp;rct=j&amp;q=&amp;esrc=s&amp;source=web&amp;cd=&amp;ved=2ahUKEwjonoTn3saDAxWfcaQEHUVXD94QFnoECCkQAQ&amp;url=https%3A%2F%2Fannuaire.action-sociale.org%2Fetablissements%2Freadaptation-sociale%2Fservice-prestataire-d-aide-a-domicile--s-a-d---460.html&amp;usg=AOvVaw0gK6w3Zt1JHulpy0wBWrqn&amp;opi=89978449"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86652F-40F4-11D8-AE61-F73C0D711662}"/>
              </a:ext>
            </a:extLst>
          </p:cNvPr>
          <p:cNvSpPr>
            <a:spLocks noGrp="1"/>
          </p:cNvSpPr>
          <p:nvPr>
            <p:ph type="ctrTitle"/>
          </p:nvPr>
        </p:nvSpPr>
        <p:spPr>
          <a:xfrm>
            <a:off x="1909889" y="390418"/>
            <a:ext cx="10186219" cy="4867382"/>
          </a:xfrm>
        </p:spPr>
        <p:txBody>
          <a:bodyPr>
            <a:normAutofit fontScale="90000"/>
          </a:bodyPr>
          <a:lstStyle/>
          <a:p>
            <a:pPr algn="l"/>
            <a:br>
              <a:rPr lang="fr-FR" sz="1400" b="1" spc="20" dirty="0">
                <a:solidFill>
                  <a:srgbClr val="FF0000"/>
                </a:solidFill>
                <a:effectLst/>
                <a:latin typeface="Arial" panose="020B0604020202020204" pitchFamily="34" charset="0"/>
                <a:ea typeface="Arial" panose="020B0604020202020204" pitchFamily="34" charset="0"/>
              </a:rPr>
            </a:br>
            <a:br>
              <a:rPr lang="fr-FR" sz="1400" b="1" spc="20" dirty="0">
                <a:solidFill>
                  <a:srgbClr val="FF0000"/>
                </a:solidFill>
                <a:effectLst/>
                <a:latin typeface="Arial" panose="020B0604020202020204" pitchFamily="34" charset="0"/>
                <a:ea typeface="Arial" panose="020B0604020202020204" pitchFamily="34" charset="0"/>
              </a:rPr>
            </a:br>
            <a:br>
              <a:rPr lang="fr-FR" sz="1400" b="1" spc="20" dirty="0">
                <a:solidFill>
                  <a:srgbClr val="FF0000"/>
                </a:solidFill>
                <a:effectLst/>
                <a:latin typeface="Arial" panose="020B0604020202020204" pitchFamily="34" charset="0"/>
                <a:ea typeface="Arial" panose="020B0604020202020204" pitchFamily="34" charset="0"/>
              </a:rPr>
            </a:br>
            <a:br>
              <a:rPr lang="fr-FR" sz="1400" b="1" spc="20" dirty="0">
                <a:solidFill>
                  <a:srgbClr val="FF0000"/>
                </a:solidFill>
                <a:effectLst/>
                <a:latin typeface="Arial" panose="020B0604020202020204" pitchFamily="34" charset="0"/>
                <a:ea typeface="Arial" panose="020B0604020202020204" pitchFamily="34" charset="0"/>
              </a:rPr>
            </a:br>
            <a:br>
              <a:rPr lang="fr-FR" sz="1400" b="1" spc="20" dirty="0">
                <a:solidFill>
                  <a:srgbClr val="FF0000"/>
                </a:solidFill>
                <a:effectLst/>
                <a:latin typeface="Arial" panose="020B0604020202020204" pitchFamily="34" charset="0"/>
                <a:ea typeface="Arial" panose="020B0604020202020204" pitchFamily="34" charset="0"/>
              </a:rPr>
            </a:br>
            <a:br>
              <a:rPr lang="fr-FR" sz="1400" b="1" spc="20" dirty="0">
                <a:solidFill>
                  <a:srgbClr val="FF0000"/>
                </a:solidFill>
                <a:latin typeface="Arial" panose="020B0604020202020204" pitchFamily="34" charset="0"/>
                <a:ea typeface="Arial" panose="020B0604020202020204" pitchFamily="34" charset="0"/>
              </a:rPr>
            </a:br>
            <a:br>
              <a:rPr lang="fr-FR" sz="1400" b="1" spc="20" dirty="0">
                <a:solidFill>
                  <a:srgbClr val="FF0000"/>
                </a:solidFill>
                <a:latin typeface="Arial" panose="020B0604020202020204" pitchFamily="34" charset="0"/>
                <a:ea typeface="Arial" panose="020B0604020202020204" pitchFamily="34" charset="0"/>
              </a:rPr>
            </a:br>
            <a:br>
              <a:rPr lang="fr-FR" sz="2200" b="1" spc="20" dirty="0">
                <a:solidFill>
                  <a:srgbClr val="FF0000"/>
                </a:solidFill>
                <a:effectLst/>
                <a:latin typeface="Arial" panose="020B0604020202020204" pitchFamily="34" charset="0"/>
                <a:ea typeface="Arial" panose="020B0604020202020204" pitchFamily="34" charset="0"/>
              </a:rPr>
            </a:br>
            <a:br>
              <a:rPr lang="fr-FR" sz="2200" b="1" spc="20" dirty="0">
                <a:solidFill>
                  <a:schemeClr val="accent1"/>
                </a:solidFill>
                <a:effectLst/>
                <a:latin typeface="Arial" panose="020B0604020202020204" pitchFamily="34" charset="0"/>
                <a:ea typeface="Arial" panose="020B0604020202020204" pitchFamily="34" charset="0"/>
              </a:rPr>
            </a:br>
            <a:r>
              <a:rPr lang="fr-FR" sz="2200" b="1" spc="20" dirty="0">
                <a:solidFill>
                  <a:srgbClr val="FF0000"/>
                </a:solidFill>
                <a:effectLst/>
                <a:latin typeface="Arial" panose="020B0604020202020204" pitchFamily="34" charset="0"/>
                <a:ea typeface="Arial" panose="020B0604020202020204" pitchFamily="34" charset="0"/>
              </a:rPr>
              <a:t>OBJECTIFS DE LA FORMATION </a:t>
            </a:r>
            <a:br>
              <a:rPr lang="fr-FR" sz="2200" b="1" spc="20" dirty="0">
                <a:solidFill>
                  <a:srgbClr val="FF0000"/>
                </a:solidFill>
                <a:effectLst/>
                <a:latin typeface="Arial" panose="020B0604020202020204" pitchFamily="34" charset="0"/>
                <a:ea typeface="Arial" panose="020B0604020202020204" pitchFamily="34" charset="0"/>
              </a:rPr>
            </a:br>
            <a:br>
              <a:rPr lang="fr-FR" sz="2200" b="1" spc="20" dirty="0">
                <a:solidFill>
                  <a:srgbClr val="FF0000"/>
                </a:solidFill>
                <a:effectLst/>
                <a:latin typeface="Arial" panose="020B0604020202020204" pitchFamily="34" charset="0"/>
                <a:ea typeface="Arial" panose="020B0604020202020204" pitchFamily="34" charset="0"/>
              </a:rPr>
            </a:br>
            <a:br>
              <a:rPr lang="fr-FR" sz="2200" b="1" spc="20" dirty="0">
                <a:solidFill>
                  <a:srgbClr val="FF0000"/>
                </a:solidFill>
                <a:effectLst/>
                <a:latin typeface="Arial" panose="020B0604020202020204" pitchFamily="34" charset="0"/>
                <a:ea typeface="Arial" panose="020B0604020202020204" pitchFamily="34" charset="0"/>
              </a:rPr>
            </a:br>
            <a:br>
              <a:rPr lang="fr-FR" sz="2200" b="1" spc="20" dirty="0">
                <a:solidFill>
                  <a:srgbClr val="FF0000"/>
                </a:solidFill>
                <a:effectLst/>
                <a:latin typeface="Arial" panose="020B0604020202020204" pitchFamily="34" charset="0"/>
                <a:ea typeface="Arial" panose="020B0604020202020204" pitchFamily="34" charset="0"/>
              </a:rPr>
            </a:br>
            <a:r>
              <a:rPr lang="fr-FR" sz="2200" b="1" spc="20" dirty="0">
                <a:solidFill>
                  <a:schemeClr val="accent1"/>
                </a:solidFill>
                <a:effectLst/>
                <a:latin typeface="Arial" panose="020B0604020202020204" pitchFamily="34" charset="0"/>
                <a:ea typeface="Arial" panose="020B0604020202020204" pitchFamily="34" charset="0"/>
              </a:rPr>
              <a:t>Introduction </a:t>
            </a:r>
            <a:br>
              <a:rPr lang="fr-FR" sz="2200" b="1" spc="20" dirty="0">
                <a:solidFill>
                  <a:schemeClr val="accent1"/>
                </a:solidFill>
                <a:effectLst/>
                <a:latin typeface="Arial" panose="020B0604020202020204" pitchFamily="34" charset="0"/>
                <a:ea typeface="Arial" panose="020B0604020202020204" pitchFamily="34" charset="0"/>
              </a:rPr>
            </a:br>
            <a:br>
              <a:rPr lang="fr-FR" sz="2200" b="1" spc="20" dirty="0">
                <a:solidFill>
                  <a:srgbClr val="000000"/>
                </a:solidFill>
                <a:effectLst/>
                <a:latin typeface="Arial" panose="020B0604020202020204" pitchFamily="34" charset="0"/>
                <a:ea typeface="Arial" panose="020B0604020202020204" pitchFamily="34" charset="0"/>
              </a:rPr>
            </a:br>
            <a:r>
              <a:rPr lang="fr-FR" sz="1800" b="1" dirty="0">
                <a:effectLst/>
                <a:latin typeface="Arial" panose="020B0604020202020204" pitchFamily="34" charset="0"/>
                <a:ea typeface="PMingLiU" panose="02020500000000000000" pitchFamily="18" charset="-120"/>
                <a:cs typeface="Arial" panose="020B0604020202020204" pitchFamily="34" charset="0"/>
              </a:rPr>
              <a:t>La spécialité Carrières sociales </a:t>
            </a:r>
            <a:r>
              <a:rPr lang="fr-FR" sz="1800" dirty="0">
                <a:effectLst/>
                <a:latin typeface="Arial" panose="020B0604020202020204" pitchFamily="34" charset="0"/>
                <a:ea typeface="PMingLiU" panose="02020500000000000000" pitchFamily="18" charset="-120"/>
                <a:cs typeface="Arial" panose="020B0604020202020204" pitchFamily="34" charset="0"/>
              </a:rPr>
              <a:t>prépare à des métiers qui </a:t>
            </a:r>
            <a:r>
              <a:rPr lang="fr-FR" sz="1800" b="1" dirty="0">
                <a:effectLst/>
                <a:latin typeface="Arial" panose="020B0604020202020204" pitchFamily="34" charset="0"/>
                <a:ea typeface="PMingLiU" panose="02020500000000000000" pitchFamily="18" charset="-120"/>
                <a:cs typeface="Arial" panose="020B0604020202020204" pitchFamily="34" charset="0"/>
              </a:rPr>
              <a:t>se développent en lien avec l’évolution de la société et des problèmes qu’elle rencontre</a:t>
            </a:r>
            <a:r>
              <a:rPr lang="fr-FR" sz="1800" dirty="0">
                <a:effectLst/>
                <a:latin typeface="Arial" panose="020B0604020202020204" pitchFamily="34" charset="0"/>
                <a:ea typeface="PMingLiU" panose="02020500000000000000" pitchFamily="18" charset="-120"/>
                <a:cs typeface="Arial" panose="020B0604020202020204" pitchFamily="34" charset="0"/>
              </a:rPr>
              <a:t>.</a:t>
            </a:r>
            <a:br>
              <a:rPr lang="fr-FR" sz="1800" dirty="0">
                <a:effectLst/>
                <a:latin typeface="Arial" panose="020B0604020202020204" pitchFamily="34" charset="0"/>
                <a:ea typeface="PMingLiU" panose="02020500000000000000" pitchFamily="18" charset="-120"/>
                <a:cs typeface="Arial" panose="020B0604020202020204" pitchFamily="34" charset="0"/>
              </a:rPr>
            </a:br>
            <a:br>
              <a:rPr lang="fr-FR" sz="1800" dirty="0">
                <a:effectLst/>
                <a:latin typeface="Arial" panose="020B0604020202020204" pitchFamily="34" charset="0"/>
                <a:ea typeface="PMingLiU" panose="02020500000000000000" pitchFamily="18" charset="-120"/>
                <a:cs typeface="Arial" panose="020B0604020202020204" pitchFamily="34" charset="0"/>
              </a:rPr>
            </a:br>
            <a:r>
              <a:rPr lang="fr-FR" sz="1800" dirty="0">
                <a:effectLst/>
                <a:latin typeface="Arial" panose="020B0604020202020204" pitchFamily="34" charset="0"/>
                <a:ea typeface="PMingLiU" panose="02020500000000000000" pitchFamily="18" charset="-120"/>
                <a:cs typeface="Arial" panose="020B0604020202020204" pitchFamily="34" charset="0"/>
              </a:rPr>
              <a:t>Ces métiers sont actuellement </a:t>
            </a:r>
            <a:r>
              <a:rPr lang="fr-FR" sz="1800" b="1" dirty="0">
                <a:effectLst/>
                <a:latin typeface="Arial" panose="020B0604020202020204" pitchFamily="34" charset="0"/>
                <a:ea typeface="PMingLiU" panose="02020500000000000000" pitchFamily="18" charset="-120"/>
                <a:cs typeface="Arial" panose="020B0604020202020204" pitchFamily="34" charset="0"/>
              </a:rPr>
              <a:t>fortement sollicités dans une conjoncture économique et sociale difficile, où se creusent des inégalités </a:t>
            </a:r>
            <a:r>
              <a:rPr lang="fr-FR" sz="1800" dirty="0">
                <a:effectLst/>
                <a:latin typeface="Arial" panose="020B0604020202020204" pitchFamily="34" charset="0"/>
                <a:ea typeface="PMingLiU" panose="02020500000000000000" pitchFamily="18" charset="-120"/>
                <a:cs typeface="Arial" panose="020B0604020202020204" pitchFamily="34" charset="0"/>
              </a:rPr>
              <a:t>(en matière d’emploi, de logement, d’éducation, de culture, de santé, d’environnement, etc.). </a:t>
            </a:r>
            <a:br>
              <a:rPr lang="fr-FR" sz="1800" dirty="0">
                <a:effectLst/>
                <a:latin typeface="Arial" panose="020B0604020202020204" pitchFamily="34" charset="0"/>
                <a:ea typeface="PMingLiU" panose="02020500000000000000" pitchFamily="18" charset="-120"/>
                <a:cs typeface="Arial" panose="020B0604020202020204" pitchFamily="34" charset="0"/>
              </a:rPr>
            </a:br>
            <a:br>
              <a:rPr lang="fr-FR" sz="1800" dirty="0">
                <a:effectLst/>
                <a:latin typeface="Arial" panose="020B0604020202020204" pitchFamily="34" charset="0"/>
                <a:ea typeface="PMingLiU" panose="02020500000000000000" pitchFamily="18" charset="-120"/>
                <a:cs typeface="Arial" panose="020B0604020202020204" pitchFamily="34" charset="0"/>
              </a:rPr>
            </a:br>
            <a:r>
              <a:rPr lang="fr-FR" sz="1800" dirty="0">
                <a:latin typeface="Arial" panose="020B0604020202020204" pitchFamily="34" charset="0"/>
                <a:ea typeface="PMingLiU" panose="02020500000000000000" pitchFamily="18" charset="-120"/>
                <a:cs typeface="Arial" panose="020B0604020202020204" pitchFamily="34" charset="0"/>
              </a:rPr>
              <a:t>L’IUT de la Guadeloupe propose </a:t>
            </a:r>
            <a:r>
              <a:rPr lang="fr-FR" sz="1800" dirty="0">
                <a:solidFill>
                  <a:srgbClr val="000000"/>
                </a:solidFill>
                <a:latin typeface="Arial" panose="020B0604020202020204" pitchFamily="34" charset="0"/>
                <a:ea typeface="PMingLiU" panose="02020500000000000000" pitchFamily="18" charset="-120"/>
                <a:cs typeface="Arial" panose="020B0604020202020204" pitchFamily="34" charset="0"/>
              </a:rPr>
              <a:t>un </a:t>
            </a:r>
            <a:r>
              <a:rPr lang="fr-FR"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parcours conduisant à la licence professionnelle, nommé </a:t>
            </a:r>
            <a:r>
              <a:rPr lang="fr-FR" sz="18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Bachelor</a:t>
            </a:r>
            <a:r>
              <a:rPr lang="fr-FR"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Universitaire de Technologie (BUT) qui articule </a:t>
            </a:r>
            <a:r>
              <a:rPr lang="fr-FR"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enseignements théoriques, enseignements pratiques, mises en situation professionnelles, apprentissage de méthodes et d’outils, périodes de formation en milieu professionnel, stages et situations d’apprentissage et d’évaluation. </a:t>
            </a:r>
            <a:br>
              <a:rPr lang="fr-FR"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1800" dirty="0">
                <a:latin typeface="Arial" panose="020B0604020202020204" pitchFamily="34" charset="0"/>
                <a:ea typeface="PMingLiU" panose="02020500000000000000" pitchFamily="18" charset="-120"/>
                <a:cs typeface="Arial" panose="020B0604020202020204" pitchFamily="34" charset="0"/>
              </a:rPr>
            </a:br>
            <a:endParaRPr lang="fr-FR" sz="2200" dirty="0"/>
          </a:p>
        </p:txBody>
      </p:sp>
      <p:sp>
        <p:nvSpPr>
          <p:cNvPr id="3" name="Sous-titre 2">
            <a:extLst>
              <a:ext uri="{FF2B5EF4-FFF2-40B4-BE49-F238E27FC236}">
                <a16:creationId xmlns:a16="http://schemas.microsoft.com/office/drawing/2014/main" id="{28EEF547-5AF3-E469-7889-7576B6F9A6AC}"/>
              </a:ext>
            </a:extLst>
          </p:cNvPr>
          <p:cNvSpPr>
            <a:spLocks noGrp="1"/>
          </p:cNvSpPr>
          <p:nvPr>
            <p:ph type="subTitle" idx="1"/>
          </p:nvPr>
        </p:nvSpPr>
        <p:spPr>
          <a:xfrm flipV="1">
            <a:off x="1524000" y="5257800"/>
            <a:ext cx="8844951" cy="56072"/>
          </a:xfrm>
        </p:spPr>
        <p:txBody>
          <a:bodyPr>
            <a:normAutofit fontScale="25000" lnSpcReduction="20000"/>
          </a:bodyPr>
          <a:lstStyle/>
          <a:p>
            <a:endParaRPr lang="fr-FR" dirty="0"/>
          </a:p>
          <a:p>
            <a:endParaRPr lang="fr-FR" dirty="0"/>
          </a:p>
          <a:p>
            <a:endParaRPr lang="fr-FR" dirty="0"/>
          </a:p>
        </p:txBody>
      </p:sp>
    </p:spTree>
    <p:extLst>
      <p:ext uri="{BB962C8B-B14F-4D97-AF65-F5344CB8AC3E}">
        <p14:creationId xmlns:p14="http://schemas.microsoft.com/office/powerpoint/2010/main" val="73948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06FA809-CA45-4F83-95EF-8C499C5242F8}"/>
              </a:ext>
            </a:extLst>
          </p:cNvPr>
          <p:cNvSpPr txBox="1"/>
          <p:nvPr/>
        </p:nvSpPr>
        <p:spPr>
          <a:xfrm>
            <a:off x="2966661" y="3013501"/>
            <a:ext cx="8571217" cy="830997"/>
          </a:xfrm>
          <a:prstGeom prst="rect">
            <a:avLst/>
          </a:prstGeom>
          <a:noFill/>
        </p:spPr>
        <p:txBody>
          <a:bodyPr wrap="square">
            <a:spAutoFit/>
          </a:bodyPr>
          <a:lstStyle/>
          <a:p>
            <a:r>
              <a:rPr lang="fr-FR" sz="2400" b="1" spc="-15"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Coordination et Gestion des Établissements et Services Sanitaires et Sociaux (CGE3S)</a:t>
            </a:r>
            <a:endParaRPr lang="fr-FR" sz="2400" dirty="0"/>
          </a:p>
        </p:txBody>
      </p:sp>
    </p:spTree>
    <p:extLst>
      <p:ext uri="{BB962C8B-B14F-4D97-AF65-F5344CB8AC3E}">
        <p14:creationId xmlns:p14="http://schemas.microsoft.com/office/powerpoint/2010/main" val="146664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4C957B-83A4-8AB2-C9A4-BBDB31243D98}"/>
              </a:ext>
            </a:extLst>
          </p:cNvPr>
          <p:cNvSpPr>
            <a:spLocks noGrp="1"/>
          </p:cNvSpPr>
          <p:nvPr>
            <p:ph type="ctrTitle"/>
          </p:nvPr>
        </p:nvSpPr>
        <p:spPr>
          <a:xfrm>
            <a:off x="1777429" y="2188396"/>
            <a:ext cx="10414571" cy="6174767"/>
          </a:xfrm>
        </p:spPr>
        <p:txBody>
          <a:bodyPr>
            <a:normAutofit fontScale="90000"/>
          </a:bodyPr>
          <a:lstStyle/>
          <a:p>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Coordination et Gestion des Établissements et Services Sanitaires et Sociaux (CGE3S)</a:t>
            </a:r>
            <a:br>
              <a:rPr lang="fr-FR" sz="2200" b="1" spc="-15" dirty="0">
                <a:solidFill>
                  <a:srgbClr val="FF0000"/>
                </a:solidFill>
                <a:effectLst/>
                <a:latin typeface="Arial" panose="020B0604020202020204" pitchFamily="34" charset="0"/>
                <a:ea typeface="Arial" panose="020B0604020202020204" pitchFamily="34" charset="0"/>
                <a:cs typeface="Arial" panose="020B0604020202020204" pitchFamily="34" charset="0"/>
              </a:rPr>
            </a:b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effectLst/>
                <a:latin typeface="Arial" panose="020B0604020202020204" pitchFamily="34" charset="0"/>
                <a:ea typeface="PMingLiU" panose="02020500000000000000" pitchFamily="18" charset="-120"/>
                <a:cs typeface="Arial" panose="020B0604020202020204" pitchFamily="34" charset="0"/>
              </a:rPr>
            </a:br>
            <a: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t>Le </a:t>
            </a:r>
            <a:r>
              <a:rPr lang="fr-FR" sz="2200" b="1" spc="-5" dirty="0" err="1">
                <a:solidFill>
                  <a:srgbClr val="000000"/>
                </a:solidFill>
                <a:effectLst/>
                <a:latin typeface="Arial" panose="020B0604020202020204" pitchFamily="34" charset="0"/>
                <a:ea typeface="Arial" panose="020B0604020202020204" pitchFamily="34" charset="0"/>
                <a:cs typeface="Arial" panose="020B0604020202020204" pitchFamily="34" charset="0"/>
              </a:rPr>
              <a:t>Bachelor</a:t>
            </a:r>
            <a: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t> Universitaire de Technologie (BUT) « Carrières Sociales »parcours </a:t>
            </a: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t>«Coordination et Gestion des Établissements et Services Sanitaires et Sociaux» </a:t>
            </a: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spc="-5" dirty="0">
                <a:solidFill>
                  <a:srgbClr val="000000"/>
                </a:solidFill>
                <a:effectLst/>
                <a:latin typeface="Arial" panose="020B0604020202020204" pitchFamily="34" charset="0"/>
                <a:ea typeface="Arial" panose="020B0604020202020204" pitchFamily="34" charset="0"/>
                <a:cs typeface="Arial" panose="020B0604020202020204" pitchFamily="34" charset="0"/>
              </a:rPr>
              <a:t>concerne des métiers en lien avec </a:t>
            </a:r>
            <a: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t>la gestion, la coordination et l’encadrement d’équipe </a:t>
            </a: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t>dans des structures et services sanitaires et sociaux mais également la gestion de </a:t>
            </a: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t>projet, le suivi qualité, les parcours de santé-social. </a:t>
            </a:r>
            <a:r>
              <a:rPr lang="fr-FR" sz="2200" spc="-5" dirty="0">
                <a:solidFill>
                  <a:srgbClr val="000000"/>
                </a:solidFill>
                <a:effectLst/>
                <a:latin typeface="Arial" panose="020B0604020202020204" pitchFamily="34" charset="0"/>
                <a:ea typeface="Arial" panose="020B0604020202020204" pitchFamily="34" charset="0"/>
                <a:cs typeface="Arial" panose="020B0604020202020204" pitchFamily="34" charset="0"/>
              </a:rPr>
              <a:t>Cela concerne donc </a:t>
            </a:r>
            <a: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t>des services </a:t>
            </a: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t>à domicile, </a:t>
            </a:r>
            <a:r>
              <a:rPr lang="fr-FR" sz="2200" u="sng" spc="-5" dirty="0">
                <a:solidFill>
                  <a:srgbClr val="000000"/>
                </a:solidFill>
                <a:effectLst/>
                <a:latin typeface="Arial" panose="020B0604020202020204" pitchFamily="34" charset="0"/>
                <a:ea typeface="Arial" panose="020B0604020202020204" pitchFamily="34" charset="0"/>
                <a:cs typeface="Arial" panose="020B0604020202020204" pitchFamily="34" charset="0"/>
              </a:rPr>
              <a:t>des </a:t>
            </a:r>
            <a:r>
              <a:rPr lang="fr-FR" sz="2200" u="sng" dirty="0">
                <a:latin typeface="Arial" panose="020B0604020202020204" pitchFamily="34" charset="0"/>
                <a:cs typeface="Arial" panose="020B0604020202020204" pitchFamily="34" charset="0"/>
              </a:rPr>
              <a:t>Service de soins infirmiers à domicile (</a:t>
            </a:r>
            <a:r>
              <a:rPr lang="fr-FR" sz="2200" u="sng" spc="-5" dirty="0">
                <a:solidFill>
                  <a:srgbClr val="000000"/>
                </a:solidFill>
                <a:effectLst/>
                <a:latin typeface="Arial" panose="020B0604020202020204" pitchFamily="34" charset="0"/>
                <a:ea typeface="Arial" panose="020B0604020202020204" pitchFamily="34" charset="0"/>
                <a:cs typeface="Arial" panose="020B0604020202020204" pitchFamily="34" charset="0"/>
              </a:rPr>
              <a:t>SSIAD)</a:t>
            </a:r>
            <a:r>
              <a:rPr lang="fr-FR" sz="2200" spc="-5" dirty="0">
                <a:solidFill>
                  <a:srgbClr val="000000"/>
                </a:solidFill>
                <a:effectLst/>
                <a:latin typeface="Arial" panose="020B0604020202020204" pitchFamily="34" charset="0"/>
                <a:ea typeface="Arial" panose="020B0604020202020204" pitchFamily="34" charset="0"/>
                <a:cs typeface="Arial" panose="020B0604020202020204" pitchFamily="34" charset="0"/>
              </a:rPr>
              <a:t>, des </a:t>
            </a:r>
            <a:r>
              <a:rPr lang="fr-FR" sz="22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Service d'aide et </a:t>
            </a:r>
            <a:br>
              <a:rPr lang="fr-FR" sz="22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br>
            <a:br>
              <a:rPr lang="fr-FR" sz="22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br>
            <a:r>
              <a:rPr lang="fr-FR" sz="22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d'accompagnement à domicile (S.A.A.D.)</a:t>
            </a:r>
            <a:r>
              <a:rPr lang="fr-FR" sz="2200" spc="-5" dirty="0">
                <a:effectLst/>
                <a:latin typeface="Arial" panose="020B0604020202020204" pitchFamily="34" charset="0"/>
                <a:ea typeface="Arial" panose="020B0604020202020204" pitchFamily="34" charset="0"/>
                <a:cs typeface="Arial" panose="020B0604020202020204" pitchFamily="34" charset="0"/>
              </a:rPr>
              <a:t>, </a:t>
            </a:r>
            <a:r>
              <a:rPr lang="fr-FR" sz="22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Services Polyvalents d'Aide et de Soins A </a:t>
            </a:r>
            <a:br>
              <a:rPr lang="fr-FR" sz="22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br>
            <a:br>
              <a:rPr lang="fr-FR" sz="22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br>
            <a:r>
              <a:rPr lang="fr-FR" sz="22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Domicile (SPASAD)</a:t>
            </a:r>
            <a:r>
              <a:rPr lang="fr-FR" sz="2200" spc="-5" dirty="0">
                <a:solidFill>
                  <a:srgbClr val="000000"/>
                </a:solidFill>
                <a:effectLst/>
                <a:latin typeface="Arial" panose="020B0604020202020204" pitchFamily="34" charset="0"/>
                <a:ea typeface="Arial" panose="020B0604020202020204" pitchFamily="34" charset="0"/>
                <a:cs typeface="Arial" panose="020B0604020202020204" pitchFamily="34" charset="0"/>
              </a:rPr>
              <a:t>, résidences autonomie, </a:t>
            </a:r>
            <a:r>
              <a:rPr lang="fr-FR" sz="2200" u="sng" spc="-5" dirty="0">
                <a:solidFill>
                  <a:srgbClr val="000000"/>
                </a:solidFill>
                <a:effectLst/>
                <a:latin typeface="Arial" panose="020B0604020202020204" pitchFamily="34" charset="0"/>
                <a:ea typeface="Arial" panose="020B0604020202020204" pitchFamily="34" charset="0"/>
                <a:cs typeface="Arial" panose="020B0604020202020204" pitchFamily="34" charset="0"/>
              </a:rPr>
              <a:t>(Centre Communal d’Action Sociale) CCAS </a:t>
            </a:r>
            <a:r>
              <a:rPr lang="fr-FR" sz="2200" spc="-5" dirty="0">
                <a:solidFill>
                  <a:srgbClr val="000000"/>
                </a:solidFill>
                <a:effectLst/>
                <a:latin typeface="Arial" panose="020B0604020202020204" pitchFamily="34" charset="0"/>
                <a:ea typeface="Arial" panose="020B0604020202020204" pitchFamily="34" charset="0"/>
                <a:cs typeface="Arial" panose="020B0604020202020204" pitchFamily="34" charset="0"/>
              </a:rPr>
              <a:t>et </a:t>
            </a:r>
            <a:br>
              <a:rPr lang="fr-FR" sz="2200"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spc="-5" dirty="0">
                <a:solidFill>
                  <a:srgbClr val="000000"/>
                </a:solidFill>
                <a:effectLst/>
                <a:latin typeface="Arial" panose="020B0604020202020204" pitchFamily="34" charset="0"/>
                <a:ea typeface="Arial" panose="020B0604020202020204" pitchFamily="34" charset="0"/>
                <a:cs typeface="Arial" panose="020B0604020202020204" pitchFamily="34" charset="0"/>
              </a:rPr>
              <a:t>Etablissement d’</a:t>
            </a:r>
            <a:r>
              <a:rPr lang="fr-FR" sz="2200" spc="-5" dirty="0">
                <a:solidFill>
                  <a:srgbClr val="000000"/>
                </a:solidFill>
                <a:latin typeface="Arial" panose="020B0604020202020204" pitchFamily="34" charset="0"/>
                <a:ea typeface="Arial" panose="020B0604020202020204" pitchFamily="34" charset="0"/>
                <a:cs typeface="Arial" panose="020B0604020202020204" pitchFamily="34" charset="0"/>
              </a:rPr>
              <a:t>h</a:t>
            </a:r>
            <a:r>
              <a:rPr lang="fr-FR" sz="2200" spc="-5" dirty="0">
                <a:solidFill>
                  <a:srgbClr val="000000"/>
                </a:solidFill>
                <a:effectLst/>
                <a:latin typeface="Arial" panose="020B0604020202020204" pitchFamily="34" charset="0"/>
                <a:ea typeface="Arial" panose="020B0604020202020204" pitchFamily="34" charset="0"/>
                <a:cs typeface="Arial" panose="020B0604020202020204" pitchFamily="34" charset="0"/>
              </a:rPr>
              <a:t>ébergement pour personnes âgées dépendantes (EHPA(D).</a:t>
            </a: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6000" b="1" dirty="0">
                <a:effectLst/>
                <a:latin typeface="Times New Roman" panose="02020603050405020304" pitchFamily="18" charset="0"/>
                <a:ea typeface="PMingLiU" panose="02020500000000000000" pitchFamily="18" charset="-120"/>
              </a:rPr>
            </a:br>
            <a:endParaRPr lang="fr-FR" b="1" dirty="0"/>
          </a:p>
        </p:txBody>
      </p:sp>
    </p:spTree>
    <p:extLst>
      <p:ext uri="{BB962C8B-B14F-4D97-AF65-F5344CB8AC3E}">
        <p14:creationId xmlns:p14="http://schemas.microsoft.com/office/powerpoint/2010/main" val="255583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928110F-6D01-474B-8723-F76253F6D231}"/>
              </a:ext>
            </a:extLst>
          </p:cNvPr>
          <p:cNvSpPr txBox="1"/>
          <p:nvPr/>
        </p:nvSpPr>
        <p:spPr>
          <a:xfrm>
            <a:off x="1673353" y="1541421"/>
            <a:ext cx="9994666" cy="5025799"/>
          </a:xfrm>
          <a:prstGeom prst="rect">
            <a:avLst/>
          </a:prstGeom>
          <a:noFill/>
        </p:spPr>
        <p:txBody>
          <a:bodyPr wrap="square">
            <a:spAutoFit/>
          </a:bodyPr>
          <a:lstStyle/>
          <a:p>
            <a:pPr algn="ctr">
              <a:lnSpc>
                <a:spcPct val="107000"/>
              </a:lnSpc>
              <a:spcAft>
                <a:spcPts val="800"/>
              </a:spcAft>
            </a:pPr>
            <a:r>
              <a:rPr lang="fr-FR" sz="2000" b="1" dirty="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FORMATION OUVERTE TOU</a:t>
            </a:r>
            <a:r>
              <a:rPr lang="fr-FR" sz="2000" b="1" dirty="0">
                <a:solidFill>
                  <a:srgbClr val="7030A0"/>
                </a:solidFill>
                <a:latin typeface="Arial" panose="020B0604020202020204" pitchFamily="34" charset="0"/>
                <a:ea typeface="Times New Roman" panose="02020603050405020304" pitchFamily="18" charset="0"/>
                <a:cs typeface="Times New Roman" panose="02020603050405020304" pitchFamily="18" charset="0"/>
              </a:rPr>
              <a:t>S</a:t>
            </a:r>
            <a:r>
              <a:rPr lang="fr-FR" sz="2000" b="1" dirty="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 LES 3 ANS </a:t>
            </a:r>
            <a:endParaRPr lang="fr-FR" sz="20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000" b="1" dirty="0">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PROCHAINE OUVERTURE SEPTEMBRE 2024</a:t>
            </a:r>
          </a:p>
          <a:p>
            <a:pPr algn="just">
              <a:lnSpc>
                <a:spcPct val="107000"/>
              </a:lnSpc>
              <a:spcAft>
                <a:spcPts val="800"/>
              </a:spcAft>
            </a:pPr>
            <a:r>
              <a:rPr lang="fr-FR" sz="20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 partir de la seconde année ce BUT est dispensé en apprentissage en partenariat avec le CFA GRETA de la Guadeloupe à Providence Abymes. </a:t>
            </a:r>
          </a:p>
          <a:p>
            <a:pPr algn="just">
              <a:lnSpc>
                <a:spcPct val="107000"/>
              </a:lnSpc>
              <a:spcAft>
                <a:spcPts val="800"/>
              </a:spcAft>
            </a:pPr>
            <a:r>
              <a:rPr lang="fr-FR" sz="20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Les cours BUT2 et BUT3 se dérouleront dans les locaux du CFA, sous la responsabilité et avec les équipes pédagogiques de l'IUT.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600" dirty="0">
                <a:solidFill>
                  <a:srgbClr val="3A3A3A"/>
                </a:solidFill>
                <a:effectLst/>
                <a:latin typeface="Arial" panose="020B0604020202020204" pitchFamily="34" charset="0"/>
                <a:ea typeface="Times New Roman" panose="02020603050405020304" pitchFamily="18" charset="0"/>
                <a:cs typeface="Times New Roman" panose="02020603050405020304" pitchFamily="18" charset="0"/>
              </a:rPr>
              <a:t>Le parcours « Coordination et Gestion des Établissements et Services Sanitaires et Sociaux » forme de futurs professionnels qui disposent à l'issue de la formation de l'ensemble des compétences et des méthodes d'intervention attendues par les structures du secteur en  matière d'encadrement intermédiaire et d'accompagnement social et médico-social.</a:t>
            </a:r>
            <a:endParaRPr lang="fr-FR" sz="2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283A4369-9BB4-48C7-BA55-37263911FE40}"/>
              </a:ext>
            </a:extLst>
          </p:cNvPr>
          <p:cNvSpPr txBox="1"/>
          <p:nvPr/>
        </p:nvSpPr>
        <p:spPr>
          <a:xfrm>
            <a:off x="2442679" y="329445"/>
            <a:ext cx="8571217" cy="830997"/>
          </a:xfrm>
          <a:prstGeom prst="rect">
            <a:avLst/>
          </a:prstGeom>
          <a:noFill/>
        </p:spPr>
        <p:txBody>
          <a:bodyPr wrap="square">
            <a:spAutoFit/>
          </a:bodyPr>
          <a:lstStyle/>
          <a:p>
            <a:r>
              <a:rPr lang="fr-FR" sz="2400" b="1" spc="-15"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Coordination et Gestion des Établissements et Services Sanitaires et Sociaux (CGE3S)</a:t>
            </a:r>
            <a:endParaRPr lang="fr-FR" sz="2400" dirty="0"/>
          </a:p>
        </p:txBody>
      </p:sp>
    </p:spTree>
    <p:extLst>
      <p:ext uri="{BB962C8B-B14F-4D97-AF65-F5344CB8AC3E}">
        <p14:creationId xmlns:p14="http://schemas.microsoft.com/office/powerpoint/2010/main" val="1757150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6766174-27F3-4335-9FF5-4681E953098C}"/>
              </a:ext>
            </a:extLst>
          </p:cNvPr>
          <p:cNvSpPr txBox="1"/>
          <p:nvPr/>
        </p:nvSpPr>
        <p:spPr>
          <a:xfrm>
            <a:off x="2586518" y="1204100"/>
            <a:ext cx="8283540" cy="5327484"/>
          </a:xfrm>
          <a:prstGeom prst="rect">
            <a:avLst/>
          </a:prstGeom>
          <a:noFill/>
        </p:spPr>
        <p:txBody>
          <a:bodyPr wrap="square">
            <a:spAutoFit/>
          </a:bodyPr>
          <a:lstStyle/>
          <a:p>
            <a:pPr>
              <a:lnSpc>
                <a:spcPct val="107000"/>
              </a:lnSpc>
              <a:spcAft>
                <a:spcPts val="800"/>
              </a:spcAft>
            </a:pPr>
            <a:r>
              <a:rPr lang="fr-FR" sz="2400" dirty="0">
                <a:solidFill>
                  <a:srgbClr val="3A3A3A"/>
                </a:solidFill>
                <a:effectLst/>
                <a:latin typeface="Arial" panose="020B0604020202020204" pitchFamily="34" charset="0"/>
                <a:ea typeface="Times New Roman" panose="02020603050405020304" pitchFamily="18" charset="0"/>
                <a:cs typeface="Arial" panose="020B0604020202020204" pitchFamily="34" charset="0"/>
              </a:rPr>
              <a:t>À l'issue de la formation, ils devront :</a:t>
            </a: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400" dirty="0">
                <a:solidFill>
                  <a:srgbClr val="3A3A3A"/>
                </a:solidFill>
                <a:effectLst/>
                <a:latin typeface="Arial" panose="020B0604020202020204" pitchFamily="34" charset="0"/>
                <a:ea typeface="Times New Roman" panose="02020603050405020304" pitchFamily="18" charset="0"/>
                <a:cs typeface="Arial" panose="020B0604020202020204" pitchFamily="34" charset="0"/>
              </a:rPr>
              <a:t>Conduire un projet et travailler en réseau et en partenariat,</a:t>
            </a:r>
            <a:endParaRPr lang="fr-FR" sz="2400" dirty="0">
              <a:solidFill>
                <a:srgbClr val="3A3A3A"/>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400" dirty="0">
                <a:solidFill>
                  <a:srgbClr val="3A3A3A"/>
                </a:solidFill>
                <a:effectLst/>
                <a:latin typeface="Arial" panose="020B0604020202020204" pitchFamily="34" charset="0"/>
                <a:ea typeface="Times New Roman" panose="02020603050405020304" pitchFamily="18" charset="0"/>
                <a:cs typeface="Arial" panose="020B0604020202020204" pitchFamily="34" charset="0"/>
              </a:rPr>
              <a:t>Maîtriser le cadre juridique et les outils de gestion des structures du secteur,</a:t>
            </a:r>
            <a:endParaRPr lang="fr-FR" sz="2400" dirty="0">
              <a:solidFill>
                <a:srgbClr val="3A3A3A"/>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400" dirty="0">
                <a:solidFill>
                  <a:srgbClr val="3A3A3A"/>
                </a:solidFill>
                <a:effectLst/>
                <a:latin typeface="Arial" panose="020B0604020202020204" pitchFamily="34" charset="0"/>
                <a:ea typeface="Times New Roman" panose="02020603050405020304" pitchFamily="18" charset="0"/>
                <a:cs typeface="Arial" panose="020B0604020202020204" pitchFamily="34" charset="0"/>
              </a:rPr>
              <a:t>Connaître les dispositifs de l'accompagnement social et médico-social,</a:t>
            </a:r>
            <a:endParaRPr lang="fr-FR" sz="2400" dirty="0">
              <a:solidFill>
                <a:srgbClr val="3A3A3A"/>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400" dirty="0">
                <a:solidFill>
                  <a:srgbClr val="3A3A3A"/>
                </a:solidFill>
                <a:effectLst/>
                <a:latin typeface="Arial" panose="020B0604020202020204" pitchFamily="34" charset="0"/>
                <a:ea typeface="Times New Roman" panose="02020603050405020304" pitchFamily="18" charset="0"/>
                <a:cs typeface="Arial" panose="020B0604020202020204" pitchFamily="34" charset="0"/>
              </a:rPr>
              <a:t>Maîtriser les problématiques spécifiques, aux personnes  accompagnées en  construisant un accompagnement adapté,</a:t>
            </a:r>
            <a:endParaRPr lang="fr-FR" sz="2400" dirty="0">
              <a:solidFill>
                <a:srgbClr val="3A3A3A"/>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400" dirty="0">
                <a:solidFill>
                  <a:srgbClr val="3A3A3A"/>
                </a:solidFill>
                <a:effectLst/>
                <a:latin typeface="Arial" panose="020B0604020202020204" pitchFamily="34" charset="0"/>
                <a:ea typeface="Times New Roman" panose="02020603050405020304" pitchFamily="18" charset="0"/>
                <a:cs typeface="Arial" panose="020B0604020202020204" pitchFamily="34" charset="0"/>
              </a:rPr>
              <a:t>Faire preuve de l'éthique et de la déontologie exigées par la relation d'accompagnement,</a:t>
            </a:r>
            <a:endParaRPr lang="fr-FR" sz="2400" dirty="0">
              <a:solidFill>
                <a:srgbClr val="3A3A3A"/>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D3EA8DB8-6CBF-42CA-8343-99FAA3FB7FBA}"/>
              </a:ext>
            </a:extLst>
          </p:cNvPr>
          <p:cNvSpPr txBox="1"/>
          <p:nvPr/>
        </p:nvSpPr>
        <p:spPr>
          <a:xfrm>
            <a:off x="2586518" y="136932"/>
            <a:ext cx="7759557" cy="646331"/>
          </a:xfrm>
          <a:prstGeom prst="rect">
            <a:avLst/>
          </a:prstGeom>
          <a:noFill/>
        </p:spPr>
        <p:txBody>
          <a:bodyPr wrap="square">
            <a:spAutoFit/>
          </a:bodyPr>
          <a:lstStyle/>
          <a:p>
            <a:r>
              <a:rPr lang="fr-FR" sz="1800" b="1" spc="-15"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Coordination et Gestion des Établissements et Services Sanitaires et Sociaux (CGE3S)</a:t>
            </a:r>
            <a:endParaRPr lang="fr-FR" dirty="0"/>
          </a:p>
        </p:txBody>
      </p:sp>
    </p:spTree>
    <p:extLst>
      <p:ext uri="{BB962C8B-B14F-4D97-AF65-F5344CB8AC3E}">
        <p14:creationId xmlns:p14="http://schemas.microsoft.com/office/powerpoint/2010/main" val="245197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5C4628-8728-4CD0-ABA8-76C87617620E}"/>
              </a:ext>
            </a:extLst>
          </p:cNvPr>
          <p:cNvSpPr>
            <a:spLocks noGrp="1"/>
          </p:cNvSpPr>
          <p:nvPr>
            <p:ph type="title"/>
          </p:nvPr>
        </p:nvSpPr>
        <p:spPr>
          <a:xfrm>
            <a:off x="1986749" y="2699490"/>
            <a:ext cx="8911687" cy="1280890"/>
          </a:xfrm>
        </p:spPr>
        <p:txBody>
          <a:bodyPr/>
          <a:lstStyle/>
          <a:p>
            <a:pPr algn="ctr"/>
            <a:r>
              <a:rPr lang="fr-FR" b="1" dirty="0">
                <a:solidFill>
                  <a:srgbClr val="FF0000"/>
                </a:solidFill>
              </a:rPr>
              <a:t>CONCLUSION</a:t>
            </a:r>
          </a:p>
        </p:txBody>
      </p:sp>
    </p:spTree>
    <p:extLst>
      <p:ext uri="{BB962C8B-B14F-4D97-AF65-F5344CB8AC3E}">
        <p14:creationId xmlns:p14="http://schemas.microsoft.com/office/powerpoint/2010/main" val="762051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9A9CA1-2291-ED6E-AC1B-4A762FFF5114}"/>
              </a:ext>
            </a:extLst>
          </p:cNvPr>
          <p:cNvSpPr>
            <a:spLocks noGrp="1"/>
          </p:cNvSpPr>
          <p:nvPr>
            <p:ph type="ctrTitle"/>
          </p:nvPr>
        </p:nvSpPr>
        <p:spPr>
          <a:xfrm>
            <a:off x="1764610" y="444665"/>
            <a:ext cx="10614723" cy="6967728"/>
          </a:xfrm>
        </p:spPr>
        <p:txBody>
          <a:bodyPr>
            <a:normAutofit fontScale="90000"/>
          </a:bodyPr>
          <a:lstStyle/>
          <a:p>
            <a:r>
              <a:rPr lang="fr-FR" sz="2200" b="1" dirty="0">
                <a:solidFill>
                  <a:srgbClr val="FF0000"/>
                </a:solidFill>
              </a:rPr>
              <a:t>Crit</a:t>
            </a:r>
            <a:r>
              <a:rPr lang="fr-FR" sz="2200" b="1" spc="-5" dirty="0">
                <a:solidFill>
                  <a:srgbClr val="FF0000"/>
                </a:solidFill>
                <a:latin typeface="Arial" panose="020B0604020202020204" pitchFamily="34" charset="0"/>
                <a:cs typeface="Arial" panose="020B0604020202020204" pitchFamily="34" charset="0"/>
              </a:rPr>
              <a:t>è</a:t>
            </a:r>
            <a:r>
              <a:rPr lang="fr-FR" sz="2200" b="1" dirty="0">
                <a:solidFill>
                  <a:srgbClr val="FF0000"/>
                </a:solidFill>
              </a:rPr>
              <a:t>res de sélection des étudiants: </a:t>
            </a:r>
            <a:br>
              <a:rPr lang="fr-FR" sz="2200" b="1" dirty="0"/>
            </a:br>
            <a:r>
              <a:rPr lang="fr-FR" sz="2200" dirty="0"/>
              <a:t>- Niveau scolaire (Notes)</a:t>
            </a:r>
            <a:br>
              <a:rPr lang="fr-FR" sz="2200" dirty="0"/>
            </a:br>
            <a:r>
              <a:rPr lang="fr-FR" sz="2200" dirty="0"/>
              <a:t>- La pertinence de la lettre  de motivation et l’existence d’un véritable projet professionnel en lien avec la formation </a:t>
            </a:r>
            <a:br>
              <a:rPr lang="fr-FR" sz="2200" dirty="0"/>
            </a:br>
            <a:r>
              <a:rPr lang="fr-FR" sz="2200" dirty="0"/>
              <a:t> </a:t>
            </a:r>
            <a:br>
              <a:rPr lang="fr-FR" b="1" dirty="0"/>
            </a:br>
            <a:r>
              <a:rPr lang="fr-FR" sz="2200" b="1" dirty="0">
                <a:solidFill>
                  <a:srgbClr val="FF0000"/>
                </a:solidFill>
              </a:rPr>
              <a:t>Lieux des cours :</a:t>
            </a:r>
            <a:br>
              <a:rPr lang="fr-FR" sz="2200" b="1" dirty="0">
                <a:solidFill>
                  <a:srgbClr val="FF0000"/>
                </a:solidFill>
              </a:rPr>
            </a:br>
            <a:r>
              <a:rPr lang="fr-FR" sz="2200" dirty="0">
                <a:solidFill>
                  <a:schemeClr val="tx1"/>
                </a:solidFill>
              </a:rPr>
              <a:t>1ère année: IUT de Guadeloupe à SAINT-CLAUDE</a:t>
            </a:r>
            <a:br>
              <a:rPr lang="fr-FR" sz="2200" dirty="0">
                <a:solidFill>
                  <a:schemeClr val="tx1"/>
                </a:solidFill>
              </a:rPr>
            </a:br>
            <a:r>
              <a:rPr lang="fr-FR" sz="2200" dirty="0">
                <a:solidFill>
                  <a:schemeClr val="tx1"/>
                </a:solidFill>
              </a:rPr>
              <a:t>2</a:t>
            </a:r>
            <a:r>
              <a:rPr lang="fr-FR" sz="2200" baseline="30000" dirty="0">
                <a:solidFill>
                  <a:schemeClr val="tx1"/>
                </a:solidFill>
              </a:rPr>
              <a:t>ème</a:t>
            </a:r>
            <a:r>
              <a:rPr lang="fr-FR" sz="2200" dirty="0">
                <a:solidFill>
                  <a:schemeClr val="tx1"/>
                </a:solidFill>
              </a:rPr>
              <a:t> et 3</a:t>
            </a:r>
            <a:r>
              <a:rPr lang="fr-FR" sz="2200" baseline="30000" dirty="0">
                <a:solidFill>
                  <a:schemeClr val="tx1"/>
                </a:solidFill>
              </a:rPr>
              <a:t>ème</a:t>
            </a:r>
            <a:r>
              <a:rPr lang="fr-FR" sz="2200" dirty="0">
                <a:solidFill>
                  <a:schemeClr val="tx1"/>
                </a:solidFill>
              </a:rPr>
              <a:t> année: ALTERNANCE ENTREPRISE/GRETA ABYMES (en revanche, tous les examens se déroulent à l’IUT sur le site de Saint de Claude) </a:t>
            </a:r>
            <a:br>
              <a:rPr lang="fr-FR" sz="2200" dirty="0">
                <a:solidFill>
                  <a:schemeClr val="tx1"/>
                </a:solidFill>
              </a:rPr>
            </a:br>
            <a:r>
              <a:rPr lang="fr-FR" sz="2200" b="1" dirty="0">
                <a:solidFill>
                  <a:srgbClr val="0070C0"/>
                </a:solidFill>
              </a:rPr>
              <a:t>1</a:t>
            </a:r>
            <a:r>
              <a:rPr lang="fr-FR" sz="2200" b="1" baseline="30000" dirty="0">
                <a:solidFill>
                  <a:srgbClr val="0070C0"/>
                </a:solidFill>
              </a:rPr>
              <a:t>ère année: Cours tous les jours hors période de stages</a:t>
            </a:r>
            <a:br>
              <a:rPr lang="fr-FR" sz="2200" dirty="0">
                <a:solidFill>
                  <a:schemeClr val="tx1"/>
                </a:solidFill>
              </a:rPr>
            </a:br>
            <a:r>
              <a:rPr lang="fr-FR" sz="2200" b="1" dirty="0">
                <a:solidFill>
                  <a:srgbClr val="0070C0"/>
                </a:solidFill>
              </a:rPr>
              <a:t>2</a:t>
            </a:r>
            <a:r>
              <a:rPr lang="fr-FR" sz="2200" b="1" baseline="30000" dirty="0">
                <a:solidFill>
                  <a:srgbClr val="0070C0"/>
                </a:solidFill>
              </a:rPr>
              <a:t>ème année: 	2 jours de cours/ semaine et 3 jours en entreprise</a:t>
            </a:r>
            <a:br>
              <a:rPr lang="fr-FR" sz="2200" b="1" baseline="30000" dirty="0">
                <a:solidFill>
                  <a:srgbClr val="0070C0"/>
                </a:solidFill>
              </a:rPr>
            </a:br>
            <a:r>
              <a:rPr lang="fr-FR" sz="2200" b="1" dirty="0">
                <a:solidFill>
                  <a:srgbClr val="0070C0"/>
                </a:solidFill>
              </a:rPr>
              <a:t>3</a:t>
            </a:r>
            <a:r>
              <a:rPr lang="fr-FR" sz="2200" b="1" baseline="30000" dirty="0">
                <a:solidFill>
                  <a:srgbClr val="0070C0"/>
                </a:solidFill>
              </a:rPr>
              <a:t>ème année : 	1 semaine de cours par mois </a:t>
            </a:r>
            <a:br>
              <a:rPr lang="fr-FR" sz="2200" baseline="30000" dirty="0">
                <a:solidFill>
                  <a:schemeClr val="tx1"/>
                </a:solidFill>
              </a:rPr>
            </a:br>
            <a:r>
              <a:rPr lang="fr-FR" sz="2200" b="1" dirty="0">
                <a:solidFill>
                  <a:srgbClr val="FF0000"/>
                </a:solidFill>
              </a:rPr>
              <a:t>Effectif moyen des parcours:</a:t>
            </a:r>
            <a:br>
              <a:rPr lang="fr-FR" sz="2200" b="1" dirty="0">
                <a:solidFill>
                  <a:srgbClr val="FF0000"/>
                </a:solidFill>
              </a:rPr>
            </a:br>
            <a:r>
              <a:rPr lang="fr-FR" sz="2200" dirty="0">
                <a:solidFill>
                  <a:schemeClr val="tx1"/>
                </a:solidFill>
              </a:rPr>
              <a:t>ES:		 12 étudiants</a:t>
            </a:r>
            <a:br>
              <a:rPr lang="fr-FR" sz="2200" dirty="0">
                <a:solidFill>
                  <a:schemeClr val="tx1"/>
                </a:solidFill>
              </a:rPr>
            </a:br>
            <a:r>
              <a:rPr lang="fr-FR" sz="2200" dirty="0">
                <a:solidFill>
                  <a:schemeClr val="tx1"/>
                </a:solidFill>
              </a:rPr>
              <a:t>ASSC: 	25 étudiants </a:t>
            </a:r>
            <a:br>
              <a:rPr lang="fr-FR" sz="2200" dirty="0">
                <a:solidFill>
                  <a:schemeClr val="tx1"/>
                </a:solidFill>
              </a:rPr>
            </a:br>
            <a:r>
              <a:rPr lang="fr-FR" sz="2200" dirty="0">
                <a:solidFill>
                  <a:schemeClr val="tx1"/>
                </a:solidFill>
              </a:rPr>
              <a:t>CGE3S: 15 étudiants</a:t>
            </a:r>
            <a:br>
              <a:rPr lang="fr-FR" sz="2200" dirty="0">
                <a:solidFill>
                  <a:schemeClr val="tx1"/>
                </a:solidFill>
              </a:rPr>
            </a:br>
            <a:br>
              <a:rPr lang="fr-FR" sz="2200" dirty="0">
                <a:solidFill>
                  <a:schemeClr val="tx1"/>
                </a:solidFill>
              </a:rPr>
            </a:br>
            <a:r>
              <a:rPr lang="fr-FR" sz="2200" b="1" dirty="0">
                <a:solidFill>
                  <a:srgbClr val="FF0000"/>
                </a:solidFill>
              </a:rPr>
              <a:t>Typologie des BAC:</a:t>
            </a:r>
            <a:br>
              <a:rPr lang="fr-FR" sz="2200" b="1" dirty="0">
                <a:solidFill>
                  <a:srgbClr val="FF0000"/>
                </a:solidFill>
              </a:rPr>
            </a:br>
            <a:r>
              <a:rPr lang="fr-FR" sz="2200" dirty="0">
                <a:solidFill>
                  <a:schemeClr val="tx1"/>
                </a:solidFill>
              </a:rPr>
              <a:t>BAC Général:			50%</a:t>
            </a:r>
            <a:br>
              <a:rPr lang="fr-FR" sz="2200" dirty="0">
                <a:solidFill>
                  <a:schemeClr val="tx1"/>
                </a:solidFill>
              </a:rPr>
            </a:br>
            <a:r>
              <a:rPr lang="fr-FR" sz="2200" dirty="0">
                <a:solidFill>
                  <a:schemeClr val="tx1"/>
                </a:solidFill>
              </a:rPr>
              <a:t>BAC Technologique: 	50%</a:t>
            </a:r>
            <a:br>
              <a:rPr lang="fr-FR" sz="2200" dirty="0">
                <a:solidFill>
                  <a:schemeClr val="tx1"/>
                </a:solidFill>
              </a:rPr>
            </a:br>
            <a:br>
              <a:rPr lang="fr-FR" sz="2200" dirty="0">
                <a:solidFill>
                  <a:schemeClr val="tx1"/>
                </a:solidFill>
              </a:rPr>
            </a:br>
            <a:br>
              <a:rPr lang="fr-FR" sz="2200" dirty="0">
                <a:solidFill>
                  <a:schemeClr val="tx1"/>
                </a:solidFill>
              </a:rPr>
            </a:br>
            <a:endParaRPr lang="fr-FR" sz="2200" dirty="0">
              <a:solidFill>
                <a:schemeClr val="tx1"/>
              </a:solidFill>
            </a:endParaRPr>
          </a:p>
        </p:txBody>
      </p:sp>
    </p:spTree>
    <p:extLst>
      <p:ext uri="{BB962C8B-B14F-4D97-AF65-F5344CB8AC3E}">
        <p14:creationId xmlns:p14="http://schemas.microsoft.com/office/powerpoint/2010/main" val="961769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D81735-A41B-4AAF-83D6-8144C794B480}"/>
              </a:ext>
            </a:extLst>
          </p:cNvPr>
          <p:cNvSpPr>
            <a:spLocks noGrp="1"/>
          </p:cNvSpPr>
          <p:nvPr>
            <p:ph type="title"/>
          </p:nvPr>
        </p:nvSpPr>
        <p:spPr>
          <a:xfrm>
            <a:off x="3298005" y="2442636"/>
            <a:ext cx="8558373" cy="1280890"/>
          </a:xfrm>
        </p:spPr>
        <p:txBody>
          <a:bodyPr>
            <a:noAutofit/>
          </a:bodyPr>
          <a:lstStyle/>
          <a:p>
            <a:r>
              <a:rPr lang="fr-FR" sz="4400" b="1" dirty="0"/>
              <a:t>MERCI DE VOTRE ATTENTION</a:t>
            </a:r>
          </a:p>
        </p:txBody>
      </p:sp>
    </p:spTree>
    <p:extLst>
      <p:ext uri="{BB962C8B-B14F-4D97-AF65-F5344CB8AC3E}">
        <p14:creationId xmlns:p14="http://schemas.microsoft.com/office/powerpoint/2010/main" val="3955570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FEF71B-0454-482E-81B7-C003215042F0}"/>
              </a:ext>
            </a:extLst>
          </p:cNvPr>
          <p:cNvSpPr>
            <a:spLocks noGrp="1"/>
          </p:cNvSpPr>
          <p:nvPr>
            <p:ph type="title"/>
          </p:nvPr>
        </p:nvSpPr>
        <p:spPr>
          <a:xfrm>
            <a:off x="3969661" y="2788555"/>
            <a:ext cx="8911687" cy="1280890"/>
          </a:xfrm>
        </p:spPr>
        <p:txBody>
          <a:bodyPr>
            <a:normAutofit/>
          </a:bodyPr>
          <a:lstStyle/>
          <a:p>
            <a:r>
              <a:rPr lang="fr-FR" sz="4400" b="1" dirty="0"/>
              <a:t>Des questions ?</a:t>
            </a:r>
          </a:p>
        </p:txBody>
      </p:sp>
    </p:spTree>
    <p:extLst>
      <p:ext uri="{BB962C8B-B14F-4D97-AF65-F5344CB8AC3E}">
        <p14:creationId xmlns:p14="http://schemas.microsoft.com/office/powerpoint/2010/main" val="3781613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86652F-40F4-11D8-AE61-F73C0D711662}"/>
              </a:ext>
            </a:extLst>
          </p:cNvPr>
          <p:cNvSpPr>
            <a:spLocks noGrp="1"/>
          </p:cNvSpPr>
          <p:nvPr>
            <p:ph type="ctrTitle"/>
          </p:nvPr>
        </p:nvSpPr>
        <p:spPr>
          <a:xfrm>
            <a:off x="1396181" y="0"/>
            <a:ext cx="10186219" cy="5774076"/>
          </a:xfrm>
        </p:spPr>
        <p:txBody>
          <a:bodyPr>
            <a:normAutofit/>
          </a:bodyPr>
          <a:lstStyle/>
          <a:p>
            <a:pPr algn="l"/>
            <a:r>
              <a:rPr lang="fr-FR" sz="2700" dirty="0">
                <a:solidFill>
                  <a:srgbClr val="FF0000"/>
                </a:solidFill>
                <a:effectLst/>
                <a:latin typeface="Arial" panose="020B0604020202020204" pitchFamily="34" charset="0"/>
                <a:ea typeface="PMingLiU" panose="02020500000000000000" pitchFamily="18" charset="-120"/>
                <a:cs typeface="Arial" panose="020B0604020202020204" pitchFamily="34" charset="0"/>
              </a:rPr>
              <a:t>Le parcours propose : </a:t>
            </a:r>
            <a:br>
              <a:rPr lang="fr-FR" sz="1800" dirty="0">
                <a:effectLst/>
                <a:latin typeface="Arial" panose="020B0604020202020204" pitchFamily="34" charset="0"/>
                <a:ea typeface="PMingLiU" panose="02020500000000000000" pitchFamily="18" charset="-120"/>
                <a:cs typeface="Arial" panose="020B0604020202020204" pitchFamily="34" charset="0"/>
              </a:rPr>
            </a:br>
            <a:br>
              <a:rPr lang="fr-FR" sz="1800" dirty="0">
                <a:effectLst/>
                <a:latin typeface="Arial" panose="020B0604020202020204" pitchFamily="34" charset="0"/>
                <a:ea typeface="PMingLiU" panose="02020500000000000000" pitchFamily="18" charset="-120"/>
                <a:cs typeface="Arial" panose="020B0604020202020204" pitchFamily="34" charset="0"/>
              </a:rPr>
            </a:br>
            <a:br>
              <a:rPr lang="fr-FR" sz="1800" dirty="0">
                <a:effectLst/>
                <a:latin typeface="Arial" panose="020B0604020202020204" pitchFamily="34" charset="0"/>
                <a:ea typeface="PMingLiU" panose="02020500000000000000" pitchFamily="18" charset="-120"/>
                <a:cs typeface="Arial" panose="020B0604020202020204" pitchFamily="34" charset="0"/>
              </a:rPr>
            </a:br>
            <a:r>
              <a:rPr lang="fr-FR" sz="1800" dirty="0">
                <a:effectLst/>
                <a:latin typeface="Arial" panose="020B0604020202020204" pitchFamily="34" charset="0"/>
                <a:ea typeface="PMingLiU" panose="02020500000000000000" pitchFamily="18" charset="-120"/>
                <a:cs typeface="Arial" panose="020B0604020202020204" pitchFamily="34" charset="0"/>
              </a:rPr>
              <a:t>– une formation générale visant à acquérir </a:t>
            </a:r>
            <a:r>
              <a:rPr lang="fr-FR" sz="1800" b="1" dirty="0">
                <a:effectLst/>
                <a:latin typeface="Arial" panose="020B0604020202020204" pitchFamily="34" charset="0"/>
                <a:ea typeface="PMingLiU" panose="02020500000000000000" pitchFamily="18" charset="-120"/>
                <a:cs typeface="Arial" panose="020B0604020202020204" pitchFamily="34" charset="0"/>
              </a:rPr>
              <a:t>des compétences transversales et à permettre aux étudiants de développer une pensée critique</a:t>
            </a:r>
            <a:r>
              <a:rPr lang="fr-FR" sz="1800" dirty="0">
                <a:effectLst/>
                <a:latin typeface="Arial" panose="020B0604020202020204" pitchFamily="34" charset="0"/>
                <a:ea typeface="PMingLiU" panose="02020500000000000000" pitchFamily="18" charset="-120"/>
                <a:cs typeface="Arial" panose="020B0604020202020204" pitchFamily="34" charset="0"/>
              </a:rPr>
              <a:t> afin notamment d’appréhender les concepts et les enjeux de développement durable, de responsabilité sociétale, d’éthique, de mondialisation, d’interculturalité et de transition écologique;</a:t>
            </a:r>
            <a:br>
              <a:rPr lang="fr-FR" sz="1800" dirty="0">
                <a:effectLst/>
                <a:latin typeface="Arial" panose="020B0604020202020204" pitchFamily="34" charset="0"/>
                <a:ea typeface="PMingLiU" panose="02020500000000000000" pitchFamily="18" charset="-120"/>
                <a:cs typeface="Arial" panose="020B0604020202020204" pitchFamily="34" charset="0"/>
              </a:rPr>
            </a:br>
            <a:br>
              <a:rPr lang="fr-FR" sz="1800" dirty="0">
                <a:effectLst/>
                <a:latin typeface="Arial" panose="020B0604020202020204" pitchFamily="34" charset="0"/>
                <a:ea typeface="PMingLiU" panose="02020500000000000000" pitchFamily="18" charset="-120"/>
                <a:cs typeface="Arial" panose="020B0604020202020204" pitchFamily="34" charset="0"/>
              </a:rPr>
            </a:br>
            <a:r>
              <a:rPr lang="fr-FR" sz="1800" dirty="0">
                <a:effectLst/>
                <a:latin typeface="Arial" panose="020B0604020202020204" pitchFamily="34" charset="0"/>
                <a:ea typeface="PMingLiU" panose="02020500000000000000" pitchFamily="18" charset="-120"/>
                <a:cs typeface="Arial" panose="020B0604020202020204" pitchFamily="34" charset="0"/>
              </a:rPr>
              <a:t>– </a:t>
            </a:r>
            <a:r>
              <a:rPr lang="fr-FR" sz="1800" b="1" dirty="0">
                <a:effectLst/>
                <a:latin typeface="Arial" panose="020B0604020202020204" pitchFamily="34" charset="0"/>
                <a:ea typeface="PMingLiU" panose="02020500000000000000" pitchFamily="18" charset="-120"/>
                <a:cs typeface="Arial" panose="020B0604020202020204" pitchFamily="34" charset="0"/>
              </a:rPr>
              <a:t>un apprentissage des outils numériques et d’au moins une langue vivante étrangère </a:t>
            </a:r>
            <a:r>
              <a:rPr lang="fr-FR" sz="1800" dirty="0">
                <a:effectLst/>
                <a:latin typeface="Arial" panose="020B0604020202020204" pitchFamily="34" charset="0"/>
                <a:ea typeface="PMingLiU" panose="02020500000000000000" pitchFamily="18" charset="-120"/>
                <a:cs typeface="Arial" panose="020B0604020202020204" pitchFamily="34" charset="0"/>
              </a:rPr>
              <a:t>dont l’objectif est d’atteindre un niveau certifié du cadre européen commun de référence pour les langues </a:t>
            </a:r>
            <a:r>
              <a:rPr lang="fr-FR" sz="1800" b="1" dirty="0">
                <a:effectLst/>
                <a:latin typeface="Arial" panose="020B0604020202020204" pitchFamily="34" charset="0"/>
                <a:ea typeface="PMingLiU" panose="02020500000000000000" pitchFamily="18" charset="-120"/>
                <a:cs typeface="Arial" panose="020B0604020202020204" pitchFamily="34" charset="0"/>
              </a:rPr>
              <a:t>(Anglais et Créole).</a:t>
            </a:r>
            <a:br>
              <a:rPr lang="fr-FR" sz="1800" dirty="0">
                <a:effectLst/>
                <a:latin typeface="Arial" panose="020B0604020202020204" pitchFamily="34" charset="0"/>
                <a:ea typeface="PMingLiU" panose="02020500000000000000" pitchFamily="18" charset="-120"/>
                <a:cs typeface="Arial" panose="020B0604020202020204" pitchFamily="34" charset="0"/>
              </a:rPr>
            </a:br>
            <a:br>
              <a:rPr lang="fr-FR" sz="1800" dirty="0">
                <a:effectLst/>
                <a:latin typeface="Arial" panose="020B0604020202020204" pitchFamily="34" charset="0"/>
                <a:ea typeface="PMingLiU" panose="02020500000000000000" pitchFamily="18" charset="-120"/>
                <a:cs typeface="Arial" panose="020B0604020202020204" pitchFamily="34" charset="0"/>
              </a:rPr>
            </a:br>
            <a:r>
              <a:rPr lang="fr-FR" sz="1800" dirty="0">
                <a:effectLst/>
                <a:latin typeface="Arial" panose="020B0604020202020204" pitchFamily="34" charset="0"/>
                <a:ea typeface="PMingLiU" panose="02020500000000000000" pitchFamily="18" charset="-120"/>
                <a:cs typeface="Arial" panose="020B0604020202020204" pitchFamily="34" charset="0"/>
              </a:rPr>
              <a:t>– </a:t>
            </a:r>
            <a:r>
              <a:rPr lang="fr-FR" sz="1800" b="1" dirty="0">
                <a:effectLst/>
                <a:latin typeface="Arial" panose="020B0604020202020204" pitchFamily="34" charset="0"/>
                <a:ea typeface="PMingLiU" panose="02020500000000000000" pitchFamily="18" charset="-120"/>
                <a:cs typeface="Arial" panose="020B0604020202020204" pitchFamily="34" charset="0"/>
              </a:rPr>
              <a:t>un accompagnement à la construction du projet personnel et professionnel de l’étudiant </a:t>
            </a:r>
            <a:r>
              <a:rPr lang="fr-FR" sz="1800" dirty="0">
                <a:effectLst/>
                <a:latin typeface="Arial" panose="020B0604020202020204" pitchFamily="34" charset="0"/>
                <a:ea typeface="PMingLiU" panose="02020500000000000000" pitchFamily="18" charset="-120"/>
                <a:cs typeface="Arial" panose="020B0604020202020204" pitchFamily="34" charset="0"/>
              </a:rPr>
              <a:t>et à la </a:t>
            </a:r>
            <a:r>
              <a:rPr lang="fr-FR" sz="1800" b="1" dirty="0">
                <a:effectLst/>
                <a:latin typeface="Arial" panose="020B0604020202020204" pitchFamily="34" charset="0"/>
                <a:ea typeface="PMingLiU" panose="02020500000000000000" pitchFamily="18" charset="-120"/>
                <a:cs typeface="Arial" panose="020B0604020202020204" pitchFamily="34" charset="0"/>
              </a:rPr>
              <a:t>constitution d’un portfolio </a:t>
            </a:r>
            <a:r>
              <a:rPr lang="fr-FR" sz="1800" dirty="0">
                <a:effectLst/>
                <a:latin typeface="Arial" panose="020B0604020202020204" pitchFamily="34" charset="0"/>
                <a:ea typeface="PMingLiU" panose="02020500000000000000" pitchFamily="18" charset="-120"/>
                <a:cs typeface="Arial" panose="020B0604020202020204" pitchFamily="34" charset="0"/>
              </a:rPr>
              <a:t>alimenté de manière réflexive par les productions attestant de l’acquisition de ses nouvelles compétences</a:t>
            </a:r>
            <a:r>
              <a:rPr lang="fr-FR" sz="2200" dirty="0">
                <a:effectLst/>
                <a:latin typeface="Arial" panose="020B0604020202020204" pitchFamily="34" charset="0"/>
                <a:ea typeface="PMingLiU" panose="02020500000000000000" pitchFamily="18" charset="-120"/>
                <a:cs typeface="Arial" panose="020B0604020202020204" pitchFamily="34" charset="0"/>
              </a:rPr>
              <a:t>.</a:t>
            </a:r>
            <a:br>
              <a:rPr lang="fr-FR" sz="2200" dirty="0">
                <a:effectLst/>
                <a:latin typeface="Arial" panose="020B0604020202020204" pitchFamily="34" charset="0"/>
                <a:ea typeface="PMingLiU" panose="02020500000000000000" pitchFamily="18" charset="-120"/>
                <a:cs typeface="Arial" panose="020B0604020202020204" pitchFamily="34" charset="0"/>
              </a:rPr>
            </a:br>
            <a:br>
              <a:rPr lang="fr-FR" sz="2200" dirty="0">
                <a:effectLst/>
                <a:latin typeface="Arial" panose="020B0604020202020204" pitchFamily="34" charset="0"/>
                <a:ea typeface="PMingLiU" panose="02020500000000000000" pitchFamily="18" charset="-120"/>
                <a:cs typeface="Arial" panose="020B0604020202020204" pitchFamily="34" charset="0"/>
              </a:rPr>
            </a:br>
            <a:r>
              <a:rPr lang="fr-FR" sz="1800" dirty="0">
                <a:effectLst/>
                <a:latin typeface="Arial" panose="020B0604020202020204" pitchFamily="34" charset="0"/>
                <a:ea typeface="PMingLiU" panose="02020500000000000000" pitchFamily="18" charset="-120"/>
                <a:cs typeface="Arial" panose="020B0604020202020204" pitchFamily="34" charset="0"/>
              </a:rPr>
              <a:t>Le département Carrières sociales de l’IUT de Guadeloup</a:t>
            </a:r>
            <a:r>
              <a:rPr lang="fr-FR" sz="1800" dirty="0">
                <a:latin typeface="Arial" panose="020B0604020202020204" pitchFamily="34" charset="0"/>
                <a:ea typeface="PMingLiU" panose="02020500000000000000" pitchFamily="18" charset="-120"/>
                <a:cs typeface="Arial" panose="020B0604020202020204" pitchFamily="34" charset="0"/>
              </a:rPr>
              <a:t>e propose une formation composée </a:t>
            </a:r>
            <a:r>
              <a:rPr lang="fr-FR" sz="1800" b="1" dirty="0">
                <a:latin typeface="Arial" panose="020B0604020202020204" pitchFamily="34" charset="0"/>
                <a:ea typeface="PMingLiU" panose="02020500000000000000" pitchFamily="18" charset="-120"/>
                <a:cs typeface="Arial" panose="020B0604020202020204" pitchFamily="34" charset="0"/>
              </a:rPr>
              <a:t>de 3 parcours</a:t>
            </a:r>
            <a:r>
              <a:rPr lang="fr-FR" sz="1800" dirty="0">
                <a:latin typeface="Arial" panose="020B0604020202020204" pitchFamily="34" charset="0"/>
                <a:ea typeface="PMingLiU" panose="02020500000000000000" pitchFamily="18" charset="-120"/>
                <a:cs typeface="Arial" panose="020B0604020202020204" pitchFamily="34" charset="0"/>
              </a:rPr>
              <a:t>:</a:t>
            </a:r>
            <a:br>
              <a:rPr lang="fr-FR" sz="2200" dirty="0">
                <a:effectLst/>
                <a:latin typeface="Times New Roman" panose="02020603050405020304" pitchFamily="18" charset="0"/>
                <a:ea typeface="PMingLiU" panose="02020500000000000000" pitchFamily="18" charset="-120"/>
              </a:rPr>
            </a:br>
            <a:endParaRPr lang="fr-FR" sz="2200" dirty="0"/>
          </a:p>
        </p:txBody>
      </p:sp>
      <p:sp>
        <p:nvSpPr>
          <p:cNvPr id="3" name="Sous-titre 2">
            <a:extLst>
              <a:ext uri="{FF2B5EF4-FFF2-40B4-BE49-F238E27FC236}">
                <a16:creationId xmlns:a16="http://schemas.microsoft.com/office/drawing/2014/main" id="{28EEF547-5AF3-E469-7889-7576B6F9A6AC}"/>
              </a:ext>
            </a:extLst>
          </p:cNvPr>
          <p:cNvSpPr>
            <a:spLocks noGrp="1"/>
          </p:cNvSpPr>
          <p:nvPr>
            <p:ph type="subTitle" idx="1"/>
          </p:nvPr>
        </p:nvSpPr>
        <p:spPr>
          <a:xfrm flipV="1">
            <a:off x="1524000" y="5257800"/>
            <a:ext cx="8844951" cy="56072"/>
          </a:xfrm>
        </p:spPr>
        <p:txBody>
          <a:bodyPr>
            <a:normAutofit fontScale="25000" lnSpcReduction="20000"/>
          </a:bodyPr>
          <a:lstStyle/>
          <a:p>
            <a:endParaRPr lang="fr-FR" dirty="0"/>
          </a:p>
          <a:p>
            <a:endParaRPr lang="fr-FR" dirty="0"/>
          </a:p>
          <a:p>
            <a:endParaRPr lang="fr-FR" dirty="0"/>
          </a:p>
        </p:txBody>
      </p:sp>
    </p:spTree>
    <p:extLst>
      <p:ext uri="{BB962C8B-B14F-4D97-AF65-F5344CB8AC3E}">
        <p14:creationId xmlns:p14="http://schemas.microsoft.com/office/powerpoint/2010/main" val="289642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D8D1E39-0768-4BAD-8F5F-BF9E66A34F1D}"/>
              </a:ext>
            </a:extLst>
          </p:cNvPr>
          <p:cNvSpPr txBox="1"/>
          <p:nvPr/>
        </p:nvSpPr>
        <p:spPr>
          <a:xfrm>
            <a:off x="3603660" y="1680295"/>
            <a:ext cx="6097712" cy="1938992"/>
          </a:xfrm>
          <a:prstGeom prst="rect">
            <a:avLst/>
          </a:prstGeom>
          <a:noFill/>
        </p:spPr>
        <p:txBody>
          <a:bodyPr wrap="square">
            <a:spAutoFit/>
          </a:bodyPr>
          <a:lstStyle/>
          <a:p>
            <a:pPr algn="ctr"/>
            <a:br>
              <a:rPr lang="fr-FR" sz="40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4000" b="1" spc="-15"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a:t>
            </a:r>
            <a:r>
              <a:rPr lang="fr-FR" sz="4000" b="1" spc="-5" dirty="0">
                <a:solidFill>
                  <a:srgbClr val="FF0000"/>
                </a:solidFill>
                <a:effectLst/>
                <a:latin typeface="Arial" panose="020B0604020202020204" pitchFamily="34" charset="0"/>
                <a:ea typeface="Arial" panose="020B0604020202020204" pitchFamily="34" charset="0"/>
                <a:cs typeface="Arial" panose="020B0604020202020204" pitchFamily="34" charset="0"/>
              </a:rPr>
              <a:t>Education Spécialisée (ES)</a:t>
            </a:r>
            <a:endParaRPr lang="fr-FR" sz="4000" dirty="0"/>
          </a:p>
        </p:txBody>
      </p:sp>
    </p:spTree>
    <p:extLst>
      <p:ext uri="{BB962C8B-B14F-4D97-AF65-F5344CB8AC3E}">
        <p14:creationId xmlns:p14="http://schemas.microsoft.com/office/powerpoint/2010/main" val="129926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6712C6-8F1F-6BD3-3EA1-82348118C0D7}"/>
              </a:ext>
            </a:extLst>
          </p:cNvPr>
          <p:cNvSpPr>
            <a:spLocks noGrp="1"/>
          </p:cNvSpPr>
          <p:nvPr>
            <p:ph type="ctrTitle"/>
          </p:nvPr>
        </p:nvSpPr>
        <p:spPr>
          <a:xfrm>
            <a:off x="1523999" y="945221"/>
            <a:ext cx="10558409" cy="4651111"/>
          </a:xfrm>
        </p:spPr>
        <p:txBody>
          <a:bodyPr>
            <a:normAutofit fontScale="90000"/>
          </a:bodyPr>
          <a:lstStyle/>
          <a:p>
            <a:pPr marL="137160" algn="l" fontAlgn="base">
              <a:lnSpc>
                <a:spcPts val="1385"/>
              </a:lnSpc>
              <a:spcBef>
                <a:spcPts val="1760"/>
              </a:spcBef>
              <a:spcAft>
                <a:spcPts val="0"/>
              </a:spcAft>
            </a:pP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a:t>
            </a:r>
            <a:r>
              <a:rPr lang="fr-FR" sz="2200" b="1" spc="-5" dirty="0">
                <a:solidFill>
                  <a:srgbClr val="FF0000"/>
                </a:solidFill>
                <a:effectLst/>
                <a:latin typeface="Arial" panose="020B0604020202020204" pitchFamily="34" charset="0"/>
                <a:ea typeface="Arial" panose="020B0604020202020204" pitchFamily="34" charset="0"/>
                <a:cs typeface="Arial" panose="020B0604020202020204" pitchFamily="34" charset="0"/>
              </a:rPr>
              <a:t>Education Spécialisée (ES)</a:t>
            </a:r>
            <a:br>
              <a:rPr lang="fr-FR" sz="2200" b="1" spc="-5" dirty="0">
                <a:solidFill>
                  <a:srgbClr val="FF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FF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FF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effectLst/>
                <a:latin typeface="Arial" panose="020B0604020202020204" pitchFamily="34" charset="0"/>
                <a:ea typeface="PMingLiU" panose="02020500000000000000" pitchFamily="18" charset="-12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Le </a:t>
            </a:r>
            <a:r>
              <a:rPr lang="fr-FR" sz="2200" b="1" dirty="0" err="1">
                <a:solidFill>
                  <a:srgbClr val="000000"/>
                </a:solidFill>
                <a:effectLst/>
                <a:latin typeface="Arial" panose="020B0604020202020204" pitchFamily="34" charset="0"/>
                <a:ea typeface="Arial" panose="020B0604020202020204" pitchFamily="34" charset="0"/>
                <a:cs typeface="Arial" panose="020B0604020202020204" pitchFamily="34" charset="0"/>
              </a:rPr>
              <a:t>Bachelor</a:t>
            </a: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 Universitaire de Technologie (BUT) « Carrières sociales »parcours « </a:t>
            </a: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Éducation Spécialisée »couvre les secteurs d’activités en lien avec les domaines </a:t>
            </a: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d’intervention suivants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effectLst/>
                <a:latin typeface="Arial" panose="020B0604020202020204" pitchFamily="34" charset="0"/>
                <a:ea typeface="PMingLiU" panose="02020500000000000000" pitchFamily="18" charset="-12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L’éducateur spécialisé intervient dans </a:t>
            </a: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le cadre des politiques partenariales de </a:t>
            </a: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prévention, de protection et d’insertion. </a:t>
            </a: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L’éducateur spécialisé travaille auprès d’enfants, adultes, familles et groupes en </a:t>
            </a: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difficulté en situation de vulnérabilité ou de handicap auprès desquels il contribue à </a:t>
            </a: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créer les conditions pour qu’ils soient protégés et accompagnés, considérés dans </a:t>
            </a: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leurs droits et puissent les faire valoir.</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endParaRPr lang="fr-FR" dirty="0"/>
          </a:p>
        </p:txBody>
      </p:sp>
    </p:spTree>
    <p:extLst>
      <p:ext uri="{BB962C8B-B14F-4D97-AF65-F5344CB8AC3E}">
        <p14:creationId xmlns:p14="http://schemas.microsoft.com/office/powerpoint/2010/main" val="2155753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6712C6-8F1F-6BD3-3EA1-82348118C0D7}"/>
              </a:ext>
            </a:extLst>
          </p:cNvPr>
          <p:cNvSpPr>
            <a:spLocks noGrp="1"/>
          </p:cNvSpPr>
          <p:nvPr>
            <p:ph type="ctrTitle"/>
          </p:nvPr>
        </p:nvSpPr>
        <p:spPr>
          <a:xfrm>
            <a:off x="1811677" y="339046"/>
            <a:ext cx="9144000" cy="7006976"/>
          </a:xfrm>
        </p:spPr>
        <p:txBody>
          <a:bodyPr>
            <a:normAutofit fontScale="90000"/>
          </a:bodyPr>
          <a:lstStyle/>
          <a:p>
            <a:pPr marL="137160" algn="l" fontAlgn="base">
              <a:lnSpc>
                <a:spcPts val="1385"/>
              </a:lnSpc>
              <a:spcBef>
                <a:spcPts val="1760"/>
              </a:spcBef>
              <a:spcAft>
                <a:spcPts val="0"/>
              </a:spcAft>
            </a:pP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1800" b="1" spc="-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a:t>
            </a:r>
            <a:r>
              <a:rPr lang="fr-FR" sz="2200" b="1" spc="-5" dirty="0">
                <a:solidFill>
                  <a:srgbClr val="FF0000"/>
                </a:solidFill>
                <a:effectLst/>
                <a:latin typeface="Arial" panose="020B0604020202020204" pitchFamily="34" charset="0"/>
                <a:ea typeface="Arial" panose="020B0604020202020204" pitchFamily="34" charset="0"/>
                <a:cs typeface="Arial" panose="020B0604020202020204" pitchFamily="34" charset="0"/>
              </a:rPr>
              <a:t>Education Spécialisée (ES)</a:t>
            </a:r>
            <a:br>
              <a:rPr lang="fr-FR" sz="2200" b="1" dirty="0">
                <a:effectLst/>
                <a:latin typeface="Arial" panose="020B0604020202020204" pitchFamily="34" charset="0"/>
                <a:ea typeface="PMingLiU" panose="02020500000000000000" pitchFamily="18" charset="-12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Les lieux d’intervention des éducateurs spécialisés sont:</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effectLst/>
                <a:latin typeface="Arial" panose="020B0604020202020204" pitchFamily="34" charset="0"/>
                <a:ea typeface="PMingLiU" panose="02020500000000000000" pitchFamily="18" charset="-12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 l’aide sociale à l’enfance et la protection de l’enfance et de la famille </a:t>
            </a: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(les Maisons d’Enfants à Caractère Social, les foyers maternels, les clubs de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Prévention Spécialisée, les mesures d’Assistance Éducative en Milieu Ouvert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qu’elles soient judiciaires, etc.);</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effectLst/>
                <a:latin typeface="Arial" panose="020B0604020202020204" pitchFamily="34" charset="0"/>
                <a:ea typeface="PMingLiU" panose="02020500000000000000" pitchFamily="18" charset="-12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le secteur du handicap avec déficiences </a:t>
            </a: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(Institut </a:t>
            </a:r>
            <a:r>
              <a:rPr lang="fr-FR" sz="22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Médico-Éducatif</a:t>
            </a: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 Institut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d’Éducation Motrice, Service d’éducation spé­ciale et de soins à domicile,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Foyers d’Accueil Médicalisé, </a:t>
            </a:r>
            <a:r>
              <a:rPr lang="fr-FR" sz="220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etc</a:t>
            </a: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effectLst/>
                <a:latin typeface="Arial" panose="020B0604020202020204" pitchFamily="34" charset="0"/>
                <a:ea typeface="PMingLiU" panose="02020500000000000000" pitchFamily="18" charset="-120"/>
                <a:cs typeface="Arial" panose="020B0604020202020204" pitchFamily="34" charset="0"/>
              </a:rPr>
            </a:br>
            <a:br>
              <a:rPr lang="fr-FR" sz="2200" b="1" dirty="0">
                <a:effectLst/>
                <a:latin typeface="Arial" panose="020B0604020202020204" pitchFamily="34" charset="0"/>
                <a:ea typeface="PMingLiU" panose="02020500000000000000" pitchFamily="18" charset="-12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 le secteur de la santé mentale </a:t>
            </a: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(Services de pédopsychiatrie, Hôpitaux de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jour, Centres Médico-Psychologiques, etc.); – le secteur judiciaire et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pénitentiaire (L’accompagnement des détenus en Maison d’Arrêt et à leur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sortie, les centres éducatifs renforcés, etc.);</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effectLst/>
                <a:latin typeface="Arial" panose="020B0604020202020204" pitchFamily="34" charset="0"/>
                <a:ea typeface="PMingLiU" panose="02020500000000000000" pitchFamily="18" charset="-120"/>
                <a:cs typeface="Arial" panose="020B0604020202020204" pitchFamily="34" charset="0"/>
              </a:rPr>
            </a:br>
            <a:br>
              <a:rPr lang="fr-FR" sz="2200" b="1" dirty="0">
                <a:effectLst/>
                <a:latin typeface="Arial" panose="020B0604020202020204" pitchFamily="34" charset="0"/>
                <a:ea typeface="PMingLiU" panose="02020500000000000000" pitchFamily="18" charset="-120"/>
                <a:cs typeface="Arial" panose="020B0604020202020204" pitchFamily="34" charset="0"/>
              </a:rPr>
            </a:br>
            <a:r>
              <a:rPr lang="fr-FR" sz="2200" b="1" dirty="0">
                <a:solidFill>
                  <a:srgbClr val="000000"/>
                </a:solidFill>
                <a:effectLst/>
                <a:latin typeface="Arial" panose="020B0604020202020204" pitchFamily="34" charset="0"/>
                <a:ea typeface="Arial" panose="020B0604020202020204" pitchFamily="34" charset="0"/>
                <a:cs typeface="Arial" panose="020B0604020202020204" pitchFamily="34" charset="0"/>
              </a:rPr>
              <a:t>– le secteur de l’action et de l’insertion sociale </a:t>
            </a: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(Le SAMU social, les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Centres d’Hébergement et de Réinsertion Sociale (CHRS), Accompagnement </a:t>
            </a: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des personnes manifestant des conduites additives, etc.</a:t>
            </a:r>
            <a:br>
              <a:rPr lang="fr-FR" sz="2200" dirty="0">
                <a:effectLst/>
                <a:latin typeface="Arial" panose="020B0604020202020204" pitchFamily="34" charset="0"/>
                <a:ea typeface="PMingLiU" panose="02020500000000000000" pitchFamily="18" charset="-120"/>
                <a:cs typeface="Arial" panose="020B0604020202020204" pitchFamily="34" charset="0"/>
              </a:rPr>
            </a:br>
            <a:br>
              <a:rPr lang="fr-FR" sz="2200" dirty="0">
                <a:effectLst/>
                <a:latin typeface="Arial" panose="020B0604020202020204" pitchFamily="34" charset="0"/>
                <a:ea typeface="PMingLiU" panose="02020500000000000000" pitchFamily="18" charset="-120"/>
                <a:cs typeface="Arial" panose="020B0604020202020204" pitchFamily="34" charset="0"/>
              </a:rPr>
            </a:br>
            <a:br>
              <a:rPr lang="fr-FR" sz="1800" dirty="0">
                <a:effectLst/>
                <a:latin typeface="Times New Roman" panose="02020603050405020304" pitchFamily="18" charset="0"/>
                <a:ea typeface="PMingLiU" panose="02020500000000000000" pitchFamily="18" charset="-120"/>
              </a:rPr>
            </a:br>
            <a:endParaRPr lang="fr-FR" dirty="0"/>
          </a:p>
        </p:txBody>
      </p:sp>
    </p:spTree>
    <p:extLst>
      <p:ext uri="{BB962C8B-B14F-4D97-AF65-F5344CB8AC3E}">
        <p14:creationId xmlns:p14="http://schemas.microsoft.com/office/powerpoint/2010/main" val="171210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980BC9E-0A8E-4294-BE49-F844D0C2E07B}"/>
              </a:ext>
            </a:extLst>
          </p:cNvPr>
          <p:cNvSpPr txBox="1"/>
          <p:nvPr/>
        </p:nvSpPr>
        <p:spPr>
          <a:xfrm>
            <a:off x="3028306" y="2163360"/>
            <a:ext cx="8355459" cy="1569660"/>
          </a:xfrm>
          <a:prstGeom prst="rect">
            <a:avLst/>
          </a:prstGeom>
          <a:noFill/>
        </p:spPr>
        <p:txBody>
          <a:bodyPr wrap="square">
            <a:spAutoFit/>
          </a:bodyPr>
          <a:lstStyle/>
          <a:p>
            <a:pPr algn="ctr"/>
            <a:br>
              <a:rPr lang="fr-FR" sz="1600" b="1" spc="-1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4000" b="1" spc="-10"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Animation sociale et socioculturelle (ASSC)</a:t>
            </a:r>
            <a:endParaRPr lang="fr-FR" sz="4000" dirty="0"/>
          </a:p>
        </p:txBody>
      </p:sp>
    </p:spTree>
    <p:extLst>
      <p:ext uri="{BB962C8B-B14F-4D97-AF65-F5344CB8AC3E}">
        <p14:creationId xmlns:p14="http://schemas.microsoft.com/office/powerpoint/2010/main" val="1594377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55FF24-0BA5-0E03-AFD2-83C70FD8E7DE}"/>
              </a:ext>
            </a:extLst>
          </p:cNvPr>
          <p:cNvSpPr>
            <a:spLocks noGrp="1"/>
          </p:cNvSpPr>
          <p:nvPr>
            <p:ph type="ctrTitle"/>
          </p:nvPr>
        </p:nvSpPr>
        <p:spPr>
          <a:xfrm>
            <a:off x="2272466" y="626725"/>
            <a:ext cx="9822425" cy="7870004"/>
          </a:xfrm>
          <a:ln w="76200"/>
        </p:spPr>
        <p:style>
          <a:lnRef idx="2">
            <a:schemeClr val="accent5"/>
          </a:lnRef>
          <a:fillRef idx="1">
            <a:schemeClr val="lt1"/>
          </a:fillRef>
          <a:effectRef idx="0">
            <a:schemeClr val="accent5"/>
          </a:effectRef>
          <a:fontRef idx="minor">
            <a:schemeClr val="dk1"/>
          </a:fontRef>
        </p:style>
        <p:txBody>
          <a:bodyPr>
            <a:normAutofit fontScale="90000"/>
          </a:bodyPr>
          <a:lstStyle/>
          <a:p>
            <a:pPr marL="137160" algn="l" fontAlgn="base">
              <a:lnSpc>
                <a:spcPts val="1380"/>
              </a:lnSpc>
              <a:spcBef>
                <a:spcPts val="2400"/>
              </a:spcBef>
              <a:spcAft>
                <a:spcPts val="0"/>
              </a:spcAft>
            </a:pPr>
            <a:br>
              <a:rPr lang="fr-FR" sz="2000" b="1" spc="-1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b="1" spc="-1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b="1" spc="-1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b="1" spc="-1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0"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Animation sociale et socioculturelle (ASSC)</a:t>
            </a:r>
            <a:br>
              <a:rPr lang="fr-FR" sz="2200" b="1" spc="-10" dirty="0">
                <a:solidFill>
                  <a:srgbClr val="FF0000"/>
                </a:solidFill>
                <a:effectLst/>
                <a:latin typeface="Arial" panose="020B0604020202020204" pitchFamily="34" charset="0"/>
                <a:ea typeface="Arial" panose="020B0604020202020204" pitchFamily="34" charset="0"/>
                <a:cs typeface="Arial" panose="020B0604020202020204" pitchFamily="34" charset="0"/>
              </a:rPr>
            </a:br>
            <a:br>
              <a:rPr lang="fr-FR" sz="2200" b="1" spc="-10"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dirty="0">
                <a:effectLst/>
                <a:latin typeface="Arial" panose="020B0604020202020204" pitchFamily="34" charset="0"/>
                <a:ea typeface="PMingLiU" panose="02020500000000000000" pitchFamily="18" charset="-120"/>
                <a:cs typeface="Arial" panose="020B0604020202020204" pitchFamily="34" charset="0"/>
              </a:rPr>
            </a:b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Le </a:t>
            </a:r>
            <a:r>
              <a:rPr lang="fr-FR" sz="2200" b="1" spc="-15" dirty="0" err="1">
                <a:solidFill>
                  <a:srgbClr val="000000"/>
                </a:solidFill>
                <a:effectLst/>
                <a:latin typeface="Arial" panose="020B0604020202020204" pitchFamily="34" charset="0"/>
                <a:ea typeface="Arial" panose="020B0604020202020204" pitchFamily="34" charset="0"/>
                <a:cs typeface="Arial" panose="020B0604020202020204" pitchFamily="34" charset="0"/>
              </a:rPr>
              <a:t>Bachelor</a:t>
            </a: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 Universitaire de Technologie (BUT) « Carrières sociales »parcours </a:t>
            </a: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 Animation Sociale et Socio-Culturelle »</a:t>
            </a:r>
            <a: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couvre les secteurs d’activité en lien avec </a:t>
            </a: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les domaines d’intervention suivants : </a:t>
            </a: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 L’animation socioculturelle et l’éducation non formelle, proches de la vie </a:t>
            </a: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associative et des fédérations de l’Éducation populaire </a:t>
            </a:r>
            <a: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(M.J.C., Centres Sociaux, etc.), </a:t>
            </a: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 L’action sociale </a:t>
            </a:r>
            <a: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(les dispositifs d’intégration et d’insertion dans des lieux </a:t>
            </a: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spécifiques</a:t>
            </a:r>
            <a:r>
              <a:rPr lang="fr-FR" sz="2200" spc="-15" dirty="0">
                <a:solidFill>
                  <a:srgbClr val="000000"/>
                </a:solidFill>
                <a:latin typeface="Arial" panose="020B0604020202020204" pitchFamily="34" charset="0"/>
                <a:ea typeface="Arial" panose="020B0604020202020204" pitchFamily="34" charset="0"/>
                <a:cs typeface="Arial" panose="020B0604020202020204" pitchFamily="34" charset="0"/>
              </a:rPr>
              <a:t> </a:t>
            </a:r>
            <a: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comme les maisons de retraite, les foyers logement, les centres pour </a:t>
            </a: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handicapés, ...),</a:t>
            </a: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r>
              <a:rPr lang="fr-FR" sz="2200" b="1" spc="-15" dirty="0">
                <a:solidFill>
                  <a:srgbClr val="000000"/>
                </a:solidFill>
                <a:latin typeface="Arial" panose="020B0604020202020204" pitchFamily="34" charset="0"/>
                <a:ea typeface="Arial" panose="020B0604020202020204" pitchFamily="34" charset="0"/>
                <a:cs typeface="Arial" panose="020B0604020202020204" pitchFamily="34" charset="0"/>
              </a:rPr>
              <a:t>L</a:t>
            </a: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’action culturelle, la médiation, le développement local, le tourisme, les </a:t>
            </a: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pratiques de loisirs. </a:t>
            </a: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Le profession­nel titulaire du B.U.T. Carrières sociales, option animation sociale et </a:t>
            </a: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socioculturelle, </a:t>
            </a: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conçoit, coordonne et gère les projets d’animation d’un service, </a:t>
            </a: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d’une entreprise, d’une structure, d’un secteur ou d’un territoire dans le secteur </a:t>
            </a: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t>associatif, public, semi-public ou relevant des collectivités locales.</a:t>
            </a:r>
            <a:br>
              <a:rPr lang="fr-FR" sz="2200" b="1"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2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2000" spc="-15" dirty="0">
                <a:solidFill>
                  <a:srgbClr val="000000"/>
                </a:solidFill>
                <a:effectLst/>
                <a:latin typeface="Arial" panose="020B0604020202020204" pitchFamily="34" charset="0"/>
                <a:ea typeface="Arial" panose="020B0604020202020204" pitchFamily="34" charset="0"/>
                <a:cs typeface="Arial" panose="020B0604020202020204" pitchFamily="34" charset="0"/>
              </a:rPr>
            </a:br>
            <a:br>
              <a:rPr lang="fr-FR" sz="1800" dirty="0">
                <a:effectLst/>
                <a:latin typeface="Times New Roman" panose="02020603050405020304" pitchFamily="18" charset="0"/>
                <a:ea typeface="PMingLiU" panose="02020500000000000000" pitchFamily="18" charset="-120"/>
              </a:rPr>
            </a:br>
            <a:endParaRPr lang="fr-FR" sz="2000" dirty="0"/>
          </a:p>
        </p:txBody>
      </p:sp>
    </p:spTree>
    <p:extLst>
      <p:ext uri="{BB962C8B-B14F-4D97-AF65-F5344CB8AC3E}">
        <p14:creationId xmlns:p14="http://schemas.microsoft.com/office/powerpoint/2010/main" val="92226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B75C87F-041B-4888-B9A4-57FBB50ADB1F}"/>
              </a:ext>
            </a:extLst>
          </p:cNvPr>
          <p:cNvSpPr txBox="1"/>
          <p:nvPr/>
        </p:nvSpPr>
        <p:spPr>
          <a:xfrm>
            <a:off x="3048855" y="1757167"/>
            <a:ext cx="7584897" cy="3676712"/>
          </a:xfrm>
          <a:prstGeom prst="rect">
            <a:avLst/>
          </a:prstGeom>
          <a:noFill/>
        </p:spPr>
        <p:txBody>
          <a:bodyPr wrap="square">
            <a:spAutoFit/>
          </a:bodyPr>
          <a:lstStyle/>
          <a:p>
            <a:pPr>
              <a:lnSpc>
                <a:spcPct val="107000"/>
              </a:lnSpc>
              <a:spcAft>
                <a:spcPts val="800"/>
              </a:spcAft>
            </a:pPr>
            <a:r>
              <a:rPr lang="fr-FR" sz="2000" dirty="0">
                <a:solidFill>
                  <a:srgbClr val="3A3A3A"/>
                </a:solidFill>
                <a:effectLst/>
                <a:latin typeface="Arial" panose="020B0604020202020204" pitchFamily="34" charset="0"/>
                <a:ea typeface="Times New Roman" panose="02020603050405020304" pitchFamily="18" charset="0"/>
                <a:cs typeface="Times New Roman" panose="02020603050405020304" pitchFamily="18" charset="0"/>
              </a:rPr>
              <a:t>À l'issue de la formation, ils devront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000" dirty="0">
                <a:solidFill>
                  <a:srgbClr val="3A3A3A"/>
                </a:solidFill>
                <a:effectLst/>
                <a:latin typeface="Arial" panose="020B0604020202020204" pitchFamily="34" charset="0"/>
                <a:ea typeface="Times New Roman" panose="02020603050405020304" pitchFamily="18" charset="0"/>
                <a:cs typeface="Times New Roman" panose="02020603050405020304" pitchFamily="18" charset="0"/>
              </a:rPr>
              <a:t>Analyser les problématiques spécifiques des populations, des publics et des territoires</a:t>
            </a:r>
            <a:endParaRPr lang="fr-FR" sz="2000" dirty="0">
              <a:solidFill>
                <a:srgbClr val="3A3A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000" dirty="0">
                <a:solidFill>
                  <a:srgbClr val="3A3A3A"/>
                </a:solidFill>
                <a:effectLst/>
                <a:latin typeface="Arial" panose="020B0604020202020204" pitchFamily="34" charset="0"/>
                <a:ea typeface="Times New Roman" panose="02020603050405020304" pitchFamily="18" charset="0"/>
                <a:cs typeface="Times New Roman" panose="02020603050405020304" pitchFamily="18" charset="0"/>
              </a:rPr>
              <a:t>Savoir travailler en réseau et en partenariat avec l'ensemble des acteurs locaux publics et/ou privés sur un territoire déterminé</a:t>
            </a:r>
            <a:endParaRPr lang="fr-FR" sz="2000" dirty="0">
              <a:solidFill>
                <a:srgbClr val="3A3A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sz="2000" dirty="0">
                <a:solidFill>
                  <a:srgbClr val="3A3A3A"/>
                </a:solidFill>
                <a:effectLst/>
                <a:latin typeface="Arial" panose="020B0604020202020204" pitchFamily="34" charset="0"/>
                <a:ea typeface="Times New Roman" panose="02020603050405020304" pitchFamily="18" charset="0"/>
                <a:cs typeface="Times New Roman" panose="02020603050405020304" pitchFamily="18" charset="0"/>
              </a:rPr>
              <a:t>Être capable de concevoir, de mettre en œuvre et de gérer des projets éducatifs et/ou d'action sociale et socioculturelle, sur un territoire donné, qu'ils soient politiques, institutionnels ou associatifs</a:t>
            </a:r>
            <a:endParaRPr lang="fr-FR" sz="2000" dirty="0">
              <a:solidFill>
                <a:srgbClr val="3A3A3A"/>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6FBD6565-D95C-4259-B500-A5AF83ABB463}"/>
              </a:ext>
            </a:extLst>
          </p:cNvPr>
          <p:cNvSpPr txBox="1"/>
          <p:nvPr/>
        </p:nvSpPr>
        <p:spPr>
          <a:xfrm>
            <a:off x="3047144" y="334381"/>
            <a:ext cx="6097712" cy="954107"/>
          </a:xfrm>
          <a:prstGeom prst="rect">
            <a:avLst/>
          </a:prstGeom>
          <a:noFill/>
        </p:spPr>
        <p:txBody>
          <a:bodyPr wrap="square">
            <a:spAutoFit/>
          </a:bodyPr>
          <a:lstStyle/>
          <a:p>
            <a:pPr algn="ctr"/>
            <a:r>
              <a:rPr lang="fr-FR" sz="2800" b="1" spc="-10"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Animation sociale et socioculturelle (ASSC)</a:t>
            </a:r>
            <a:endParaRPr lang="fr-FR" sz="2800" dirty="0"/>
          </a:p>
        </p:txBody>
      </p:sp>
    </p:spTree>
    <p:extLst>
      <p:ext uri="{BB962C8B-B14F-4D97-AF65-F5344CB8AC3E}">
        <p14:creationId xmlns:p14="http://schemas.microsoft.com/office/powerpoint/2010/main" val="1926895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455089E-3212-4C0A-9300-82B0A8722915}"/>
              </a:ext>
            </a:extLst>
          </p:cNvPr>
          <p:cNvSpPr txBox="1"/>
          <p:nvPr/>
        </p:nvSpPr>
        <p:spPr>
          <a:xfrm>
            <a:off x="1801368" y="2732495"/>
            <a:ext cx="9124582" cy="1495602"/>
          </a:xfrm>
          <a:prstGeom prst="rect">
            <a:avLst/>
          </a:prstGeom>
          <a:noFill/>
        </p:spPr>
        <p:txBody>
          <a:bodyPr wrap="square">
            <a:spAutoFit/>
          </a:bodyPr>
          <a:lstStyle/>
          <a:p>
            <a:pPr algn="just">
              <a:lnSpc>
                <a:spcPct val="107000"/>
              </a:lnSpc>
              <a:spcAft>
                <a:spcPts val="800"/>
              </a:spcAft>
            </a:pPr>
            <a:r>
              <a:rPr lang="fr-FR" sz="20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 partir de la seconde année ce BUT est dispensé en apprentissage en partenariat avec le CFA GRETA de la Guadeloupe à Providence Abymes. </a:t>
            </a:r>
          </a:p>
          <a:p>
            <a:pPr algn="just">
              <a:lnSpc>
                <a:spcPct val="107000"/>
              </a:lnSpc>
              <a:spcAft>
                <a:spcPts val="800"/>
              </a:spcAft>
            </a:pPr>
            <a:r>
              <a:rPr lang="fr-FR" sz="20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Les cours BUT2 et BUT3 se dérouleront dans les locaux du CFA, sous la responsabilité et avec les équipes pédagogiques de l'IUT.</a:t>
            </a:r>
            <a:endParaRPr lang="fr-FR"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6E326762-5131-4AC1-99BC-5AD2581FE508}"/>
              </a:ext>
            </a:extLst>
          </p:cNvPr>
          <p:cNvSpPr txBox="1"/>
          <p:nvPr/>
        </p:nvSpPr>
        <p:spPr>
          <a:xfrm>
            <a:off x="2545422" y="447575"/>
            <a:ext cx="6097712" cy="1200329"/>
          </a:xfrm>
          <a:prstGeom prst="rect">
            <a:avLst/>
          </a:prstGeom>
          <a:noFill/>
        </p:spPr>
        <p:txBody>
          <a:bodyPr wrap="square">
            <a:spAutoFit/>
          </a:bodyPr>
          <a:lstStyle/>
          <a:p>
            <a:pPr algn="ctr"/>
            <a:br>
              <a:rPr lang="fr-FR" sz="1600" b="1" spc="-10" dirty="0">
                <a:solidFill>
                  <a:srgbClr val="000000"/>
                </a:solidFill>
                <a:effectLst/>
                <a:latin typeface="Arial" panose="020B0604020202020204" pitchFamily="34" charset="0"/>
                <a:ea typeface="Arial" panose="020B0604020202020204" pitchFamily="34" charset="0"/>
                <a:cs typeface="Arial" panose="020B0604020202020204" pitchFamily="34" charset="0"/>
              </a:rPr>
            </a:br>
            <a:r>
              <a:rPr lang="fr-FR" sz="2800" b="1" spc="-10" dirty="0">
                <a:solidFill>
                  <a:srgbClr val="FF0000"/>
                </a:solidFill>
                <a:effectLst/>
                <a:latin typeface="Arial" panose="020B0604020202020204" pitchFamily="34" charset="0"/>
                <a:ea typeface="Arial" panose="020B0604020202020204" pitchFamily="34" charset="0"/>
                <a:cs typeface="Arial" panose="020B0604020202020204" pitchFamily="34" charset="0"/>
              </a:rPr>
              <a:t>Le parcours : Animation sociale et socioculturelle (ASSC)</a:t>
            </a:r>
            <a:endParaRPr lang="fr-FR" sz="2800" dirty="0"/>
          </a:p>
        </p:txBody>
      </p:sp>
    </p:spTree>
    <p:extLst>
      <p:ext uri="{BB962C8B-B14F-4D97-AF65-F5344CB8AC3E}">
        <p14:creationId xmlns:p14="http://schemas.microsoft.com/office/powerpoint/2010/main" val="1483436321"/>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438</TotalTime>
  <Words>1719</Words>
  <Application>Microsoft Office PowerPoint</Application>
  <PresentationFormat>Grand écran</PresentationFormat>
  <Paragraphs>36</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Calibri</vt:lpstr>
      <vt:lpstr>Century Gothic</vt:lpstr>
      <vt:lpstr>Symbol</vt:lpstr>
      <vt:lpstr>Times New Roman</vt:lpstr>
      <vt:lpstr>Wingdings 3</vt:lpstr>
      <vt:lpstr>Brin</vt:lpstr>
      <vt:lpstr>         OBJECTIFS DE LA FORMATION     Introduction   La spécialité Carrières sociales prépare à des métiers qui se développent en lien avec l’évolution de la société et des problèmes qu’elle rencontre.  Ces métiers sont actuellement fortement sollicités dans une conjoncture économique et sociale difficile, où se creusent des inégalités (en matière d’emploi, de logement, d’éducation, de culture, de santé, d’environnement, etc.).   L’IUT de la Guadeloupe propose un parcours conduisant à la licence professionnelle, nommé Bachelor Universitaire de Technologie (BUT) qui articule enseignements théoriques, enseignements pratiques, mises en situation professionnelles, apprentissage de méthodes et d’outils, périodes de formation en milieu professionnel, stages et situations d’apprentissage et d’évaluation.   </vt:lpstr>
      <vt:lpstr>Le parcours propose :    – une formation générale visant à acquérir des compétences transversales et à permettre aux étudiants de développer une pensée critique afin notamment d’appréhender les concepts et les enjeux de développement durable, de responsabilité sociétale, d’éthique, de mondialisation, d’interculturalité et de transition écologique;  – un apprentissage des outils numériques et d’au moins une langue vivante étrangère dont l’objectif est d’atteindre un niveau certifié du cadre européen commun de référence pour les langues (Anglais et Créole).  – un accompagnement à la construction du projet personnel et professionnel de l’étudiant et à la constitution d’un portfolio alimenté de manière réflexive par les productions attestant de l’acquisition de ses nouvelles compétences.  Le département Carrières sociales de l’IUT de Guadeloupe propose une formation composée de 3 parcours: </vt:lpstr>
      <vt:lpstr>Présentation PowerPoint</vt:lpstr>
      <vt:lpstr>                                                            Le parcours : Education Spécialisée (ES)     Le Bachelor Universitaire de Technologie (BUT) « Carrières sociales »parcours «   Éducation Spécialisée »couvre les secteurs d’activités en lien avec les domaines   d’intervention suivants :   L’éducateur spécialisé intervient dans le cadre des politiques partenariales de   prévention, de protection et d’insertion.     L’éducateur spécialisé travaille auprès d’enfants, adultes, familles et groupes en   difficulté en situation de vulnérabilité ou de handicap auprès desquels il contribue à   créer les conditions pour qu’ils soient protégés et accompagnés, considérés dans   leurs droits et puissent les faire valoir.  </vt:lpstr>
      <vt:lpstr>                                                                         Le parcours : Education Spécialisée (ES)   Les lieux d’intervention des éducateurs spécialisés sont:  – l’aide sociale à l’enfance et la protection de l’enfance et de la famille   (les Maisons d’Enfants à Caractère Social, les foyers maternels, les clubs de   Prévention Spécialisée, les mesures d’Assistance Éducative en Milieu Ouvert   qu’elles soient judiciaires, etc.);   – le secteur du handicap avec déficiences (Institut Médico-Éducatif, Institut   d’Éducation Motrice, Service d’éducation spé­ciale et de soins à domicile,   Foyers d’Accueil Médicalisé, etc .);   – le secteur de la santé mentale (Services de pédopsychiatrie, Hôpitaux de   jour, Centres Médico-Psychologiques, etc.); – le secteur judiciaire et   pénitentiaire (L’accompagnement des détenus en Maison d’Arrêt et à leur   sortie, les centres éducatifs renforcés, etc.);   – le secteur de l’action et de l’insertion sociale (Le SAMU social, les   Centres d’Hébergement et de Réinsertion Sociale (CHRS), Accompagnement   des personnes manifestant des conduites additives, etc.   </vt:lpstr>
      <vt:lpstr>Présentation PowerPoint</vt:lpstr>
      <vt:lpstr>    Le parcours : Animation sociale et socioculturelle (ASSC)   Le Bachelor Universitaire de Technologie (BUT) « Carrières sociales »parcours   « Animation Sociale et Socio-Culturelle »couvre les secteurs d’activité en lien avec   les domaines d’intervention suivants :   - L’animation socioculturelle et l’éducation non formelle, proches de la vie   associative et des fédérations de l’Éducation populaire (M.J.C., Centres Sociaux, etc.),   - L’action sociale (les dispositifs d’intégration et d’insertion dans des lieux   spécifiques comme les maisons de retraite, les foyers logement, les centres pour   handicapés, ...),  - L’action culturelle, la médiation, le développement local, le tourisme, les   pratiques de loisirs.     Le profession­nel titulaire du B.U.T. Carrières sociales, option animation sociale et   socioculturelle, conçoit, coordonne et gère les projets d’animation d’un service,   d’une entreprise, d’une structure, d’un secteur ou d’un territoire dans le secteur   associatif, public, semi-public ou relevant des collectivités locales.             </vt:lpstr>
      <vt:lpstr>Présentation PowerPoint</vt:lpstr>
      <vt:lpstr>Présentation PowerPoint</vt:lpstr>
      <vt:lpstr>Présentation PowerPoint</vt:lpstr>
      <vt:lpstr> Le parcours : Coordination et Gestion des Établissements et Services Sanitaires et Sociaux (CGE3S)   Le Bachelor Universitaire de Technologie (BUT) « Carrières Sociales »parcours   «Coordination et Gestion des Établissements et Services Sanitaires et Sociaux»   concerne des métiers en lien avec la gestion, la coordination et l’encadrement d’équipe   dans des structures et services sanitaires et sociaux mais également la gestion de   projet, le suivi qualité, les parcours de santé-social. Cela concerne donc des services   à domicile, des Service de soins infirmiers à domicile (SSIAD), des Service d'aide et   d'accompagnement à domicile (S.A.A.D.), Services Polyvalents d'Aide et de Soins A   Domicile (SPASAD), résidences autonomie, (Centre Communal d’Action Sociale) CCAS et   Etablissement d’hébergement pour personnes âgées dépendantes (EHPA(D).  </vt:lpstr>
      <vt:lpstr>Présentation PowerPoint</vt:lpstr>
      <vt:lpstr>Présentation PowerPoint</vt:lpstr>
      <vt:lpstr>CONCLUSION</vt:lpstr>
      <vt:lpstr>Critères de sélection des étudiants:  - Niveau scolaire (Notes) - La pertinence de la lettre  de motivation et l’existence d’un véritable projet professionnel en lien avec la formation    Lieux des cours : 1ère année: IUT de Guadeloupe à SAINT-CLAUDE 2ème et 3ème année: ALTERNANCE ENTREPRISE/GRETA ABYMES (en revanche, tous les examens se déroulent à l’IUT sur le site de Saint de Claude)  1ère année: Cours tous les jours hors période de stages 2ème année:  2 jours de cours/ semaine et 3 jours en entreprise 3ème année :  1 semaine de cours par mois  Effectif moyen des parcours: ES:   12 étudiants ASSC:  25 étudiants  CGE3S: 15 étudiants  Typologie des BAC: BAC Général:   50% BAC Technologique:  50%   </vt:lpstr>
      <vt:lpstr>MERCI DE VOTRE ATTENTION</vt:lpstr>
      <vt:lpstr>Des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OBJECTIFS DE LA FORMATION  Introduction   La spécialité Carrières sociales prépare à des métiers qui se développent en lien avec l’évolution de la société et des problèmes qu’elle rencontre.   Ces métiers sont actuellement fortement sollicités dans une conjoncture économique et sociale difficile, où se creusent des inégalités (en matière d’emploi, de logement, d’éducation, de culture, de santé, d’environnement, etc.).   Le parcours conduisant à la licence professionnelle, nommé Bachelor Universitaire de Technologie (BUT) dans les IUT, articule enseignements théoriques, enseignements pratiques, mises en situation professionnelles, apprentissage de méthodes et d’outils, périodes de formation en milieu professionnel, stages et situations d’apprentissage et d’évaluation.  Le parcours propose :  – une formation générale visant à acquérir des compétences transversales et à permettre aux étudiants de développer une pensée critique afin notamment d’appréhender les concepts et les enjeux de développement durable, de responsabilité sociétale, d’éthique, de mondialisation, d’interculturalité et de transition écologique;  – un apprentissage des outils numériques et d’au moins une langue vivante étrangère dont l’objectif est d’atteindre un niveau certifié du cadre européen commun de référence pour les langues;  – un accompagnement à la construction du projet personnel et professionnel de l’étudiant et à la constitution d’un portfolio alimenté de manière réflexive par les productions attestant de l’acquisition de ses nouvelles compétences.</dc:title>
  <dc:creator>Audy EUSTACHE</dc:creator>
  <cp:lastModifiedBy>Audy EUSTACHE</cp:lastModifiedBy>
  <cp:revision>27</cp:revision>
  <cp:lastPrinted>2024-01-08T16:59:11Z</cp:lastPrinted>
  <dcterms:created xsi:type="dcterms:W3CDTF">2024-01-05T16:48:48Z</dcterms:created>
  <dcterms:modified xsi:type="dcterms:W3CDTF">2024-01-08T20:57:41Z</dcterms:modified>
</cp:coreProperties>
</file>