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4"/>
  </p:notesMasterIdLst>
  <p:sldIdLst>
    <p:sldId id="256" r:id="rId2"/>
    <p:sldId id="259" r:id="rId3"/>
    <p:sldId id="257" r:id="rId4"/>
    <p:sldId id="258" r:id="rId5"/>
    <p:sldId id="261" r:id="rId6"/>
    <p:sldId id="273" r:id="rId7"/>
    <p:sldId id="267" r:id="rId8"/>
    <p:sldId id="268" r:id="rId9"/>
    <p:sldId id="269" r:id="rId10"/>
    <p:sldId id="270" r:id="rId11"/>
    <p:sldId id="263" r:id="rId12"/>
    <p:sldId id="272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188"/>
    <p:restoredTop sz="93713"/>
  </p:normalViewPr>
  <p:slideViewPr>
    <p:cSldViewPr snapToGrid="0" snapToObjects="1">
      <p:cViewPr varScale="1">
        <p:scale>
          <a:sx n="103" d="100"/>
          <a:sy n="103" d="100"/>
        </p:scale>
        <p:origin x="17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952C7-726D-0047-8B3D-98D93CFD568C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E38B15-B56F-844A-8709-DF324772A9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624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544BBE6C-BB37-AB4B-A3B7-DFFD9465B618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B5A2E98B-1CE7-AF4C-814F-BB8FFD6A84FA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4713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BBE6C-BB37-AB4B-A3B7-DFFD9465B618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E98B-1CE7-AF4C-814F-BB8FFD6A84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6474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BBE6C-BB37-AB4B-A3B7-DFFD9465B618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E98B-1CE7-AF4C-814F-BB8FFD6A84FA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6793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BBE6C-BB37-AB4B-A3B7-DFFD9465B618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E98B-1CE7-AF4C-814F-BB8FFD6A84FA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5938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BBE6C-BB37-AB4B-A3B7-DFFD9465B618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E98B-1CE7-AF4C-814F-BB8FFD6A84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9350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BBE6C-BB37-AB4B-A3B7-DFFD9465B618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E98B-1CE7-AF4C-814F-BB8FFD6A84FA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3346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BBE6C-BB37-AB4B-A3B7-DFFD9465B618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E98B-1CE7-AF4C-814F-BB8FFD6A84FA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02596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BBE6C-BB37-AB4B-A3B7-DFFD9465B618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E98B-1CE7-AF4C-814F-BB8FFD6A84FA}" type="slidenum">
              <a:rPr lang="fr-FR" smtClean="0"/>
              <a:t>‹N°›</a:t>
            </a:fld>
            <a:endParaRPr lang="fr-FR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28633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BBE6C-BB37-AB4B-A3B7-DFFD9465B618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E98B-1CE7-AF4C-814F-BB8FFD6A84FA}" type="slidenum">
              <a:rPr lang="fr-FR" smtClean="0"/>
              <a:t>‹N°›</a:t>
            </a:fld>
            <a:endParaRPr lang="fr-FR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4268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BBE6C-BB37-AB4B-A3B7-DFFD9465B618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E98B-1CE7-AF4C-814F-BB8FFD6A84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2915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BBE6C-BB37-AB4B-A3B7-DFFD9465B618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E98B-1CE7-AF4C-814F-BB8FFD6A84FA}" type="slidenum">
              <a:rPr lang="fr-FR" smtClean="0"/>
              <a:t>‹N°›</a:t>
            </a:fld>
            <a:endParaRPr lang="fr-FR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0484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BBE6C-BB37-AB4B-A3B7-DFFD9465B618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E98B-1CE7-AF4C-814F-BB8FFD6A84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3060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BBE6C-BB37-AB4B-A3B7-DFFD9465B618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E98B-1CE7-AF4C-814F-BB8FFD6A84FA}" type="slidenum">
              <a:rPr lang="fr-FR" smtClean="0"/>
              <a:t>‹N°›</a:t>
            </a:fld>
            <a:endParaRPr lang="fr-FR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6585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BBE6C-BB37-AB4B-A3B7-DFFD9465B618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E98B-1CE7-AF4C-814F-BB8FFD6A84FA}" type="slidenum">
              <a:rPr lang="fr-FR" smtClean="0"/>
              <a:t>‹N°›</a:t>
            </a:fld>
            <a:endParaRPr lang="fr-FR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6742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BBE6C-BB37-AB4B-A3B7-DFFD9465B618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E98B-1CE7-AF4C-814F-BB8FFD6A84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2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BBE6C-BB37-AB4B-A3B7-DFFD9465B618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E98B-1CE7-AF4C-814F-BB8FFD6A84FA}" type="slidenum">
              <a:rPr lang="fr-FR" smtClean="0"/>
              <a:t>‹N°›</a:t>
            </a:fld>
            <a:endParaRPr lang="fr-FR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5410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BBE6C-BB37-AB4B-A3B7-DFFD9465B618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E98B-1CE7-AF4C-814F-BB8FFD6A84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2535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44BBE6C-BB37-AB4B-A3B7-DFFD9465B618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A2E98B-1CE7-AF4C-814F-BB8FFD6A84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40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A2BBFE-324C-764E-A1B7-FE8F1CD6A8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52553"/>
          </a:xfrm>
        </p:spPr>
        <p:txBody>
          <a:bodyPr/>
          <a:lstStyle/>
          <a:p>
            <a:r>
              <a:rPr lang="fr-FR" sz="4400" dirty="0"/>
              <a:t>CONSTRUCTION D’UNE SÉQUENCE EN FLS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7FEC2CC-6DDA-AF4B-AF5A-93539E3547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sz="3100" dirty="0"/>
              <a:t>ADOPTER UNE APPROCHE ACTIONNELLE </a:t>
            </a:r>
          </a:p>
          <a:p>
            <a:r>
              <a:rPr lang="fr-FR" sz="3100" dirty="0"/>
              <a:t>EN CLASSE DE FLS</a:t>
            </a:r>
          </a:p>
          <a:p>
            <a:endParaRPr lang="fr-FR" dirty="0"/>
          </a:p>
          <a:p>
            <a:r>
              <a:rPr lang="fr-FR" dirty="0"/>
              <a:t>JUIN 2021</a:t>
            </a:r>
          </a:p>
        </p:txBody>
      </p:sp>
    </p:spTree>
    <p:extLst>
      <p:ext uri="{BB962C8B-B14F-4D97-AF65-F5344CB8AC3E}">
        <p14:creationId xmlns:p14="http://schemas.microsoft.com/office/powerpoint/2010/main" val="2752491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6A78A8-BD14-9F4C-9FFD-677106CC2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5) Étapes de la séquence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F4BE2E-CFF0-484E-A6EC-BC3100B34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/>
              <a:t>Définir le nombres </a:t>
            </a:r>
            <a:r>
              <a:rPr lang="fr-FR" b="1" dirty="0"/>
              <a:t>d’étapes</a:t>
            </a:r>
            <a:r>
              <a:rPr lang="fr-FR" dirty="0"/>
              <a:t> en fonction des objectifs visés et donc de </a:t>
            </a:r>
            <a:r>
              <a:rPr lang="fr-FR" b="1" dirty="0"/>
              <a:t>séances</a:t>
            </a:r>
            <a:r>
              <a:rPr lang="fr-FR" dirty="0"/>
              <a:t> (3 à 5 maximum)</a:t>
            </a:r>
          </a:p>
          <a:p>
            <a:pPr marL="0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						1 séance = 1 support = 1 objectif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Pour </a:t>
            </a:r>
            <a:r>
              <a:rPr lang="fr-FR" b="1" dirty="0"/>
              <a:t>construire une séance</a:t>
            </a:r>
            <a:r>
              <a:rPr lang="fr-FR" dirty="0"/>
              <a:t> : </a:t>
            </a:r>
          </a:p>
          <a:p>
            <a:pPr marL="0" indent="0" algn="just">
              <a:buNone/>
            </a:pPr>
            <a:r>
              <a:rPr lang="fr-FR" dirty="0"/>
              <a:t>			voir le diaporama </a:t>
            </a:r>
            <a:r>
              <a:rPr lang="fr-FR" b="1" dirty="0">
                <a:solidFill>
                  <a:srgbClr val="FF0000"/>
                </a:solidFill>
              </a:rPr>
              <a:t>Déroulement d’une séance en FLS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330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70113C-E9FB-D74C-B336-A5DF2B956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Des outils déclencheurs de l’expression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575247-7757-314E-873E-E9DAE466C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Documents </a:t>
            </a:r>
            <a:r>
              <a:rPr lang="fr-FR" b="1" dirty="0"/>
              <a:t>textes</a:t>
            </a:r>
            <a:r>
              <a:rPr lang="fr-FR" dirty="0"/>
              <a:t> (articles de presse, extraits de romans, contes, poèmes, menus, plans, etc.)</a:t>
            </a:r>
          </a:p>
          <a:p>
            <a:r>
              <a:rPr lang="fr-FR" dirty="0"/>
              <a:t>Documents </a:t>
            </a:r>
            <a:r>
              <a:rPr lang="fr-FR" b="1" dirty="0"/>
              <a:t>audio</a:t>
            </a:r>
            <a:r>
              <a:rPr lang="fr-FR" dirty="0"/>
              <a:t> (émissions radiophoniques, chansons, etc.)</a:t>
            </a:r>
          </a:p>
          <a:p>
            <a:r>
              <a:rPr lang="fr-FR" dirty="0"/>
              <a:t>Documents </a:t>
            </a:r>
            <a:r>
              <a:rPr lang="fr-FR" b="1" dirty="0"/>
              <a:t>iconographiques</a:t>
            </a:r>
            <a:r>
              <a:rPr lang="fr-FR" dirty="0"/>
              <a:t> (photos, peintures, billets de banque, etc.)</a:t>
            </a:r>
          </a:p>
          <a:p>
            <a:r>
              <a:rPr lang="fr-FR" dirty="0"/>
              <a:t>Documents </a:t>
            </a:r>
            <a:r>
              <a:rPr lang="fr-FR" b="1" dirty="0"/>
              <a:t>audiovisuels</a:t>
            </a:r>
            <a:r>
              <a:rPr lang="fr-FR" dirty="0"/>
              <a:t> (extraits de films, documentaires, journaux télévisés, clips vidéo, etc.)</a:t>
            </a:r>
          </a:p>
          <a:p>
            <a:r>
              <a:rPr lang="fr-FR" b="1" dirty="0"/>
              <a:t>Objets</a:t>
            </a:r>
            <a:r>
              <a:rPr lang="fr-FR" dirty="0"/>
              <a:t> du quotidien (carnet de correspondance, emploi du temps, etc.)</a:t>
            </a:r>
          </a:p>
          <a:p>
            <a:r>
              <a:rPr lang="fr-FR" b="1" dirty="0"/>
              <a:t>Jeux de rôle </a:t>
            </a:r>
            <a:r>
              <a:rPr lang="fr-FR" dirty="0"/>
              <a:t>spontanés (invitation à un anniversaire, achat dans un magasin de sport, achat d’un cadeau pour un(e) ami(e), etc.)</a:t>
            </a:r>
          </a:p>
        </p:txBody>
      </p:sp>
    </p:spTree>
    <p:extLst>
      <p:ext uri="{BB962C8B-B14F-4D97-AF65-F5344CB8AC3E}">
        <p14:creationId xmlns:p14="http://schemas.microsoft.com/office/powerpoint/2010/main" val="2081011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>
            <a:extLst>
              <a:ext uri="{FF2B5EF4-FFF2-40B4-BE49-F238E27FC236}">
                <a16:creationId xmlns:a16="http://schemas.microsoft.com/office/drawing/2014/main" id="{9234C54C-AB6A-FC47-BBFD-10B8B9045D5F}"/>
              </a:ext>
            </a:extLst>
          </p:cNvPr>
          <p:cNvSpPr/>
          <p:nvPr/>
        </p:nvSpPr>
        <p:spPr>
          <a:xfrm>
            <a:off x="3937988" y="2662240"/>
            <a:ext cx="4099325" cy="1614488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Construire une séquence</a:t>
            </a:r>
          </a:p>
          <a:p>
            <a:pPr algn="ctr"/>
            <a:r>
              <a:rPr lang="fr-FR" sz="2800" b="1" dirty="0"/>
              <a:t>Approche Actionnelle</a:t>
            </a:r>
          </a:p>
        </p:txBody>
      </p:sp>
      <p:sp>
        <p:nvSpPr>
          <p:cNvPr id="6" name="Rectangle à coins arrondis 5">
            <a:extLst>
              <a:ext uri="{FF2B5EF4-FFF2-40B4-BE49-F238E27FC236}">
                <a16:creationId xmlns:a16="http://schemas.microsoft.com/office/drawing/2014/main" id="{C9E41214-B74B-674F-8DE3-FAAC3686EF48}"/>
              </a:ext>
            </a:extLst>
          </p:cNvPr>
          <p:cNvSpPr/>
          <p:nvPr/>
        </p:nvSpPr>
        <p:spPr>
          <a:xfrm>
            <a:off x="283368" y="366713"/>
            <a:ext cx="2519359" cy="1600200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b="1" dirty="0"/>
          </a:p>
          <a:p>
            <a:pPr algn="ctr"/>
            <a:r>
              <a:rPr lang="fr-FR" sz="2000" b="1" dirty="0"/>
              <a:t>Choix d’un thème </a:t>
            </a:r>
          </a:p>
          <a:p>
            <a:pPr algn="ctr"/>
            <a:r>
              <a:rPr lang="fr-FR" sz="2000" b="1" dirty="0"/>
              <a:t>Entrée culturelle</a:t>
            </a:r>
          </a:p>
          <a:p>
            <a:pPr algn="ctr"/>
            <a:endParaRPr lang="fr-FR" sz="2000" b="1" dirty="0"/>
          </a:p>
        </p:txBody>
      </p:sp>
      <p:sp>
        <p:nvSpPr>
          <p:cNvPr id="7" name="Rectangle à coins arrondis 6">
            <a:extLst>
              <a:ext uri="{FF2B5EF4-FFF2-40B4-BE49-F238E27FC236}">
                <a16:creationId xmlns:a16="http://schemas.microsoft.com/office/drawing/2014/main" id="{E97C953C-F88E-0747-B456-DB615A19C5C7}"/>
              </a:ext>
            </a:extLst>
          </p:cNvPr>
          <p:cNvSpPr/>
          <p:nvPr/>
        </p:nvSpPr>
        <p:spPr>
          <a:xfrm>
            <a:off x="283364" y="4972055"/>
            <a:ext cx="2519360" cy="1600200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Supports authentiques</a:t>
            </a:r>
          </a:p>
        </p:txBody>
      </p: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id="{C3B53C04-4B6A-E443-8C16-FC8CCCEDF561}"/>
              </a:ext>
            </a:extLst>
          </p:cNvPr>
          <p:cNvSpPr/>
          <p:nvPr/>
        </p:nvSpPr>
        <p:spPr>
          <a:xfrm>
            <a:off x="283361" y="2583661"/>
            <a:ext cx="2519360" cy="1600200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Activités langagières</a:t>
            </a:r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id="{5361D4CD-947F-7746-AEE1-03F74D868230}"/>
              </a:ext>
            </a:extLst>
          </p:cNvPr>
          <p:cNvSpPr/>
          <p:nvPr/>
        </p:nvSpPr>
        <p:spPr>
          <a:xfrm>
            <a:off x="9172575" y="4972055"/>
            <a:ext cx="2519362" cy="1600200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Compétences langagières</a:t>
            </a:r>
          </a:p>
        </p:txBody>
      </p:sp>
      <p:sp>
        <p:nvSpPr>
          <p:cNvPr id="10" name="Rectangle à coins arrondis 9">
            <a:extLst>
              <a:ext uri="{FF2B5EF4-FFF2-40B4-BE49-F238E27FC236}">
                <a16:creationId xmlns:a16="http://schemas.microsoft.com/office/drawing/2014/main" id="{A3AD600B-4EB5-DC4B-AD2F-8981FA034249}"/>
              </a:ext>
            </a:extLst>
          </p:cNvPr>
          <p:cNvSpPr/>
          <p:nvPr/>
        </p:nvSpPr>
        <p:spPr>
          <a:xfrm>
            <a:off x="9172574" y="2624139"/>
            <a:ext cx="2519363" cy="1600200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Objectifs de communication</a:t>
            </a:r>
          </a:p>
        </p:txBody>
      </p:sp>
      <p:sp>
        <p:nvSpPr>
          <p:cNvPr id="11" name="Rectangle à coins arrondis 10">
            <a:extLst>
              <a:ext uri="{FF2B5EF4-FFF2-40B4-BE49-F238E27FC236}">
                <a16:creationId xmlns:a16="http://schemas.microsoft.com/office/drawing/2014/main" id="{BA407966-0A89-114E-949B-352D4A871E93}"/>
              </a:ext>
            </a:extLst>
          </p:cNvPr>
          <p:cNvSpPr/>
          <p:nvPr/>
        </p:nvSpPr>
        <p:spPr>
          <a:xfrm>
            <a:off x="9172575" y="366713"/>
            <a:ext cx="2519363" cy="1600200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Pédagogie de Projet</a:t>
            </a:r>
          </a:p>
          <a:p>
            <a:pPr algn="ctr"/>
            <a:r>
              <a:rPr lang="fr-FR" sz="2000" b="1" dirty="0"/>
              <a:t>Tâche finale Scénario</a:t>
            </a:r>
          </a:p>
        </p:txBody>
      </p:sp>
      <p:sp>
        <p:nvSpPr>
          <p:cNvPr id="12" name="Rectangle à coins arrondis 11">
            <a:extLst>
              <a:ext uri="{FF2B5EF4-FFF2-40B4-BE49-F238E27FC236}">
                <a16:creationId xmlns:a16="http://schemas.microsoft.com/office/drawing/2014/main" id="{0C80FC78-BE31-094B-8577-1339CC192770}"/>
              </a:ext>
            </a:extLst>
          </p:cNvPr>
          <p:cNvSpPr/>
          <p:nvPr/>
        </p:nvSpPr>
        <p:spPr>
          <a:xfrm>
            <a:off x="4748803" y="4972055"/>
            <a:ext cx="2477693" cy="1600200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Évaluation positive</a:t>
            </a:r>
          </a:p>
          <a:p>
            <a:pPr algn="ctr"/>
            <a:r>
              <a:rPr lang="fr-FR" sz="2000" b="1" dirty="0"/>
              <a:t>Auto-évaluation</a:t>
            </a:r>
          </a:p>
        </p:txBody>
      </p:sp>
      <p:sp>
        <p:nvSpPr>
          <p:cNvPr id="13" name="Rectangle à coins arrondis 12">
            <a:extLst>
              <a:ext uri="{FF2B5EF4-FFF2-40B4-BE49-F238E27FC236}">
                <a16:creationId xmlns:a16="http://schemas.microsoft.com/office/drawing/2014/main" id="{33093551-3CD6-FB4D-A634-BAAD932DD7D9}"/>
              </a:ext>
            </a:extLst>
          </p:cNvPr>
          <p:cNvSpPr/>
          <p:nvPr/>
        </p:nvSpPr>
        <p:spPr>
          <a:xfrm>
            <a:off x="4748806" y="366713"/>
            <a:ext cx="2477692" cy="1600200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b="1" dirty="0"/>
          </a:p>
          <a:p>
            <a:pPr algn="ctr"/>
            <a:r>
              <a:rPr lang="fr-FR" sz="2000" b="1" dirty="0"/>
              <a:t>CECRL</a:t>
            </a:r>
          </a:p>
          <a:p>
            <a:pPr algn="ctr"/>
            <a:r>
              <a:rPr lang="fr-FR" b="1" dirty="0"/>
              <a:t>Élève acteur et actif</a:t>
            </a:r>
          </a:p>
          <a:p>
            <a:pPr algn="ctr"/>
            <a:r>
              <a:rPr lang="fr-FR" dirty="0"/>
              <a:t> </a:t>
            </a:r>
          </a:p>
        </p:txBody>
      </p: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D1606898-FCF1-7C43-8979-59A39D504B70}"/>
              </a:ext>
            </a:extLst>
          </p:cNvPr>
          <p:cNvCxnSpPr/>
          <p:nvPr/>
        </p:nvCxnSpPr>
        <p:spPr>
          <a:xfrm flipV="1">
            <a:off x="8037313" y="1966913"/>
            <a:ext cx="1135261" cy="695327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C221B6A9-B54B-A54A-9643-08514C4405F5}"/>
              </a:ext>
            </a:extLst>
          </p:cNvPr>
          <p:cNvCxnSpPr>
            <a:cxnSpLocks/>
          </p:cNvCxnSpPr>
          <p:nvPr/>
        </p:nvCxnSpPr>
        <p:spPr>
          <a:xfrm flipH="1" flipV="1">
            <a:off x="2802724" y="1966913"/>
            <a:ext cx="1135264" cy="747716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8DF1AE80-9C3B-3048-8951-07C40AFC96A3}"/>
              </a:ext>
            </a:extLst>
          </p:cNvPr>
          <p:cNvCxnSpPr>
            <a:cxnSpLocks/>
          </p:cNvCxnSpPr>
          <p:nvPr/>
        </p:nvCxnSpPr>
        <p:spPr>
          <a:xfrm flipH="1">
            <a:off x="2802724" y="4302923"/>
            <a:ext cx="1135265" cy="721521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2D872930-7442-7A4D-87E0-33E17D88F45F}"/>
              </a:ext>
            </a:extLst>
          </p:cNvPr>
          <p:cNvCxnSpPr>
            <a:cxnSpLocks/>
          </p:cNvCxnSpPr>
          <p:nvPr/>
        </p:nvCxnSpPr>
        <p:spPr>
          <a:xfrm>
            <a:off x="8037310" y="4302923"/>
            <a:ext cx="1135261" cy="711996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5DCAED3A-7EE5-4D4F-9157-978FE62A5F50}"/>
              </a:ext>
            </a:extLst>
          </p:cNvPr>
          <p:cNvCxnSpPr>
            <a:cxnSpLocks/>
          </p:cNvCxnSpPr>
          <p:nvPr/>
        </p:nvCxnSpPr>
        <p:spPr>
          <a:xfrm flipH="1">
            <a:off x="2802726" y="3476631"/>
            <a:ext cx="1135262" cy="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182D8113-2A05-894E-9265-391D532053F9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8037313" y="3469484"/>
            <a:ext cx="1135258" cy="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664A584E-72CE-AE4C-88C1-5DB01228EA9B}"/>
              </a:ext>
            </a:extLst>
          </p:cNvPr>
          <p:cNvCxnSpPr>
            <a:cxnSpLocks/>
          </p:cNvCxnSpPr>
          <p:nvPr/>
        </p:nvCxnSpPr>
        <p:spPr>
          <a:xfrm>
            <a:off x="5987649" y="4302923"/>
            <a:ext cx="0" cy="640563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>
            <a:extLst>
              <a:ext uri="{FF2B5EF4-FFF2-40B4-BE49-F238E27FC236}">
                <a16:creationId xmlns:a16="http://schemas.microsoft.com/office/drawing/2014/main" id="{D68422A4-F89B-6743-8E4F-0DFAF541E646}"/>
              </a:ext>
            </a:extLst>
          </p:cNvPr>
          <p:cNvCxnSpPr>
            <a:cxnSpLocks/>
            <a:stCxn id="5" idx="0"/>
          </p:cNvCxnSpPr>
          <p:nvPr/>
        </p:nvCxnSpPr>
        <p:spPr>
          <a:xfrm flipH="1" flipV="1">
            <a:off x="5987649" y="1966914"/>
            <a:ext cx="2" cy="695326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3800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148F61-7F83-C24C-AFDE-A3C05B77D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La perspective actionnelle et le CECRL</a:t>
            </a:r>
            <a:br>
              <a:rPr lang="fr-FR" b="1" dirty="0"/>
            </a:br>
            <a:r>
              <a:rPr lang="fr-FR" sz="3600" dirty="0"/>
              <a:t>(Cadre Européen Commun de Référence pour les Langues)</a:t>
            </a:r>
            <a:endParaRPr lang="fr-FR" sz="36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CD6FFA-D2E1-C640-8776-78D26413D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fr-FR" sz="2100" dirty="0"/>
              <a:t>Il s’agit de considérer avant tout « l’usager et l’apprenant d’une langue comme des </a:t>
            </a:r>
            <a:r>
              <a:rPr lang="fr-FR" sz="2100" b="1" dirty="0">
                <a:solidFill>
                  <a:srgbClr val="FF0000"/>
                </a:solidFill>
              </a:rPr>
              <a:t>acteurs sociaux ayant à accomplir des tâches </a:t>
            </a:r>
            <a:r>
              <a:rPr lang="fr-FR" sz="2100" dirty="0"/>
              <a:t>(qui ne sont pas seulement langagières) dans des circonstances et un environnement donnés, à l’intérieur d’un domaine d’action particulier. » </a:t>
            </a:r>
            <a:r>
              <a:rPr lang="fr-FR" dirty="0"/>
              <a:t>	</a:t>
            </a:r>
          </a:p>
          <a:p>
            <a:pPr marL="0" indent="0" algn="r">
              <a:buNone/>
            </a:pPr>
            <a:r>
              <a:rPr lang="fr-FR" sz="1800" i="1" dirty="0"/>
              <a:t>CECRL, extrait du chapitre 2</a:t>
            </a:r>
          </a:p>
          <a:p>
            <a:pPr algn="just"/>
            <a:endParaRPr lang="fr-FR" sz="1800" i="1" dirty="0"/>
          </a:p>
          <a:p>
            <a:pPr algn="just"/>
            <a:r>
              <a:rPr lang="fr-FR" sz="2500" b="1" u="sng" dirty="0"/>
              <a:t>APPROCHE COMMUNICATIVE</a:t>
            </a:r>
            <a:r>
              <a:rPr lang="fr-FR" sz="2500" b="1" dirty="0"/>
              <a:t> </a:t>
            </a:r>
            <a:r>
              <a:rPr lang="fr-FR" sz="2500" dirty="0"/>
              <a:t>= Apprendre à communiquer en langue étrangère = </a:t>
            </a:r>
            <a:r>
              <a:rPr lang="fr-FR" sz="2500" b="1" dirty="0">
                <a:solidFill>
                  <a:srgbClr val="FF0000"/>
                </a:solidFill>
              </a:rPr>
              <a:t>ÉCHANGER </a:t>
            </a:r>
            <a:r>
              <a:rPr lang="fr-FR" sz="2500" dirty="0"/>
              <a:t>avec l’autre </a:t>
            </a:r>
            <a:r>
              <a:rPr lang="fr-FR" sz="2500" dirty="0">
                <a:solidFill>
                  <a:schemeClr val="tx1"/>
                </a:solidFill>
              </a:rPr>
              <a:t>(Comprendre/Parler/Écrire) </a:t>
            </a:r>
            <a:endParaRPr lang="fr-FR" sz="2500" dirty="0"/>
          </a:p>
          <a:p>
            <a:pPr marL="0" indent="0" algn="just">
              <a:buNone/>
            </a:pPr>
            <a:endParaRPr lang="fr-FR" sz="2500" dirty="0"/>
          </a:p>
          <a:p>
            <a:pPr algn="just"/>
            <a:r>
              <a:rPr lang="fr-FR" sz="2500" b="1" u="sng" dirty="0"/>
              <a:t>PERSPECTIVE ACTIONNELLE</a:t>
            </a:r>
            <a:r>
              <a:rPr lang="fr-FR" sz="2500" dirty="0"/>
              <a:t> = Réaliser des actions communes, collectives en langue étrangère = </a:t>
            </a:r>
            <a:r>
              <a:rPr lang="fr-FR" sz="2500" b="1" dirty="0">
                <a:solidFill>
                  <a:srgbClr val="FF0000"/>
                </a:solidFill>
              </a:rPr>
              <a:t>AGIR</a:t>
            </a:r>
            <a:r>
              <a:rPr lang="fr-FR" sz="2500" dirty="0"/>
              <a:t> avec l’autre</a:t>
            </a:r>
          </a:p>
          <a:p>
            <a:pPr algn="just"/>
            <a:endParaRPr lang="fr-FR" sz="1800" i="1" dirty="0"/>
          </a:p>
          <a:p>
            <a:pPr algn="just"/>
            <a:endParaRPr lang="fr-FR" sz="1800" i="1" dirty="0"/>
          </a:p>
        </p:txBody>
      </p:sp>
    </p:spTree>
    <p:extLst>
      <p:ext uri="{BB962C8B-B14F-4D97-AF65-F5344CB8AC3E}">
        <p14:creationId xmlns:p14="http://schemas.microsoft.com/office/powerpoint/2010/main" val="3982451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F02529-E7D4-B840-98BE-74ECD0D76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Pour construire une séquence en adoptant une perspective actionnelle en FLS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2DFC74-4BAF-DC4F-9A7E-C3B923EEF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/>
              <a:t>1) Choisir une </a:t>
            </a:r>
            <a:r>
              <a:rPr lang="fr-FR" b="1" dirty="0"/>
              <a:t>entrée culturelle</a:t>
            </a:r>
            <a:r>
              <a:rPr lang="fr-FR" dirty="0"/>
              <a:t>/un thème et une </a:t>
            </a:r>
            <a:r>
              <a:rPr lang="fr-FR" b="1" dirty="0"/>
              <a:t>tâche finale </a:t>
            </a:r>
            <a:r>
              <a:rPr lang="fr-FR" dirty="0"/>
              <a:t>contextualisée (</a:t>
            </a:r>
            <a:r>
              <a:rPr lang="fr-FR" u="sng" dirty="0">
                <a:solidFill>
                  <a:srgbClr val="FF0000"/>
                </a:solidFill>
              </a:rPr>
              <a:t>pédagogie de projet</a:t>
            </a:r>
            <a:r>
              <a:rPr lang="fr-FR" dirty="0"/>
              <a:t>)</a:t>
            </a:r>
          </a:p>
          <a:p>
            <a:pPr algn="just"/>
            <a:r>
              <a:rPr lang="fr-FR" dirty="0"/>
              <a:t>2) Définir les </a:t>
            </a:r>
            <a:r>
              <a:rPr lang="fr-FR" b="1" dirty="0"/>
              <a:t>objectifs de communication </a:t>
            </a:r>
            <a:r>
              <a:rPr lang="fr-FR" dirty="0"/>
              <a:t>visés </a:t>
            </a:r>
          </a:p>
          <a:p>
            <a:pPr algn="just"/>
            <a:r>
              <a:rPr lang="fr-FR" dirty="0"/>
              <a:t>3) Déterminer des </a:t>
            </a:r>
            <a:r>
              <a:rPr lang="fr-FR" b="1" dirty="0"/>
              <a:t>activités langagières </a:t>
            </a:r>
            <a:r>
              <a:rPr lang="fr-FR" dirty="0"/>
              <a:t>à travailler </a:t>
            </a:r>
          </a:p>
          <a:p>
            <a:pPr algn="just"/>
            <a:r>
              <a:rPr lang="fr-FR" dirty="0"/>
              <a:t>4) Indiquer les </a:t>
            </a:r>
            <a:r>
              <a:rPr lang="fr-FR" b="1" dirty="0"/>
              <a:t>compétences</a:t>
            </a:r>
            <a:r>
              <a:rPr lang="fr-FR" dirty="0"/>
              <a:t> </a:t>
            </a:r>
            <a:r>
              <a:rPr lang="fr-FR" b="1" dirty="0"/>
              <a:t>linguistiques</a:t>
            </a:r>
            <a:r>
              <a:rPr lang="fr-FR" dirty="0"/>
              <a:t> (lexicales, grammaticales et phonologiques), </a:t>
            </a:r>
            <a:r>
              <a:rPr lang="fr-FR" b="1" dirty="0"/>
              <a:t>culturelles</a:t>
            </a:r>
            <a:r>
              <a:rPr lang="fr-FR" dirty="0"/>
              <a:t>, </a:t>
            </a:r>
            <a:r>
              <a:rPr lang="fr-FR" b="1" dirty="0"/>
              <a:t>pragmatiques</a:t>
            </a:r>
            <a:r>
              <a:rPr lang="fr-FR" dirty="0"/>
              <a:t> et </a:t>
            </a:r>
            <a:r>
              <a:rPr lang="fr-FR" b="1" dirty="0"/>
              <a:t>sociolinguistiques</a:t>
            </a:r>
            <a:r>
              <a:rPr lang="fr-FR" dirty="0"/>
              <a:t> visées</a:t>
            </a:r>
          </a:p>
          <a:p>
            <a:pPr algn="just"/>
            <a:r>
              <a:rPr lang="fr-FR" dirty="0"/>
              <a:t>5) Préciser les </a:t>
            </a:r>
            <a:r>
              <a:rPr lang="fr-FR" b="1" dirty="0"/>
              <a:t>étapes</a:t>
            </a:r>
            <a:r>
              <a:rPr lang="fr-FR" dirty="0"/>
              <a:t> de la séquence</a:t>
            </a:r>
          </a:p>
          <a:p>
            <a:pPr algn="just"/>
            <a:r>
              <a:rPr lang="fr-FR" dirty="0"/>
              <a:t>6) </a:t>
            </a:r>
            <a:r>
              <a:rPr lang="fr-FR" b="1" dirty="0"/>
              <a:t>Évaluer</a:t>
            </a:r>
          </a:p>
        </p:txBody>
      </p:sp>
    </p:spTree>
    <p:extLst>
      <p:ext uri="{BB962C8B-B14F-4D97-AF65-F5344CB8AC3E}">
        <p14:creationId xmlns:p14="http://schemas.microsoft.com/office/powerpoint/2010/main" val="2944254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6240AB-E2A9-4249-885F-AA7454D81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Supports pour construire une séquence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E27C84-738F-CD44-B7C0-4E5EC07CF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CECRL : profils d’utilisateurs et activités langagières</a:t>
            </a:r>
          </a:p>
          <a:p>
            <a:r>
              <a:rPr lang="fr-FR" dirty="0"/>
              <a:t>Référentiel de Compétences Langagières pour les élèves allophones</a:t>
            </a:r>
          </a:p>
          <a:p>
            <a:r>
              <a:rPr lang="fr-FR" dirty="0"/>
              <a:t>Socle Commun de Connaissances, de Compétences et de Culture</a:t>
            </a:r>
          </a:p>
        </p:txBody>
      </p:sp>
    </p:spTree>
    <p:extLst>
      <p:ext uri="{BB962C8B-B14F-4D97-AF65-F5344CB8AC3E}">
        <p14:creationId xmlns:p14="http://schemas.microsoft.com/office/powerpoint/2010/main" val="3821068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BD5D21-1EC3-8A44-990C-5FE57B4F0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1) Définition d’une TÂCHE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54CFB0-EC02-BC43-97AD-E6AD76745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2556932"/>
            <a:ext cx="9601196" cy="3471728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fr-FR" sz="4000" dirty="0"/>
              <a:t>« Il y a « </a:t>
            </a:r>
            <a:r>
              <a:rPr lang="fr-FR" sz="4000" b="1" dirty="0"/>
              <a:t>tâche</a:t>
            </a:r>
            <a:r>
              <a:rPr lang="fr-FR" sz="4000" dirty="0"/>
              <a:t> » dans la mesure où </a:t>
            </a:r>
            <a:r>
              <a:rPr lang="fr-FR" sz="4000" b="1" dirty="0"/>
              <a:t>l’action</a:t>
            </a:r>
            <a:r>
              <a:rPr lang="fr-FR" sz="4000" dirty="0"/>
              <a:t> est le fait d’un (ou de plusieurs) sujet(s) qui mobilise(nt) stratégiquement des compétences dont il(s) dispose(nt) en vue de parvenir à un </a:t>
            </a:r>
            <a:r>
              <a:rPr lang="fr-FR" sz="4000" b="1" dirty="0"/>
              <a:t>résultat</a:t>
            </a:r>
            <a:r>
              <a:rPr lang="fr-FR" sz="4000" dirty="0"/>
              <a:t> déterminé. »</a:t>
            </a:r>
          </a:p>
          <a:p>
            <a:pPr algn="just"/>
            <a:endParaRPr lang="fr-FR" sz="4000" dirty="0"/>
          </a:p>
          <a:p>
            <a:pPr algn="just"/>
            <a:r>
              <a:rPr lang="fr-FR" sz="4000" dirty="0"/>
              <a:t>« Est définie comme </a:t>
            </a:r>
            <a:r>
              <a:rPr lang="fr-FR" sz="4000" b="1" dirty="0"/>
              <a:t>tâche</a:t>
            </a:r>
            <a:r>
              <a:rPr lang="fr-FR" sz="4000" dirty="0"/>
              <a:t> toute </a:t>
            </a:r>
            <a:r>
              <a:rPr lang="fr-FR" sz="4000" b="1" dirty="0">
                <a:solidFill>
                  <a:srgbClr val="FF0000"/>
                </a:solidFill>
              </a:rPr>
              <a:t>visée actionnelle</a:t>
            </a:r>
            <a:r>
              <a:rPr lang="fr-FR" sz="4000" b="1" dirty="0"/>
              <a:t> </a:t>
            </a:r>
            <a:r>
              <a:rPr lang="fr-FR" sz="4000" dirty="0"/>
              <a:t>que l’acteur se représente comme devant </a:t>
            </a:r>
            <a:r>
              <a:rPr lang="fr-FR" sz="4000" b="1" dirty="0">
                <a:solidFill>
                  <a:srgbClr val="FF0000"/>
                </a:solidFill>
              </a:rPr>
              <a:t>parvenir à un résultat</a:t>
            </a:r>
            <a:r>
              <a:rPr lang="fr-FR" sz="4000" b="1" dirty="0"/>
              <a:t> </a:t>
            </a:r>
            <a:r>
              <a:rPr lang="fr-FR" sz="4000" dirty="0"/>
              <a:t>donné en fonction d’un problème à résoudre, d’une obligation à remplir, d’un but qu’[il] s’est fixé.</a:t>
            </a:r>
          </a:p>
          <a:p>
            <a:pPr marL="0" indent="0" algn="just">
              <a:buNone/>
            </a:pPr>
            <a:r>
              <a:rPr lang="fr-FR" sz="4000" u="sng" dirty="0"/>
              <a:t>Exemples</a:t>
            </a:r>
            <a:r>
              <a:rPr lang="fr-FR" sz="4000" dirty="0"/>
              <a:t> :</a:t>
            </a:r>
          </a:p>
          <a:p>
            <a:pPr algn="just"/>
            <a:r>
              <a:rPr lang="fr-FR" sz="4000" dirty="0"/>
              <a:t>Il peut s’agir tout aussi bien (…) de </a:t>
            </a:r>
            <a:r>
              <a:rPr lang="fr-FR" sz="4000" b="1" dirty="0"/>
              <a:t>déplacer une armoire</a:t>
            </a:r>
            <a:r>
              <a:rPr lang="fr-FR" sz="4000" dirty="0"/>
              <a:t>, d’</a:t>
            </a:r>
            <a:r>
              <a:rPr lang="fr-FR" sz="4000" b="1" dirty="0"/>
              <a:t>écrire un livre</a:t>
            </a:r>
            <a:r>
              <a:rPr lang="fr-FR" sz="4000" dirty="0"/>
              <a:t>, de </a:t>
            </a:r>
            <a:r>
              <a:rPr lang="fr-FR" sz="4000" b="1" dirty="0"/>
              <a:t>faire une partie de cartes</a:t>
            </a:r>
            <a:r>
              <a:rPr lang="fr-FR" sz="4000" dirty="0"/>
              <a:t>, (…) de </a:t>
            </a:r>
            <a:r>
              <a:rPr lang="fr-FR" sz="4000" b="1" dirty="0"/>
              <a:t>commander un repas</a:t>
            </a:r>
            <a:r>
              <a:rPr lang="fr-FR" sz="4000" dirty="0"/>
              <a:t> dans un restaurant, de </a:t>
            </a:r>
            <a:r>
              <a:rPr lang="fr-FR" sz="4000" b="1" dirty="0"/>
              <a:t>traduire un texte</a:t>
            </a:r>
            <a:r>
              <a:rPr lang="fr-FR" sz="4000" dirty="0"/>
              <a:t> en langue étrangère ou de </a:t>
            </a:r>
            <a:r>
              <a:rPr lang="fr-FR" sz="4000" b="1" dirty="0"/>
              <a:t>préparer en groupe un journal de classe</a:t>
            </a:r>
            <a:r>
              <a:rPr lang="fr-FR" sz="4000" dirty="0"/>
              <a:t>. »</a:t>
            </a:r>
          </a:p>
          <a:p>
            <a:pPr marL="0" indent="0" algn="r">
              <a:buNone/>
            </a:pPr>
            <a:r>
              <a:rPr lang="fr-FR" sz="1800" i="1" dirty="0"/>
              <a:t>CECRL, extrait du chapitre 2</a:t>
            </a:r>
          </a:p>
          <a:p>
            <a:pPr marL="0" indent="0" algn="just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9306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D944C1-D9A2-214F-B6E2-94577795F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1" y="982132"/>
            <a:ext cx="9847519" cy="1303867"/>
          </a:xfrm>
        </p:spPr>
        <p:txBody>
          <a:bodyPr>
            <a:normAutofit fontScale="90000"/>
          </a:bodyPr>
          <a:lstStyle/>
          <a:p>
            <a:pPr algn="l"/>
            <a:r>
              <a:rPr lang="fr-FR" sz="4200" b="1" dirty="0"/>
              <a:t>Exemples de Tâches Finales en classe de FLS</a:t>
            </a:r>
            <a:br>
              <a:rPr lang="fr-FR" b="1" dirty="0"/>
            </a:br>
            <a:r>
              <a:rPr lang="fr-FR" sz="1700" dirty="0"/>
              <a:t>La classe comme lieu de </a:t>
            </a:r>
            <a:r>
              <a:rPr lang="fr-FR" sz="1700" b="1" dirty="0">
                <a:solidFill>
                  <a:srgbClr val="FF0000"/>
                </a:solidFill>
              </a:rPr>
              <a:t>simulations</a:t>
            </a:r>
            <a:r>
              <a:rPr lang="fr-FR" sz="1700" dirty="0"/>
              <a:t> d’actions / La classe comme lieu </a:t>
            </a:r>
            <a:r>
              <a:rPr lang="fr-FR" sz="1700" dirty="0">
                <a:solidFill>
                  <a:schemeClr val="tx1"/>
                </a:solidFill>
              </a:rPr>
              <a:t>d’</a:t>
            </a:r>
            <a:r>
              <a:rPr lang="fr-FR" sz="1700" b="1" dirty="0">
                <a:solidFill>
                  <a:srgbClr val="FF0000"/>
                </a:solidFill>
              </a:rPr>
              <a:t>action </a:t>
            </a:r>
            <a:r>
              <a:rPr lang="fr-FR" sz="1700" dirty="0">
                <a:solidFill>
                  <a:schemeClr val="tx1"/>
                </a:solidFill>
              </a:rPr>
              <a:t>/ La </a:t>
            </a:r>
            <a:r>
              <a:rPr lang="fr-FR" sz="1700" dirty="0"/>
              <a:t>classe comme lieu de </a:t>
            </a:r>
            <a:r>
              <a:rPr lang="fr-FR" sz="1700" b="1" dirty="0">
                <a:solidFill>
                  <a:srgbClr val="FF0000"/>
                </a:solidFill>
              </a:rPr>
              <a:t>conception</a:t>
            </a:r>
            <a:r>
              <a:rPr lang="fr-FR" sz="1700" dirty="0"/>
              <a:t> d’actions /</a:t>
            </a:r>
            <a:br>
              <a:rPr lang="fr-FR" sz="1700" dirty="0"/>
            </a:br>
            <a:r>
              <a:rPr lang="fr-FR" sz="1700" dirty="0"/>
              <a:t>La classe comme lieu de </a:t>
            </a:r>
            <a:r>
              <a:rPr lang="fr-FR" sz="1700" b="1" dirty="0">
                <a:solidFill>
                  <a:srgbClr val="FF0000"/>
                </a:solidFill>
              </a:rPr>
              <a:t>préparation</a:t>
            </a:r>
            <a:r>
              <a:rPr lang="fr-FR" sz="1700" dirty="0"/>
              <a:t> aux compétences langagières et culturelles qui devront être mises en œuvre dans les actions sociales ultérieures</a:t>
            </a:r>
            <a:br>
              <a:rPr lang="fr-FR" sz="1300" dirty="0"/>
            </a:br>
            <a:endParaRPr lang="fr-FR" sz="13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3BD9A9-EA13-5F44-BA61-923AA3236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25000" lnSpcReduction="20000"/>
          </a:bodyPr>
          <a:lstStyle/>
          <a:p>
            <a:r>
              <a:rPr lang="fr-FR" sz="6400" dirty="0"/>
              <a:t>Présenter et décrire son artiste préféré (EE/EO)</a:t>
            </a:r>
          </a:p>
          <a:p>
            <a:r>
              <a:rPr lang="fr-FR" sz="6400" dirty="0"/>
              <a:t>Écrire un email à un correspondant pour décrire son emploi du temps et le comparer avec le sien (EE)</a:t>
            </a:r>
          </a:p>
          <a:p>
            <a:r>
              <a:rPr lang="fr-FR" sz="6400" dirty="0"/>
              <a:t>Interviewer des camarades sur leur vie quotidienne (IO)</a:t>
            </a:r>
          </a:p>
          <a:p>
            <a:r>
              <a:rPr lang="fr-FR" sz="6400" dirty="0"/>
              <a:t>Créer et présenter un poster sur les habitudes d’hygiène de vie que devraient avoir les ados (EE/EO)</a:t>
            </a:r>
          </a:p>
          <a:p>
            <a:r>
              <a:rPr lang="fr-FR" sz="6400" dirty="0"/>
              <a:t>Écrire un article pour le journal du collège (EE)</a:t>
            </a:r>
          </a:p>
          <a:p>
            <a:r>
              <a:rPr lang="fr-FR" sz="6400" dirty="0"/>
              <a:t>Organiser une exposition sur la préservation de l’environnement (EE/EO)</a:t>
            </a:r>
          </a:p>
          <a:p>
            <a:r>
              <a:rPr lang="fr-FR" sz="6400" dirty="0"/>
              <a:t>Réaliser et présenter un diaporama pour raconter ses vacances (EE/EO)</a:t>
            </a:r>
          </a:p>
          <a:p>
            <a:endParaRPr lang="fr-FR" sz="6400" dirty="0"/>
          </a:p>
          <a:p>
            <a:pPr marL="0" indent="0">
              <a:buNone/>
            </a:pPr>
            <a:endParaRPr lang="fr-FR" sz="6400" dirty="0"/>
          </a:p>
          <a:p>
            <a:r>
              <a:rPr lang="fr-FR" sz="6400" dirty="0"/>
              <a:t>Créer un jeu de domino à partir du lexique du matériel scolaire et jouer au jeu (EE/IO)</a:t>
            </a:r>
          </a:p>
          <a:p>
            <a:r>
              <a:rPr lang="fr-FR" sz="6400" dirty="0"/>
              <a:t>Organiser une fête pour l’anniversaire d’un ami (EE/IO)</a:t>
            </a:r>
          </a:p>
          <a:p>
            <a:r>
              <a:rPr lang="fr-FR" sz="6400" dirty="0"/>
              <a:t>Commander un plat à emporter (IO)</a:t>
            </a:r>
          </a:p>
          <a:p>
            <a:r>
              <a:rPr lang="fr-FR" sz="6400" dirty="0"/>
              <a:t>Présenter un bulletin météo (EO)</a:t>
            </a:r>
          </a:p>
          <a:p>
            <a:r>
              <a:rPr lang="fr-FR" sz="6400" dirty="0"/>
              <a:t>Préparer et présenter une recette traditionnelle (lors d’une journée dédiée aux langues) (EO)</a:t>
            </a:r>
          </a:p>
          <a:p>
            <a:r>
              <a:rPr lang="fr-FR" sz="6400" dirty="0"/>
              <a:t>Présenter un itinéraire touristique (EO)</a:t>
            </a:r>
          </a:p>
          <a:p>
            <a:r>
              <a:rPr lang="fr-FR" sz="6400" dirty="0"/>
              <a:t>Réaliser une brochure sur une ville, un pays (EE)</a:t>
            </a:r>
          </a:p>
          <a:p>
            <a:r>
              <a:rPr lang="fr-FR" sz="6400" dirty="0"/>
              <a:t>Créer une affiche publicitaire pour un produit insolite (EE)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635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D952F5-E61A-6847-A523-7D71BB4D6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2) Objectifs de communication visés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C2DD77-AB30-F744-BE65-5DECE8154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007" y="2503768"/>
            <a:ext cx="10325985" cy="3556789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fr-FR" sz="1600" u="sng" dirty="0"/>
              <a:t>Exemples </a:t>
            </a:r>
            <a:r>
              <a:rPr lang="fr-FR" sz="1600" dirty="0"/>
              <a:t>:</a:t>
            </a:r>
          </a:p>
          <a:p>
            <a:pPr>
              <a:buFontTx/>
              <a:buChar char="-"/>
            </a:pPr>
            <a:r>
              <a:rPr lang="fr-FR" sz="1600" dirty="0"/>
              <a:t>Se présenter (A1-A2)</a:t>
            </a:r>
          </a:p>
          <a:p>
            <a:pPr>
              <a:buFontTx/>
              <a:buChar char="-"/>
            </a:pPr>
            <a:r>
              <a:rPr lang="fr-FR" sz="1600" dirty="0"/>
              <a:t>Épeler son nom (A1)</a:t>
            </a:r>
          </a:p>
          <a:p>
            <a:pPr>
              <a:buFontTx/>
              <a:buChar char="-"/>
            </a:pPr>
            <a:r>
              <a:rPr lang="fr-FR" sz="1600" dirty="0"/>
              <a:t>Comprendre les consignes et les rituels de classe (A1)</a:t>
            </a:r>
          </a:p>
          <a:p>
            <a:pPr>
              <a:buFontTx/>
              <a:buChar char="-"/>
            </a:pPr>
            <a:r>
              <a:rPr lang="fr-FR" sz="1600" dirty="0"/>
              <a:t>Remplir une fiche de renseignements (A1)</a:t>
            </a:r>
          </a:p>
          <a:p>
            <a:pPr>
              <a:buFontTx/>
              <a:buChar char="-"/>
            </a:pPr>
            <a:r>
              <a:rPr lang="fr-FR" sz="1600" dirty="0"/>
              <a:t>(Se) Décrire / Décrire quelqu’un (A1-A2)</a:t>
            </a:r>
          </a:p>
          <a:p>
            <a:pPr>
              <a:buFontTx/>
              <a:buChar char="-"/>
            </a:pPr>
            <a:r>
              <a:rPr lang="fr-FR" sz="1600" dirty="0"/>
              <a:t>Exprimer ses goûts, ses préférences (A1-A2)</a:t>
            </a:r>
          </a:p>
          <a:p>
            <a:pPr>
              <a:buFontTx/>
              <a:buChar char="-"/>
            </a:pPr>
            <a:r>
              <a:rPr lang="fr-FR" sz="1600" dirty="0"/>
              <a:t>Demander et fournir des renseignements sur le prix (A1)</a:t>
            </a:r>
          </a:p>
          <a:p>
            <a:pPr>
              <a:buFontTx/>
              <a:buChar char="-"/>
            </a:pPr>
            <a:r>
              <a:rPr lang="fr-FR" sz="1600" dirty="0"/>
              <a:t>Exprimer un souhait (A2)</a:t>
            </a:r>
          </a:p>
          <a:p>
            <a:pPr marL="0" indent="0">
              <a:buNone/>
            </a:pPr>
            <a:endParaRPr lang="fr-FR" sz="1600" dirty="0"/>
          </a:p>
          <a:p>
            <a:pPr>
              <a:buFontTx/>
              <a:buChar char="-"/>
            </a:pPr>
            <a:endParaRPr lang="fr-FR" sz="1600" dirty="0"/>
          </a:p>
          <a:p>
            <a:pPr>
              <a:buFontTx/>
              <a:buChar char="-"/>
            </a:pPr>
            <a:endParaRPr lang="fr-FR" sz="1600" dirty="0"/>
          </a:p>
          <a:p>
            <a:pPr>
              <a:buFontTx/>
              <a:buChar char="-"/>
            </a:pPr>
            <a:endParaRPr lang="fr-FR" sz="1600" dirty="0"/>
          </a:p>
          <a:p>
            <a:pPr marL="0" indent="0">
              <a:buNone/>
            </a:pPr>
            <a:endParaRPr lang="fr-FR" sz="1600" dirty="0"/>
          </a:p>
          <a:p>
            <a:pPr>
              <a:buFontTx/>
              <a:buChar char="-"/>
            </a:pPr>
            <a:endParaRPr lang="fr-FR" sz="1600" dirty="0"/>
          </a:p>
          <a:p>
            <a:pPr>
              <a:buFontTx/>
              <a:buChar char="-"/>
            </a:pPr>
            <a:endParaRPr lang="fr-FR" sz="1600" dirty="0"/>
          </a:p>
          <a:p>
            <a:pPr>
              <a:buFontTx/>
              <a:buChar char="-"/>
            </a:pPr>
            <a:endParaRPr lang="fr-FR" sz="1600" dirty="0"/>
          </a:p>
          <a:p>
            <a:pPr>
              <a:buFontTx/>
              <a:buChar char="-"/>
            </a:pPr>
            <a:endParaRPr lang="fr-FR" sz="1600" dirty="0"/>
          </a:p>
          <a:p>
            <a:pPr>
              <a:buFontTx/>
              <a:buChar char="-"/>
            </a:pPr>
            <a:r>
              <a:rPr lang="fr-FR" sz="1600" dirty="0"/>
              <a:t>Demander son chemin (A2)</a:t>
            </a:r>
          </a:p>
          <a:p>
            <a:pPr>
              <a:buFontTx/>
              <a:buChar char="-"/>
            </a:pPr>
            <a:r>
              <a:rPr lang="fr-FR" sz="1600" dirty="0"/>
              <a:t>Trouver un renseignement spécifique dans des documents informatifs (menus, horaires, prospectus publicitaires) (A2)</a:t>
            </a:r>
          </a:p>
          <a:p>
            <a:pPr>
              <a:buFontTx/>
              <a:buChar char="-"/>
            </a:pPr>
            <a:r>
              <a:rPr lang="fr-FR" sz="1600" dirty="0"/>
              <a:t>Raconter une expérience personnelle (A2-B1)</a:t>
            </a:r>
          </a:p>
          <a:p>
            <a:pPr>
              <a:buFontTx/>
              <a:buChar char="-"/>
            </a:pPr>
            <a:r>
              <a:rPr lang="fr-FR" sz="1600" dirty="0"/>
              <a:t>Raconter une sortie ou un évènement scolaire (A2-B1)</a:t>
            </a:r>
          </a:p>
          <a:p>
            <a:pPr>
              <a:buFontTx/>
              <a:buChar char="-"/>
            </a:pPr>
            <a:r>
              <a:rPr lang="fr-FR" sz="1600" dirty="0"/>
              <a:t>Écrire un récit construit (B1)</a:t>
            </a:r>
          </a:p>
          <a:p>
            <a:pPr>
              <a:buFontTx/>
              <a:buChar char="-"/>
            </a:pPr>
            <a:r>
              <a:rPr lang="fr-FR" sz="1600" dirty="0"/>
              <a:t>Raconter l’intrigue d’un film (B1)</a:t>
            </a:r>
          </a:p>
          <a:p>
            <a:pPr>
              <a:buFontTx/>
              <a:buChar char="-"/>
            </a:pPr>
            <a:r>
              <a:rPr lang="fr-FR" sz="1600" dirty="0"/>
              <a:t>Exprimer une opinion personnelle (B1)</a:t>
            </a:r>
          </a:p>
          <a:p>
            <a:pPr>
              <a:buFontTx/>
              <a:buChar char="-"/>
            </a:pPr>
            <a:r>
              <a:rPr lang="fr-FR" sz="1600" dirty="0"/>
              <a:t>Exprimer des sentiments (B1)</a:t>
            </a:r>
          </a:p>
          <a:p>
            <a:pPr>
              <a:buFontTx/>
              <a:buChar char="-"/>
            </a:pPr>
            <a:endParaRPr lang="fr-FR" sz="1600" dirty="0"/>
          </a:p>
          <a:p>
            <a:pPr>
              <a:buFontTx/>
              <a:buChar char="-"/>
            </a:pPr>
            <a:endParaRPr lang="fr-FR" sz="1600" dirty="0"/>
          </a:p>
          <a:p>
            <a:pPr>
              <a:buFontTx/>
              <a:buChar char="-"/>
            </a:pPr>
            <a:endParaRPr lang="fr-FR" sz="1600" dirty="0"/>
          </a:p>
          <a:p>
            <a:pPr>
              <a:buFontTx/>
              <a:buChar char="-"/>
            </a:pPr>
            <a:endParaRPr lang="fr-FR" sz="1600" dirty="0"/>
          </a:p>
          <a:p>
            <a:pPr>
              <a:buFontTx/>
              <a:buChar char="-"/>
            </a:pPr>
            <a:endParaRPr lang="fr-FR" sz="1600" dirty="0"/>
          </a:p>
          <a:p>
            <a:pPr>
              <a:buFontTx/>
              <a:buChar char="-"/>
            </a:pPr>
            <a:endParaRPr lang="fr-FR" sz="1600" dirty="0"/>
          </a:p>
          <a:p>
            <a:pPr marL="0" indent="0">
              <a:buNone/>
            </a:pPr>
            <a:r>
              <a:rPr lang="fr-FR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38563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22B3DC-A062-7442-B267-2ACD4DDFC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3) Les activités langagières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A1B5AC-F569-A548-932E-094E7E221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De </a:t>
            </a:r>
            <a:r>
              <a:rPr lang="fr-FR" b="1" dirty="0"/>
              <a:t>Réception</a:t>
            </a:r>
            <a:r>
              <a:rPr lang="fr-FR" dirty="0"/>
              <a:t> : 	Compréhension de l’oral (Écouter et comprendre) </a:t>
            </a:r>
          </a:p>
          <a:p>
            <a:pPr marL="0" indent="0">
              <a:buNone/>
            </a:pPr>
            <a:r>
              <a:rPr lang="fr-FR" dirty="0"/>
              <a:t>					Compréhension des écrits (Lire et comprendre)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De </a:t>
            </a:r>
            <a:r>
              <a:rPr lang="fr-FR" b="1" dirty="0"/>
              <a:t>Production</a:t>
            </a:r>
            <a:r>
              <a:rPr lang="fr-FR" dirty="0"/>
              <a:t> : 	Expression orale en continu (Parler en continu)</a:t>
            </a:r>
          </a:p>
          <a:p>
            <a:pPr marL="0" indent="0">
              <a:buNone/>
            </a:pPr>
            <a:r>
              <a:rPr lang="fr-FR" dirty="0"/>
              <a:t>					Expression écrite ( Écrire)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En </a:t>
            </a:r>
            <a:r>
              <a:rPr lang="fr-FR" b="1" dirty="0"/>
              <a:t>Interaction</a:t>
            </a:r>
            <a:r>
              <a:rPr lang="fr-FR" dirty="0"/>
              <a:t>	Interaction orale (Prendre part à une conversation orale)</a:t>
            </a:r>
          </a:p>
          <a:p>
            <a:pPr marL="0" indent="0">
              <a:buNone/>
            </a:pPr>
            <a:r>
              <a:rPr lang="fr-FR" dirty="0"/>
              <a:t>					Interaction écrite (Réagir à l’écrit)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8388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6AAFE4-E96A-5248-AF74-F1CA23CF9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4) Compétences visées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101E94-E51F-0D46-89AB-BD9D13DE1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b="1" dirty="0"/>
          </a:p>
          <a:p>
            <a:r>
              <a:rPr lang="fr-FR" b="1" dirty="0"/>
              <a:t>Compétences </a:t>
            </a:r>
            <a:r>
              <a:rPr lang="fr-FR" b="1" dirty="0">
                <a:solidFill>
                  <a:srgbClr val="FF0000"/>
                </a:solidFill>
              </a:rPr>
              <a:t>linguistiques</a:t>
            </a:r>
            <a:r>
              <a:rPr lang="fr-FR" b="1" dirty="0"/>
              <a:t> </a:t>
            </a:r>
            <a:r>
              <a:rPr lang="fr-FR" dirty="0"/>
              <a:t>(connaissance du système de la langue = compétences </a:t>
            </a:r>
            <a:r>
              <a:rPr lang="fr-FR" b="1" dirty="0"/>
              <a:t>lexicales</a:t>
            </a:r>
            <a:r>
              <a:rPr lang="fr-FR" dirty="0"/>
              <a:t>, </a:t>
            </a:r>
            <a:r>
              <a:rPr lang="fr-FR" b="1" dirty="0"/>
              <a:t>grammaticales</a:t>
            </a:r>
            <a:r>
              <a:rPr lang="fr-FR" dirty="0"/>
              <a:t>, </a:t>
            </a:r>
            <a:r>
              <a:rPr lang="fr-FR" b="1" dirty="0"/>
              <a:t>phonologiques</a:t>
            </a:r>
            <a:r>
              <a:rPr lang="fr-FR" dirty="0"/>
              <a:t>)</a:t>
            </a:r>
          </a:p>
          <a:p>
            <a:r>
              <a:rPr lang="fr-FR" dirty="0"/>
              <a:t>Compétences </a:t>
            </a:r>
            <a:r>
              <a:rPr lang="fr-FR" b="1" dirty="0">
                <a:solidFill>
                  <a:srgbClr val="FF0000"/>
                </a:solidFill>
              </a:rPr>
              <a:t>culturelles</a:t>
            </a:r>
            <a:r>
              <a:rPr lang="fr-FR" dirty="0"/>
              <a:t> (connaissance de la société et de la culture)</a:t>
            </a:r>
          </a:p>
          <a:p>
            <a:r>
              <a:rPr lang="fr-FR" dirty="0"/>
              <a:t>Compétences </a:t>
            </a:r>
            <a:r>
              <a:rPr lang="fr-FR" b="1" dirty="0">
                <a:solidFill>
                  <a:srgbClr val="FF0000"/>
                </a:solidFill>
              </a:rPr>
              <a:t>pragmatiques</a:t>
            </a:r>
            <a:r>
              <a:rPr lang="fr-FR" dirty="0"/>
              <a:t> (capacité à structurer, à adapter le discours)</a:t>
            </a:r>
          </a:p>
          <a:p>
            <a:r>
              <a:rPr lang="fr-FR" dirty="0"/>
              <a:t>Compétences </a:t>
            </a:r>
            <a:r>
              <a:rPr lang="fr-FR" b="1" dirty="0">
                <a:solidFill>
                  <a:srgbClr val="FF0000"/>
                </a:solidFill>
              </a:rPr>
              <a:t>sociolinguistiques</a:t>
            </a:r>
            <a:r>
              <a:rPr lang="fr-FR" dirty="0"/>
              <a:t> (marqueurs de relations sociales, règles de politesse, différences de registres, etc.)</a:t>
            </a:r>
          </a:p>
        </p:txBody>
      </p:sp>
    </p:spTree>
    <p:extLst>
      <p:ext uri="{BB962C8B-B14F-4D97-AF65-F5344CB8AC3E}">
        <p14:creationId xmlns:p14="http://schemas.microsoft.com/office/powerpoint/2010/main" val="6854654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que">
  <a:themeElements>
    <a:clrScheme name="Organique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que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qu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6946</TotalTime>
  <Words>729</Words>
  <Application>Microsoft Macintosh PowerPoint</Application>
  <PresentationFormat>Grand écran</PresentationFormat>
  <Paragraphs>128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Garamond</vt:lpstr>
      <vt:lpstr>Organique</vt:lpstr>
      <vt:lpstr>CONSTRUCTION D’UNE SÉQUENCE EN FLS</vt:lpstr>
      <vt:lpstr>La perspective actionnelle et le CECRL (Cadre Européen Commun de Référence pour les Langues)</vt:lpstr>
      <vt:lpstr>Pour construire une séquence en adoptant une perspective actionnelle en FLS</vt:lpstr>
      <vt:lpstr>Supports pour construire une séquence</vt:lpstr>
      <vt:lpstr>1) Définition d’une TÂCHE</vt:lpstr>
      <vt:lpstr>Exemples de Tâches Finales en classe de FLS La classe comme lieu de simulations d’actions / La classe comme lieu d’action / La classe comme lieu de conception d’actions / La classe comme lieu de préparation aux compétences langagières et culturelles qui devront être mises en œuvre dans les actions sociales ultérieures </vt:lpstr>
      <vt:lpstr>2) Objectifs de communication visés</vt:lpstr>
      <vt:lpstr>3) Les activités langagières</vt:lpstr>
      <vt:lpstr>4) Compétences visées</vt:lpstr>
      <vt:lpstr>5) Étapes de la séquence</vt:lpstr>
      <vt:lpstr>Des outils déclencheurs de l’expression</vt:lpstr>
      <vt:lpstr>Présentation PowerPoint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CONSTRUCTION D’UNE SÉQUENCE EN FLS</dc:title>
  <dc:creator>Microsoft Office User</dc:creator>
  <cp:lastModifiedBy>Carole Paolo</cp:lastModifiedBy>
  <cp:revision>51</cp:revision>
  <dcterms:created xsi:type="dcterms:W3CDTF">2021-05-15T12:55:41Z</dcterms:created>
  <dcterms:modified xsi:type="dcterms:W3CDTF">2021-06-07T19:46:40Z</dcterms:modified>
</cp:coreProperties>
</file>