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80"/>
    <p:restoredTop sz="93195"/>
  </p:normalViewPr>
  <p:slideViewPr>
    <p:cSldViewPr snapToGrid="0" snapToObjects="1">
      <p:cViewPr varScale="1">
        <p:scale>
          <a:sx n="98" d="100"/>
          <a:sy n="98" d="100"/>
        </p:scale>
        <p:origin x="22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76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89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73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46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1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6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3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336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89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69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2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13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53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8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38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18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60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AC5F0E-116A-724C-AD07-48574641E2B0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B01E82-8F9D-7F4E-B57D-A4CBF1892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23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CD928-E75C-F046-BD12-E70DD6B0E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dirty="0"/>
              <a:t>DÉROULEMENT D’UNE SÉANCE EN FLS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BA4846-7C2E-1E41-8A43-0F35DB051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JUIN 2021</a:t>
            </a:r>
          </a:p>
        </p:txBody>
      </p:sp>
    </p:spTree>
    <p:extLst>
      <p:ext uri="{BB962C8B-B14F-4D97-AF65-F5344CB8AC3E}">
        <p14:creationId xmlns:p14="http://schemas.microsoft.com/office/powerpoint/2010/main" val="321541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A0F2F-9DDA-474B-82C9-F71E6EA8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9600"/>
            <a:ext cx="9601196" cy="1727200"/>
          </a:xfrm>
        </p:spPr>
        <p:txBody>
          <a:bodyPr>
            <a:normAutofit/>
          </a:bodyPr>
          <a:lstStyle/>
          <a:p>
            <a:r>
              <a:rPr lang="fr-FR" b="1" u="sng" dirty="0"/>
              <a:t>Que peut-on différencier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3E7590-841A-0C4D-A676-D5CA3860D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38400"/>
            <a:ext cx="9601196" cy="3437468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9318B02-76A5-2342-AE80-B060B1631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36348"/>
              </p:ext>
            </p:extLst>
          </p:nvPr>
        </p:nvGraphicFramePr>
        <p:xfrm>
          <a:off x="863600" y="2535766"/>
          <a:ext cx="10502900" cy="363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1450">
                  <a:extLst>
                    <a:ext uri="{9D8B030D-6E8A-4147-A177-3AD203B41FA5}">
                      <a16:colId xmlns:a16="http://schemas.microsoft.com/office/drawing/2014/main" val="2501937671"/>
                    </a:ext>
                  </a:extLst>
                </a:gridCol>
                <a:gridCol w="5251450">
                  <a:extLst>
                    <a:ext uri="{9D8B030D-6E8A-4147-A177-3AD203B41FA5}">
                      <a16:colId xmlns:a16="http://schemas.microsoft.com/office/drawing/2014/main" val="4178318884"/>
                    </a:ext>
                  </a:extLst>
                </a:gridCol>
              </a:tblGrid>
              <a:tr h="36364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 cadre spatial</a:t>
                      </a:r>
                    </a:p>
                    <a:p>
                      <a:pPr lvl="0"/>
                      <a:r>
                        <a:rPr lang="fr-F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regroupements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situations d’apprentissage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contenus proposés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différents supports et outils d’apprentissage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actions</a:t>
                      </a:r>
                    </a:p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l’organisation temporelle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attitudes pédagogiques de l’enseignant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les opérations intellectuelles</a:t>
                      </a:r>
                    </a:p>
                    <a:p>
                      <a:pPr lvl="0"/>
                      <a:r>
                        <a:rPr lang="fr-FR" sz="2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 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</a:rPr>
                        <a:t>l’évaluation des acquis de la séquence pour chaque élève</a:t>
                      </a:r>
                    </a:p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5689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9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E2D8F-AB54-4545-9CCD-CAF52F89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60400"/>
            <a:ext cx="9601196" cy="1574799"/>
          </a:xfrm>
        </p:spPr>
        <p:txBody>
          <a:bodyPr>
            <a:normAutofit fontScale="90000"/>
          </a:bodyPr>
          <a:lstStyle/>
          <a:p>
            <a:br>
              <a:rPr lang="fr-FR" sz="3600" b="1" u="sng"/>
            </a:br>
            <a:r>
              <a:rPr lang="fr-FR" sz="3600" b="1" u="sng"/>
              <a:t>LES DIFFÉRENTES PHASES </a:t>
            </a:r>
            <a:br>
              <a:rPr lang="fr-FR" sz="3600" b="1" u="sng"/>
            </a:br>
            <a:r>
              <a:rPr lang="fr-FR" sz="3600" b="1" u="sng"/>
              <a:t>D’UNE SÉANCE DE FLS</a:t>
            </a:r>
            <a:br>
              <a:rPr lang="fr-FR" sz="3600" b="1" u="sng"/>
            </a:br>
            <a:br>
              <a:rPr lang="fr-FR" b="1" u="sng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114AA9-ABB2-C047-BE4B-124124B8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676400"/>
            <a:ext cx="9601196" cy="41994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dirty="0"/>
              <a:t>1 séance = 1 support = 1 objectif</a:t>
            </a:r>
            <a:br>
              <a:rPr lang="fr-FR" dirty="0"/>
            </a:br>
            <a:endParaRPr lang="fr-FR" b="1" u="sng" dirty="0"/>
          </a:p>
          <a:p>
            <a:pPr algn="just"/>
            <a:r>
              <a:rPr lang="fr-FR" dirty="0"/>
              <a:t>1) Retour sur la séance précédente </a:t>
            </a:r>
            <a:r>
              <a:rPr lang="fr-FR" i="1" dirty="0"/>
              <a:t>(5 minutes)</a:t>
            </a:r>
          </a:p>
          <a:p>
            <a:pPr algn="just"/>
            <a:r>
              <a:rPr lang="fr-FR" dirty="0"/>
              <a:t>2) Introduction d’un nouveau support et Activités langagières à partir du nouveau support </a:t>
            </a:r>
            <a:r>
              <a:rPr lang="fr-FR" i="1" dirty="0"/>
              <a:t>(5 minutes + 15 minutes)</a:t>
            </a:r>
          </a:p>
          <a:p>
            <a:pPr algn="just"/>
            <a:r>
              <a:rPr lang="fr-FR" dirty="0"/>
              <a:t>3) Mise en commun	</a:t>
            </a:r>
            <a:r>
              <a:rPr lang="fr-FR" i="1" dirty="0"/>
              <a:t>(10 minutes)</a:t>
            </a:r>
          </a:p>
          <a:p>
            <a:pPr algn="just"/>
            <a:r>
              <a:rPr lang="fr-FR" dirty="0"/>
              <a:t>4) Trace écrite </a:t>
            </a:r>
            <a:r>
              <a:rPr lang="fr-FR" i="1" dirty="0"/>
              <a:t>(10 minutes)</a:t>
            </a:r>
          </a:p>
          <a:p>
            <a:pPr algn="just"/>
            <a:r>
              <a:rPr lang="fr-FR" dirty="0"/>
              <a:t>5) Exercices structurels </a:t>
            </a:r>
            <a:r>
              <a:rPr lang="fr-FR" i="1" dirty="0"/>
              <a:t>(5 minutes à la fin du cours ou à la maison)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32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EE302-0930-2448-8C16-4ABD5870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729343"/>
            <a:ext cx="9601196" cy="1578427"/>
          </a:xfrm>
        </p:spPr>
        <p:txBody>
          <a:bodyPr>
            <a:normAutofit fontScale="90000"/>
          </a:bodyPr>
          <a:lstStyle/>
          <a:p>
            <a:r>
              <a:rPr lang="fr-FR" sz="4000" b="1" dirty="0"/>
              <a:t>1) Retour sur la séance précédente </a:t>
            </a:r>
            <a:br>
              <a:rPr lang="fr-FR" sz="4000" b="1" dirty="0"/>
            </a:br>
            <a:r>
              <a:rPr lang="fr-FR" sz="4000" b="1" dirty="0"/>
              <a:t> Qu’avons-nous appris/fait la dernière fois ?</a:t>
            </a:r>
            <a:br>
              <a:rPr lang="fr-FR" dirty="0"/>
            </a:br>
            <a:r>
              <a:rPr lang="fr-FR" sz="3100" dirty="0"/>
              <a:t>(</a:t>
            </a:r>
            <a:r>
              <a:rPr lang="fr-FR" sz="3100" u="sng" dirty="0"/>
              <a:t>Réactivation de la trace écrite</a:t>
            </a:r>
            <a:r>
              <a:rPr lang="fr-FR" sz="3100" dirty="0"/>
              <a:t> de la séance précédente)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40CE9C-8EB1-6944-99E7-9987425D9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Phase orale </a:t>
            </a:r>
            <a:r>
              <a:rPr lang="fr-FR" dirty="0"/>
              <a:t>qui permet de :</a:t>
            </a:r>
          </a:p>
          <a:p>
            <a:pPr algn="just"/>
            <a:r>
              <a:rPr lang="fr-FR" dirty="0"/>
              <a:t> susciter la communication </a:t>
            </a:r>
          </a:p>
          <a:p>
            <a:pPr algn="just"/>
            <a:r>
              <a:rPr lang="fr-FR" dirty="0"/>
              <a:t>de revoir le lexique et les structures apprises lors de la séance précédente</a:t>
            </a:r>
          </a:p>
          <a:p>
            <a:pPr algn="just"/>
            <a:r>
              <a:rPr lang="fr-FR" dirty="0"/>
              <a:t>de faire répéter les élèves</a:t>
            </a:r>
          </a:p>
          <a:p>
            <a:pPr algn="just"/>
            <a:r>
              <a:rPr lang="fr-FR" dirty="0"/>
              <a:t>de corriger la prononciation</a:t>
            </a:r>
          </a:p>
          <a:p>
            <a:pPr algn="just"/>
            <a:r>
              <a:rPr lang="fr-FR" dirty="0"/>
              <a:t>+ des correction des exercices faits à la maison le cas échéant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8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A1B0B-CC2E-054A-8D16-3EADF9A8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740230"/>
            <a:ext cx="9601196" cy="1545770"/>
          </a:xfrm>
        </p:spPr>
        <p:txBody>
          <a:bodyPr>
            <a:normAutofit fontScale="90000"/>
          </a:bodyPr>
          <a:lstStyle/>
          <a:p>
            <a:br>
              <a:rPr lang="fr-FR" sz="4000" b="1" dirty="0"/>
            </a:br>
            <a:br>
              <a:rPr lang="fr-FR" sz="4000" b="1" dirty="0"/>
            </a:br>
            <a:r>
              <a:rPr lang="fr-FR" sz="4000" b="1" dirty="0"/>
              <a:t>2) Introduction d’un nouveau support </a:t>
            </a:r>
            <a:br>
              <a:rPr lang="fr-FR" sz="4000" b="1" dirty="0"/>
            </a:br>
            <a:r>
              <a:rPr lang="fr-FR" sz="3100" dirty="0"/>
              <a:t>(nouveaux mots / nouvelles structures / nouvel objectif)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269F70-3EFB-CA43-9CCC-6DF35F59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/>
              <a:t>Chaque nouveau support doit permettre à l’élève d’acquérir de nouvelles compétences par le biais de diverses activités langagières.</a:t>
            </a:r>
          </a:p>
          <a:p>
            <a:pPr marL="0" indent="0" algn="just">
              <a:buNone/>
            </a:pPr>
            <a:endParaRPr lang="fr-FR" sz="1500" dirty="0"/>
          </a:p>
          <a:p>
            <a:pPr marL="0" indent="0" algn="just">
              <a:buNone/>
            </a:pPr>
            <a:r>
              <a:rPr lang="fr-FR" dirty="0"/>
              <a:t>En </a:t>
            </a:r>
            <a:r>
              <a:rPr lang="fr-FR" b="1" dirty="0"/>
              <a:t>début de séquence</a:t>
            </a:r>
            <a:r>
              <a:rPr lang="fr-FR" dirty="0"/>
              <a:t> : support déclencheur de parole </a:t>
            </a:r>
          </a:p>
          <a:p>
            <a:pPr marL="0" indent="0" algn="just">
              <a:buNone/>
            </a:pPr>
            <a:r>
              <a:rPr lang="fr-FR" dirty="0"/>
              <a:t>(document iconographique par exemple)</a:t>
            </a:r>
          </a:p>
          <a:p>
            <a:pPr algn="just">
              <a:buFont typeface="Wingdings" pitchFamily="2" charset="2"/>
              <a:buChar char="à"/>
            </a:pPr>
            <a:r>
              <a:rPr lang="fr-FR" b="1" dirty="0">
                <a:solidFill>
                  <a:srgbClr val="FF0000"/>
                </a:solidFill>
              </a:rPr>
              <a:t> phase orale d’anticipation</a:t>
            </a:r>
            <a:r>
              <a:rPr lang="fr-FR" dirty="0">
                <a:solidFill>
                  <a:schemeClr val="tx1"/>
                </a:solidFill>
              </a:rPr>
              <a:t>,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qui peut être différenciée et </a:t>
            </a:r>
            <a:r>
              <a:rPr lang="fr-FR" dirty="0"/>
              <a:t>qui permet aux élèves d’acquérir et de s’approprier du lexique nouveau et de formuler des hypothèses sur le thème de la séquence/les activités à suivre)</a:t>
            </a:r>
          </a:p>
          <a:p>
            <a:pPr marL="0" indent="0" algn="just">
              <a:buNone/>
            </a:pPr>
            <a:r>
              <a:rPr lang="fr-FR" dirty="0"/>
              <a:t>⚠️ Attention ! Ne pas donner de liste de vocabulaire ! </a:t>
            </a:r>
            <a:r>
              <a:rPr lang="fr-FR" b="1" dirty="0"/>
              <a:t>Approche déductive </a:t>
            </a:r>
            <a:r>
              <a:rPr lang="fr-FR" dirty="0"/>
              <a:t>!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6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E5245C-2A88-3946-A4C8-03C38964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fr-FR" sz="3600" b="1" dirty="0"/>
              <a:t>Activités langagières à partir du nouveau support</a:t>
            </a:r>
            <a:r>
              <a:rPr lang="fr-FR" sz="3600" dirty="0"/>
              <a:t> </a:t>
            </a:r>
            <a:br>
              <a:rPr lang="fr-FR" dirty="0"/>
            </a:br>
            <a:r>
              <a:rPr lang="fr-FR" sz="2700" b="1" dirty="0"/>
              <a:t>(approche actionnelle et dimension communicative)</a:t>
            </a:r>
            <a:br>
              <a:rPr lang="fr-FR" dirty="0"/>
            </a:br>
            <a:r>
              <a:rPr lang="fr-FR" sz="3100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sz="3100" dirty="0"/>
              <a:t>parler / écouter / lire / écrire / échanger</a:t>
            </a:r>
            <a:br>
              <a:rPr lang="fr-FR" sz="3100" dirty="0"/>
            </a:br>
            <a:br>
              <a:rPr lang="fr-FR" sz="2700" dirty="0"/>
            </a:br>
            <a:endParaRPr lang="fr-FR" sz="27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E65741-CA9D-6E42-93E5-1689D1B6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fr-FR" b="1" dirty="0">
                <a:solidFill>
                  <a:srgbClr val="FF0000"/>
                </a:solidFill>
              </a:rPr>
              <a:t>Compréhension orale </a:t>
            </a:r>
            <a:r>
              <a:rPr lang="fr-FR" dirty="0"/>
              <a:t>ou </a:t>
            </a:r>
            <a:r>
              <a:rPr lang="fr-FR" b="1" dirty="0">
                <a:solidFill>
                  <a:srgbClr val="FF0000"/>
                </a:solidFill>
              </a:rPr>
              <a:t>écrite</a:t>
            </a:r>
            <a:r>
              <a:rPr lang="fr-FR" dirty="0">
                <a:solidFill>
                  <a:schemeClr val="tx1"/>
                </a:solidFill>
              </a:rPr>
              <a:t> : </a:t>
            </a:r>
            <a:r>
              <a:rPr lang="fr-FR" dirty="0"/>
              <a:t>compréhension globale </a:t>
            </a:r>
            <a:r>
              <a:rPr lang="fr-FR" u="sng" dirty="0"/>
              <a:t>puis</a:t>
            </a:r>
            <a:r>
              <a:rPr lang="fr-FR" dirty="0"/>
              <a:t> compréhension profonde/fine (à différencier si besoin) et restitution de la compréhension profonde/fine par le biais d’une carte mentale, d’un QCM, d’un questionnaire</a:t>
            </a:r>
          </a:p>
          <a:p>
            <a:pPr lvl="0" algn="just"/>
            <a:r>
              <a:rPr lang="fr-FR" dirty="0"/>
              <a:t>Observation de la langue et </a:t>
            </a:r>
            <a:r>
              <a:rPr lang="fr-FR" b="1" dirty="0"/>
              <a:t>déduction</a:t>
            </a:r>
          </a:p>
          <a:p>
            <a:pPr lvl="0" algn="just"/>
            <a:r>
              <a:rPr lang="fr-FR" dirty="0"/>
              <a:t>Activités diverses (et différenciées) de </a:t>
            </a:r>
            <a:r>
              <a:rPr lang="fr-FR" b="1" dirty="0">
                <a:solidFill>
                  <a:srgbClr val="FF0000"/>
                </a:solidFill>
              </a:rPr>
              <a:t>production</a:t>
            </a:r>
            <a:r>
              <a:rPr lang="fr-FR" dirty="0"/>
              <a:t>/</a:t>
            </a:r>
            <a:r>
              <a:rPr lang="fr-FR" b="1" dirty="0">
                <a:solidFill>
                  <a:srgbClr val="FF0000"/>
                </a:solidFill>
              </a:rPr>
              <a:t>interaction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orale</a:t>
            </a:r>
            <a:r>
              <a:rPr lang="fr-FR" dirty="0"/>
              <a:t> ou </a:t>
            </a:r>
            <a:r>
              <a:rPr lang="fr-FR" b="1" dirty="0">
                <a:solidFill>
                  <a:srgbClr val="FF0000"/>
                </a:solidFill>
              </a:rPr>
              <a:t>écrite</a:t>
            </a:r>
            <a:r>
              <a:rPr lang="fr-FR" dirty="0"/>
              <a:t> afin de </a:t>
            </a:r>
            <a:r>
              <a:rPr lang="fr-FR" b="1" dirty="0"/>
              <a:t>manipuler</a:t>
            </a:r>
            <a:r>
              <a:rPr lang="fr-FR" dirty="0"/>
              <a:t> / </a:t>
            </a:r>
            <a:r>
              <a:rPr lang="fr-FR" b="1" dirty="0"/>
              <a:t>d’automatiser</a:t>
            </a:r>
            <a:r>
              <a:rPr lang="fr-FR" dirty="0"/>
              <a:t> le nouveau lexique/les nouvelles structures par la mémorisation et la répétition</a:t>
            </a:r>
          </a:p>
          <a:p>
            <a:pPr algn="just"/>
            <a:r>
              <a:rPr lang="fr-FR" dirty="0"/>
              <a:t> </a:t>
            </a:r>
            <a:r>
              <a:rPr lang="fr-FR" u="sng" dirty="0"/>
              <a:t>Modalités de travail</a:t>
            </a:r>
            <a:r>
              <a:rPr lang="fr-FR" dirty="0"/>
              <a:t> : activités </a:t>
            </a:r>
            <a:r>
              <a:rPr lang="fr-FR" b="1" dirty="0"/>
              <a:t>individuelles</a:t>
            </a:r>
            <a:r>
              <a:rPr lang="fr-FR" dirty="0"/>
              <a:t>, en </a:t>
            </a:r>
            <a:r>
              <a:rPr lang="fr-FR" b="1" dirty="0"/>
              <a:t>binôme</a:t>
            </a:r>
            <a:r>
              <a:rPr lang="fr-FR" dirty="0"/>
              <a:t> ou en </a:t>
            </a:r>
            <a:r>
              <a:rPr lang="fr-FR" b="1" dirty="0"/>
              <a:t>groupe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7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EFBB8-8353-4941-AAB1-9C3D5D7E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3) Mise en commun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98B48E-40C9-7F4E-A148-350B66DE8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476500"/>
            <a:ext cx="9601196" cy="3399368"/>
          </a:xfrm>
        </p:spPr>
        <p:txBody>
          <a:bodyPr>
            <a:normAutofit/>
          </a:bodyPr>
          <a:lstStyle/>
          <a:p>
            <a:endParaRPr lang="fr-FR" b="1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Restitution orale </a:t>
            </a:r>
            <a:r>
              <a:rPr lang="fr-FR" dirty="0"/>
              <a:t>des activités réalisées par les élèves</a:t>
            </a:r>
          </a:p>
          <a:p>
            <a:pPr algn="just"/>
            <a:r>
              <a:rPr lang="fr-FR" dirty="0"/>
              <a:t>Phase d’échange, de confrontation de points de vue, de justification des choix</a:t>
            </a:r>
          </a:p>
          <a:p>
            <a:pPr algn="just"/>
            <a:r>
              <a:rPr lang="fr-FR" dirty="0"/>
              <a:t>L’enseignant guide la réflexion collective</a:t>
            </a:r>
          </a:p>
          <a:p>
            <a:pPr algn="just"/>
            <a:r>
              <a:rPr lang="fr-FR" dirty="0"/>
              <a:t>Activités de </a:t>
            </a:r>
            <a:r>
              <a:rPr lang="fr-FR" b="1" u="sng" dirty="0"/>
              <a:t>médiation</a:t>
            </a:r>
            <a:r>
              <a:rPr lang="fr-FR" dirty="0"/>
              <a:t> : reformulation par les camarades = mise à niveau par les pairs (accès au sens pour tous les élèves) </a:t>
            </a:r>
          </a:p>
        </p:txBody>
      </p:sp>
    </p:spTree>
    <p:extLst>
      <p:ext uri="{BB962C8B-B14F-4D97-AF65-F5344CB8AC3E}">
        <p14:creationId xmlns:p14="http://schemas.microsoft.com/office/powerpoint/2010/main" val="247066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6A991-99F9-E34D-9923-E188DA5C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4) Trace écrite </a:t>
            </a:r>
            <a:br>
              <a:rPr lang="fr-FR" dirty="0"/>
            </a:br>
            <a:r>
              <a:rPr lang="fr-FR" sz="3600" dirty="0"/>
              <a:t>(Rôle modélisant – Fixation </a:t>
            </a:r>
            <a:r>
              <a:rPr lang="fr-FR" sz="3600"/>
              <a:t>des acquis)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A5BE77-217A-7347-92BD-60B402FA9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b="1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Synthèse écrite </a:t>
            </a:r>
            <a:r>
              <a:rPr lang="fr-FR" dirty="0"/>
              <a:t>de la mise en commun proposée par les élèves et guidée par le professeur</a:t>
            </a:r>
          </a:p>
          <a:p>
            <a:pPr algn="just"/>
            <a:r>
              <a:rPr lang="fr-FR" dirty="0"/>
              <a:t>Reprise du lexique et des structures grammaticales</a:t>
            </a:r>
          </a:p>
          <a:p>
            <a:pPr algn="just"/>
            <a:r>
              <a:rPr lang="fr-FR" dirty="0"/>
              <a:t>Possibilité de différenciation pédagogique</a:t>
            </a:r>
          </a:p>
          <a:p>
            <a:pPr marL="0" indent="0" algn="just">
              <a:buNone/>
            </a:pPr>
            <a:endParaRPr lang="fr-FR" sz="1500" dirty="0"/>
          </a:p>
          <a:p>
            <a:pPr algn="just"/>
            <a:r>
              <a:rPr lang="fr-FR" dirty="0"/>
              <a:t>La trace écrite, qui a un </a:t>
            </a:r>
            <a:r>
              <a:rPr lang="fr-FR" b="1" dirty="0">
                <a:solidFill>
                  <a:srgbClr val="FF0000"/>
                </a:solidFill>
              </a:rPr>
              <a:t>rôle modélisant</a:t>
            </a:r>
            <a:r>
              <a:rPr lang="fr-FR" dirty="0"/>
              <a:t>, sera réactivée lors de la phase 1 de la séance suivante.</a:t>
            </a:r>
          </a:p>
        </p:txBody>
      </p:sp>
    </p:spTree>
    <p:extLst>
      <p:ext uri="{BB962C8B-B14F-4D97-AF65-F5344CB8AC3E}">
        <p14:creationId xmlns:p14="http://schemas.microsoft.com/office/powerpoint/2010/main" val="264605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EF2FC2-84AF-1640-B8B0-8FCD439E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5) Exercices structurels </a:t>
            </a:r>
            <a:br>
              <a:rPr lang="fr-FR" dirty="0"/>
            </a:br>
            <a:r>
              <a:rPr lang="fr-FR" sz="3100" dirty="0"/>
              <a:t>(en cours ou à la maison)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90771-9ED2-234A-9572-4514C8B7C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/>
              <a:t>Seulement </a:t>
            </a:r>
            <a:r>
              <a:rPr lang="fr-FR" b="1" dirty="0"/>
              <a:t>après</a:t>
            </a:r>
            <a:r>
              <a:rPr lang="fr-FR" dirty="0"/>
              <a:t> la </a:t>
            </a:r>
            <a:r>
              <a:rPr lang="fr-FR" b="1" dirty="0"/>
              <a:t>déduction</a:t>
            </a:r>
            <a:r>
              <a:rPr lang="fr-FR" dirty="0"/>
              <a:t> des règles et la </a:t>
            </a:r>
            <a:r>
              <a:rPr lang="fr-FR" b="1" dirty="0"/>
              <a:t>manipulation</a:t>
            </a:r>
            <a:r>
              <a:rPr lang="fr-FR" dirty="0"/>
              <a:t> des nouvelles structures par le biais d’activités langagières de communication.</a:t>
            </a:r>
          </a:p>
          <a:p>
            <a:pPr marL="0" indent="0" algn="just">
              <a:buNone/>
            </a:pPr>
            <a:r>
              <a:rPr lang="fr-FR" u="sng" dirty="0"/>
              <a:t>Exemples :</a:t>
            </a:r>
          </a:p>
          <a:p>
            <a:pPr lvl="0" algn="just"/>
            <a:r>
              <a:rPr lang="fr-FR" dirty="0"/>
              <a:t>Activités d’écriture, de mémorisation</a:t>
            </a:r>
          </a:p>
          <a:p>
            <a:pPr lvl="0" algn="just"/>
            <a:r>
              <a:rPr lang="fr-FR" dirty="0"/>
              <a:t>Exercices lexico-grammaticaux</a:t>
            </a:r>
          </a:p>
          <a:p>
            <a:pPr marL="0" lvl="0" indent="0" algn="just">
              <a:buNone/>
            </a:pPr>
            <a:endParaRPr lang="fr-FR" sz="1600" dirty="0"/>
          </a:p>
          <a:p>
            <a:pPr marL="0" lvl="0" indent="0" algn="just">
              <a:buNone/>
            </a:pPr>
            <a:r>
              <a:rPr lang="fr-FR" dirty="0"/>
              <a:t>⚠️ Attention ! Le travail à la maison ne doit jamais mettre les élèves en difficulté !</a:t>
            </a:r>
          </a:p>
          <a:p>
            <a:pPr marL="0" lvl="0" indent="0" algn="just">
              <a:buNone/>
            </a:pPr>
            <a:r>
              <a:rPr lang="fr-FR" b="1" dirty="0"/>
              <a:t>Les consignes de travail doivent être précises et différenciées si besoin</a:t>
            </a:r>
            <a:r>
              <a:rPr lang="fr-FR" dirty="0"/>
              <a:t>.</a:t>
            </a:r>
          </a:p>
          <a:p>
            <a:pPr marL="0" lvl="0" indent="0" algn="just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28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15B6C6-0AD3-8E46-923F-241EA08A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Attention, il faut veiller à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F5678-476B-874F-A23F-B4914D785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fr-FR" dirty="0"/>
              <a:t>fixer des </a:t>
            </a:r>
            <a:r>
              <a:rPr lang="fr-FR" b="1" dirty="0"/>
              <a:t>objectifs concrets et palpables </a:t>
            </a:r>
            <a:r>
              <a:rPr lang="fr-FR" dirty="0"/>
              <a:t>(compétences)</a:t>
            </a:r>
          </a:p>
          <a:p>
            <a:pPr lvl="0" algn="just"/>
            <a:r>
              <a:rPr lang="fr-FR" dirty="0"/>
              <a:t>donner une </a:t>
            </a:r>
            <a:r>
              <a:rPr lang="fr-FR" b="1" dirty="0"/>
              <a:t>dimension communicative </a:t>
            </a:r>
            <a:r>
              <a:rPr lang="fr-FR" dirty="0"/>
              <a:t>aux activités proposées (activités langagières)</a:t>
            </a:r>
          </a:p>
          <a:p>
            <a:pPr lvl="0" algn="just"/>
            <a:r>
              <a:rPr lang="fr-FR" dirty="0"/>
              <a:t>donner des </a:t>
            </a:r>
            <a:r>
              <a:rPr lang="fr-FR" b="1" dirty="0"/>
              <a:t>consignes claires</a:t>
            </a:r>
            <a:r>
              <a:rPr lang="fr-FR" dirty="0"/>
              <a:t>, les mimer, les répéter, les faire reformuler, les faire traduire</a:t>
            </a:r>
          </a:p>
          <a:p>
            <a:pPr lvl="0" algn="just"/>
            <a:r>
              <a:rPr lang="fr-FR" dirty="0"/>
              <a:t>utiliser des </a:t>
            </a:r>
            <a:r>
              <a:rPr lang="fr-FR" b="1" dirty="0"/>
              <a:t>supports en rapport avec les centres d’intérêts des élèves </a:t>
            </a:r>
            <a:r>
              <a:rPr lang="fr-FR" dirty="0"/>
              <a:t>(environnement scolaire) pour favoriser </a:t>
            </a:r>
            <a:r>
              <a:rPr lang="fr-FR" b="1" dirty="0"/>
              <a:t>l’autonomie</a:t>
            </a:r>
          </a:p>
          <a:p>
            <a:pPr lvl="0" algn="just"/>
            <a:r>
              <a:rPr lang="fr-FR" b="1" dirty="0"/>
              <a:t>répartir le temps de parole </a:t>
            </a:r>
            <a:r>
              <a:rPr lang="fr-FR" dirty="0"/>
              <a:t>entre les élèves</a:t>
            </a:r>
          </a:p>
          <a:p>
            <a:pPr lvl="0" algn="just"/>
            <a:r>
              <a:rPr lang="fr-FR" b="1" dirty="0"/>
              <a:t>développer l’autonomie </a:t>
            </a:r>
            <a:r>
              <a:rPr lang="fr-FR" dirty="0"/>
              <a:t>des élèves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41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que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{446A696A-A849-6D48-B43A-468EA9EAD0D2}tf10001064</Template>
  <TotalTime>20046</TotalTime>
  <Words>472</Words>
  <Application>Microsoft Macintosh PowerPoint</Application>
  <PresentationFormat>Grand écran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Wingdings</vt:lpstr>
      <vt:lpstr>Organique</vt:lpstr>
      <vt:lpstr>DÉROULEMENT D’UNE SÉANCE EN FLS</vt:lpstr>
      <vt:lpstr> LES DIFFÉRENTES PHASES  D’UNE SÉANCE DE FLS  </vt:lpstr>
      <vt:lpstr>1) Retour sur la séance précédente   Qu’avons-nous appris/fait la dernière fois ? (Réactivation de la trace écrite de la séance précédente)</vt:lpstr>
      <vt:lpstr>  2) Introduction d’un nouveau support  (nouveaux mots / nouvelles structures / nouvel objectif)  </vt:lpstr>
      <vt:lpstr>Activités langagières à partir du nouveau support  (approche actionnelle et dimension communicative)  parler / écouter / lire / écrire / échanger  </vt:lpstr>
      <vt:lpstr>3) Mise en commun </vt:lpstr>
      <vt:lpstr>4) Trace écrite  (Rôle modélisant – Fixation des acquis)</vt:lpstr>
      <vt:lpstr>5) Exercices structurels  (en cours ou à la maison)</vt:lpstr>
      <vt:lpstr>Attention, il faut veiller à : </vt:lpstr>
      <vt:lpstr>Que peut-on différencier ?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DÉROULEMENT D’UNE SÉANCE EN FLS</dc:title>
  <dc:creator>Microsoft Office User</dc:creator>
  <cp:lastModifiedBy>Carole Paolo</cp:lastModifiedBy>
  <cp:revision>26</cp:revision>
  <dcterms:created xsi:type="dcterms:W3CDTF">2021-05-03T12:41:51Z</dcterms:created>
  <dcterms:modified xsi:type="dcterms:W3CDTF">2021-06-07T19:45:23Z</dcterms:modified>
</cp:coreProperties>
</file>