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36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98"/>
    <p:restoredTop sz="93659"/>
  </p:normalViewPr>
  <p:slideViewPr>
    <p:cSldViewPr snapToGrid="0" snapToObjects="1">
      <p:cViewPr varScale="1">
        <p:scale>
          <a:sx n="111" d="100"/>
          <a:sy n="111" d="100"/>
        </p:scale>
        <p:origin x="46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B35311CC-462A-564B-9037-5B7743649201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F9868156-4986-7545-BC98-6548FB40AD89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889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11CC-462A-564B-9037-5B7743649201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8156-4986-7545-BC98-6548FB40AD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9188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11CC-462A-564B-9037-5B7743649201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8156-4986-7545-BC98-6548FB40AD89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3471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11CC-462A-564B-9037-5B7743649201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8156-4986-7545-BC98-6548FB40AD89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6849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11CC-462A-564B-9037-5B7743649201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8156-4986-7545-BC98-6548FB40AD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8783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11CC-462A-564B-9037-5B7743649201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8156-4986-7545-BC98-6548FB40AD89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88207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11CC-462A-564B-9037-5B7743649201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8156-4986-7545-BC98-6548FB40AD89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5736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11CC-462A-564B-9037-5B7743649201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8156-4986-7545-BC98-6548FB40AD89}" type="slidenum">
              <a:rPr lang="fr-FR" smtClean="0"/>
              <a:t>‹N°›</a:t>
            </a:fld>
            <a:endParaRPr lang="fr-FR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4383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11CC-462A-564B-9037-5B7743649201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8156-4986-7545-BC98-6548FB40AD89}" type="slidenum">
              <a:rPr lang="fr-FR" smtClean="0"/>
              <a:t>‹N°›</a:t>
            </a:fld>
            <a:endParaRPr lang="fr-FR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780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11CC-462A-564B-9037-5B7743649201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8156-4986-7545-BC98-6548FB40AD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8565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11CC-462A-564B-9037-5B7743649201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8156-4986-7545-BC98-6548FB40AD89}" type="slidenum">
              <a:rPr lang="fr-FR" smtClean="0"/>
              <a:t>‹N°›</a:t>
            </a:fld>
            <a:endParaRPr lang="fr-FR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5307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11CC-462A-564B-9037-5B7743649201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8156-4986-7545-BC98-6548FB40AD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32496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11CC-462A-564B-9037-5B7743649201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8156-4986-7545-BC98-6548FB40AD89}" type="slidenum">
              <a:rPr lang="fr-FR" smtClean="0"/>
              <a:t>‹N°›</a:t>
            </a:fld>
            <a:endParaRPr lang="fr-FR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926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11CC-462A-564B-9037-5B7743649201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8156-4986-7545-BC98-6548FB40AD89}" type="slidenum">
              <a:rPr lang="fr-FR" smtClean="0"/>
              <a:t>‹N°›</a:t>
            </a:fld>
            <a:endParaRPr lang="fr-FR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3802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11CC-462A-564B-9037-5B7743649201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8156-4986-7545-BC98-6548FB40AD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858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11CC-462A-564B-9037-5B7743649201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8156-4986-7545-BC98-6548FB40AD89}" type="slidenum">
              <a:rPr lang="fr-FR" smtClean="0"/>
              <a:t>‹N°›</a:t>
            </a:fld>
            <a:endParaRPr lang="fr-FR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86462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11CC-462A-564B-9037-5B7743649201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8156-4986-7545-BC98-6548FB40AD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999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35311CC-462A-564B-9037-5B7743649201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9868156-4986-7545-BC98-6548FB40AD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326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63" r:id="rId1"/>
    <p:sldLayoutId id="2147484364" r:id="rId2"/>
    <p:sldLayoutId id="2147484365" r:id="rId3"/>
    <p:sldLayoutId id="2147484366" r:id="rId4"/>
    <p:sldLayoutId id="2147484367" r:id="rId5"/>
    <p:sldLayoutId id="2147484368" r:id="rId6"/>
    <p:sldLayoutId id="2147484369" r:id="rId7"/>
    <p:sldLayoutId id="2147484370" r:id="rId8"/>
    <p:sldLayoutId id="2147484371" r:id="rId9"/>
    <p:sldLayoutId id="2147484372" r:id="rId10"/>
    <p:sldLayoutId id="2147484373" r:id="rId11"/>
    <p:sldLayoutId id="2147484374" r:id="rId12"/>
    <p:sldLayoutId id="2147484375" r:id="rId13"/>
    <p:sldLayoutId id="2147484376" r:id="rId14"/>
    <p:sldLayoutId id="2147484377" r:id="rId15"/>
    <p:sldLayoutId id="2147484378" r:id="rId16"/>
    <p:sldLayoutId id="214748437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szexpertsfle.com/" TargetMode="External"/><Relationship Id="rId2" Type="http://schemas.openxmlformats.org/officeDocument/2006/relationships/hyperlink" Target="https://www.france-education-international.f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rancaislangueseconde.f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DC0AF5-6D1D-6748-884F-B3A249B280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/>
              <a:t>FORMATION FLS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BFEB5F1-051B-1C48-98E9-D477E12246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00691"/>
            <a:ext cx="9144000" cy="1655762"/>
          </a:xfrm>
        </p:spPr>
        <p:txBody>
          <a:bodyPr/>
          <a:lstStyle/>
          <a:p>
            <a:r>
              <a:rPr lang="fr-FR" dirty="0"/>
              <a:t>Mardi 10 novembre 2020</a:t>
            </a:r>
          </a:p>
          <a:p>
            <a:r>
              <a:rPr lang="fr-FR" dirty="0"/>
              <a:t>Collège Dillon 1</a:t>
            </a:r>
          </a:p>
        </p:txBody>
      </p:sp>
    </p:spTree>
    <p:extLst>
      <p:ext uri="{BB962C8B-B14F-4D97-AF65-F5344CB8AC3E}">
        <p14:creationId xmlns:p14="http://schemas.microsoft.com/office/powerpoint/2010/main" val="3906924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386659-D6D1-3347-B336-FFD496C37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u="sng" dirty="0"/>
              <a:t>MON PARCOURS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9DD411-04F8-804E-93FD-B8C51299E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fr-FR" dirty="0"/>
              <a:t>CAPES de Portugais (2003)</a:t>
            </a:r>
          </a:p>
          <a:p>
            <a:pPr algn="just"/>
            <a:r>
              <a:rPr lang="fr-FR" dirty="0"/>
              <a:t>D.U FLE (2006)</a:t>
            </a:r>
          </a:p>
          <a:p>
            <a:pPr algn="just"/>
            <a:r>
              <a:rPr lang="fr-FR" dirty="0"/>
              <a:t>Habilitation correcteur/examinateur DELF Scolaire (2017)</a:t>
            </a:r>
          </a:p>
          <a:p>
            <a:pPr algn="just"/>
            <a:r>
              <a:rPr lang="fr-FR" dirty="0"/>
              <a:t>Formation Magistère « Enseigner aux élèves allophones arrivants dans le second degré » (avril-mai 2018)</a:t>
            </a:r>
          </a:p>
          <a:p>
            <a:pPr algn="just"/>
            <a:r>
              <a:rPr lang="fr-FR" dirty="0"/>
              <a:t>1</a:t>
            </a:r>
            <a:r>
              <a:rPr lang="fr-FR" baseline="30000" dirty="0"/>
              <a:t>ère</a:t>
            </a:r>
            <a:r>
              <a:rPr lang="fr-FR" dirty="0"/>
              <a:t> prise en charge d’élèves (novembre 2018) (1 élève au collège du Vert Pré et 2 élèves au collège du Lorrain)</a:t>
            </a:r>
          </a:p>
          <a:p>
            <a:pPr algn="just"/>
            <a:r>
              <a:rPr lang="fr-FR" dirty="0"/>
              <a:t>Affectation au collège de Basse-Pointe suite à la création d’une UPE2A. (rentrée 2020)</a:t>
            </a:r>
          </a:p>
        </p:txBody>
      </p:sp>
    </p:spTree>
    <p:extLst>
      <p:ext uri="{BB962C8B-B14F-4D97-AF65-F5344CB8AC3E}">
        <p14:creationId xmlns:p14="http://schemas.microsoft.com/office/powerpoint/2010/main" val="3497132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B2BF05-3F33-BA4F-B3CB-80AA18C86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u="sng" dirty="0"/>
              <a:t>LA THÉORIE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9939A7-2FD8-974C-83B7-1D18C54FB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223" y="2685326"/>
            <a:ext cx="10515600" cy="3954624"/>
          </a:xfrm>
        </p:spPr>
        <p:txBody>
          <a:bodyPr/>
          <a:lstStyle/>
          <a:p>
            <a:pPr algn="just"/>
            <a:r>
              <a:rPr lang="fr-FR" dirty="0"/>
              <a:t>Différence entre FLM, FLE, FLS et FLESCO</a:t>
            </a:r>
          </a:p>
          <a:p>
            <a:pPr algn="just"/>
            <a:r>
              <a:rPr lang="fr-FR" dirty="0"/>
              <a:t>Le 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CECRL (Cadre Européen Commun de Référence pour les Langues): identification des profils </a:t>
            </a:r>
            <a:r>
              <a:rPr lang="fr-FR" dirty="0"/>
              <a:t>d’apprenants, activités langagières et perspective actionnelle</a:t>
            </a:r>
          </a:p>
          <a:p>
            <a:pPr algn="just"/>
            <a:r>
              <a:rPr lang="fr-FR" dirty="0"/>
              <a:t>Le DELF Scolaire</a:t>
            </a:r>
          </a:p>
          <a:p>
            <a:pPr algn="just"/>
            <a:r>
              <a:rPr lang="fr-FR" dirty="0"/>
              <a:t>Cours « type »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2015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D7B2C4-2138-134C-B989-0599F8B1A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u="sng" dirty="0"/>
              <a:t>LA RÉALITÉ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4A31EE-8A83-644C-B5DD-1EB7FF037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28395"/>
            <a:ext cx="10515600" cy="3248568"/>
          </a:xfrm>
        </p:spPr>
        <p:txBody>
          <a:bodyPr>
            <a:normAutofit/>
          </a:bodyPr>
          <a:lstStyle/>
          <a:p>
            <a:pPr algn="just"/>
            <a:r>
              <a:rPr lang="fr-FR" dirty="0"/>
              <a:t>Ma première expérience : Claudine, élève de 3</a:t>
            </a:r>
            <a:r>
              <a:rPr lang="fr-FR" baseline="30000" dirty="0"/>
              <a:t>ème</a:t>
            </a:r>
            <a:r>
              <a:rPr lang="fr-FR" dirty="0"/>
              <a:t> au collège Constant Le Ray au Vert Pré (objectif DELF)</a:t>
            </a:r>
          </a:p>
          <a:p>
            <a:pPr algn="just"/>
            <a:r>
              <a:rPr lang="fr-FR" dirty="0"/>
              <a:t>2</a:t>
            </a:r>
            <a:r>
              <a:rPr lang="fr-FR" baseline="30000" dirty="0"/>
              <a:t>ème</a:t>
            </a:r>
            <a:r>
              <a:rPr lang="fr-FR" dirty="0"/>
              <a:t> expérience: </a:t>
            </a:r>
            <a:r>
              <a:rPr lang="fr-FR" dirty="0" err="1"/>
              <a:t>Laël</a:t>
            </a:r>
            <a:r>
              <a:rPr lang="fr-FR" dirty="0"/>
              <a:t> et </a:t>
            </a:r>
            <a:r>
              <a:rPr lang="fr-FR" dirty="0" err="1"/>
              <a:t>Nauradia</a:t>
            </a:r>
            <a:r>
              <a:rPr lang="fr-FR" dirty="0"/>
              <a:t>, élèves de 5</a:t>
            </a:r>
            <a:r>
              <a:rPr lang="fr-FR" baseline="30000" dirty="0"/>
              <a:t>ème</a:t>
            </a:r>
            <a:r>
              <a:rPr lang="fr-FR" dirty="0"/>
              <a:t> et 4</a:t>
            </a:r>
            <a:r>
              <a:rPr lang="fr-FR" baseline="30000" dirty="0"/>
              <a:t>ème</a:t>
            </a:r>
            <a:r>
              <a:rPr lang="fr-FR" dirty="0"/>
              <a:t> au collège Hubert </a:t>
            </a:r>
            <a:r>
              <a:rPr lang="fr-FR" dirty="0" err="1"/>
              <a:t>Néro</a:t>
            </a:r>
            <a:r>
              <a:rPr lang="fr-FR" dirty="0"/>
              <a:t> au Lorrain (objectif inclusion)</a:t>
            </a:r>
          </a:p>
          <a:p>
            <a:pPr algn="just"/>
            <a:r>
              <a:rPr lang="fr-FR" dirty="0"/>
              <a:t>Expérience actuelle: 11 élèves (de la 6</a:t>
            </a:r>
            <a:r>
              <a:rPr lang="fr-FR" baseline="30000" dirty="0"/>
              <a:t>ème</a:t>
            </a:r>
            <a:r>
              <a:rPr lang="fr-FR" dirty="0"/>
              <a:t> à la 3</a:t>
            </a:r>
            <a:r>
              <a:rPr lang="fr-FR" baseline="30000" dirty="0"/>
              <a:t>ème</a:t>
            </a:r>
            <a:r>
              <a:rPr lang="fr-FR" dirty="0"/>
              <a:t>) dans l’UPE2A de Basse-Pointe (+2 élèves de 6</a:t>
            </a:r>
            <a:r>
              <a:rPr lang="fr-FR" baseline="30000" dirty="0"/>
              <a:t>ème</a:t>
            </a:r>
            <a:r>
              <a:rPr lang="fr-FR" dirty="0"/>
              <a:t> à partir du 9 novembre)</a:t>
            </a:r>
          </a:p>
        </p:txBody>
      </p:sp>
    </p:spTree>
    <p:extLst>
      <p:ext uri="{BB962C8B-B14F-4D97-AF65-F5344CB8AC3E}">
        <p14:creationId xmlns:p14="http://schemas.microsoft.com/office/powerpoint/2010/main" val="886715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903CB9-2EA6-2B41-A8C9-87CCCE54B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u="sng" dirty="0"/>
              <a:t>MON ORGANISATION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B0C78B-7FFE-9E4D-8F42-60BA4FE1E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fr-FR" dirty="0"/>
              <a:t>Cours de FLS en parallèle avec le plan MINIRE (2h par semaine par niveau)</a:t>
            </a:r>
          </a:p>
          <a:p>
            <a:pPr algn="just"/>
            <a:r>
              <a:rPr lang="fr-FR" dirty="0"/>
              <a:t>Prise en charge individuelle en fonction des besoins</a:t>
            </a:r>
          </a:p>
          <a:p>
            <a:pPr algn="just"/>
            <a:r>
              <a:rPr lang="fr-FR" dirty="0"/>
              <a:t>11 élèves = 11 niveaux différents!</a:t>
            </a:r>
          </a:p>
          <a:p>
            <a:pPr algn="just"/>
            <a:r>
              <a:rPr lang="fr-FR" dirty="0"/>
              <a:t>Identification des besoins à partir des épreuves du DELF Scolaire</a:t>
            </a:r>
          </a:p>
          <a:p>
            <a:pPr algn="just"/>
            <a:r>
              <a:rPr lang="fr-FR" dirty="0"/>
              <a:t>Séquences de cours basées sur l’enseignement des LVE (compréhension orale et écrite, production orale et écrite, interaction orale et écrite)</a:t>
            </a:r>
          </a:p>
          <a:p>
            <a:pPr algn="just"/>
            <a:r>
              <a:rPr lang="fr-FR" dirty="0"/>
              <a:t>Besoins particuliers identifiés par les professeurs des autres disciplines</a:t>
            </a:r>
          </a:p>
          <a:p>
            <a:pPr algn="just"/>
            <a:r>
              <a:rPr lang="fr-FR" dirty="0"/>
              <a:t>Préparation au DELF Scolaire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0162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B98FAD-F478-EB4C-9C55-DBDB27E54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u="sng" dirty="0"/>
              <a:t>OUTILS / RESSOURCES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016F1F-C1E8-F34C-8ED0-FD1C7DFCD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fr-FR" dirty="0"/>
              <a:t>circulaire </a:t>
            </a:r>
            <a:r>
              <a:rPr lang="fr-FR" b="1" dirty="0"/>
              <a:t>n°2012-141 du 2 octobre 2012</a:t>
            </a:r>
            <a:r>
              <a:rPr lang="fr-FR" dirty="0"/>
              <a:t>, qui définit l’organisation de la scolarité des élèves allophones nouvellement arrivés (EANA)</a:t>
            </a:r>
          </a:p>
          <a:p>
            <a:pPr algn="just"/>
            <a:r>
              <a:rPr lang="fr-FR" dirty="0"/>
              <a:t>Le CECRL</a:t>
            </a:r>
          </a:p>
          <a:p>
            <a:pPr algn="just"/>
            <a:r>
              <a:rPr lang="fr-FR" dirty="0"/>
              <a:t>Le Socle Commun de connaissances et de compétences</a:t>
            </a:r>
          </a:p>
          <a:p>
            <a:pPr marL="0" indent="0" algn="just">
              <a:buNone/>
            </a:pPr>
            <a:endParaRPr lang="fr-FR" dirty="0"/>
          </a:p>
          <a:p>
            <a:pPr algn="just"/>
            <a:r>
              <a:rPr lang="fr-FR" dirty="0">
                <a:hlinkClick r:id="rId2"/>
              </a:rPr>
              <a:t>https://www.france-education-international.fr/</a:t>
            </a:r>
            <a:r>
              <a:rPr lang="fr-FR" dirty="0"/>
              <a:t> (anciennement CIEP)</a:t>
            </a:r>
          </a:p>
          <a:p>
            <a:pPr algn="just"/>
            <a:r>
              <a:rPr lang="fr-FR" dirty="0">
                <a:hlinkClick r:id="rId3"/>
              </a:rPr>
              <a:t>https://leszexpertsfle.com</a:t>
            </a:r>
            <a:endParaRPr lang="fr-FR" dirty="0"/>
          </a:p>
          <a:p>
            <a:pPr algn="just"/>
            <a:r>
              <a:rPr lang="fr-FR" dirty="0">
                <a:hlinkClick r:id="rId4"/>
              </a:rPr>
              <a:t>https://www.francaislangueseconde.fr</a:t>
            </a:r>
            <a:r>
              <a:rPr lang="fr-FR" dirty="0"/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65003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que">
  <a:themeElements>
    <a:clrScheme name="Ble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rganiqu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{446A696A-A849-6D48-B43A-468EA9EAD0D2}tf10001064</Template>
  <TotalTime>179</TotalTime>
  <Words>348</Words>
  <Application>Microsoft Macintosh PowerPoint</Application>
  <PresentationFormat>Grand écran</PresentationFormat>
  <Paragraphs>36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</vt:lpstr>
      <vt:lpstr>Calibri</vt:lpstr>
      <vt:lpstr>Organique</vt:lpstr>
      <vt:lpstr>FORMATION FLS</vt:lpstr>
      <vt:lpstr>MON PARCOURS</vt:lpstr>
      <vt:lpstr>LA THÉORIE</vt:lpstr>
      <vt:lpstr>LA RÉALITÉ</vt:lpstr>
      <vt:lpstr>MON ORGANISATION</vt:lpstr>
      <vt:lpstr>OUTILS / RESSOURCES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 FLS</dc:title>
  <dc:creator>Nanonanou Jaunet</dc:creator>
  <cp:lastModifiedBy>Nanonanou Jaunet</cp:lastModifiedBy>
  <cp:revision>15</cp:revision>
  <dcterms:created xsi:type="dcterms:W3CDTF">2020-11-05T11:40:44Z</dcterms:created>
  <dcterms:modified xsi:type="dcterms:W3CDTF">2020-11-05T14:39:59Z</dcterms:modified>
</cp:coreProperties>
</file>