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7" r:id="rId2"/>
    <p:sldId id="260" r:id="rId3"/>
    <p:sldId id="256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0" autoAdjust="0"/>
    <p:restoredTop sz="94601" autoAdjust="0"/>
  </p:normalViewPr>
  <p:slideViewPr>
    <p:cSldViewPr>
      <p:cViewPr varScale="1">
        <p:scale>
          <a:sx n="110" d="100"/>
          <a:sy n="110" d="100"/>
        </p:scale>
        <p:origin x="162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1336-E00A-4984-AE02-758199848D52}" type="datetimeFigureOut">
              <a:rPr lang="fr-FR" smtClean="0"/>
              <a:t>09/06/2021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911F-E0AB-4D7A-BA0D-D9D862357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1336-E00A-4984-AE02-758199848D52}" type="datetimeFigureOut">
              <a:rPr lang="fr-FR" smtClean="0"/>
              <a:t>09/06/2021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911F-E0AB-4D7A-BA0D-D9D862357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1336-E00A-4984-AE02-758199848D52}" type="datetimeFigureOut">
              <a:rPr lang="fr-FR" smtClean="0"/>
              <a:t>09/06/2021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911F-E0AB-4D7A-BA0D-D9D862357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1336-E00A-4984-AE02-758199848D52}" type="datetimeFigureOut">
              <a:rPr lang="fr-FR" smtClean="0"/>
              <a:t>09/06/2021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911F-E0AB-4D7A-BA0D-D9D862357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1336-E00A-4984-AE02-758199848D52}" type="datetimeFigureOut">
              <a:rPr lang="fr-FR" smtClean="0"/>
              <a:t>09/06/2021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911F-E0AB-4D7A-BA0D-D9D862357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1336-E00A-4984-AE02-758199848D52}" type="datetimeFigureOut">
              <a:rPr lang="fr-FR" smtClean="0"/>
              <a:t>09/06/2021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911F-E0AB-4D7A-BA0D-D9D862357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1336-E00A-4984-AE02-758199848D52}" type="datetimeFigureOut">
              <a:rPr lang="fr-FR" smtClean="0"/>
              <a:t>09/06/2021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911F-E0AB-4D7A-BA0D-D9D862357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1336-E00A-4984-AE02-758199848D52}" type="datetimeFigureOut">
              <a:rPr lang="fr-FR" smtClean="0"/>
              <a:t>09/06/2021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911F-E0AB-4D7A-BA0D-D9D862357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1336-E00A-4984-AE02-758199848D52}" type="datetimeFigureOut">
              <a:rPr lang="fr-FR" smtClean="0"/>
              <a:t>09/06/2021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911F-E0AB-4D7A-BA0D-D9D862357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1336-E00A-4984-AE02-758199848D52}" type="datetimeFigureOut">
              <a:rPr lang="fr-FR" smtClean="0"/>
              <a:t>09/06/2021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D911F-E0AB-4D7A-BA0D-D9D8623572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1336-E00A-4984-AE02-758199848D52}" type="datetimeFigureOut">
              <a:rPr lang="fr-FR" smtClean="0"/>
              <a:t>09/06/2021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4D911F-E0AB-4D7A-BA0D-D9D86235723D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591336-E00A-4984-AE02-758199848D52}" type="datetimeFigureOut">
              <a:rPr lang="fr-FR" smtClean="0"/>
              <a:t>09/06/2021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4D911F-E0AB-4D7A-BA0D-D9D86235723D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500" dirty="0"/>
              <a:t>MORCEAUX CHOISIS </a:t>
            </a:r>
          </a:p>
          <a:p>
            <a:pPr algn="ctr">
              <a:buNone/>
            </a:pPr>
            <a:r>
              <a:rPr lang="fr-FR" sz="3500" dirty="0"/>
              <a:t>DE LA FORMATION FLSCO</a:t>
            </a:r>
          </a:p>
          <a:p>
            <a:pPr algn="ctr">
              <a:buNone/>
            </a:pPr>
            <a:r>
              <a:rPr lang="fr-FR" sz="3500" dirty="0"/>
              <a:t>du 2 juin 2021</a:t>
            </a:r>
          </a:p>
          <a:p>
            <a:pPr algn="ctr">
              <a:buNone/>
            </a:pPr>
            <a:endParaRPr lang="fr-FR" sz="3500" dirty="0"/>
          </a:p>
          <a:p>
            <a:pPr algn="ctr">
              <a:buNone/>
            </a:pPr>
            <a:r>
              <a:rPr lang="fr-FR" sz="3500" dirty="0"/>
              <a:t>Vous l’avez exprimé…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fr-FR" sz="2200" dirty="0"/>
              <a:t>Avant la formation…</a:t>
            </a:r>
            <a:br>
              <a:rPr lang="fr-FR" sz="3900" dirty="0"/>
            </a:br>
            <a:r>
              <a:rPr lang="fr-FR" sz="2800" dirty="0"/>
              <a:t>Des extraits de vos réponses au sondage…</a:t>
            </a:r>
            <a:br>
              <a:rPr lang="fr-FR" sz="2800" dirty="0"/>
            </a:b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35785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sz="2000" b="1" dirty="0"/>
              <a:t>L’inclusion scolaire ?</a:t>
            </a:r>
          </a:p>
          <a:p>
            <a:pPr algn="just">
              <a:buNone/>
            </a:pPr>
            <a:r>
              <a:rPr lang="fr-FR" sz="1800" dirty="0"/>
              <a:t>C’est la prise en compte des besoins éducatifs spécifiques des élèves.</a:t>
            </a:r>
          </a:p>
          <a:p>
            <a:pPr algn="just">
              <a:buNone/>
            </a:pPr>
            <a:r>
              <a:rPr lang="fr-FR" sz="1800" dirty="0"/>
              <a:t>C’est permettre à l’élève allophone de découvrir le système scolaire français, lui permettre de mieux s’intégrer dans la classe...</a:t>
            </a:r>
          </a:p>
          <a:p>
            <a:pPr algn="ctr">
              <a:buNone/>
            </a:pPr>
            <a:r>
              <a:rPr lang="fr-FR" sz="2000" b="1" dirty="0"/>
              <a:t>Comment susciter la motivation chez l’élève ?</a:t>
            </a:r>
          </a:p>
          <a:p>
            <a:pPr>
              <a:buNone/>
            </a:pPr>
            <a:r>
              <a:rPr lang="fr-FR" sz="1800" dirty="0"/>
              <a:t>En recourant à la pédagogie différenciée.</a:t>
            </a:r>
          </a:p>
          <a:p>
            <a:pPr>
              <a:buNone/>
            </a:pPr>
            <a:r>
              <a:rPr lang="fr-FR" sz="1800" dirty="0"/>
              <a:t>En mettant l’élève au centre de ses apprentissages.</a:t>
            </a:r>
          </a:p>
          <a:p>
            <a:pPr algn="ctr">
              <a:buNone/>
            </a:pPr>
            <a:r>
              <a:rPr lang="fr-FR" sz="2000" b="1" dirty="0"/>
              <a:t>Les activités langagières les plus délicates à travailler ?</a:t>
            </a:r>
          </a:p>
          <a:p>
            <a:pPr>
              <a:buNone/>
            </a:pPr>
            <a:r>
              <a:rPr lang="fr-FR" sz="1800" dirty="0"/>
              <a:t>Surtout la compréhension orale et la production orale.</a:t>
            </a:r>
          </a:p>
          <a:p>
            <a:pPr algn="ctr">
              <a:buNone/>
            </a:pPr>
            <a:r>
              <a:rPr lang="fr-FR" sz="2000" b="1" dirty="0"/>
              <a:t>Et l’usage du numérique en classe de FLSCO ?</a:t>
            </a:r>
          </a:p>
          <a:p>
            <a:pPr>
              <a:buNone/>
            </a:pPr>
            <a:r>
              <a:rPr lang="fr-FR" sz="1800" dirty="0"/>
              <a:t>Il permet de </a:t>
            </a:r>
            <a:r>
              <a:rPr lang="fr-FR" sz="1800" i="1" dirty="0"/>
              <a:t>ludifier</a:t>
            </a:r>
            <a:r>
              <a:rPr lang="fr-FR" sz="1800" dirty="0"/>
              <a:t> les cours. </a:t>
            </a:r>
          </a:p>
          <a:p>
            <a:pPr>
              <a:buNone/>
            </a:pPr>
            <a:r>
              <a:rPr lang="fr-FR" sz="1800" dirty="0"/>
              <a:t>Il permet de varier les supports et de favoriser la différenciation pédagogique. </a:t>
            </a:r>
          </a:p>
          <a:p>
            <a:pPr algn="ctr">
              <a:buNone/>
            </a:pPr>
            <a:r>
              <a:rPr lang="fr-FR" sz="2000" b="1" dirty="0"/>
              <a:t>Que pensez-vous de l’apprentissage par projet ?</a:t>
            </a:r>
          </a:p>
          <a:p>
            <a:pPr>
              <a:buNone/>
            </a:pPr>
            <a:r>
              <a:rPr lang="fr-FR" sz="1800" dirty="0"/>
              <a:t>C’est redonner confiance à l’élève en mettant en avant ses savoirs.</a:t>
            </a:r>
          </a:p>
          <a:p>
            <a:pPr>
              <a:buNone/>
            </a:pPr>
            <a:r>
              <a:rPr lang="fr-FR" sz="1800" dirty="0"/>
              <a:t>Il motive les élèves et valorise leur travail. </a:t>
            </a:r>
          </a:p>
          <a:p>
            <a:pPr>
              <a:buNone/>
            </a:pPr>
            <a:r>
              <a:rPr lang="fr-FR" sz="1800" dirty="0"/>
              <a:t>C’est donner du sens aux apprentissages, avec une finalité concrète.</a:t>
            </a:r>
          </a:p>
          <a:p>
            <a:pPr>
              <a:buNone/>
            </a:pPr>
            <a:endParaRPr lang="fr-FR" sz="1800" dirty="0"/>
          </a:p>
          <a:p>
            <a:pPr algn="r">
              <a:buNone/>
            </a:pPr>
            <a:r>
              <a:rPr lang="fr-FR" sz="1800" dirty="0"/>
              <a:t>Avec nos remerciements pour vos réponses.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4071966" cy="314327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fr-FR" sz="4500" dirty="0"/>
              <a:t>La séquence ?</a:t>
            </a:r>
          </a:p>
          <a:p>
            <a:pPr algn="just"/>
            <a:r>
              <a:rPr lang="fr-FR" dirty="0"/>
              <a:t>Une préparation de cours</a:t>
            </a:r>
          </a:p>
          <a:p>
            <a:pPr algn="just"/>
            <a:r>
              <a:rPr lang="fr-FR" dirty="0"/>
              <a:t>Une progression pédagogique</a:t>
            </a:r>
          </a:p>
          <a:p>
            <a:pPr algn="just"/>
            <a:r>
              <a:rPr lang="fr-FR" dirty="0"/>
              <a:t>A décliner en plusieurs séances</a:t>
            </a:r>
          </a:p>
          <a:p>
            <a:pPr algn="just"/>
            <a:r>
              <a:rPr lang="fr-FR" dirty="0"/>
              <a:t>Un ensemble d’activités langagières* (CE/CO/PE/PO…)</a:t>
            </a:r>
          </a:p>
          <a:p>
            <a:pPr algn="just"/>
            <a:r>
              <a:rPr lang="fr-FR" dirty="0"/>
              <a:t>Un ensemble de connaissances et de compétences</a:t>
            </a:r>
          </a:p>
          <a:p>
            <a:pPr algn="just"/>
            <a:r>
              <a:rPr lang="fr-FR" dirty="0"/>
              <a:t>A pour but d’atteindre des objectifs</a:t>
            </a:r>
          </a:p>
          <a:p>
            <a:pPr algn="just"/>
            <a:r>
              <a:rPr lang="fr-FR" dirty="0"/>
              <a:t>Permet la mise en place de scenarii</a:t>
            </a:r>
          </a:p>
          <a:p>
            <a:pPr algn="just"/>
            <a:r>
              <a:rPr lang="fr-FR" dirty="0"/>
              <a:t>S’appuie sur le CECRL*</a:t>
            </a:r>
          </a:p>
          <a:p>
            <a:pPr algn="l">
              <a:buFont typeface="Arial" charset="0"/>
              <a:buChar char="•"/>
            </a:pPr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5072066" y="714356"/>
            <a:ext cx="3500462" cy="264320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31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séance 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fr-FR" sz="1700" dirty="0">
                <a:solidFill>
                  <a:schemeClr val="tx2"/>
                </a:solidFill>
              </a:rPr>
              <a:t>Une u</a:t>
            </a:r>
            <a:r>
              <a:rPr lang="fr-FR" dirty="0">
                <a:solidFill>
                  <a:schemeClr val="tx2"/>
                </a:solidFill>
              </a:rPr>
              <a:t>nité avec un objectif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Réinvestissement</a:t>
            </a:r>
            <a:r>
              <a:rPr kumimoji="0" lang="fr-FR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lang="fr-FR" dirty="0">
                <a:solidFill>
                  <a:schemeClr val="tx2"/>
                </a:solidFill>
              </a:rPr>
              <a:t>ce qui a été  fait avant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fr-FR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Introduction d’un nouveau support</a:t>
            </a:r>
          </a:p>
          <a:p>
            <a:pPr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fr-FR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Activité </a:t>
            </a:r>
            <a:r>
              <a:rPr lang="fr-FR" dirty="0">
                <a:solidFill>
                  <a:schemeClr val="tx2"/>
                </a:solidFill>
              </a:rPr>
              <a:t>de découverte</a:t>
            </a:r>
          </a:p>
          <a:p>
            <a:pPr>
              <a:spcBef>
                <a:spcPts val="58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fr-FR" dirty="0">
                <a:solidFill>
                  <a:schemeClr val="tx2"/>
                </a:solidFill>
              </a:rPr>
              <a:t>- Synthèse et trace écrite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charset="0"/>
              <a:buChar char="•"/>
              <a:tabLst/>
              <a:defRPr/>
            </a:pPr>
            <a:endParaRPr kumimoji="0" lang="fr-FR" sz="2600" b="0" i="0" u="none" strike="noStrike" kern="120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charset="0"/>
              <a:buChar char="•"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714348" y="4429132"/>
            <a:ext cx="3929090" cy="221457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</a:t>
            </a:r>
            <a:r>
              <a:rPr kumimoji="0" lang="fr-FR" sz="26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 projet final » ?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L’action que l’élève a</a:t>
            </a:r>
            <a:r>
              <a:rPr kumimoji="0" lang="fr-FR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à réaliser à la fin d’une séquence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fr-FR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est à fractionner en micro-actions pour parvenir à un résultat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fr-FR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veille à mettre en pratique l’approche actionnelle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4714876" y="3714752"/>
            <a:ext cx="4214842" cy="264323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activités</a:t>
            </a:r>
            <a:r>
              <a:rPr kumimoji="0" lang="fr-FR" sz="40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langagières 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fr-FR" sz="2600" baseline="0" dirty="0">
                <a:solidFill>
                  <a:schemeClr val="tx2"/>
                </a:solidFill>
              </a:rPr>
              <a:t>Compréhension</a:t>
            </a:r>
            <a:r>
              <a:rPr lang="fr-FR" sz="2600" dirty="0">
                <a:solidFill>
                  <a:schemeClr val="tx2"/>
                </a:solidFill>
              </a:rPr>
              <a:t> orale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Compréhension</a:t>
            </a:r>
            <a:r>
              <a:rPr kumimoji="0" lang="fr-FR" sz="26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écrite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fr-FR" sz="2600" dirty="0">
                <a:solidFill>
                  <a:schemeClr val="tx2"/>
                </a:solidFill>
              </a:rPr>
              <a:t>Production orale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6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Production écrite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fr-FR" sz="2600" dirty="0">
                <a:solidFill>
                  <a:schemeClr val="tx2"/>
                </a:solidFill>
              </a:rPr>
              <a:t>Interaction orale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fr-FR" sz="2600" dirty="0">
                <a:solidFill>
                  <a:schemeClr val="tx2"/>
                </a:solidFill>
              </a:rPr>
              <a:t>Interaction écrite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fr-FR" sz="2600" dirty="0">
                <a:solidFill>
                  <a:schemeClr val="tx2"/>
                </a:solidFill>
              </a:rPr>
              <a:t>Médiation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14348" y="500042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Au début de la formation…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Les ressources annoncées</a:t>
            </a:r>
          </a:p>
        </p:txBody>
      </p:sp>
      <p:pic>
        <p:nvPicPr>
          <p:cNvPr id="4" name="Espace réservé du contenu 3" descr="cecrl-échelle-globa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506062"/>
            <a:ext cx="7143800" cy="5045807"/>
          </a:xfr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414366" y="1132716"/>
            <a:ext cx="8229600" cy="367458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Document  1 : Echelle globale</a:t>
            </a:r>
            <a:r>
              <a:rPr kumimoji="0" lang="fr-FR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du CECRL (possibilité de zoomer en bas à droite)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429552" cy="510334"/>
          </a:xfrm>
        </p:spPr>
        <p:txBody>
          <a:bodyPr>
            <a:normAutofit/>
          </a:bodyPr>
          <a:lstStyle/>
          <a:p>
            <a:r>
              <a:rPr lang="fr-FR" sz="1800" dirty="0"/>
              <a:t>Document 2 : Descripteurs  du CECRL (possibilité de zoomer en bas à droite)</a:t>
            </a:r>
          </a:p>
        </p:txBody>
      </p:sp>
      <p:pic>
        <p:nvPicPr>
          <p:cNvPr id="4" name="Espace réservé du contenu 3" descr="CECRL descripteur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7231" y="1440656"/>
            <a:ext cx="7658100" cy="46196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785810"/>
          </a:xfrm>
        </p:spPr>
        <p:txBody>
          <a:bodyPr>
            <a:normAutofit/>
          </a:bodyPr>
          <a:lstStyle/>
          <a:p>
            <a:r>
              <a:rPr lang="fr-FR" sz="4000" dirty="0"/>
              <a:t>Lors de l’atelier : séquence J.T.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500174"/>
            <a:ext cx="8329642" cy="4929222"/>
          </a:xfrm>
        </p:spPr>
        <p:txBody>
          <a:bodyPr/>
          <a:lstStyle/>
          <a:p>
            <a:pPr>
              <a:buNone/>
            </a:pPr>
            <a:r>
              <a:rPr lang="fr-FR" dirty="0"/>
              <a:t>Vos propositions d’activités pour les séances à concevoir :</a:t>
            </a:r>
          </a:p>
          <a:p>
            <a:pPr>
              <a:buFontTx/>
              <a:buChar char="-"/>
            </a:pPr>
            <a:r>
              <a:rPr lang="fr-FR" sz="1800" dirty="0"/>
              <a:t>Interviews avec des chroniqueurs et un(e) présentateur(</a:t>
            </a:r>
            <a:r>
              <a:rPr lang="fr-FR" sz="1800" dirty="0" err="1"/>
              <a:t>trice</a:t>
            </a:r>
            <a:r>
              <a:rPr lang="fr-FR" sz="1800" dirty="0"/>
              <a:t>)</a:t>
            </a:r>
          </a:p>
          <a:p>
            <a:pPr>
              <a:buFontTx/>
              <a:buChar char="-"/>
            </a:pPr>
            <a:r>
              <a:rPr lang="fr-FR" sz="1800" dirty="0"/>
              <a:t>Définir les rôles dans un J.T.</a:t>
            </a:r>
          </a:p>
          <a:p>
            <a:pPr>
              <a:buFontTx/>
              <a:buChar char="-"/>
            </a:pPr>
            <a:r>
              <a:rPr lang="fr-FR" sz="1800" dirty="0"/>
              <a:t>Point grammatical : poser des questions</a:t>
            </a:r>
          </a:p>
          <a:p>
            <a:pPr>
              <a:buFontTx/>
              <a:buChar char="-"/>
            </a:pPr>
            <a:r>
              <a:rPr lang="fr-FR" sz="1800" dirty="0"/>
              <a:t>Présentation du travail maison : mettre en voix à l’aide d’enregistrements</a:t>
            </a:r>
          </a:p>
          <a:p>
            <a:pPr>
              <a:buFontTx/>
              <a:buChar char="-"/>
            </a:pPr>
            <a:r>
              <a:rPr lang="fr-FR" sz="1800" dirty="0"/>
              <a:t>Travail sur la prononciation</a:t>
            </a:r>
          </a:p>
          <a:p>
            <a:pPr>
              <a:buNone/>
            </a:pPr>
            <a:r>
              <a:rPr lang="fr-FR" sz="1800" dirty="0"/>
              <a:t>Pour parvenir au « projet final » : mettre en lien les rubriques pour aboutir au J.T.</a:t>
            </a:r>
          </a:p>
          <a:p>
            <a:pPr>
              <a:buNone/>
            </a:pPr>
            <a:endParaRPr lang="fr-FR" sz="1800" dirty="0"/>
          </a:p>
          <a:p>
            <a:pPr>
              <a:buNone/>
            </a:pPr>
            <a:r>
              <a:rPr lang="fr-FR" sz="1800" dirty="0"/>
              <a:t>Quant à vos propositions sur la façon d’aider l’élève à corriger son expression orale :</a:t>
            </a:r>
          </a:p>
          <a:p>
            <a:pPr>
              <a:buFontTx/>
              <a:buChar char="-"/>
            </a:pPr>
            <a:r>
              <a:rPr lang="fr-FR" sz="1800" dirty="0"/>
              <a:t>S’ENREGISTRER pour permettre la mise en confiance (seul(e), puis à 2, et +)</a:t>
            </a:r>
          </a:p>
          <a:p>
            <a:pPr>
              <a:buFontTx/>
              <a:buChar char="-"/>
            </a:pPr>
            <a:r>
              <a:rPr lang="fr-FR" sz="1800" dirty="0"/>
              <a:t>SE REECOUTER</a:t>
            </a:r>
          </a:p>
          <a:p>
            <a:pPr>
              <a:buFontTx/>
              <a:buChar char="-"/>
            </a:pPr>
            <a:r>
              <a:rPr lang="fr-FR" sz="1800" dirty="0"/>
              <a:t>SE FILMER ou RECOURIR A l’ENREGISTREMENT AUDIO</a:t>
            </a:r>
          </a:p>
          <a:p>
            <a:pPr>
              <a:buFontTx/>
              <a:buChar char="-"/>
            </a:pPr>
            <a:r>
              <a:rPr lang="fr-FR" sz="1800" dirty="0"/>
              <a:t>VISIONNER D’AUTRES EXTRAITS DE J.T.</a:t>
            </a:r>
          </a:p>
          <a:p>
            <a:pPr>
              <a:buFontTx/>
              <a:buChar char="-"/>
            </a:pPr>
            <a:r>
              <a:rPr lang="fr-FR" sz="1800" dirty="0"/>
              <a:t>SE DONNER LE DROIT A L’ERREUR (débit vs correction)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5357850"/>
          </a:xfrm>
        </p:spPr>
        <p:txBody>
          <a:bodyPr/>
          <a:lstStyle/>
          <a:p>
            <a:pPr algn="just">
              <a:buNone/>
            </a:pPr>
            <a:r>
              <a:rPr lang="fr-FR" dirty="0"/>
              <a:t>Ce diaporama a été réalisé à partir de votre participation avant et durant la formation.</a:t>
            </a:r>
          </a:p>
          <a:p>
            <a:pPr>
              <a:buNone/>
            </a:pPr>
            <a:endParaRPr lang="fr-FR" dirty="0"/>
          </a:p>
          <a:p>
            <a:pPr algn="just">
              <a:buNone/>
            </a:pPr>
            <a:r>
              <a:rPr lang="fr-FR" dirty="0"/>
              <a:t>Nous vous remercions, et nous espérons que cette formation vous aura donné envie de vous inscrire à celles qui sont proposées au Plan Académique de Formation pour l’année 2021-2022.</a:t>
            </a:r>
          </a:p>
          <a:p>
            <a:pPr>
              <a:buNone/>
            </a:pPr>
            <a:endParaRPr lang="fr-FR" dirty="0"/>
          </a:p>
          <a:p>
            <a:pPr algn="just">
              <a:buNone/>
            </a:pPr>
            <a:r>
              <a:rPr lang="fr-FR" dirty="0"/>
              <a:t>Celui-ci sera ouvert aux inscriptions individuelles dès le début du mois de juillet 2021 ! 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						Au revoir, et à bientôt 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444</Words>
  <Application>Microsoft Macintosh PowerPoint</Application>
  <PresentationFormat>Affichage à l'écran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Débit</vt:lpstr>
      <vt:lpstr>Présentation PowerPoint</vt:lpstr>
      <vt:lpstr>Avant la formation… Des extraits de vos réponses au sondage… </vt:lpstr>
      <vt:lpstr>Présentation PowerPoint</vt:lpstr>
      <vt:lpstr>Les ressources annoncées</vt:lpstr>
      <vt:lpstr>Document 2 : Descripteurs  du CECRL (possibilité de zoomer en bas à droite)</vt:lpstr>
      <vt:lpstr>Lors de l’atelier : séquence J.T.</vt:lpstr>
      <vt:lpstr>Présentation PowerPoint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M-C. Bourdenet</dc:creator>
  <cp:lastModifiedBy>Carole Paolo</cp:lastModifiedBy>
  <cp:revision>52</cp:revision>
  <dcterms:created xsi:type="dcterms:W3CDTF">2021-06-08T22:19:20Z</dcterms:created>
  <dcterms:modified xsi:type="dcterms:W3CDTF">2021-06-09T11:10:14Z</dcterms:modified>
</cp:coreProperties>
</file>