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</p:sldIdLst>
  <p:sldSz cx="10080625" cy="567055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5"/>
  </p:normalViewPr>
  <p:slideViewPr>
    <p:cSldViewPr snapToGrid="0" snapToObjects="1">
      <p:cViewPr varScale="1">
        <p:scale>
          <a:sx n="134" d="100"/>
          <a:sy n="134" d="100"/>
        </p:scale>
        <p:origin x="608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1-05-14T13:55:13" idx="1">
    <p:pos x="0" y="0"/>
    <p:text>Écrire le mot « informations » au tableau.
Comment suivez-vous les informations :
- un peu, beaucoup, jamais ?
- à la radio, à la télé, sur Internet, dans les journaux ?
-Expliquer les différences entre journaux, magazines, presse écrite et presse orale.
-Que trouve-t-on dans les journaux d’actualité ? A la télévision ? A la radio ? 
-Introduire la notion de rubriques avec jeu de vignettes dessins (identifier le nom des domaines possibles) A quoi les jeunes s’intéressent-ils ? Lesquelles connaissent-ils ?
-Quelles chaînes françaises connaissent-ils ?
-Quels journaux français connaissent-ils ?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1-05-14T14:47:13" idx="2">
    <p:pos x="0" y="0"/>
    <p:text>-À deux. Chaque binôme choisit une rubrique. Notez les mots-clés qui décrivent les images dans un tableau à deux colonnes (nom du sujet et mots pour décrire images)
Que pensez-vous des images choisies ? À votre avis, est-ce qu’elles aident à comprendre l’information ? Pourquoi ?
-En groupe classe : mise en commun.
Pedant mise en commun: Tableau projeté complété au fur et à mesure.
- Noter les phrases des élèves au tableau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72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40000" y="3326400"/>
            <a:ext cx="72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4036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40000" y="33264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40360" y="33264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4036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54072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40000" y="33264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540360" y="33264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540720" y="33264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40000" y="-2432880"/>
            <a:ext cx="720" cy="11341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720" cy="3955680"/>
          </a:xfrm>
          <a:prstGeom prst="rect">
            <a:avLst/>
          </a:prstGeom>
        </p:spPr>
        <p:txBody>
          <a:bodyPr lIns="0" tIns="0" rIns="0" bIns="0">
            <a:normAutofit fontScale="15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360" cy="3955680"/>
          </a:xfrm>
          <a:prstGeom prst="rect">
            <a:avLst/>
          </a:prstGeom>
        </p:spPr>
        <p:txBody>
          <a:bodyPr lIns="0" tIns="0" rIns="0" bIns="0">
            <a:normAutofit fontScale="1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40360" y="1260000"/>
            <a:ext cx="360" cy="3955680"/>
          </a:xfrm>
          <a:prstGeom prst="rect">
            <a:avLst/>
          </a:prstGeom>
        </p:spPr>
        <p:txBody>
          <a:bodyPr lIns="0" tIns="0" rIns="0" bIns="0">
            <a:normAutofit fontScale="15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540000" y="180000"/>
            <a:ext cx="8275680" cy="2901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40360" y="1260000"/>
            <a:ext cx="360" cy="3955680"/>
          </a:xfrm>
          <a:prstGeom prst="rect">
            <a:avLst/>
          </a:prstGeom>
        </p:spPr>
        <p:txBody>
          <a:bodyPr lIns="0" tIns="0" rIns="0" bIns="0">
            <a:normAutofit fontScale="1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40000" y="33264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40000" y="-2432880"/>
            <a:ext cx="720" cy="11341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360" cy="3955680"/>
          </a:xfrm>
          <a:prstGeom prst="rect">
            <a:avLst/>
          </a:prstGeom>
        </p:spPr>
        <p:txBody>
          <a:bodyPr lIns="0" tIns="0" rIns="0" bIns="0">
            <a:normAutofit fontScale="1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4036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40360" y="33264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4036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40000" y="3326400"/>
            <a:ext cx="72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72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40000" y="3326400"/>
            <a:ext cx="72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4036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40000" y="33264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40360" y="33264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4036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54072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540000" y="33264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540360" y="33264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540720" y="33264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540000" y="-2432880"/>
            <a:ext cx="720" cy="11341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720" cy="3955680"/>
          </a:xfrm>
          <a:prstGeom prst="rect">
            <a:avLst/>
          </a:prstGeom>
        </p:spPr>
        <p:txBody>
          <a:bodyPr lIns="0" tIns="0" rIns="0" bIns="0">
            <a:normAutofit fontScale="15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360" cy="3955680"/>
          </a:xfrm>
          <a:prstGeom prst="rect">
            <a:avLst/>
          </a:prstGeom>
        </p:spPr>
        <p:txBody>
          <a:bodyPr lIns="0" tIns="0" rIns="0" bIns="0">
            <a:normAutofit fontScale="1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40360" y="1260000"/>
            <a:ext cx="360" cy="3955680"/>
          </a:xfrm>
          <a:prstGeom prst="rect">
            <a:avLst/>
          </a:prstGeom>
        </p:spPr>
        <p:txBody>
          <a:bodyPr lIns="0" tIns="0" rIns="0" bIns="0">
            <a:normAutofit fontScale="15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720" cy="3955680"/>
          </a:xfrm>
          <a:prstGeom prst="rect">
            <a:avLst/>
          </a:prstGeom>
        </p:spPr>
        <p:txBody>
          <a:bodyPr lIns="0" tIns="0" rIns="0" bIns="0">
            <a:normAutofit fontScale="15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540000" y="180000"/>
            <a:ext cx="8275680" cy="2901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540360" y="1260000"/>
            <a:ext cx="360" cy="3955680"/>
          </a:xfrm>
          <a:prstGeom prst="rect">
            <a:avLst/>
          </a:prstGeom>
        </p:spPr>
        <p:txBody>
          <a:bodyPr lIns="0" tIns="0" rIns="0" bIns="0">
            <a:normAutofit fontScale="1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540000" y="33264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360" cy="3955680"/>
          </a:xfrm>
          <a:prstGeom prst="rect">
            <a:avLst/>
          </a:prstGeom>
        </p:spPr>
        <p:txBody>
          <a:bodyPr lIns="0" tIns="0" rIns="0" bIns="0">
            <a:normAutofit fontScale="1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54036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540360" y="33264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54036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540000" y="3326400"/>
            <a:ext cx="72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72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40000" y="3326400"/>
            <a:ext cx="72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54036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540000" y="33264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540360" y="33264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54036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54072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540000" y="33264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8" name="PlaceHolder 6"/>
          <p:cNvSpPr>
            <a:spLocks noGrp="1"/>
          </p:cNvSpPr>
          <p:nvPr>
            <p:ph type="body"/>
          </p:nvPr>
        </p:nvSpPr>
        <p:spPr>
          <a:xfrm>
            <a:off x="540360" y="33264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9" name="PlaceHolder 7"/>
          <p:cNvSpPr>
            <a:spLocks noGrp="1"/>
          </p:cNvSpPr>
          <p:nvPr>
            <p:ph type="body"/>
          </p:nvPr>
        </p:nvSpPr>
        <p:spPr>
          <a:xfrm>
            <a:off x="540720" y="33264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subTitle"/>
          </p:nvPr>
        </p:nvSpPr>
        <p:spPr>
          <a:xfrm>
            <a:off x="540000" y="-2432880"/>
            <a:ext cx="720" cy="11341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720" cy="3955680"/>
          </a:xfrm>
          <a:prstGeom prst="rect">
            <a:avLst/>
          </a:prstGeom>
        </p:spPr>
        <p:txBody>
          <a:bodyPr lIns="0" tIns="0" rIns="0" bIns="0">
            <a:normAutofit fontScale="15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360" cy="3955680"/>
          </a:xfrm>
          <a:prstGeom prst="rect">
            <a:avLst/>
          </a:prstGeom>
        </p:spPr>
        <p:txBody>
          <a:bodyPr lIns="0" tIns="0" rIns="0" bIns="0">
            <a:normAutofit fontScale="1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40360" y="1260000"/>
            <a:ext cx="360" cy="3955680"/>
          </a:xfrm>
          <a:prstGeom prst="rect">
            <a:avLst/>
          </a:prstGeom>
        </p:spPr>
        <p:txBody>
          <a:bodyPr lIns="0" tIns="0" rIns="0" bIns="0">
            <a:normAutofit fontScale="15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360" cy="3955680"/>
          </a:xfrm>
          <a:prstGeom prst="rect">
            <a:avLst/>
          </a:prstGeom>
        </p:spPr>
        <p:txBody>
          <a:bodyPr lIns="0" tIns="0" rIns="0" bIns="0">
            <a:normAutofit fontScale="1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540360" y="1260000"/>
            <a:ext cx="360" cy="3955680"/>
          </a:xfrm>
          <a:prstGeom prst="rect">
            <a:avLst/>
          </a:prstGeom>
        </p:spPr>
        <p:txBody>
          <a:bodyPr lIns="0" tIns="0" rIns="0" bIns="0">
            <a:normAutofit fontScale="15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subTitle"/>
          </p:nvPr>
        </p:nvSpPr>
        <p:spPr>
          <a:xfrm>
            <a:off x="540000" y="180000"/>
            <a:ext cx="8275680" cy="2901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40360" y="1260000"/>
            <a:ext cx="360" cy="3955680"/>
          </a:xfrm>
          <a:prstGeom prst="rect">
            <a:avLst/>
          </a:prstGeom>
        </p:spPr>
        <p:txBody>
          <a:bodyPr lIns="0" tIns="0" rIns="0" bIns="0">
            <a:normAutofit fontScale="1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540000" y="33264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360" cy="3955680"/>
          </a:xfrm>
          <a:prstGeom prst="rect">
            <a:avLst/>
          </a:prstGeom>
        </p:spPr>
        <p:txBody>
          <a:bodyPr lIns="0" tIns="0" rIns="0" bIns="0">
            <a:normAutofit fontScale="1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54036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540360" y="33264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54036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540000" y="3326400"/>
            <a:ext cx="72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72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540000" y="3326400"/>
            <a:ext cx="72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54036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540000" y="33264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3" name="PlaceHolder 5"/>
          <p:cNvSpPr>
            <a:spLocks noGrp="1"/>
          </p:cNvSpPr>
          <p:nvPr>
            <p:ph type="body"/>
          </p:nvPr>
        </p:nvSpPr>
        <p:spPr>
          <a:xfrm>
            <a:off x="540360" y="33264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54036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7" name="PlaceHolder 4"/>
          <p:cNvSpPr>
            <a:spLocks noGrp="1"/>
          </p:cNvSpPr>
          <p:nvPr>
            <p:ph type="body"/>
          </p:nvPr>
        </p:nvSpPr>
        <p:spPr>
          <a:xfrm>
            <a:off x="54072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8" name="PlaceHolder 5"/>
          <p:cNvSpPr>
            <a:spLocks noGrp="1"/>
          </p:cNvSpPr>
          <p:nvPr>
            <p:ph type="body"/>
          </p:nvPr>
        </p:nvSpPr>
        <p:spPr>
          <a:xfrm>
            <a:off x="540000" y="33264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9" name="PlaceHolder 6"/>
          <p:cNvSpPr>
            <a:spLocks noGrp="1"/>
          </p:cNvSpPr>
          <p:nvPr>
            <p:ph type="body"/>
          </p:nvPr>
        </p:nvSpPr>
        <p:spPr>
          <a:xfrm>
            <a:off x="540360" y="33264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0" name="PlaceHolder 7"/>
          <p:cNvSpPr>
            <a:spLocks noGrp="1"/>
          </p:cNvSpPr>
          <p:nvPr>
            <p:ph type="body"/>
          </p:nvPr>
        </p:nvSpPr>
        <p:spPr>
          <a:xfrm>
            <a:off x="540720" y="33264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40000" y="180000"/>
            <a:ext cx="8275680" cy="2901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40360" y="1260000"/>
            <a:ext cx="360" cy="3955680"/>
          </a:xfrm>
          <a:prstGeom prst="rect">
            <a:avLst/>
          </a:prstGeom>
        </p:spPr>
        <p:txBody>
          <a:bodyPr lIns="0" tIns="0" rIns="0" bIns="0">
            <a:normAutofit fontScale="1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40000" y="33264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360" cy="3955680"/>
          </a:xfrm>
          <a:prstGeom prst="rect">
            <a:avLst/>
          </a:prstGeom>
        </p:spPr>
        <p:txBody>
          <a:bodyPr lIns="0" tIns="0" rIns="0" bIns="0">
            <a:normAutofit fontScale="1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4036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40360" y="33264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4000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40360" y="1260000"/>
            <a:ext cx="36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40000" y="3326400"/>
            <a:ext cx="720" cy="188676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/>
          <p:nvPr/>
        </p:nvPicPr>
        <p:blipFill>
          <a:blip r:embed="rId14"/>
          <a:stretch/>
        </p:blipFill>
        <p:spPr>
          <a:xfrm>
            <a:off x="360000" y="1440000"/>
            <a:ext cx="9118080" cy="1435680"/>
          </a:xfrm>
          <a:prstGeom prst="rect">
            <a:avLst/>
          </a:prstGeom>
          <a:ln w="2520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 38"/>
          <p:cNvPicPr/>
          <p:nvPr/>
        </p:nvPicPr>
        <p:blipFill>
          <a:blip r:embed="rId14"/>
          <a:stretch/>
        </p:blipFill>
        <p:spPr>
          <a:xfrm>
            <a:off x="360000" y="1440000"/>
            <a:ext cx="9118080" cy="1435680"/>
          </a:xfrm>
          <a:prstGeom prst="rect">
            <a:avLst/>
          </a:prstGeom>
          <a:ln w="25200"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0" y="-8640"/>
            <a:ext cx="10075680" cy="90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9" name="Image 78"/>
          <p:cNvPicPr/>
          <p:nvPr/>
        </p:nvPicPr>
        <p:blipFill>
          <a:blip r:embed="rId14"/>
          <a:stretch/>
        </p:blipFill>
        <p:spPr>
          <a:xfrm>
            <a:off x="8820000" y="90000"/>
            <a:ext cx="751680" cy="715680"/>
          </a:xfrm>
          <a:prstGeom prst="rect">
            <a:avLst/>
          </a:prstGeom>
          <a:ln w="25200">
            <a:noFill/>
          </a:ln>
        </p:spPr>
      </p:pic>
      <p:pic>
        <p:nvPicPr>
          <p:cNvPr id="80" name="Image 79"/>
          <p:cNvPicPr/>
          <p:nvPr/>
        </p:nvPicPr>
        <p:blipFill>
          <a:blip r:embed="rId15"/>
          <a:stretch/>
        </p:blipFill>
        <p:spPr>
          <a:xfrm>
            <a:off x="180000" y="5220000"/>
            <a:ext cx="9715680" cy="175680"/>
          </a:xfrm>
          <a:prstGeom prst="rect">
            <a:avLst/>
          </a:prstGeom>
          <a:ln w="25200">
            <a:noFill/>
          </a:ln>
        </p:spPr>
      </p:pic>
      <p:sp>
        <p:nvSpPr>
          <p:cNvPr id="81" name="PlaceHolder 2"/>
          <p:cNvSpPr>
            <a:spLocks noGrp="1"/>
          </p:cNvSpPr>
          <p:nvPr>
            <p:ph type="title"/>
          </p:nvPr>
        </p:nvSpPr>
        <p:spPr>
          <a:xfrm>
            <a:off x="540000" y="180000"/>
            <a:ext cx="8275680" cy="625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540000" y="1260000"/>
            <a:ext cx="720" cy="395568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Septième niveau de plan</a:t>
            </a: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541440" y="1260000"/>
            <a:ext cx="720" cy="395568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0" y="-8640"/>
            <a:ext cx="10075680" cy="90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1" name="Image 120"/>
          <p:cNvPicPr/>
          <p:nvPr/>
        </p:nvPicPr>
        <p:blipFill>
          <a:blip r:embed="rId14"/>
          <a:stretch/>
        </p:blipFill>
        <p:spPr>
          <a:xfrm>
            <a:off x="8820000" y="90000"/>
            <a:ext cx="751680" cy="715680"/>
          </a:xfrm>
          <a:prstGeom prst="rect">
            <a:avLst/>
          </a:prstGeom>
          <a:ln w="25200">
            <a:noFill/>
          </a:ln>
        </p:spPr>
      </p:pic>
      <p:pic>
        <p:nvPicPr>
          <p:cNvPr id="122" name="Image 121"/>
          <p:cNvPicPr/>
          <p:nvPr/>
        </p:nvPicPr>
        <p:blipFill>
          <a:blip r:embed="rId15"/>
          <a:stretch/>
        </p:blipFill>
        <p:spPr>
          <a:xfrm>
            <a:off x="180000" y="5220000"/>
            <a:ext cx="9715680" cy="175680"/>
          </a:xfrm>
          <a:prstGeom prst="rect">
            <a:avLst/>
          </a:prstGeom>
          <a:ln w="25200">
            <a:noFill/>
          </a:ln>
        </p:spPr>
      </p:pic>
      <p:sp>
        <p:nvSpPr>
          <p:cNvPr id="123" name="PlaceHolder 2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540000" y="1620000"/>
            <a:ext cx="7555680" cy="98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300" b="0" strike="noStrike" spc="-1">
                <a:solidFill>
                  <a:srgbClr val="FF8000"/>
                </a:solidFill>
                <a:highlight>
                  <a:srgbClr val="FFFFFF"/>
                </a:highlight>
                <a:latin typeface="Arial"/>
                <a:ea typeface="DejaVu Sans"/>
              </a:rPr>
              <a:t>RÉALISER UN JT EN CLASSE</a:t>
            </a:r>
            <a:endParaRPr lang="en-US" sz="33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540000" y="180000"/>
            <a:ext cx="8275680" cy="62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4" name="CustomShape 2"/>
          <p:cNvSpPr/>
          <p:nvPr/>
        </p:nvSpPr>
        <p:spPr>
          <a:xfrm>
            <a:off x="540000" y="1260000"/>
            <a:ext cx="9285840" cy="395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85" name="Image 184"/>
          <p:cNvPicPr/>
          <p:nvPr/>
        </p:nvPicPr>
        <p:blipFill>
          <a:blip r:embed="rId2"/>
          <a:stretch/>
        </p:blipFill>
        <p:spPr>
          <a:xfrm>
            <a:off x="228600" y="762480"/>
            <a:ext cx="9377640" cy="47199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540000" y="180000"/>
            <a:ext cx="8275680" cy="62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7" name="CustomShape 2"/>
          <p:cNvSpPr/>
          <p:nvPr/>
        </p:nvSpPr>
        <p:spPr>
          <a:xfrm>
            <a:off x="228600" y="914400"/>
            <a:ext cx="9597240" cy="4568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86000"/>
          </a:bodyPr>
          <a:lstStyle/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1" strike="noStrike" spc="-1">
                <a:solidFill>
                  <a:srgbClr val="BE480A"/>
                </a:solidFill>
                <a:latin typeface="Arial"/>
                <a:ea typeface="Microsoft YaHei"/>
              </a:rPr>
              <a:t>Analyse de la mise en images de l’information</a:t>
            </a:r>
            <a:r>
              <a:rPr lang="fr-FR" sz="3200" b="1" strike="noStrike" spc="-1">
                <a:solidFill>
                  <a:srgbClr val="333333"/>
                </a:solidFill>
                <a:latin typeface="Arial"/>
                <a:ea typeface="Microsoft YaHei"/>
              </a:rPr>
              <a:t> </a:t>
            </a:r>
            <a:r>
              <a:rPr lang="fr-FR" sz="3200" b="0" strike="noStrike" spc="-1">
                <a:solidFill>
                  <a:srgbClr val="666666"/>
                </a:solidFill>
                <a:latin typeface="Arial"/>
                <a:ea typeface="Microsoft YaHei"/>
              </a:rPr>
              <a:t>(PO/IO)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Microsoft YaHei"/>
              </a:rPr>
              <a:t>- 4 binômes et 1 trio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Microsoft YaHei"/>
              </a:rPr>
              <a:t>- 5 images choc (captures d’écran du JT) : Une image par rubrique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Microsoft YaHei"/>
              </a:rPr>
              <a:t>- Tableau à deux colonnes (rubrique et émotion) à distribuer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Microsoft YaHei"/>
              </a:rPr>
              <a:t>- Une tablette à donner à chaque binôme et au trio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Microsoft YaHei"/>
              </a:rPr>
              <a:t>20 minutes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9144000" y="4800600"/>
            <a:ext cx="932760" cy="681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540000" y="180000"/>
            <a:ext cx="8275680" cy="62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0" name="CustomShape 2"/>
          <p:cNvSpPr/>
          <p:nvPr/>
        </p:nvSpPr>
        <p:spPr>
          <a:xfrm>
            <a:off x="540000" y="1143000"/>
            <a:ext cx="9057240" cy="4339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1" strike="noStrike" spc="-1">
                <a:solidFill>
                  <a:srgbClr val="BE480A"/>
                </a:solidFill>
                <a:latin typeface="Arial"/>
                <a:ea typeface="DejaVu Sans"/>
              </a:rPr>
              <a:t>Bilan séance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- Partager les émotions suscitées par les images 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- Noter </a:t>
            </a:r>
            <a:r>
              <a:rPr lang="fr-FR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1/2</a:t>
            </a: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 phrase(s) au tableau à recopier sur le cahier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- Noter 3/4 mots nouveaux sur le cahier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15</a:t>
            </a: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 minutes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191" name="CustomShape 3"/>
          <p:cNvSpPr/>
          <p:nvPr/>
        </p:nvSpPr>
        <p:spPr>
          <a:xfrm>
            <a:off x="9372600" y="5029200"/>
            <a:ext cx="538560" cy="526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540000" y="180000"/>
            <a:ext cx="8275680" cy="62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600" b="1" strike="noStrike" spc="-1">
                <a:solidFill>
                  <a:srgbClr val="EA7500"/>
                </a:solidFill>
                <a:latin typeface="Arial"/>
                <a:ea typeface="DejaVu Sans"/>
              </a:rPr>
              <a:t>SÉANCE 3</a:t>
            </a:r>
            <a:endParaRPr lang="en-US" sz="3600" b="0" strike="noStrike" spc="-1">
              <a:latin typeface="Arial"/>
            </a:endParaRPr>
          </a:p>
        </p:txBody>
      </p:sp>
      <p:sp>
        <p:nvSpPr>
          <p:cNvPr id="193" name="CustomShape 2"/>
          <p:cNvSpPr/>
          <p:nvPr/>
        </p:nvSpPr>
        <p:spPr>
          <a:xfrm>
            <a:off x="457200" y="1181160"/>
            <a:ext cx="9057240" cy="4301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en-US" sz="3200" b="0" u="sng" strike="noStrike" spc="-1">
                <a:solidFill>
                  <a:srgbClr val="333333"/>
                </a:solidFill>
                <a:uFillTx/>
                <a:latin typeface="Arial"/>
                <a:ea typeface="DejaVu Sans"/>
              </a:rPr>
              <a:t>Objectif séance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en-US" sz="3200" b="0" strike="noStrike" spc="-1">
                <a:solidFill>
                  <a:srgbClr val="333333"/>
                </a:solidFill>
                <a:latin typeface="Arial"/>
                <a:ea typeface="DejaVu Sans"/>
              </a:rPr>
              <a:t>Présenter une information passée (passé composé)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en-US" sz="3200" b="0" u="sng" strike="noStrike" spc="-1">
                <a:solidFill>
                  <a:srgbClr val="333333"/>
                </a:solidFill>
                <a:uFillTx/>
                <a:latin typeface="Arial"/>
                <a:ea typeface="DejaVu Sans"/>
              </a:rPr>
              <a:t>Supports </a:t>
            </a:r>
            <a:r>
              <a:rPr lang="en-US" sz="3200" b="0" strike="noStrike" spc="-1">
                <a:solidFill>
                  <a:srgbClr val="333333"/>
                </a:solidFill>
                <a:latin typeface="Arial"/>
                <a:ea typeface="DejaVu Sans"/>
              </a:rPr>
              <a:t>: JT local, extrait du journal France-Antilles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en-US" sz="3200" b="0" u="sng" strike="noStrike" spc="-1">
                <a:solidFill>
                  <a:srgbClr val="333333"/>
                </a:solidFill>
                <a:uFillTx/>
                <a:latin typeface="Arial"/>
                <a:ea typeface="DejaVu Sans"/>
              </a:rPr>
              <a:t>Matériel </a:t>
            </a:r>
            <a:r>
              <a:rPr lang="en-US" sz="3200" b="0" strike="noStrike" spc="-1">
                <a:solidFill>
                  <a:srgbClr val="333333"/>
                </a:solidFill>
                <a:latin typeface="Arial"/>
                <a:ea typeface="DejaVu Sans"/>
              </a:rPr>
              <a:t>: vidéoprojecteur, </a:t>
            </a: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DejaVu Sans"/>
              </a:rPr>
              <a:t>tableau de classe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194" name="CustomShape 3"/>
          <p:cNvSpPr/>
          <p:nvPr/>
        </p:nvSpPr>
        <p:spPr>
          <a:xfrm>
            <a:off x="8915400" y="4572000"/>
            <a:ext cx="910440" cy="109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540000" y="180000"/>
            <a:ext cx="8275680" cy="62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6" name="CustomShape 2"/>
          <p:cNvSpPr/>
          <p:nvPr/>
        </p:nvSpPr>
        <p:spPr>
          <a:xfrm>
            <a:off x="457200" y="1828800"/>
            <a:ext cx="9057240" cy="4301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1" strike="noStrike" spc="-1">
                <a:solidFill>
                  <a:srgbClr val="BE480A"/>
                </a:solidFill>
                <a:latin typeface="Arial"/>
                <a:ea typeface="DejaVu Sans"/>
              </a:rPr>
              <a:t>Rappel de la séance précédente </a:t>
            </a:r>
            <a:r>
              <a:rPr lang="fr-FR" sz="3200" b="0" strike="noStrike" spc="-1">
                <a:solidFill>
                  <a:srgbClr val="666666"/>
                </a:solidFill>
                <a:latin typeface="Arial"/>
                <a:ea typeface="DejaVu Sans"/>
              </a:rPr>
              <a:t>(PO, IO)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DejaVu Sans"/>
              </a:rPr>
              <a:t>Revenir sur les émotions suscitées par les images de la séance précédente.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DejaVu Sans"/>
              </a:rPr>
              <a:t>5 minutes 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197" name="CustomShape 3"/>
          <p:cNvSpPr/>
          <p:nvPr/>
        </p:nvSpPr>
        <p:spPr>
          <a:xfrm>
            <a:off x="8915400" y="4572000"/>
            <a:ext cx="1139040" cy="910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540000" y="180000"/>
            <a:ext cx="8275680" cy="27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9" name="CustomShape 2"/>
          <p:cNvSpPr/>
          <p:nvPr/>
        </p:nvSpPr>
        <p:spPr>
          <a:xfrm>
            <a:off x="542520" y="726480"/>
            <a:ext cx="9285840" cy="4529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85000"/>
          </a:bodyPr>
          <a:lstStyle/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1" strike="noStrike" spc="-1">
                <a:solidFill>
                  <a:srgbClr val="B85C00"/>
                </a:solidFill>
                <a:latin typeface="Arial"/>
                <a:ea typeface="DejaVu Sans"/>
              </a:rPr>
              <a:t>Rédiger les informations de l’actualité locale du jour</a:t>
            </a:r>
            <a:r>
              <a:rPr lang="fr-FR" sz="3200" b="1" strike="noStrike" spc="-1">
                <a:solidFill>
                  <a:srgbClr val="333333"/>
                </a:solidFill>
                <a:latin typeface="Arial"/>
                <a:ea typeface="DejaVu Sans"/>
              </a:rPr>
              <a:t> 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DejaVu Sans"/>
              </a:rPr>
              <a:t>1)</a:t>
            </a:r>
            <a:r>
              <a:rPr lang="fr-FR" sz="3200" b="1" strike="noStrike" spc="-1">
                <a:solidFill>
                  <a:srgbClr val="333333"/>
                </a:solidFill>
                <a:latin typeface="Arial"/>
                <a:ea typeface="DejaVu Sans"/>
              </a:rPr>
              <a:t> </a:t>
            </a:r>
            <a:r>
              <a:rPr lang="fr-FR" sz="3200" b="0" i="1" strike="noStrike" spc="-1">
                <a:solidFill>
                  <a:srgbClr val="333333"/>
                </a:solidFill>
                <a:latin typeface="Arial"/>
                <a:ea typeface="DejaVu Sans"/>
              </a:rPr>
              <a:t>Organisation: 1 élève présentateur + 5 binômes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i="1" strike="noStrike" spc="-1">
                <a:solidFill>
                  <a:srgbClr val="333333"/>
                </a:solidFill>
                <a:latin typeface="Arial"/>
                <a:ea typeface="DejaVu Sans"/>
              </a:rPr>
              <a:t>2) Compréhension orale d’un journal local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DejaVu Sans"/>
              </a:rPr>
              <a:t>Étape 1 : Tirage au sort des rubriques du JT par chaque binôme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Microsoft YaHei"/>
              </a:rPr>
              <a:t>Étape 2 : Visionnage de l’annonce des rubriques du JT 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Microsoft YaHei"/>
              </a:rPr>
              <a:t>Étape 3 : « Avez-vous reconnu votre rubrique ? »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200" name="CustomShape 3"/>
          <p:cNvSpPr/>
          <p:nvPr/>
        </p:nvSpPr>
        <p:spPr>
          <a:xfrm>
            <a:off x="8686800" y="4114800"/>
            <a:ext cx="1139040" cy="910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540000" y="180000"/>
            <a:ext cx="8275680" cy="62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2" name="CustomShape 2"/>
          <p:cNvSpPr/>
          <p:nvPr/>
        </p:nvSpPr>
        <p:spPr>
          <a:xfrm>
            <a:off x="457200" y="914400"/>
            <a:ext cx="9285840" cy="4301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i="1" strike="noStrike" spc="-1">
                <a:solidFill>
                  <a:srgbClr val="333333"/>
                </a:solidFill>
                <a:latin typeface="Arial"/>
                <a:ea typeface="DejaVu Sans"/>
              </a:rPr>
              <a:t>2) Compréhension orale d’un journal local (suite)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Microsoft YaHei"/>
              </a:rPr>
              <a:t>Étape 4 : Visionnage de la suite du JT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Microsoft YaHei"/>
              </a:rPr>
              <a:t>Étape 5 : Sélection des informations (phrases au passé composé). Chaque binôme se concentre sur sa rubrique.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Microsoft YaHei"/>
              </a:rPr>
              <a:t>35 minutes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203" name="CustomShape 3"/>
          <p:cNvSpPr/>
          <p:nvPr/>
        </p:nvSpPr>
        <p:spPr>
          <a:xfrm>
            <a:off x="8915400" y="5029200"/>
            <a:ext cx="1161360" cy="63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540000" y="180000"/>
            <a:ext cx="8275680" cy="62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lang="fr-FR" sz="3200" b="1" strike="noStrike" spc="-1">
                <a:solidFill>
                  <a:srgbClr val="B85C00"/>
                </a:solidFill>
                <a:latin typeface="Arial"/>
                <a:ea typeface="Microsoft YaHei"/>
              </a:rPr>
              <a:t>Pause grammaticale </a:t>
            </a:r>
            <a:r>
              <a:rPr lang="fr-FR" sz="3200" b="1" strike="noStrike" spc="-1">
                <a:solidFill>
                  <a:srgbClr val="333333"/>
                </a:solidFill>
                <a:latin typeface="Arial"/>
                <a:ea typeface="Microsoft YaHei"/>
              </a:rPr>
              <a:t>          </a:t>
            </a: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Microsoft YaHei"/>
              </a:rPr>
              <a:t>10 minutes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205" name="CustomShape 2"/>
          <p:cNvSpPr/>
          <p:nvPr/>
        </p:nvSpPr>
        <p:spPr>
          <a:xfrm>
            <a:off x="540000" y="1260000"/>
            <a:ext cx="2160" cy="395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6" name="CustomShape 3"/>
          <p:cNvSpPr/>
          <p:nvPr/>
        </p:nvSpPr>
        <p:spPr>
          <a:xfrm>
            <a:off x="457200" y="1143000"/>
            <a:ext cx="9144000" cy="4114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81000"/>
          </a:bodyPr>
          <a:lstStyle/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Microsoft YaHei"/>
              </a:rPr>
              <a:t>- Pause grammaticale sur le passé composé à partir des phrases notées. Exemple: “Pourquoi on n’a pas dit </a:t>
            </a:r>
            <a:r>
              <a:rPr lang="fr-FR" sz="2800" b="0" i="1" strike="noStrike" spc="-1">
                <a:solidFill>
                  <a:srgbClr val="333333"/>
                </a:solidFill>
                <a:latin typeface="Arial"/>
                <a:ea typeface="Microsoft YaHei"/>
              </a:rPr>
              <a:t>Il vient</a:t>
            </a: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Microsoft YaHei"/>
              </a:rPr>
              <a:t> et on a dit </a:t>
            </a:r>
            <a:r>
              <a:rPr lang="fr-FR" sz="2800" b="0" i="1" strike="noStrike" spc="-1">
                <a:solidFill>
                  <a:srgbClr val="333333"/>
                </a:solidFill>
                <a:latin typeface="Arial"/>
                <a:ea typeface="Microsoft YaHei"/>
              </a:rPr>
              <a:t>Il est venu</a:t>
            </a: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Microsoft YaHei"/>
              </a:rPr>
              <a:t>?”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- Proposer un support écrit avec 3 phrases clés d’un extrait du quotidien France-Antilles. Différenciation.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0" strike="noStrike" spc="-1">
                <a:solidFill>
                  <a:srgbClr val="3465A4"/>
                </a:solidFill>
                <a:latin typeface="Arial"/>
                <a:ea typeface="DejaVu Sans"/>
              </a:rPr>
              <a:t>1. Soulignez les 3 verbes qui ne sont pas au passé composé. Puis, écrivez la bonne forme sous chaque verbe pour montrer que cet événement s’est passé hier.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115"/>
              </a:spcBef>
              <a:spcAft>
                <a:spcPts val="530"/>
              </a:spcAft>
            </a:pPr>
            <a:r>
              <a:rPr lang="fr-FR" sz="2800" b="0" strike="noStrike" spc="-1">
                <a:solidFill>
                  <a:srgbClr val="6B5E9B"/>
                </a:solidFill>
                <a:latin typeface="Arial"/>
                <a:ea typeface="DejaVu Sans"/>
              </a:rPr>
              <a:t>2. Cet événement s’est passé hier. Soulignez et recopiez sur le cahier les 3 verbes qui sont au passé composé.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ustomShape 1"/>
          <p:cNvSpPr/>
          <p:nvPr/>
        </p:nvSpPr>
        <p:spPr>
          <a:xfrm>
            <a:off x="540000" y="180000"/>
            <a:ext cx="8275680" cy="62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8" name="CustomShape 2"/>
          <p:cNvSpPr/>
          <p:nvPr/>
        </p:nvSpPr>
        <p:spPr>
          <a:xfrm>
            <a:off x="540000" y="727920"/>
            <a:ext cx="9285840" cy="4529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1" strike="noStrike" spc="-1">
                <a:solidFill>
                  <a:srgbClr val="BE480A"/>
                </a:solidFill>
                <a:latin typeface="Arial"/>
                <a:ea typeface="DejaVu Sans"/>
              </a:rPr>
              <a:t>Bilan séance</a:t>
            </a: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 : Noter 1 phrase relative au JT au tableau à recopier sur le cahier.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1" strike="noStrike" spc="-1">
                <a:solidFill>
                  <a:srgbClr val="BE480A"/>
                </a:solidFill>
                <a:latin typeface="Arial"/>
                <a:ea typeface="DejaVu Sans"/>
              </a:rPr>
              <a:t>Devoir maison</a:t>
            </a:r>
            <a:r>
              <a:rPr lang="fr-FR" sz="2800" b="1" strike="noStrike" spc="-1">
                <a:solidFill>
                  <a:srgbClr val="333333"/>
                </a:solidFill>
                <a:latin typeface="Arial"/>
                <a:ea typeface="DejaVu Sans"/>
              </a:rPr>
              <a:t> </a:t>
            </a: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: Compléter sa rubrique et chercher images libres de droits relatives à cette rubrique.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Différenciation des consignes: Recopier mot à mot les propos du journaliste </a:t>
            </a:r>
            <a:r>
              <a:rPr lang="fr-FR" sz="2800" b="0" u="sng" strike="noStrike" spc="-1">
                <a:solidFill>
                  <a:srgbClr val="333333"/>
                </a:solidFill>
                <a:uFillTx/>
                <a:latin typeface="Arial"/>
                <a:ea typeface="DejaVu Sans"/>
              </a:rPr>
              <a:t>ou</a:t>
            </a: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 Reformuler les propos  du journaliste. Rappel du travail sur l’ENT.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5 minutes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1" strike="noStrike" spc="-1">
                <a:solidFill>
                  <a:srgbClr val="333333"/>
                </a:solidFill>
                <a:latin typeface="Arial"/>
                <a:ea typeface="DejaVu Sans"/>
              </a:rPr>
              <a:t>NB: </a:t>
            </a: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Mettre la vidéo du JT ou le lien de la vidéo sur l’ENT. 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209" name="CustomShape 3"/>
          <p:cNvSpPr/>
          <p:nvPr/>
        </p:nvSpPr>
        <p:spPr>
          <a:xfrm>
            <a:off x="9144000" y="4800600"/>
            <a:ext cx="681840" cy="453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540000" y="180000"/>
            <a:ext cx="8275680" cy="62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1" name="CustomShape 2"/>
          <p:cNvSpPr/>
          <p:nvPr/>
        </p:nvSpPr>
        <p:spPr>
          <a:xfrm>
            <a:off x="312840" y="457200"/>
            <a:ext cx="9514800" cy="4798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lang="fr-FR" sz="3200" b="1" strike="noStrike" spc="-1">
                <a:solidFill>
                  <a:srgbClr val="BE480A"/>
                </a:solidFill>
                <a:latin typeface="Arial"/>
                <a:ea typeface="DejaVu Sans"/>
              </a:rPr>
              <a:t>ATELIER « Projet JT »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600" b="0" strike="noStrike" spc="-1">
                <a:solidFill>
                  <a:srgbClr val="0D0D0D"/>
                </a:solidFill>
                <a:latin typeface="Arial"/>
                <a:ea typeface="Arial"/>
              </a:rPr>
              <a:t>Vous avez vu les 3 premières séances d’une séquence en contenant 5. Le projet de séquence est la réalisation d’un JT.</a:t>
            </a:r>
            <a:endParaRPr lang="en-US" sz="26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600" b="1" strike="noStrike" spc="-1">
                <a:solidFill>
                  <a:srgbClr val="BE480A"/>
                </a:solidFill>
                <a:latin typeface="Arial"/>
                <a:ea typeface="DejaVu Sans"/>
              </a:rPr>
              <a:t>Consignes : </a:t>
            </a:r>
            <a:endParaRPr lang="en-US" sz="26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600" b="0" strike="noStrike" spc="-1">
                <a:solidFill>
                  <a:srgbClr val="BE480A"/>
                </a:solidFill>
                <a:latin typeface="Arial"/>
                <a:ea typeface="Arial"/>
              </a:rPr>
              <a:t> </a:t>
            </a:r>
            <a:r>
              <a:rPr lang="fr-FR" sz="2600" b="0" strike="noStrike" spc="-1">
                <a:solidFill>
                  <a:srgbClr val="0D0D0D"/>
                </a:solidFill>
                <a:latin typeface="Arial"/>
                <a:ea typeface="Arial"/>
              </a:rPr>
              <a:t> </a:t>
            </a:r>
            <a:r>
              <a:rPr lang="fr-FR" sz="2600" b="0" strike="noStrike" spc="-1">
                <a:solidFill>
                  <a:srgbClr val="333333"/>
                </a:solidFill>
                <a:latin typeface="Arial"/>
                <a:ea typeface="Arial"/>
              </a:rPr>
              <a:t>Imaginez le déroulement des 2 dernières séances en vous aidant du matériel proposé (vidéoprojecteur, tablettes, images)</a:t>
            </a:r>
            <a:endParaRPr lang="en-US" sz="26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600" b="0" strike="noStrike" spc="-1">
                <a:solidFill>
                  <a:srgbClr val="BE480A"/>
                </a:solidFill>
                <a:latin typeface="Arial"/>
                <a:ea typeface="Arial"/>
              </a:rPr>
              <a:t> </a:t>
            </a:r>
            <a:r>
              <a:rPr lang="fr-FR" sz="2600" b="0" strike="noStrike" spc="-1">
                <a:solidFill>
                  <a:srgbClr val="333333"/>
                </a:solidFill>
                <a:latin typeface="Arial"/>
                <a:ea typeface="Arial"/>
              </a:rPr>
              <a:t>Proposez une manière de corriger l’expression orale des élèves en prévision de la tâche finale ?</a:t>
            </a:r>
            <a:endParaRPr lang="en-US" sz="26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600" b="0" strike="noStrike" spc="-1">
                <a:solidFill>
                  <a:srgbClr val="BE480A"/>
                </a:solidFill>
                <a:latin typeface="Arial"/>
                <a:ea typeface="Arial"/>
              </a:rPr>
              <a:t>  </a:t>
            </a:r>
            <a:r>
              <a:rPr lang="fr-FR" sz="2600" b="0" strike="noStrike" spc="-1">
                <a:solidFill>
                  <a:srgbClr val="333333"/>
                </a:solidFill>
                <a:latin typeface="Arial"/>
                <a:ea typeface="Arial"/>
              </a:rPr>
              <a:t>Proposez une grille d’évaluation du projet.</a:t>
            </a:r>
            <a:endParaRPr lang="en-US" sz="26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lang="en-US" sz="2600" b="0" strike="noStrike" spc="-1">
              <a:latin typeface="Arial"/>
            </a:endParaRPr>
          </a:p>
        </p:txBody>
      </p:sp>
      <p:sp>
        <p:nvSpPr>
          <p:cNvPr id="212" name="CustomShape 3"/>
          <p:cNvSpPr/>
          <p:nvPr/>
        </p:nvSpPr>
        <p:spPr>
          <a:xfrm>
            <a:off x="9601200" y="4800600"/>
            <a:ext cx="225000" cy="866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669960" y="671040"/>
            <a:ext cx="7555680" cy="4586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fr-FR" sz="3200" b="0" u="sng" strike="noStrike" spc="-1">
                <a:solidFill>
                  <a:srgbClr val="333333"/>
                </a:solidFill>
                <a:highlight>
                  <a:srgbClr val="FFFFFF"/>
                </a:highlight>
                <a:uFillTx/>
                <a:latin typeface="Arial"/>
                <a:ea typeface="DejaVu Sans"/>
              </a:rPr>
              <a:t>Public</a:t>
            </a:r>
            <a:r>
              <a:rPr lang="fr-FR" sz="3200" b="0" strike="noStrike" spc="-1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DejaVu Sans"/>
              </a:rPr>
              <a:t>: collégiens 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3200" b="0" u="sng" strike="noStrike" spc="-1">
                <a:solidFill>
                  <a:srgbClr val="333333"/>
                </a:solidFill>
                <a:highlight>
                  <a:srgbClr val="FFFFFF"/>
                </a:highlight>
                <a:uFillTx/>
                <a:latin typeface="Arial"/>
                <a:ea typeface="DejaVu Sans"/>
              </a:rPr>
              <a:t>Effectif</a:t>
            </a:r>
            <a:r>
              <a:rPr lang="fr-FR" sz="3200" b="0" strike="noStrike" spc="-1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DejaVu Sans"/>
              </a:rPr>
              <a:t> : 11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3200" b="0" u="sng" strike="noStrike" spc="-1">
                <a:solidFill>
                  <a:srgbClr val="333333"/>
                </a:solidFill>
                <a:highlight>
                  <a:srgbClr val="FFFFFF"/>
                </a:highlight>
                <a:uFillTx/>
                <a:latin typeface="Arial"/>
                <a:ea typeface="DejaVu Sans"/>
              </a:rPr>
              <a:t>Niveau</a:t>
            </a:r>
            <a:r>
              <a:rPr lang="fr-FR" sz="3200" b="0" strike="noStrike" spc="-1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DejaVu Sans"/>
              </a:rPr>
              <a:t> : A2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3200" b="0" u="sng" strike="noStrike" spc="-1">
                <a:solidFill>
                  <a:srgbClr val="333333"/>
                </a:solidFill>
                <a:highlight>
                  <a:srgbClr val="FFFFFF"/>
                </a:highlight>
                <a:uFillTx/>
                <a:latin typeface="Arial"/>
                <a:ea typeface="DejaVu Sans"/>
              </a:rPr>
              <a:t>Pré-requis</a:t>
            </a:r>
            <a:r>
              <a:rPr lang="fr-FR" sz="3200" b="0" strike="noStrike" spc="-1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DejaVu Sans"/>
              </a:rPr>
              <a:t> : passé composé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3200" b="0" u="sng" strike="noStrike" spc="-1">
                <a:solidFill>
                  <a:srgbClr val="333333"/>
                </a:solidFill>
                <a:highlight>
                  <a:srgbClr val="FFFFFF"/>
                </a:highlight>
                <a:uFillTx/>
                <a:latin typeface="Arial"/>
                <a:ea typeface="DejaVu Sans"/>
              </a:rPr>
              <a:t>Durée d’une séance</a:t>
            </a:r>
            <a:r>
              <a:rPr lang="fr-FR" sz="3200" b="0" strike="noStrike" spc="-1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DejaVu Sans"/>
              </a:rPr>
              <a:t> : 55 minutes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CustomShape 1"/>
          <p:cNvSpPr/>
          <p:nvPr/>
        </p:nvSpPr>
        <p:spPr>
          <a:xfrm>
            <a:off x="540000" y="180000"/>
            <a:ext cx="8275680" cy="62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600" b="1" strike="noStrike" spc="-1">
                <a:solidFill>
                  <a:srgbClr val="C9211E"/>
                </a:solidFill>
                <a:latin typeface="Arial"/>
                <a:ea typeface="DejaVu Sans"/>
              </a:rPr>
              <a:t>SÉANCE 4</a:t>
            </a:r>
            <a:endParaRPr lang="en-US" sz="3600" b="0" strike="noStrike" spc="-1">
              <a:latin typeface="Arial"/>
            </a:endParaRPr>
          </a:p>
        </p:txBody>
      </p:sp>
      <p:sp>
        <p:nvSpPr>
          <p:cNvPr id="214" name="CustomShape 2"/>
          <p:cNvSpPr/>
          <p:nvPr/>
        </p:nvSpPr>
        <p:spPr>
          <a:xfrm>
            <a:off x="540000" y="809280"/>
            <a:ext cx="8829000" cy="4406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4000"/>
          </a:bodyPr>
          <a:lstStyle/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u="sng" strike="noStrike" spc="-1">
                <a:solidFill>
                  <a:srgbClr val="333333"/>
                </a:solidFill>
                <a:uFillTx/>
                <a:latin typeface="Arial"/>
                <a:ea typeface="DejaVu Sans"/>
              </a:rPr>
              <a:t>Objectifs séance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DejaVu Sans"/>
              </a:rPr>
              <a:t>- Rédiger un texte au passé composé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DejaVu Sans"/>
              </a:rPr>
              <a:t>- Améliorer son expression orale avec le principe du double enregistrement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u="sng" strike="noStrike" spc="-1">
                <a:solidFill>
                  <a:srgbClr val="333333"/>
                </a:solidFill>
                <a:uFillTx/>
                <a:latin typeface="Arial"/>
                <a:ea typeface="DejaVu Sans"/>
              </a:rPr>
              <a:t>Matériel </a:t>
            </a: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DejaVu Sans"/>
              </a:rPr>
              <a:t>: tablettes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706E0C"/>
                </a:solidFill>
                <a:latin typeface="Arial"/>
                <a:ea typeface="DejaVu Sans"/>
              </a:rPr>
              <a:t>Variante projet:</a:t>
            </a:r>
            <a:r>
              <a:rPr lang="fr-FR" sz="3200" b="0" strike="noStrike" spc="-1">
                <a:solidFill>
                  <a:srgbClr val="C9211E"/>
                </a:solidFill>
                <a:latin typeface="Arial"/>
                <a:ea typeface="DejaVu Sans"/>
              </a:rPr>
              <a:t> </a:t>
            </a: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DejaVu Sans"/>
              </a:rPr>
              <a:t>Pour les élèves mal à l’aise avec la vidéo </a:t>
            </a: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Arial"/>
              </a:rPr>
              <a:t> le transformer en journal radio.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215" name="CustomShape 3"/>
          <p:cNvSpPr/>
          <p:nvPr/>
        </p:nvSpPr>
        <p:spPr>
          <a:xfrm>
            <a:off x="9372600" y="5029200"/>
            <a:ext cx="584640" cy="526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540000" y="180000"/>
            <a:ext cx="8275680" cy="48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7" name="CustomShape 2"/>
          <p:cNvSpPr/>
          <p:nvPr/>
        </p:nvSpPr>
        <p:spPr>
          <a:xfrm>
            <a:off x="543600" y="914400"/>
            <a:ext cx="9057600" cy="4572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1" strike="noStrike" spc="-1">
                <a:solidFill>
                  <a:srgbClr val="BE480A"/>
                </a:solidFill>
                <a:latin typeface="Arial"/>
                <a:ea typeface="DejaVu Sans"/>
              </a:rPr>
              <a:t>Rappel de la séance précédente </a:t>
            </a: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(PO) - 2/3 minutes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1" strike="noStrike" spc="-1">
                <a:solidFill>
                  <a:srgbClr val="BE480A"/>
                </a:solidFill>
                <a:latin typeface="Arial"/>
                <a:ea typeface="DejaVu Sans"/>
              </a:rPr>
              <a:t>Production écrite </a:t>
            </a: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-</a:t>
            </a:r>
            <a:r>
              <a:rPr lang="fr-FR" sz="2800" b="1" strike="noStrike" spc="-1">
                <a:solidFill>
                  <a:srgbClr val="BE480A"/>
                </a:solid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20 minutes</a:t>
            </a:r>
            <a:r>
              <a:rPr lang="fr-FR" sz="1200" b="1" strike="noStrike" spc="-1">
                <a:solidFill>
                  <a:srgbClr val="BE480A"/>
                </a:solidFill>
                <a:latin typeface="Arial"/>
                <a:ea typeface="DejaVu Sans"/>
              </a:rPr>
              <a:t> </a:t>
            </a:r>
            <a:endParaRPr lang="en-US" sz="1200" b="0" strike="noStrike" spc="-1">
              <a:latin typeface="Arial"/>
            </a:endParaRPr>
          </a:p>
          <a:p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1) En binômes.</a:t>
            </a:r>
            <a:endParaRPr lang="fr-FR" sz="2800" b="0" strike="noStrike" spc="-1">
              <a:solidFill>
                <a:srgbClr val="000000"/>
              </a:solidFill>
              <a:latin typeface="Trebuchet MS"/>
            </a:endParaRPr>
          </a:p>
          <a:p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Mise en commun du travail fait à la maison. Lire la production de l’autre. Échanger.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2) En binômes.</a:t>
            </a:r>
            <a:endParaRPr lang="fr-FR" sz="2800" b="0" strike="noStrike" spc="-1">
              <a:solidFill>
                <a:srgbClr val="000000"/>
              </a:solidFill>
              <a:latin typeface="Trebuchet MS"/>
            </a:endParaRPr>
          </a:p>
          <a:p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Production d’un texte structuré au passé composé contenant les 2 informations de la rubrique.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CustomShape 3"/>
          <p:cNvSpPr/>
          <p:nvPr/>
        </p:nvSpPr>
        <p:spPr>
          <a:xfrm>
            <a:off x="9601200" y="4800600"/>
            <a:ext cx="225000" cy="68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540000" y="180000"/>
            <a:ext cx="8275680" cy="62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fr-FR" sz="3200" b="1" strike="noStrike" spc="-1">
                <a:solidFill>
                  <a:srgbClr val="BE480A"/>
                </a:solidFill>
                <a:latin typeface="Arial"/>
                <a:ea typeface="DejaVu Sans"/>
              </a:rPr>
              <a:t>Tâche finale (1)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220" name="CustomShape 2"/>
          <p:cNvSpPr/>
          <p:nvPr/>
        </p:nvSpPr>
        <p:spPr>
          <a:xfrm>
            <a:off x="540000" y="914400"/>
            <a:ext cx="9057600" cy="4301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78000"/>
          </a:bodyPr>
          <a:lstStyle/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1" strike="noStrike" spc="-1">
                <a:solidFill>
                  <a:srgbClr val="FF0000"/>
                </a:solidFill>
                <a:latin typeface="Arial"/>
                <a:ea typeface="Microsoft YaHei"/>
              </a:rPr>
              <a:t>!!! Droit à l’image !!! </a:t>
            </a:r>
            <a:r>
              <a:rPr lang="fr-FR" sz="3200" b="1" strike="noStrike" spc="-1">
                <a:solidFill>
                  <a:srgbClr val="333333"/>
                </a:solidFill>
                <a:latin typeface="Arial"/>
                <a:ea typeface="Microsoft YaHei"/>
              </a:rPr>
              <a:t>                     </a:t>
            </a: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Microsoft YaHei"/>
              </a:rPr>
              <a:t>32/33 minutes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Microsoft YaHei"/>
              </a:rPr>
              <a:t>Tournage des rubriques du JT (2 salles) 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Microsoft YaHei"/>
              </a:rPr>
              <a:t>- Salle 1 : prononciation, prosodie, imprégnation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Microsoft YaHei"/>
              </a:rPr>
              <a:t>- Salle 2 :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EA7500"/>
                </a:solidFill>
                <a:latin typeface="Wingdings"/>
                <a:ea typeface="Wingdings"/>
              </a:rPr>
              <a:t></a:t>
            </a: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Wingdings"/>
              </a:rPr>
              <a:t>Chaque élève journaliste se filme avec une tablette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EA7500"/>
                </a:solidFill>
                <a:latin typeface="Wingdings"/>
                <a:ea typeface="Wingdings"/>
              </a:rPr>
              <a:t></a:t>
            </a: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Wingdings"/>
              </a:rPr>
              <a:t>Le présentateur se filme avec une tablette (salutations, présentation rubriques, intervention entre chaque rubrique)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221" name="CustomShape 3"/>
          <p:cNvSpPr/>
          <p:nvPr/>
        </p:nvSpPr>
        <p:spPr>
          <a:xfrm>
            <a:off x="9372600" y="4800600"/>
            <a:ext cx="225000" cy="75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1"/>
          <p:cNvSpPr/>
          <p:nvPr/>
        </p:nvSpPr>
        <p:spPr>
          <a:xfrm>
            <a:off x="540000" y="180000"/>
            <a:ext cx="8275680" cy="62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3" name="CustomShape 2"/>
          <p:cNvSpPr/>
          <p:nvPr/>
        </p:nvSpPr>
        <p:spPr>
          <a:xfrm>
            <a:off x="457200" y="1095120"/>
            <a:ext cx="9286200" cy="5074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just">
              <a:lnSpc>
                <a:spcPct val="100000"/>
              </a:lnSpc>
              <a:spcBef>
                <a:spcPts val="1417"/>
              </a:spcBef>
            </a:pPr>
            <a:endParaRPr lang="en-US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1" strike="noStrike" spc="-1">
                <a:solidFill>
                  <a:srgbClr val="C9211E"/>
                </a:solidFill>
                <a:latin typeface="Arial"/>
                <a:ea typeface="DejaVu Sans"/>
              </a:rPr>
              <a:t>Correction </a:t>
            </a: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: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- Envoi vidéos au professeur sur COLIBRI. 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- Travail à la maison: renvoi vidéos corrigées au professeur  sur COLIBRI.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NB : prêt des tablettes par l’établissement.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lang="en-US" sz="2800" b="0" strike="noStrike" spc="-1">
              <a:latin typeface="Arial"/>
            </a:endParaRPr>
          </a:p>
        </p:txBody>
      </p:sp>
      <p:sp>
        <p:nvSpPr>
          <p:cNvPr id="224" name="CustomShape 3"/>
          <p:cNvSpPr/>
          <p:nvPr/>
        </p:nvSpPr>
        <p:spPr>
          <a:xfrm>
            <a:off x="9601200" y="4800600"/>
            <a:ext cx="225000" cy="75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540000" y="180000"/>
            <a:ext cx="8275680" cy="62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600" b="1" strike="noStrike" spc="-1">
                <a:solidFill>
                  <a:srgbClr val="EA7500"/>
                </a:solidFill>
                <a:latin typeface="Arial"/>
                <a:ea typeface="DejaVu Sans"/>
              </a:rPr>
              <a:t>SÉANCE 5</a:t>
            </a:r>
            <a:endParaRPr lang="en-US" sz="3600" b="0" strike="noStrike" spc="-1"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514800" y="1031040"/>
            <a:ext cx="9057600" cy="4858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0" u="sng" strike="noStrike" spc="-1">
                <a:solidFill>
                  <a:srgbClr val="333333"/>
                </a:solidFill>
                <a:uFillTx/>
                <a:latin typeface="Arial"/>
                <a:ea typeface="DejaVu Sans"/>
              </a:rPr>
              <a:t>Objectif séance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Monter un JT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0" u="sng" strike="noStrike" spc="-1">
                <a:solidFill>
                  <a:srgbClr val="333333"/>
                </a:solidFill>
                <a:uFillTx/>
                <a:latin typeface="Arial"/>
                <a:ea typeface="DejaVu Sans"/>
              </a:rPr>
              <a:t>Supports </a:t>
            </a: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: enregistrements vidéo des élèves, images recherchées, grilles critériées</a:t>
            </a:r>
            <a:endParaRPr lang="en-US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800" b="0" u="sng" strike="noStrike" spc="-1">
                <a:solidFill>
                  <a:srgbClr val="333333"/>
                </a:solidFill>
                <a:uFillTx/>
                <a:latin typeface="Arial"/>
                <a:ea typeface="DejaVu Sans"/>
              </a:rPr>
              <a:t>Matériel </a:t>
            </a: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: vidéoprojecteur, tableau de classe, application Android </a:t>
            </a:r>
            <a:r>
              <a:rPr lang="fr-FR" sz="2800" b="0" i="1" strike="noStrike" spc="-1">
                <a:solidFill>
                  <a:srgbClr val="333333"/>
                </a:solidFill>
                <a:latin typeface="Arial"/>
                <a:ea typeface="DejaVu Sans"/>
              </a:rPr>
              <a:t>InShot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227" name="CustomShape 3"/>
          <p:cNvSpPr/>
          <p:nvPr/>
        </p:nvSpPr>
        <p:spPr>
          <a:xfrm>
            <a:off x="8915400" y="4343400"/>
            <a:ext cx="910800" cy="682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540000" y="180000"/>
            <a:ext cx="8275680" cy="62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9" name="CustomShape 2"/>
          <p:cNvSpPr/>
          <p:nvPr/>
        </p:nvSpPr>
        <p:spPr>
          <a:xfrm>
            <a:off x="540360" y="808920"/>
            <a:ext cx="9057600" cy="395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1" strike="noStrike" spc="-1">
                <a:solidFill>
                  <a:srgbClr val="BE480A"/>
                </a:solidFill>
                <a:latin typeface="Arial"/>
                <a:ea typeface="DejaVu Sans"/>
              </a:rPr>
              <a:t>Mise en route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DejaVu Sans"/>
              </a:rPr>
              <a:t>- Difficultés rencontrées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DejaVu Sans"/>
              </a:rPr>
              <a:t>- Quand se sont-ils sentis à l’aise?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DejaVu Sans"/>
              </a:rPr>
              <a:t>- Sont-ils satisfaits?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DejaVu Sans"/>
              </a:rPr>
              <a:t>10 minutes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230" name="CustomShape 3"/>
          <p:cNvSpPr/>
          <p:nvPr/>
        </p:nvSpPr>
        <p:spPr>
          <a:xfrm>
            <a:off x="9372600" y="4572000"/>
            <a:ext cx="584640" cy="109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CustomShape 1"/>
          <p:cNvSpPr/>
          <p:nvPr/>
        </p:nvSpPr>
        <p:spPr>
          <a:xfrm>
            <a:off x="540000" y="180000"/>
            <a:ext cx="8275680" cy="62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r">
              <a:lnSpc>
                <a:spcPct val="100000"/>
              </a:lnSpc>
              <a:spcBef>
                <a:spcPts val="1417"/>
              </a:spcBef>
            </a:pPr>
            <a:r>
              <a:rPr lang="fr-FR" sz="3200" b="1" strike="noStrike" spc="-1">
                <a:solidFill>
                  <a:srgbClr val="BE480A"/>
                </a:solidFill>
                <a:latin typeface="Arial"/>
                <a:ea typeface="Microsoft YaHei"/>
              </a:rPr>
              <a:t>Tâche finale (2)                          </a:t>
            </a: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Microsoft YaHei"/>
              </a:rPr>
              <a:t>45 minutes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232" name="CustomShape 2"/>
          <p:cNvSpPr/>
          <p:nvPr/>
        </p:nvSpPr>
        <p:spPr>
          <a:xfrm>
            <a:off x="540000" y="1366200"/>
            <a:ext cx="9057600" cy="4301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1" strike="noStrike" spc="-1">
                <a:solidFill>
                  <a:srgbClr val="333333"/>
                </a:solidFill>
                <a:latin typeface="Arial"/>
                <a:ea typeface="DejaVu Sans"/>
              </a:rPr>
              <a:t>Montage JT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1" strike="noStrike" spc="-1">
                <a:solidFill>
                  <a:srgbClr val="333333"/>
                </a:solidFill>
                <a:latin typeface="Arial"/>
                <a:ea typeface="DejaVu Sans"/>
              </a:rPr>
              <a:t>Étape 1: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DejaVu Sans"/>
              </a:rPr>
              <a:t>Projection de la vidéo du présentateur. Les élèves dictent l’ordre des rubriques au professeur qui les note au tableau. 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233" name="CustomShape 3"/>
          <p:cNvSpPr/>
          <p:nvPr/>
        </p:nvSpPr>
        <p:spPr>
          <a:xfrm>
            <a:off x="9372600" y="3886200"/>
            <a:ext cx="356040" cy="1329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stomShape 1"/>
          <p:cNvSpPr/>
          <p:nvPr/>
        </p:nvSpPr>
        <p:spPr>
          <a:xfrm>
            <a:off x="540000" y="59400"/>
            <a:ext cx="8275680" cy="62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1" strike="noStrike" spc="-1">
                <a:solidFill>
                  <a:srgbClr val="333333"/>
                </a:solidFill>
                <a:latin typeface="Arial"/>
                <a:ea typeface="DejaVu Sans"/>
              </a:rPr>
              <a:t>Montage JT (suite)</a:t>
            </a:r>
            <a:endParaRPr lang="en-US" sz="3200" b="0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235" name="CustomShape 2"/>
          <p:cNvSpPr/>
          <p:nvPr/>
        </p:nvSpPr>
        <p:spPr>
          <a:xfrm>
            <a:off x="542880" y="685800"/>
            <a:ext cx="9057600" cy="4572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4000"/>
          </a:bodyPr>
          <a:lstStyle/>
          <a:p>
            <a:pPr algn="just">
              <a:lnSpc>
                <a:spcPct val="100000"/>
              </a:lnSpc>
              <a:spcBef>
                <a:spcPts val="1585"/>
              </a:spcBef>
              <a:spcAft>
                <a:spcPts val="575"/>
              </a:spcAft>
            </a:pPr>
            <a:r>
              <a:rPr lang="fr-FR" sz="2600" b="1" strike="noStrike" spc="-1">
                <a:solidFill>
                  <a:srgbClr val="333333"/>
                </a:solidFill>
                <a:latin typeface="Arial"/>
                <a:ea typeface="DejaVu Sans"/>
              </a:rPr>
              <a:t>Étape 2 : </a:t>
            </a:r>
            <a:r>
              <a:rPr lang="fr-FR" sz="2600" b="0" strike="noStrike" spc="-1">
                <a:solidFill>
                  <a:srgbClr val="333333"/>
                </a:solidFill>
                <a:latin typeface="Arial"/>
                <a:ea typeface="DejaVu Sans"/>
              </a:rPr>
              <a:t>Organisation des 5 rubriques</a:t>
            </a:r>
            <a:endParaRPr lang="en-US" sz="2600" b="0" strike="noStrike" spc="-1">
              <a:latin typeface="Arial"/>
              <a:ea typeface="Microsoft YaHei"/>
            </a:endParaRPr>
          </a:p>
          <a:p>
            <a:pPr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</a:pPr>
            <a:r>
              <a:rPr lang="fr-FR" sz="2600" b="0" strike="noStrike" spc="-1">
                <a:solidFill>
                  <a:srgbClr val="333333"/>
                </a:solidFill>
                <a:latin typeface="Trebuchet MS"/>
                <a:ea typeface="Arial"/>
              </a:rPr>
              <a:t>  Présentation des rubriques (vidéo de l’élève présentateur)</a:t>
            </a:r>
            <a:endParaRPr lang="en-US" sz="2600" b="0" strike="noStrike" spc="-1">
              <a:latin typeface="Arial"/>
              <a:ea typeface="Microsoft YaHei"/>
            </a:endParaRPr>
          </a:p>
          <a:p>
            <a:pPr algn="just">
              <a:lnSpc>
                <a:spcPts val="1001"/>
              </a:lnSpc>
              <a:spcBef>
                <a:spcPts val="2265"/>
              </a:spcBef>
              <a:spcAft>
                <a:spcPts val="850"/>
              </a:spcAft>
            </a:pPr>
            <a:r>
              <a:rPr lang="fr-FR" sz="2600" b="0" strike="noStrike" spc="-1">
                <a:solidFill>
                  <a:srgbClr val="333333"/>
                </a:solidFill>
                <a:latin typeface="Trebuchet MS"/>
                <a:ea typeface="Arial"/>
              </a:rPr>
              <a:t>  Dictée de l’ordre des rubriques au professeur par les   </a:t>
            </a:r>
            <a:endParaRPr lang="en-US" sz="2600" b="0" strike="noStrike" spc="-1">
              <a:latin typeface="Arial"/>
              <a:ea typeface="Microsoft YaHei"/>
            </a:endParaRPr>
          </a:p>
          <a:p>
            <a:pPr algn="just">
              <a:lnSpc>
                <a:spcPts val="1001"/>
              </a:lnSpc>
              <a:spcBef>
                <a:spcPts val="2265"/>
              </a:spcBef>
              <a:spcAft>
                <a:spcPts val="850"/>
              </a:spcAft>
            </a:pPr>
            <a:r>
              <a:rPr lang="fr-FR" sz="2600" b="0" strike="noStrike" spc="-1">
                <a:solidFill>
                  <a:srgbClr val="333333"/>
                </a:solidFill>
                <a:latin typeface="Trebuchet MS"/>
                <a:ea typeface="Arial"/>
              </a:rPr>
              <a:t>élèves journalistes. Le professeur les note au tableau. </a:t>
            </a:r>
            <a:endParaRPr lang="en-US" sz="2600" b="0" strike="noStrike" spc="-1">
              <a:latin typeface="Arial"/>
              <a:ea typeface="Microsoft YaHei"/>
            </a:endParaRPr>
          </a:p>
          <a:p>
            <a:pPr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</a:pPr>
            <a:r>
              <a:rPr lang="fr-FR" sz="2600" b="0" strike="noStrike" spc="-1">
                <a:solidFill>
                  <a:srgbClr val="333333"/>
                </a:solidFill>
                <a:latin typeface="Trebuchet MS"/>
                <a:ea typeface="Arial"/>
              </a:rPr>
              <a:t>  Projection des vidéos des journalistes dans le désordre</a:t>
            </a:r>
            <a:endParaRPr lang="en-US" sz="2600" b="0" strike="noStrike" spc="-1">
              <a:latin typeface="Arial"/>
              <a:ea typeface="Microsoft YaHei"/>
            </a:endParaRPr>
          </a:p>
          <a:p>
            <a:pPr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</a:pPr>
            <a:r>
              <a:rPr lang="fr-FR" sz="2600" b="0" strike="noStrike" spc="-1">
                <a:solidFill>
                  <a:srgbClr val="333333"/>
                </a:solidFill>
                <a:latin typeface="Trebuchet MS"/>
                <a:ea typeface="Arial"/>
              </a:rPr>
              <a:t>  Proposition d’une organisation des rubriques par les élèves journalistes </a:t>
            </a:r>
            <a:endParaRPr lang="en-US" sz="2600" b="0" strike="noStrike" spc="-1">
              <a:latin typeface="Arial"/>
              <a:ea typeface="Microsoft YaHei"/>
            </a:endParaRPr>
          </a:p>
          <a:p>
            <a:pPr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</a:pPr>
            <a:r>
              <a:rPr lang="fr-FR" sz="2600" b="0" strike="noStrike" spc="-1">
                <a:solidFill>
                  <a:srgbClr val="333333"/>
                </a:solidFill>
                <a:latin typeface="Trebuchet MS"/>
                <a:ea typeface="Arial"/>
              </a:rPr>
              <a:t>  Montage effectué au fur et à mesure par le professeur avec </a:t>
            </a:r>
            <a:r>
              <a:rPr lang="fr-FR" sz="2600" b="0" i="1" strike="noStrike" spc="-1">
                <a:solidFill>
                  <a:srgbClr val="333333"/>
                </a:solidFill>
                <a:latin typeface="Trebuchet MS"/>
                <a:ea typeface="Arial"/>
              </a:rPr>
              <a:t>InShot</a:t>
            </a:r>
            <a:r>
              <a:rPr lang="fr-FR" sz="2600" b="0" strike="noStrike" spc="-1">
                <a:solidFill>
                  <a:srgbClr val="333333"/>
                </a:solidFill>
                <a:latin typeface="Trebuchet MS"/>
                <a:ea typeface="Arial"/>
              </a:rPr>
              <a:t> (vidéos et images)</a:t>
            </a:r>
            <a:endParaRPr lang="en-US" sz="2600" b="0" strike="noStrike" spc="-1">
              <a:latin typeface="Arial"/>
              <a:ea typeface="Microsoft YaHei"/>
            </a:endParaRPr>
          </a:p>
        </p:txBody>
      </p:sp>
      <p:sp>
        <p:nvSpPr>
          <p:cNvPr id="236" name="CustomShape 3"/>
          <p:cNvSpPr/>
          <p:nvPr/>
        </p:nvSpPr>
        <p:spPr>
          <a:xfrm>
            <a:off x="9372600" y="4114800"/>
            <a:ext cx="356040" cy="1139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CustomShape 1"/>
          <p:cNvSpPr/>
          <p:nvPr/>
        </p:nvSpPr>
        <p:spPr>
          <a:xfrm>
            <a:off x="540000" y="180000"/>
            <a:ext cx="8275680" cy="62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1" strike="noStrike" spc="-1">
                <a:solidFill>
                  <a:srgbClr val="333333"/>
                </a:solidFill>
                <a:latin typeface="Arial"/>
                <a:ea typeface="DejaVu Sans"/>
              </a:rPr>
              <a:t>Évaluation du projet</a:t>
            </a:r>
            <a:endParaRPr lang="en-US" sz="2800" b="0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238" name="CustomShape 2"/>
          <p:cNvSpPr/>
          <p:nvPr/>
        </p:nvSpPr>
        <p:spPr>
          <a:xfrm>
            <a:off x="457200" y="914400"/>
            <a:ext cx="9286200" cy="4301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1) Élaboration de 2 grilles critériées (4 critères ou plus):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Arial"/>
              </a:rPr>
              <a:t> Grille professeur :  posture, prononciation, clarté de l’information, correction de la langue (phrases structurées au passé composé), pertinence des images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Arial"/>
              </a:rPr>
              <a:t>  Grille élèves avec critères subjectifs: sourire, regarder la caméra, saluer, parler normalement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Arial"/>
              </a:rPr>
              <a:t>Ex : “Il n’a pas souri.”, “Il n’a pas trop regardé la caméra.”, “Il n’a pas bien dit bonjour.”, “Il a parlé trop vite.”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lang="en-US" sz="2800" b="0" strike="noStrike" spc="-1">
              <a:latin typeface="Arial"/>
            </a:endParaRPr>
          </a:p>
        </p:txBody>
      </p:sp>
      <p:sp>
        <p:nvSpPr>
          <p:cNvPr id="239" name="CustomShape 3"/>
          <p:cNvSpPr/>
          <p:nvPr/>
        </p:nvSpPr>
        <p:spPr>
          <a:xfrm>
            <a:off x="9144000" y="4343400"/>
            <a:ext cx="682200" cy="910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CustomShape 1"/>
          <p:cNvSpPr/>
          <p:nvPr/>
        </p:nvSpPr>
        <p:spPr>
          <a:xfrm>
            <a:off x="540000" y="180000"/>
            <a:ext cx="8275680" cy="62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1" strike="noStrike" spc="-1">
                <a:solidFill>
                  <a:srgbClr val="333333"/>
                </a:solidFill>
                <a:latin typeface="Arial"/>
                <a:ea typeface="DejaVu Sans"/>
              </a:rPr>
              <a:t>Évaluation du projet (suite)</a:t>
            </a:r>
            <a:endParaRPr lang="en-US" sz="2800" b="0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241" name="CustomShape 2"/>
          <p:cNvSpPr/>
          <p:nvPr/>
        </p:nvSpPr>
        <p:spPr>
          <a:xfrm>
            <a:off x="540000" y="809280"/>
            <a:ext cx="9057600" cy="4406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7000"/>
          </a:bodyPr>
          <a:lstStyle/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2) Projection du JT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Arial"/>
              </a:rPr>
              <a:t>   Avis des élèves basés sur les critères qu’ils ont définis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Arial"/>
              </a:rPr>
              <a:t>  Grille critériée des élèves complétée au tableau par le professeur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1" strike="noStrike" spc="-1">
                <a:solidFill>
                  <a:srgbClr val="333333"/>
                </a:solidFill>
                <a:latin typeface="Arial"/>
                <a:ea typeface="Arial"/>
              </a:rPr>
              <a:t>Valorisation du projet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Arial"/>
              </a:rPr>
              <a:t>- Mise en avant des aspects positifs présents dans la grille des élèves et dans celle du professeur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Arial"/>
              </a:rPr>
              <a:t>- Présentation du projet lors de la semaine de la presse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242" name="CustomShape 3"/>
          <p:cNvSpPr/>
          <p:nvPr/>
        </p:nvSpPr>
        <p:spPr>
          <a:xfrm>
            <a:off x="9372600" y="4572000"/>
            <a:ext cx="225000" cy="75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540000" y="180000"/>
            <a:ext cx="8275680" cy="62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2"/>
          <p:cNvSpPr/>
          <p:nvPr/>
        </p:nvSpPr>
        <p:spPr>
          <a:xfrm>
            <a:off x="615240" y="457200"/>
            <a:ext cx="8998920" cy="475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just">
              <a:lnSpc>
                <a:spcPct val="100000"/>
              </a:lnSpc>
              <a:spcBef>
                <a:spcPts val="1057"/>
              </a:spcBef>
            </a:pPr>
            <a:r>
              <a:rPr lang="fr-FR" sz="2400" b="1" u="sng" strike="noStrike" spc="-1">
                <a:solidFill>
                  <a:srgbClr val="BE480A"/>
                </a:solidFill>
                <a:uFillTx/>
                <a:latin typeface="Arial"/>
                <a:ea typeface="DejaVu Sans"/>
              </a:rPr>
              <a:t>Objectifs pédagogiques</a:t>
            </a:r>
            <a:r>
              <a:rPr lang="fr-FR" sz="2400" b="0" strike="noStrike" spc="-1">
                <a:solidFill>
                  <a:srgbClr val="333333"/>
                </a:solidFill>
                <a:latin typeface="Arial"/>
                <a:ea typeface="DejaVu Sans"/>
              </a:rPr>
              <a:t>  : </a:t>
            </a:r>
            <a:endParaRPr lang="en-US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057"/>
              </a:spcBef>
            </a:pPr>
            <a:r>
              <a:rPr lang="fr-FR" sz="2400" b="0" strike="noStrike" spc="-1">
                <a:solidFill>
                  <a:srgbClr val="333333"/>
                </a:solidFill>
                <a:latin typeface="Arial"/>
                <a:ea typeface="DejaVu Sans"/>
              </a:rPr>
              <a:t>- Comprendre l’essentiel d’un bulletin d’actualités télévisé.</a:t>
            </a:r>
            <a:endParaRPr lang="en-US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057"/>
              </a:spcBef>
            </a:pPr>
            <a:r>
              <a:rPr lang="fr-FR" sz="2400" b="0" strike="noStrike" spc="-1">
                <a:solidFill>
                  <a:srgbClr val="333333"/>
                </a:solidFill>
                <a:latin typeface="Arial"/>
                <a:ea typeface="DejaVu Sans"/>
              </a:rPr>
              <a:t>- Raconter un événement passé </a:t>
            </a:r>
            <a:endParaRPr lang="en-US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057"/>
              </a:spcBef>
            </a:pPr>
            <a:r>
              <a:rPr lang="fr-FR" sz="2400" b="0" strike="noStrike" spc="-1">
                <a:solidFill>
                  <a:srgbClr val="333333"/>
                </a:solidFill>
                <a:latin typeface="Arial"/>
                <a:ea typeface="DejaVu Sans"/>
              </a:rPr>
              <a:t>- Améliorer sa prononciation et sa prosodie </a:t>
            </a:r>
            <a:endParaRPr lang="en-US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2400" b="1" u="sng" strike="noStrike" spc="-1">
                <a:solidFill>
                  <a:srgbClr val="BE480A"/>
                </a:solidFill>
                <a:uFillTx/>
                <a:latin typeface="Arial"/>
                <a:ea typeface="DejaVu Sans"/>
              </a:rPr>
              <a:t>Objectifs linguistiques</a:t>
            </a:r>
            <a:r>
              <a:rPr lang="fr-FR" sz="2400" b="0" strike="noStrike" spc="-1">
                <a:solidFill>
                  <a:srgbClr val="C9211E"/>
                </a:solidFill>
                <a:latin typeface="Arial"/>
                <a:ea typeface="DejaVu Sans"/>
              </a:rPr>
              <a:t> :</a:t>
            </a:r>
            <a:endParaRPr lang="en-US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2400" b="0" strike="noStrike" spc="-1">
                <a:solidFill>
                  <a:srgbClr val="333333"/>
                </a:solidFill>
                <a:latin typeface="Arial"/>
                <a:ea typeface="DejaVu Sans"/>
              </a:rPr>
              <a:t>- Grammaire : passé composé</a:t>
            </a:r>
            <a:endParaRPr lang="en-US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2400" b="0" strike="noStrike" spc="-1">
                <a:solidFill>
                  <a:srgbClr val="333333"/>
                </a:solidFill>
                <a:latin typeface="Arial"/>
                <a:ea typeface="DejaVu Sans"/>
              </a:rPr>
              <a:t>- Lexique : vocabulaire lié aux médias</a:t>
            </a:r>
            <a:endParaRPr lang="en-US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057"/>
              </a:spcBef>
            </a:pPr>
            <a:endParaRPr lang="en-US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057"/>
              </a:spcBef>
            </a:pPr>
            <a:r>
              <a:rPr lang="fr-FR" sz="2400" b="1" u="sng" strike="noStrike" spc="-1">
                <a:solidFill>
                  <a:srgbClr val="BE480A"/>
                </a:solidFill>
                <a:uFillTx/>
                <a:latin typeface="Arial"/>
                <a:ea typeface="DejaVu Sans"/>
              </a:rPr>
              <a:t>Objectif socio-culturel</a:t>
            </a:r>
            <a:r>
              <a:rPr lang="fr-FR" sz="2400" b="0" strike="noStrike" spc="-1">
                <a:solidFill>
                  <a:srgbClr val="333333"/>
                </a:solidFill>
                <a:latin typeface="Arial"/>
                <a:ea typeface="DejaVu Sans"/>
              </a:rPr>
              <a:t>:</a:t>
            </a:r>
            <a:endParaRPr lang="en-US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057"/>
              </a:spcBef>
            </a:pPr>
            <a:r>
              <a:rPr lang="fr-FR" sz="2400" b="0" strike="noStrike" spc="-1">
                <a:solidFill>
                  <a:srgbClr val="333333"/>
                </a:solidFill>
                <a:latin typeface="Arial"/>
                <a:ea typeface="DejaVu Sans"/>
              </a:rPr>
              <a:t>Découvrir la presse française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165" name="CustomShape 3"/>
          <p:cNvSpPr/>
          <p:nvPr/>
        </p:nvSpPr>
        <p:spPr>
          <a:xfrm>
            <a:off x="5151600" y="1260000"/>
            <a:ext cx="4387320" cy="395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540000" y="180000"/>
            <a:ext cx="8275680" cy="62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600" b="1" strike="noStrike" spc="-1">
                <a:solidFill>
                  <a:srgbClr val="EA7500"/>
                </a:solidFill>
                <a:latin typeface="Arial"/>
                <a:ea typeface="DejaVu Sans"/>
              </a:rPr>
              <a:t>SÉANCE 1</a:t>
            </a:r>
            <a:endParaRPr lang="en-US" sz="3600" b="0" strike="noStrike" spc="-1">
              <a:latin typeface="Arial"/>
            </a:endParaRPr>
          </a:p>
        </p:txBody>
      </p:sp>
      <p:sp>
        <p:nvSpPr>
          <p:cNvPr id="167" name="CustomShape 2"/>
          <p:cNvSpPr/>
          <p:nvPr/>
        </p:nvSpPr>
        <p:spPr>
          <a:xfrm>
            <a:off x="457200" y="1298160"/>
            <a:ext cx="8828640" cy="395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600" b="0" u="sng" strike="noStrike" spc="-1">
                <a:solidFill>
                  <a:srgbClr val="333333"/>
                </a:solidFill>
                <a:uFillTx/>
                <a:latin typeface="Arial"/>
                <a:ea typeface="DejaVu Sans"/>
              </a:rPr>
              <a:t>Objectifs séance</a:t>
            </a:r>
            <a:r>
              <a:rPr lang="fr-FR" sz="2600" b="0" strike="noStrike" spc="-1">
                <a:solidFill>
                  <a:srgbClr val="333333"/>
                </a:solidFill>
                <a:latin typeface="Arial"/>
                <a:ea typeface="DejaVu Sans"/>
              </a:rPr>
              <a:t> :</a:t>
            </a:r>
            <a:endParaRPr lang="en-US" sz="26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600" b="0" strike="noStrike" spc="-1">
                <a:solidFill>
                  <a:srgbClr val="333333"/>
                </a:solidFill>
                <a:latin typeface="Arial"/>
                <a:ea typeface="DejaVu Sans"/>
              </a:rPr>
              <a:t>1) Déduire la notion de rubriques dans un JT</a:t>
            </a:r>
            <a:endParaRPr lang="en-US" sz="26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600" b="0" strike="noStrike" spc="-1">
                <a:solidFill>
                  <a:srgbClr val="333333"/>
                </a:solidFill>
                <a:latin typeface="Arial"/>
                <a:ea typeface="DejaVu Sans"/>
              </a:rPr>
              <a:t>2) Être sensibilisé à l’organisation d’un JT</a:t>
            </a:r>
            <a:endParaRPr lang="en-US" sz="26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600" b="0" u="sng" strike="noStrike" spc="-1">
                <a:solidFill>
                  <a:srgbClr val="333333"/>
                </a:solidFill>
                <a:uFillTx/>
                <a:latin typeface="Arial"/>
                <a:ea typeface="DejaVu Sans"/>
              </a:rPr>
              <a:t>Support</a:t>
            </a:r>
            <a:r>
              <a:rPr lang="fr-FR" sz="2600" b="0" strike="noStrike" spc="-1">
                <a:solidFill>
                  <a:srgbClr val="333333"/>
                </a:solidFill>
                <a:latin typeface="Arial"/>
                <a:ea typeface="DejaVu Sans"/>
              </a:rPr>
              <a:t> : JT national</a:t>
            </a:r>
            <a:endParaRPr lang="en-US" sz="26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600" b="0" u="sng" strike="noStrike" spc="-1">
                <a:solidFill>
                  <a:srgbClr val="333333"/>
                </a:solidFill>
                <a:uFillTx/>
                <a:latin typeface="Arial"/>
                <a:ea typeface="DejaVu Sans"/>
              </a:rPr>
              <a:t>Matériel</a:t>
            </a:r>
            <a:r>
              <a:rPr lang="fr-FR" sz="2600" b="0" strike="noStrike" spc="-1">
                <a:solidFill>
                  <a:srgbClr val="333333"/>
                </a:solidFill>
                <a:latin typeface="Arial"/>
                <a:ea typeface="DejaVu Sans"/>
              </a:rPr>
              <a:t> : vidéoprojecteur, tableau de classe</a:t>
            </a:r>
            <a:endParaRPr lang="en-US" sz="2600" b="0" strike="noStrike" spc="-1">
              <a:latin typeface="Arial"/>
            </a:endParaRPr>
          </a:p>
        </p:txBody>
      </p:sp>
      <p:sp>
        <p:nvSpPr>
          <p:cNvPr id="168" name="CustomShape 3"/>
          <p:cNvSpPr/>
          <p:nvPr/>
        </p:nvSpPr>
        <p:spPr>
          <a:xfrm>
            <a:off x="9289800" y="4800600"/>
            <a:ext cx="392760" cy="298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540000" y="180000"/>
            <a:ext cx="8275680" cy="62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" name="CustomShape 2"/>
          <p:cNvSpPr/>
          <p:nvPr/>
        </p:nvSpPr>
        <p:spPr>
          <a:xfrm>
            <a:off x="540000" y="914400"/>
            <a:ext cx="9057240" cy="395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80000"/>
          </a:bodyPr>
          <a:lstStyle/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1" u="sng" strike="noStrike" spc="-1">
                <a:solidFill>
                  <a:srgbClr val="BE480A"/>
                </a:solidFill>
                <a:uFillTx/>
                <a:latin typeface="Arial"/>
                <a:ea typeface="Microsoft YaHei"/>
              </a:rPr>
              <a:t>Rituel</a:t>
            </a:r>
            <a:r>
              <a:rPr lang="fr-FR" sz="3200" b="1" strike="noStrike" spc="-1">
                <a:solidFill>
                  <a:srgbClr val="333333"/>
                </a:solidFill>
                <a:latin typeface="Arial"/>
                <a:ea typeface="Microsoft YaHei"/>
              </a:rPr>
              <a:t>   </a:t>
            </a:r>
            <a:r>
              <a:rPr lang="fr-FR" sz="3200" b="0" strike="noStrike" spc="-1">
                <a:solidFill>
                  <a:srgbClr val="666666"/>
                </a:solidFill>
                <a:latin typeface="Arial"/>
                <a:ea typeface="Microsoft YaHei"/>
              </a:rPr>
              <a:t>(PO)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Microsoft YaHei"/>
              </a:rPr>
              <a:t>“Qu’est-ce que tu as fait hier/ce week-end?” 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Microsoft YaHei"/>
              </a:rPr>
              <a:t>5 minutes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1" u="sng" strike="noStrike" spc="-1">
                <a:solidFill>
                  <a:srgbClr val="BE480A"/>
                </a:solidFill>
                <a:uFillTx/>
                <a:latin typeface="Arial"/>
                <a:ea typeface="Microsoft YaHei"/>
              </a:rPr>
              <a:t>Mise en route</a:t>
            </a:r>
            <a:r>
              <a:rPr lang="fr-FR" sz="3200" b="1" strike="noStrike" spc="-1">
                <a:solidFill>
                  <a:srgbClr val="333333"/>
                </a:solidFill>
                <a:latin typeface="Arial"/>
                <a:ea typeface="Microsoft YaHei"/>
              </a:rPr>
              <a:t> </a:t>
            </a:r>
            <a:r>
              <a:rPr lang="fr-FR" sz="3200" b="0" strike="noStrike" spc="-1">
                <a:solidFill>
                  <a:srgbClr val="666666"/>
                </a:solidFill>
                <a:latin typeface="Arial"/>
                <a:ea typeface="Microsoft YaHei"/>
              </a:rPr>
              <a:t>(PO)</a:t>
            </a: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Microsoft YaHei"/>
              </a:rPr>
              <a:t>: Parler de son rapport à l’information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1" strike="noStrike" spc="-1">
                <a:solidFill>
                  <a:srgbClr val="BE480A"/>
                </a:solidFill>
                <a:latin typeface="Wingdings"/>
                <a:ea typeface="Wingdings"/>
              </a:rPr>
              <a:t></a:t>
            </a: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Wingdings"/>
              </a:rPr>
              <a:t> Faire le point sur les connaissances et les représentations des élèves.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3200" b="0" strike="noStrike" spc="-1">
                <a:solidFill>
                  <a:srgbClr val="333333"/>
                </a:solidFill>
                <a:latin typeface="Arial"/>
                <a:ea typeface="Microsoft YaHei"/>
              </a:rPr>
              <a:t>10 minutes</a:t>
            </a:r>
            <a:endParaRPr lang="en-US" sz="32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171" name="CustomShape 3"/>
          <p:cNvSpPr/>
          <p:nvPr/>
        </p:nvSpPr>
        <p:spPr>
          <a:xfrm>
            <a:off x="9372600" y="4800600"/>
            <a:ext cx="681840" cy="453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540000" y="180000"/>
            <a:ext cx="8275680" cy="625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just"/>
            <a:r>
              <a:rPr lang="en-US" sz="2800" b="1" strike="noStrike" spc="-1">
                <a:solidFill>
                  <a:srgbClr val="B85C00"/>
                </a:solidFill>
                <a:latin typeface="Arial"/>
              </a:rPr>
              <a:t>Compréhension orale (avec le son)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457200" y="844920"/>
            <a:ext cx="9289800" cy="418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 fontScale="70000"/>
          </a:bodyPr>
          <a:lstStyle/>
          <a:p>
            <a:r>
              <a:rPr lang="en-US" sz="2800" b="0" strike="noStrike" spc="-1">
                <a:solidFill>
                  <a:srgbClr val="B85C00"/>
                </a:solidFill>
                <a:latin typeface="Arial"/>
              </a:rPr>
              <a:t></a:t>
            </a:r>
            <a:r>
              <a:rPr lang="en-US" sz="2800" b="0" strike="noStrike" spc="-1">
                <a:latin typeface="Arial"/>
              </a:rPr>
              <a:t> </a:t>
            </a:r>
            <a:r>
              <a:rPr lang="en-US" sz="2800" b="0" strike="noStrike" spc="-1">
                <a:solidFill>
                  <a:srgbClr val="333333"/>
                </a:solidFill>
                <a:latin typeface="Arial"/>
              </a:rPr>
              <a:t>Comprendre les grands titres de l’actualité</a:t>
            </a:r>
            <a:endParaRPr lang="en-US" sz="2800" b="0" strike="noStrike" spc="-1">
              <a:latin typeface="Arial"/>
            </a:endParaRPr>
          </a:p>
          <a:p>
            <a:r>
              <a:rPr lang="en-US" sz="2800" b="0" strike="noStrike" spc="-1">
                <a:solidFill>
                  <a:srgbClr val="333333"/>
                </a:solidFill>
                <a:latin typeface="Arial"/>
              </a:rPr>
              <a:t>1)  Identifier des lieux et des personnes (15 minutes)</a:t>
            </a:r>
            <a:endParaRPr lang="en-US" sz="2800" b="0" strike="noStrike" spc="-1">
              <a:latin typeface="Arial"/>
            </a:endParaRPr>
          </a:p>
          <a:p>
            <a:r>
              <a:rPr lang="en-US" sz="2800" b="0" strike="noStrike" spc="-1">
                <a:solidFill>
                  <a:srgbClr val="333333"/>
                </a:solidFill>
                <a:latin typeface="Arial"/>
              </a:rPr>
              <a:t>2) Présenter un sujet d’actualité (15 minutes)</a:t>
            </a:r>
            <a:endParaRPr lang="en-US" sz="2800" b="0" strike="noStrike" spc="-1">
              <a:latin typeface="Arial"/>
            </a:endParaRPr>
          </a:p>
          <a:p>
            <a:r>
              <a:rPr lang="en-US" sz="2800" b="0" strike="noStrike" spc="-1">
                <a:solidFill>
                  <a:srgbClr val="333333"/>
                </a:solidFill>
                <a:latin typeface="Arial"/>
              </a:rPr>
              <a:t>3) Déduire la notion de “rubrique”. Consigne : “À quelle partie appartient le sujet que vous avez choisi ?” (3 minutes)</a:t>
            </a:r>
            <a:endParaRPr lang="en-US" sz="2800" b="0" strike="noStrike" spc="-1">
              <a:latin typeface="Arial"/>
            </a:endParaRPr>
          </a:p>
          <a:p>
            <a:endParaRPr lang="en-US" sz="2800" b="0" strike="noStrike" spc="-1">
              <a:latin typeface="Arial"/>
            </a:endParaRPr>
          </a:p>
          <a:p>
            <a:r>
              <a:rPr lang="en-US" sz="2800" b="1" strike="noStrike" spc="-1">
                <a:solidFill>
                  <a:srgbClr val="B85C00"/>
                </a:solidFill>
                <a:latin typeface="Arial"/>
              </a:rPr>
              <a:t>Bilan de séance </a:t>
            </a:r>
            <a:r>
              <a:rPr lang="en-US" sz="2800" b="0" strike="noStrike" spc="-1">
                <a:solidFill>
                  <a:srgbClr val="333333"/>
                </a:solidFill>
                <a:latin typeface="Arial"/>
              </a:rPr>
              <a:t>(7 minutes)</a:t>
            </a:r>
            <a:endParaRPr lang="en-US" sz="2800" b="0" strike="noStrike" spc="-1">
              <a:latin typeface="Arial"/>
            </a:endParaRPr>
          </a:p>
          <a:p>
            <a:r>
              <a:rPr lang="en-US" sz="2800" b="0" strike="noStrike" spc="-1">
                <a:solidFill>
                  <a:srgbClr val="333333"/>
                </a:solidFill>
                <a:latin typeface="Arial"/>
              </a:rPr>
              <a:t>- Noter 1/2 phrase(s) au tableau à recopier sur le cahier</a:t>
            </a:r>
            <a:endParaRPr lang="en-US" sz="2800" b="0" strike="noStrike" spc="-1">
              <a:latin typeface="Arial"/>
            </a:endParaRPr>
          </a:p>
          <a:p>
            <a:r>
              <a:rPr lang="en-US" sz="2800" b="0" strike="noStrike" spc="-1">
                <a:solidFill>
                  <a:srgbClr val="333333"/>
                </a:solidFill>
                <a:latin typeface="Arial"/>
              </a:rPr>
              <a:t>- Noter 3/4 mots nouveaux sur le cahier</a:t>
            </a:r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540000" y="180000"/>
            <a:ext cx="8275680" cy="62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600" b="1" strike="noStrike" spc="-1">
                <a:solidFill>
                  <a:srgbClr val="EA7500"/>
                </a:solidFill>
                <a:latin typeface="Arial"/>
                <a:ea typeface="DejaVu Sans"/>
              </a:rPr>
              <a:t>SÉANCE 2</a:t>
            </a:r>
            <a:endParaRPr lang="en-US" sz="3600" b="0" strike="noStrike" spc="-1"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541080" y="1070640"/>
            <a:ext cx="8828640" cy="395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0" u="sng" strike="noStrike" spc="-1">
                <a:solidFill>
                  <a:srgbClr val="333333"/>
                </a:solidFill>
                <a:uFillTx/>
                <a:latin typeface="Arial"/>
                <a:ea typeface="DejaVu Sans"/>
              </a:rPr>
              <a:t>Objectifs séance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1) Développer son esprit critique face aux médias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2) Formuler des phrases structurées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0" u="sng" strike="noStrike" spc="-1">
                <a:solidFill>
                  <a:srgbClr val="333333"/>
                </a:solidFill>
                <a:uFillTx/>
                <a:latin typeface="Arial"/>
                <a:ea typeface="DejaVu Sans"/>
              </a:rPr>
              <a:t>Supports </a:t>
            </a: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: Captures d’écran de rubriques JT national de la séance 1, fiche de compréhension orale, tableau à 2 colonnes 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0" u="sng" strike="noStrike" spc="-1">
                <a:solidFill>
                  <a:srgbClr val="333333"/>
                </a:solidFill>
                <a:uFillTx/>
                <a:latin typeface="Arial"/>
                <a:ea typeface="Microsoft YaHei"/>
              </a:rPr>
              <a:t>Matériel</a:t>
            </a: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Microsoft YaHei"/>
              </a:rPr>
              <a:t> : vidéoprojecteur, </a:t>
            </a:r>
            <a:r>
              <a:rPr lang="fr-FR" sz="2600" b="0" strike="noStrike" spc="-1">
                <a:solidFill>
                  <a:srgbClr val="333333"/>
                </a:solidFill>
                <a:latin typeface="Arial"/>
                <a:ea typeface="DejaVu Sans"/>
              </a:rPr>
              <a:t>tableau de classe, </a:t>
            </a: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Microsoft YaHei"/>
              </a:rPr>
              <a:t>tablettes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176" name="CustomShape 3"/>
          <p:cNvSpPr/>
          <p:nvPr/>
        </p:nvSpPr>
        <p:spPr>
          <a:xfrm>
            <a:off x="9144000" y="5029200"/>
            <a:ext cx="767160" cy="453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540000" y="180000"/>
            <a:ext cx="8275680" cy="62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8" name="CustomShape 2"/>
          <p:cNvSpPr/>
          <p:nvPr/>
        </p:nvSpPr>
        <p:spPr>
          <a:xfrm>
            <a:off x="540000" y="840960"/>
            <a:ext cx="9057240" cy="395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1" u="sng" strike="noStrike" spc="-1">
                <a:solidFill>
                  <a:srgbClr val="BE480A"/>
                </a:solidFill>
                <a:uFillTx/>
                <a:latin typeface="Arial"/>
                <a:ea typeface="DejaVu Sans"/>
              </a:rPr>
              <a:t>Rappel de la séance précédente</a:t>
            </a:r>
            <a:r>
              <a:rPr lang="fr-FR" sz="2800" b="0" strike="noStrike" spc="-1">
                <a:solidFill>
                  <a:srgbClr val="BE480A"/>
                </a:solidFill>
                <a:latin typeface="Arial"/>
                <a:ea typeface="DejaVu Sans"/>
              </a:rPr>
              <a:t> </a:t>
            </a:r>
            <a:r>
              <a:rPr lang="fr-FR" sz="2800" b="0" strike="noStrike" spc="-1">
                <a:solidFill>
                  <a:srgbClr val="666666"/>
                </a:solidFill>
                <a:latin typeface="Arial"/>
                <a:ea typeface="DejaVu Sans"/>
              </a:rPr>
              <a:t>(PO) </a:t>
            </a: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: présenter le document de la séance 1: type, chaîne, rubriques, pays, personnes célèbres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5</a:t>
            </a: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 minutes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1" u="sng" strike="noStrike" spc="-1">
                <a:solidFill>
                  <a:srgbClr val="BE480A"/>
                </a:solidFill>
                <a:uFillTx/>
                <a:latin typeface="Arial"/>
                <a:ea typeface="DejaVu Sans"/>
              </a:rPr>
              <a:t>Fiche</a:t>
            </a: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 pour vérifier compréhension orale de la séance 1 (évaluation) (</a:t>
            </a:r>
            <a:r>
              <a:rPr lang="fr-FR" sz="2800" b="0" strike="noStrike" spc="-1">
                <a:solidFill>
                  <a:srgbClr val="666666"/>
                </a:solidFill>
                <a:latin typeface="Arial"/>
                <a:ea typeface="DejaVu Sans"/>
              </a:rPr>
              <a:t>RE)</a:t>
            </a:r>
            <a:endParaRPr lang="en-US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DejaVu Sans"/>
              </a:rPr>
              <a:t>15 minutes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179" name="CustomShape 3"/>
          <p:cNvSpPr/>
          <p:nvPr/>
        </p:nvSpPr>
        <p:spPr>
          <a:xfrm>
            <a:off x="8686800" y="4572000"/>
            <a:ext cx="1139040" cy="681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457200" y="228600"/>
            <a:ext cx="8275680" cy="1246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800" b="0" strike="noStrike" spc="-1">
                <a:solidFill>
                  <a:srgbClr val="333333"/>
                </a:solidFill>
                <a:latin typeface="Arial"/>
                <a:ea typeface="Microsoft YaHei"/>
              </a:rPr>
              <a:t>Exemple de fiche</a:t>
            </a:r>
            <a:br/>
            <a:r>
              <a:rPr lang="fr-FR" sz="2800" b="0" strike="noStrike" spc="-1">
                <a:solidFill>
                  <a:srgbClr val="333333"/>
                </a:solidFill>
                <a:latin typeface="Arial"/>
                <a:ea typeface="Microsoft YaHei"/>
              </a:rPr>
              <a:t>(à différencier)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540000" y="1260000"/>
            <a:ext cx="9285840" cy="3955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82" name="Image 181"/>
          <p:cNvPicPr/>
          <p:nvPr/>
        </p:nvPicPr>
        <p:blipFill>
          <a:blip r:embed="rId2"/>
          <a:stretch/>
        </p:blipFill>
        <p:spPr>
          <a:xfrm>
            <a:off x="360" y="2286000"/>
            <a:ext cx="10076400" cy="19746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8618</TotalTime>
  <Words>906</Words>
  <Application>Microsoft Macintosh PowerPoint</Application>
  <PresentationFormat>Personnalisé</PresentationFormat>
  <Paragraphs>161</Paragraphs>
  <Slides>29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29</vt:i4>
      </vt:variant>
    </vt:vector>
  </HeadingPairs>
  <TitlesOfParts>
    <vt:vector size="39" baseType="lpstr">
      <vt:lpstr>Microsoft YaHei</vt:lpstr>
      <vt:lpstr>Arial</vt:lpstr>
      <vt:lpstr>DejaVu Sans</vt:lpstr>
      <vt:lpstr>Symbol</vt:lpstr>
      <vt:lpstr>Trebuchet MS</vt:lpstr>
      <vt:lpstr>Wingdings</vt:lpstr>
      <vt:lpstr>Office Theme</vt:lpstr>
      <vt:lpstr>Office Theme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Pencil</dc:title>
  <dc:subject/>
  <dc:creator/>
  <dc:description/>
  <cp:lastModifiedBy>Carole Paolo</cp:lastModifiedBy>
  <cp:revision>281</cp:revision>
  <dcterms:created xsi:type="dcterms:W3CDTF">2021-05-14T12:50:02Z</dcterms:created>
  <dcterms:modified xsi:type="dcterms:W3CDTF">2021-06-07T19:44:05Z</dcterms:modified>
  <dc:language>en-US</dc:language>
</cp:coreProperties>
</file>