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82" r:id="rId3"/>
    <p:sldId id="303" r:id="rId4"/>
    <p:sldId id="279" r:id="rId5"/>
    <p:sldId id="258" r:id="rId6"/>
    <p:sldId id="257" r:id="rId7"/>
    <p:sldId id="259" r:id="rId8"/>
    <p:sldId id="260" r:id="rId9"/>
    <p:sldId id="261" r:id="rId10"/>
    <p:sldId id="262" r:id="rId11"/>
    <p:sldId id="263" r:id="rId12"/>
    <p:sldId id="264" r:id="rId13"/>
    <p:sldId id="280" r:id="rId14"/>
    <p:sldId id="265" r:id="rId15"/>
    <p:sldId id="304" r:id="rId16"/>
    <p:sldId id="266" r:id="rId17"/>
    <p:sldId id="287" r:id="rId18"/>
    <p:sldId id="298" r:id="rId19"/>
    <p:sldId id="283" r:id="rId20"/>
    <p:sldId id="284" r:id="rId21"/>
    <p:sldId id="285" r:id="rId22"/>
    <p:sldId id="281" r:id="rId23"/>
    <p:sldId id="293" r:id="rId24"/>
    <p:sldId id="288" r:id="rId25"/>
    <p:sldId id="290" r:id="rId26"/>
    <p:sldId id="292" r:id="rId27"/>
    <p:sldId id="269" r:id="rId28"/>
    <p:sldId id="270" r:id="rId29"/>
    <p:sldId id="295" r:id="rId30"/>
    <p:sldId id="300" r:id="rId31"/>
    <p:sldId id="297" r:id="rId32"/>
    <p:sldId id="301" r:id="rId33"/>
    <p:sldId id="305" r:id="rId34"/>
    <p:sldId id="271" r:id="rId35"/>
    <p:sldId id="289" r:id="rId3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ement Informatique" initials="D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0FFFD"/>
    <a:srgbClr val="F9FCE8"/>
    <a:srgbClr val="FFDDD9"/>
    <a:srgbClr val="C2FA66"/>
    <a:srgbClr val="CCCC33"/>
    <a:srgbClr val="F3FF97"/>
    <a:srgbClr val="FEFFF7"/>
    <a:srgbClr val="E8E8E8"/>
    <a:srgbClr val="FFD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760" autoAdjust="0"/>
  </p:normalViewPr>
  <p:slideViewPr>
    <p:cSldViewPr snapToGrid="0" snapToObjects="1">
      <p:cViewPr varScale="1">
        <p:scale>
          <a:sx n="68" d="100"/>
          <a:sy n="68" d="100"/>
        </p:scale>
        <p:origin x="1446" y="72"/>
      </p:cViewPr>
      <p:guideLst>
        <p:guide orient="horz" pos="2160"/>
        <p:guide pos="2880"/>
      </p:guideLst>
    </p:cSldViewPr>
  </p:slideViewPr>
  <p:outlineViewPr>
    <p:cViewPr>
      <p:scale>
        <a:sx n="33" d="100"/>
        <a:sy n="33" d="100"/>
      </p:scale>
      <p:origin x="0" y="1559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482"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Feuil1!$B$1</c:f>
              <c:strCache>
                <c:ptCount val="1"/>
                <c:pt idx="0">
                  <c:v>Ventes</c:v>
                </c:pt>
              </c:strCache>
            </c:strRef>
          </c:tx>
          <c:spPr>
            <a:ln>
              <a:solidFill>
                <a:schemeClr val="accent3"/>
              </a:solidFill>
            </a:ln>
          </c:spPr>
          <c:explosion val="11"/>
          <c:dPt>
            <c:idx val="0"/>
            <c:bubble3D val="0"/>
            <c:extLst>
              <c:ext xmlns:c16="http://schemas.microsoft.com/office/drawing/2014/chart" uri="{C3380CC4-5D6E-409C-BE32-E72D297353CC}">
                <c16:uniqueId val="{00000000-73DF-4B77-9CC5-B150B34ADB79}"/>
              </c:ext>
            </c:extLst>
          </c:dPt>
          <c:dPt>
            <c:idx val="1"/>
            <c:bubble3D val="0"/>
            <c:spPr>
              <a:solidFill>
                <a:srgbClr val="FFFF00"/>
              </a:solidFill>
              <a:ln>
                <a:solidFill>
                  <a:schemeClr val="accent3"/>
                </a:solidFill>
              </a:ln>
            </c:spPr>
            <c:extLst>
              <c:ext xmlns:c16="http://schemas.microsoft.com/office/drawing/2014/chart" uri="{C3380CC4-5D6E-409C-BE32-E72D297353CC}">
                <c16:uniqueId val="{00000002-73DF-4B77-9CC5-B150B34ADB79}"/>
              </c:ext>
            </c:extLst>
          </c:dPt>
          <c:dPt>
            <c:idx val="2"/>
            <c:bubble3D val="0"/>
            <c:explosion val="5"/>
            <c:spPr>
              <a:solidFill>
                <a:srgbClr val="FF0000"/>
              </a:solidFill>
              <a:ln>
                <a:solidFill>
                  <a:schemeClr val="accent3"/>
                </a:solidFill>
              </a:ln>
            </c:spPr>
            <c:extLst>
              <c:ext xmlns:c16="http://schemas.microsoft.com/office/drawing/2014/chart" uri="{C3380CC4-5D6E-409C-BE32-E72D297353CC}">
                <c16:uniqueId val="{00000004-73DF-4B77-9CC5-B150B34ADB79}"/>
              </c:ext>
            </c:extLst>
          </c:dPt>
          <c:dLbls>
            <c:dLbl>
              <c:idx val="0"/>
              <c:layout>
                <c:manualLayout>
                  <c:x val="-7.7321991788729311E-2"/>
                  <c:y val="9.2053495949451711E-2"/>
                </c:manualLayout>
              </c:layout>
              <c:tx>
                <c:rich>
                  <a:bodyPr/>
                  <a:lstStyle/>
                  <a:p>
                    <a:r>
                      <a:rPr lang="da-DK" sz="1800" b="0" dirty="0"/>
                      <a:t>Bulletins </a:t>
                    </a:r>
                  </a:p>
                  <a:p>
                    <a:r>
                      <a:rPr lang="da-DK" sz="1800" b="0" dirty="0"/>
                      <a:t>1</a:t>
                    </a:r>
                    <a:r>
                      <a:rPr lang="da-DK" sz="1800" b="0" baseline="30000" dirty="0"/>
                      <a:t>re </a:t>
                    </a:r>
                    <a:r>
                      <a:rPr lang="da-DK" sz="1800" b="0" dirty="0"/>
                      <a:t>et T</a:t>
                    </a:r>
                    <a:r>
                      <a:rPr lang="da-DK" sz="1800" b="0" baseline="30000" dirty="0"/>
                      <a:t>ale</a:t>
                    </a:r>
                    <a:r>
                      <a:rPr lang="da-DK" sz="1800" b="0" dirty="0"/>
                      <a:t>
10 %</a:t>
                    </a:r>
                  </a:p>
                </c:rich>
              </c:tx>
              <c:showLegendKey val="0"/>
              <c:showVal val="0"/>
              <c:showCatName val="1"/>
              <c:showSerName val="0"/>
              <c:showPercent val="1"/>
              <c:showBubbleSize val="0"/>
              <c:extLst>
                <c:ext xmlns:c15="http://schemas.microsoft.com/office/drawing/2012/chart" uri="{CE6537A1-D6FC-4f65-9D91-7224C49458BB}">
                  <c15:layout>
                    <c:manualLayout>
                      <c:w val="0.20451363464119138"/>
                      <c:h val="0.27845662611028321"/>
                    </c:manualLayout>
                  </c15:layout>
                </c:ext>
                <c:ext xmlns:c16="http://schemas.microsoft.com/office/drawing/2014/chart" uri="{C3380CC4-5D6E-409C-BE32-E72D297353CC}">
                  <c16:uniqueId val="{00000000-73DF-4B77-9CC5-B150B34ADB79}"/>
                </c:ext>
              </c:extLst>
            </c:dLbl>
            <c:dLbl>
              <c:idx val="1"/>
              <c:layout>
                <c:manualLayout>
                  <c:x val="-0.14972790549915807"/>
                  <c:y val="-8.1816234561783927E-2"/>
                </c:manualLayout>
              </c:layout>
              <c:tx>
                <c:rich>
                  <a:bodyPr/>
                  <a:lstStyle/>
                  <a:p>
                    <a:r>
                      <a:rPr lang="en-US" sz="1600" b="1" dirty="0" err="1">
                        <a:solidFill>
                          <a:schemeClr val="accent3">
                            <a:lumMod val="50000"/>
                          </a:schemeClr>
                        </a:solidFill>
                        <a:latin typeface="+mj-lt"/>
                      </a:rPr>
                      <a:t>Contrôle</a:t>
                    </a:r>
                    <a:r>
                      <a:rPr lang="en-US" sz="1600" b="1" dirty="0">
                        <a:solidFill>
                          <a:schemeClr val="accent3">
                            <a:lumMod val="50000"/>
                          </a:schemeClr>
                        </a:solidFill>
                        <a:latin typeface="+mj-lt"/>
                      </a:rPr>
                      <a:t> </a:t>
                    </a:r>
                    <a:r>
                      <a:rPr lang="en-US" sz="1600" b="1" i="0" baseline="0" dirty="0" err="1">
                        <a:solidFill>
                          <a:schemeClr val="accent3">
                            <a:lumMod val="50000"/>
                          </a:schemeClr>
                        </a:solidFill>
                        <a:latin typeface="+mj-lt"/>
                      </a:rPr>
                      <a:t>continu</a:t>
                    </a:r>
                    <a:r>
                      <a:rPr lang="en-US" sz="1600" b="1" dirty="0">
                        <a:solidFill>
                          <a:schemeClr val="accent3">
                            <a:lumMod val="50000"/>
                          </a:schemeClr>
                        </a:solidFill>
                        <a:latin typeface="+mj-lt"/>
                      </a:rPr>
                      <a:t>
30 %</a:t>
                    </a:r>
                  </a:p>
                </c:rich>
              </c:tx>
              <c:showLegendKey val="0"/>
              <c:showVal val="0"/>
              <c:showCatName val="1"/>
              <c:showSerName val="0"/>
              <c:showPercent val="1"/>
              <c:showBubbleSize val="0"/>
              <c:extLst>
                <c:ext xmlns:c15="http://schemas.microsoft.com/office/drawing/2012/chart" uri="{CE6537A1-D6FC-4f65-9D91-7224C49458BB}">
                  <c15:layout>
                    <c:manualLayout>
                      <c:w val="0.3898438946837578"/>
                      <c:h val="0.23980226451753772"/>
                    </c:manualLayout>
                  </c15:layout>
                </c:ext>
                <c:ext xmlns:c16="http://schemas.microsoft.com/office/drawing/2014/chart" uri="{C3380CC4-5D6E-409C-BE32-E72D297353CC}">
                  <c16:uniqueId val="{00000002-73DF-4B77-9CC5-B150B34ADB79}"/>
                </c:ext>
              </c:extLst>
            </c:dLbl>
            <c:dLbl>
              <c:idx val="2"/>
              <c:layout>
                <c:manualLayout>
                  <c:x val="0.21264242223938049"/>
                  <c:y val="-0.17063244980210035"/>
                </c:manualLayout>
              </c:layout>
              <c:tx>
                <c:rich>
                  <a:bodyPr wrap="square" lIns="38100" tIns="19050" rIns="38100" bIns="19050" anchor="ctr">
                    <a:noAutofit/>
                  </a:bodyPr>
                  <a:lstStyle/>
                  <a:p>
                    <a:pPr>
                      <a:defRPr sz="2400" baseline="0"/>
                    </a:pPr>
                    <a:r>
                      <a:rPr lang="fr-FR" sz="1600" b="1" dirty="0">
                        <a:solidFill>
                          <a:schemeClr val="bg1"/>
                        </a:solidFill>
                      </a:rPr>
                      <a:t>Épreuves finales</a:t>
                    </a:r>
                  </a:p>
                  <a:p>
                    <a:pPr>
                      <a:defRPr sz="2400" baseline="0"/>
                    </a:pPr>
                    <a:r>
                      <a:rPr lang="fr-FR" sz="1600" b="0" dirty="0">
                        <a:solidFill>
                          <a:schemeClr val="bg1"/>
                        </a:solidFill>
                      </a:rPr>
                      <a:t> français, philo, </a:t>
                    </a:r>
                  </a:p>
                  <a:p>
                    <a:pPr>
                      <a:defRPr sz="2400" baseline="0"/>
                    </a:pPr>
                    <a:r>
                      <a:rPr lang="fr-FR" sz="1600" b="0" dirty="0">
                        <a:solidFill>
                          <a:schemeClr val="bg1"/>
                        </a:solidFill>
                      </a:rPr>
                      <a:t>spécialités, oral</a:t>
                    </a:r>
                    <a:r>
                      <a:rPr lang="fr-FR" sz="1600" b="1" dirty="0">
                        <a:solidFill>
                          <a:schemeClr val="bg1"/>
                        </a:solidFill>
                      </a:rPr>
                      <a:t>
60 %</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9186679620834169"/>
                      <c:h val="0.39393148025917357"/>
                    </c:manualLayout>
                  </c15:layout>
                </c:ext>
                <c:ext xmlns:c16="http://schemas.microsoft.com/office/drawing/2014/chart" uri="{C3380CC4-5D6E-409C-BE32-E72D297353CC}">
                  <c16:uniqueId val="{00000004-73DF-4B77-9CC5-B150B34ADB79}"/>
                </c:ext>
              </c:extLst>
            </c:dLbl>
            <c:spPr>
              <a:noFill/>
              <a:ln>
                <a:noFill/>
              </a:ln>
              <a:effectLst/>
            </c:spPr>
            <c:txPr>
              <a:bodyPr wrap="square" lIns="38100" tIns="19050" rIns="38100" bIns="19050" anchor="ctr">
                <a:spAutoFit/>
              </a:bodyPr>
              <a:lstStyle/>
              <a:p>
                <a:pPr>
                  <a:defRPr sz="2400" baseline="0"/>
                </a:pPr>
                <a:endParaRPr lang="fr-MQ"/>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Feuil1!$A$2:$A$5</c:f>
              <c:strCache>
                <c:ptCount val="3"/>
                <c:pt idx="0">
                  <c:v>Bulletins de 1re et tale</c:v>
                </c:pt>
                <c:pt idx="1">
                  <c:v>Épreuves communes</c:v>
                </c:pt>
                <c:pt idx="2">
                  <c:v>Épreuves finales (français, philo, spécialités, oral</c:v>
                </c:pt>
              </c:strCache>
            </c:strRef>
          </c:cat>
          <c:val>
            <c:numRef>
              <c:f>Feuil1!$B$2:$B$5</c:f>
              <c:numCache>
                <c:formatCode>General</c:formatCode>
                <c:ptCount val="4"/>
                <c:pt idx="0">
                  <c:v>10</c:v>
                </c:pt>
                <c:pt idx="1">
                  <c:v>30</c:v>
                </c:pt>
                <c:pt idx="2">
                  <c:v>60</c:v>
                </c:pt>
              </c:numCache>
            </c:numRef>
          </c:val>
          <c:extLst>
            <c:ext xmlns:c16="http://schemas.microsoft.com/office/drawing/2014/chart" uri="{C3380CC4-5D6E-409C-BE32-E72D297353CC}">
              <c16:uniqueId val="{00000005-73DF-4B77-9CC5-B150B34ADB79}"/>
            </c:ext>
          </c:extLst>
        </c:ser>
        <c:dLbls>
          <c:showLegendKey val="0"/>
          <c:showVal val="0"/>
          <c:showCatName val="1"/>
          <c:showSerName val="0"/>
          <c:showPercent val="1"/>
          <c:showBubbleSize val="0"/>
          <c:showLeaderLines val="1"/>
        </c:dLbls>
      </c:pie3DChart>
    </c:plotArea>
    <c:plotVisOnly val="1"/>
    <c:dispBlanksAs val="gap"/>
    <c:showDLblsOverMax val="0"/>
  </c:chart>
  <c:spPr>
    <a:ln w="9525"/>
  </c:spPr>
  <c:txPr>
    <a:bodyPr/>
    <a:lstStyle/>
    <a:p>
      <a:pPr>
        <a:defRPr sz="1800"/>
      </a:pPr>
      <a:endParaRPr lang="fr-MQ"/>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866889B-8069-41C2-AC42-43FD1B70EE84}" type="slidenum">
              <a:rPr lang="fr-FR" smtClean="0"/>
              <a:t>‹N°›</a:t>
            </a:fld>
            <a:endParaRPr lang="fr-FR" dirty="0"/>
          </a:p>
        </p:txBody>
      </p:sp>
    </p:spTree>
    <p:extLst>
      <p:ext uri="{BB962C8B-B14F-4D97-AF65-F5344CB8AC3E}">
        <p14:creationId xmlns:p14="http://schemas.microsoft.com/office/powerpoint/2010/main" val="4279387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8BF7A77-B03B-C341-83B7-8F2A84ABA291}" type="datetimeFigureOut">
              <a:rPr lang="fr-FR" smtClean="0"/>
              <a:pPr/>
              <a:t>10/12/2018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8FEFB8-215F-B443-8A37-FD586D873E95}" type="slidenum">
              <a:rPr lang="fr-FR" smtClean="0"/>
              <a:pPr/>
              <a:t>‹N°›</a:t>
            </a:fld>
            <a:endParaRPr lang="fr-FR"/>
          </a:p>
        </p:txBody>
      </p:sp>
    </p:spTree>
    <p:extLst>
      <p:ext uri="{BB962C8B-B14F-4D97-AF65-F5344CB8AC3E}">
        <p14:creationId xmlns:p14="http://schemas.microsoft.com/office/powerpoint/2010/main" val="3279794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Calendrier interactif de l’orientation en 3</a:t>
            </a:r>
            <a:r>
              <a:rPr lang="fr-FR" baseline="30000" dirty="0"/>
              <a:t>e</a:t>
            </a:r>
            <a:endParaRPr lang="fr-FR" dirty="0"/>
          </a:p>
          <a:p>
            <a:r>
              <a:rPr lang="fr-FR" dirty="0"/>
              <a:t>http://</a:t>
            </a:r>
            <a:r>
              <a:rPr lang="fr-FR" dirty="0" err="1"/>
              <a:t>www.onisep.fr</a:t>
            </a:r>
            <a:r>
              <a:rPr lang="fr-FR" dirty="0"/>
              <a:t>/Choisir-mes-</a:t>
            </a:r>
            <a:r>
              <a:rPr lang="fr-FR" dirty="0" err="1"/>
              <a:t>etudes</a:t>
            </a:r>
            <a:r>
              <a:rPr lang="fr-FR" dirty="0"/>
              <a:t>/</a:t>
            </a:r>
            <a:r>
              <a:rPr lang="fr-FR" dirty="0" err="1"/>
              <a:t>College</a:t>
            </a:r>
            <a:r>
              <a:rPr lang="fr-FR" dirty="0"/>
              <a:t>/Orientation-au-</a:t>
            </a:r>
            <a:r>
              <a:rPr lang="fr-FR" dirty="0" err="1"/>
              <a:t>college</a:t>
            </a:r>
            <a:r>
              <a:rPr lang="fr-FR" dirty="0"/>
              <a:t>/Le-calendrier-de-l-orientation-post-3e</a:t>
            </a:r>
          </a:p>
          <a:p>
            <a:endParaRPr lang="fr-FR" dirty="0"/>
          </a:p>
          <a:p>
            <a:r>
              <a:rPr lang="fr-FR" dirty="0"/>
              <a:t>NB : redoublement</a:t>
            </a:r>
          </a:p>
          <a:p>
            <a:r>
              <a:rPr lang="fr-FR" dirty="0"/>
              <a:t>À titre exceptionnel, après dialogue avec élève et famille, après que le conseil de classe s’est prononcé?</a:t>
            </a:r>
          </a:p>
          <a:p>
            <a:r>
              <a:rPr lang="fr-FR" dirty="0"/>
              <a:t>Décision notifiée par le responsable d’établissement.</a:t>
            </a:r>
            <a:r>
              <a:rPr lang="fr-FR" baseline="0" dirty="0"/>
              <a:t> Appel possible des représentants légaux. Décret du 20 février 2018, JO 21/02/2018</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2</a:t>
            </a:fld>
            <a:endParaRPr lang="fr-FR"/>
          </a:p>
        </p:txBody>
      </p:sp>
    </p:spTree>
    <p:extLst>
      <p:ext uri="{BB962C8B-B14F-4D97-AF65-F5344CB8AC3E}">
        <p14:creationId xmlns:p14="http://schemas.microsoft.com/office/powerpoint/2010/main" val="2300008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Calendrier interactif de l’orientation en 3</a:t>
            </a:r>
            <a:r>
              <a:rPr lang="fr-FR" baseline="30000" dirty="0"/>
              <a:t>e</a:t>
            </a:r>
            <a:endParaRPr lang="fr-FR" dirty="0"/>
          </a:p>
          <a:p>
            <a:r>
              <a:rPr lang="fr-FR" dirty="0"/>
              <a:t>http://</a:t>
            </a:r>
            <a:r>
              <a:rPr lang="fr-FR" dirty="0" err="1"/>
              <a:t>www.onisep.fr</a:t>
            </a:r>
            <a:r>
              <a:rPr lang="fr-FR" dirty="0"/>
              <a:t>/Choisir-mes-</a:t>
            </a:r>
            <a:r>
              <a:rPr lang="fr-FR" dirty="0" err="1"/>
              <a:t>etudes</a:t>
            </a:r>
            <a:r>
              <a:rPr lang="fr-FR" dirty="0"/>
              <a:t>/</a:t>
            </a:r>
            <a:r>
              <a:rPr lang="fr-FR" dirty="0" err="1"/>
              <a:t>College</a:t>
            </a:r>
            <a:r>
              <a:rPr lang="fr-FR" dirty="0"/>
              <a:t>/Orientation-au-</a:t>
            </a:r>
            <a:r>
              <a:rPr lang="fr-FR" dirty="0" err="1"/>
              <a:t>college</a:t>
            </a:r>
            <a:r>
              <a:rPr lang="fr-FR" dirty="0"/>
              <a:t>/Le-calendrier-de-l-orientation-post-3e</a:t>
            </a:r>
          </a:p>
          <a:p>
            <a:endParaRPr lang="fr-FR" dirty="0"/>
          </a:p>
          <a:p>
            <a:r>
              <a:rPr lang="fr-FR" dirty="0"/>
              <a:t>NB : redoublement</a:t>
            </a:r>
          </a:p>
          <a:p>
            <a:r>
              <a:rPr lang="fr-FR" dirty="0"/>
              <a:t>À titre exceptionnel, après dialogue avec élève et famille, après que le conseil de classe s’est prononcé?</a:t>
            </a:r>
          </a:p>
          <a:p>
            <a:r>
              <a:rPr lang="fr-FR" dirty="0"/>
              <a:t>Décision notifiée par le responsable d’établissement.</a:t>
            </a:r>
            <a:r>
              <a:rPr lang="fr-FR" baseline="0" dirty="0"/>
              <a:t> Appel possible des représentants légaux. Décret du 20 février 2018, JO 21/02/2018</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3</a:t>
            </a:fld>
            <a:endParaRPr lang="fr-FR"/>
          </a:p>
        </p:txBody>
      </p:sp>
    </p:spTree>
    <p:extLst>
      <p:ext uri="{BB962C8B-B14F-4D97-AF65-F5344CB8AC3E}">
        <p14:creationId xmlns:p14="http://schemas.microsoft.com/office/powerpoint/2010/main" val="230000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			*La voie générale est en cours de modification : nouveau bac en 2021.</a:t>
            </a:r>
          </a:p>
          <a:p>
            <a:r>
              <a:rPr lang="fr-FR" dirty="0"/>
              <a:t>				http://eduscol.education.fr/cid126665/vers-le-bac-2021.html</a:t>
            </a:r>
          </a:p>
          <a:p>
            <a:r>
              <a:rPr lang="fr-FR" b="1" dirty="0"/>
              <a:t>                                               Attention : enfin de 3</a:t>
            </a:r>
            <a:r>
              <a:rPr lang="fr-FR" b="1" baseline="30000" dirty="0"/>
              <a:t>e</a:t>
            </a:r>
            <a:r>
              <a:rPr lang="fr-FR" b="1" dirty="0"/>
              <a:t> les trois possibilités de décision d’orientation sont :  1</a:t>
            </a:r>
            <a:r>
              <a:rPr lang="fr-FR" b="1" baseline="30000" dirty="0"/>
              <a:t>ère</a:t>
            </a:r>
            <a:r>
              <a:rPr lang="fr-FR" b="1" dirty="0"/>
              <a:t> année de CAP,  2</a:t>
            </a:r>
            <a:r>
              <a:rPr lang="fr-FR" b="1" baseline="30000" dirty="0"/>
              <a:t>NDE</a:t>
            </a:r>
            <a:r>
              <a:rPr lang="fr-FR" b="1" dirty="0"/>
              <a:t> Pro et 2</a:t>
            </a:r>
            <a:r>
              <a:rPr lang="fr-FR" b="1" baseline="30000" dirty="0"/>
              <a:t>nde</a:t>
            </a:r>
            <a:r>
              <a:rPr lang="fr-FR" b="1" dirty="0"/>
              <a:t> GT</a:t>
            </a:r>
            <a:r>
              <a:rPr lang="fr-FR" dirty="0"/>
              <a:t>…</a:t>
            </a:r>
          </a:p>
          <a:p>
            <a:r>
              <a:rPr lang="fr-FR" dirty="0"/>
              <a:t>			</a:t>
            </a:r>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4</a:t>
            </a:fld>
            <a:endParaRPr lang="fr-FR"/>
          </a:p>
        </p:txBody>
      </p:sp>
    </p:spTree>
    <p:extLst>
      <p:ext uri="{BB962C8B-B14F-4D97-AF65-F5344CB8AC3E}">
        <p14:creationId xmlns:p14="http://schemas.microsoft.com/office/powerpoint/2010/main" val="247247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a:t>Une réforme du bac professionnel et de la voie pro est en préparation. Pas de date annoncée mais à suivre sur www </a:t>
            </a:r>
            <a:r>
              <a:rPr lang="fr-FR" dirty="0" err="1"/>
              <a:t>éduscol.</a:t>
            </a:r>
            <a:r>
              <a:rPr lang="fr-FR" baseline="0" dirty="0" err="1"/>
              <a:t>fr</a:t>
            </a:r>
            <a:r>
              <a:rPr lang="fr-FR" baseline="0" dirty="0"/>
              <a:t> et </a:t>
            </a:r>
            <a:r>
              <a:rPr lang="fr-FR" baseline="0" dirty="0" err="1"/>
              <a:t>www.onisep.fr</a:t>
            </a:r>
            <a:endParaRPr lang="fr-FR" baseline="0" dirty="0"/>
          </a:p>
          <a:p>
            <a:pPr marL="171450" indent="-171450">
              <a:buFontTx/>
              <a:buChar char="•"/>
            </a:pPr>
            <a:r>
              <a:rPr lang="fr-FR" baseline="0" dirty="0"/>
              <a:t>Nous mettrons à jour ce diaporama au fur et à mesure des publications officielles (BOEN).</a:t>
            </a:r>
            <a:endParaRPr lang="fr-FR" dirty="0"/>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6</a:t>
            </a:fld>
            <a:endParaRPr lang="fr-FR"/>
          </a:p>
        </p:txBody>
      </p:sp>
    </p:spTree>
    <p:extLst>
      <p:ext uri="{BB962C8B-B14F-4D97-AF65-F5344CB8AC3E}">
        <p14:creationId xmlns:p14="http://schemas.microsoft.com/office/powerpoint/2010/main" val="558781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Pour le § en italiques , attendre la réorganisation de la voie professionnelle</a:t>
            </a:r>
          </a:p>
        </p:txBody>
      </p:sp>
      <p:sp>
        <p:nvSpPr>
          <p:cNvPr id="4" name="Espace réservé du numéro de diapositive 3"/>
          <p:cNvSpPr>
            <a:spLocks noGrp="1"/>
          </p:cNvSpPr>
          <p:nvPr>
            <p:ph type="sldNum" sz="quarter" idx="5"/>
          </p:nvPr>
        </p:nvSpPr>
        <p:spPr/>
        <p:txBody>
          <a:bodyPr/>
          <a:lstStyle/>
          <a:p>
            <a:fld id="{D28FEFB8-215F-B443-8A37-FD586D873E95}" type="slidenum">
              <a:rPr lang="fr-FR" smtClean="0"/>
              <a:pPr/>
              <a:t>7</a:t>
            </a:fld>
            <a:endParaRPr lang="fr-FR"/>
          </a:p>
        </p:txBody>
      </p:sp>
    </p:spTree>
    <p:extLst>
      <p:ext uri="{BB962C8B-B14F-4D97-AF65-F5344CB8AC3E}">
        <p14:creationId xmlns:p14="http://schemas.microsoft.com/office/powerpoint/2010/main" val="269796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28FEFB8-215F-B443-8A37-FD586D873E95}" type="slidenum">
              <a:rPr lang="fr-FR" smtClean="0"/>
              <a:pPr/>
              <a:t>8</a:t>
            </a:fld>
            <a:endParaRPr lang="fr-FR"/>
          </a:p>
        </p:txBody>
      </p:sp>
    </p:spTree>
    <p:extLst>
      <p:ext uri="{BB962C8B-B14F-4D97-AF65-F5344CB8AC3E}">
        <p14:creationId xmlns:p14="http://schemas.microsoft.com/office/powerpoint/2010/main" val="1738067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                        * référence : smic au 1</a:t>
            </a:r>
            <a:r>
              <a:rPr lang="fr-FR" baseline="30000" dirty="0"/>
              <a:t>er</a:t>
            </a:r>
            <a:r>
              <a:rPr lang="fr-FR" dirty="0"/>
              <a:t> janvier 2018</a:t>
            </a:r>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9</a:t>
            </a:fld>
            <a:endParaRPr lang="fr-FR"/>
          </a:p>
        </p:txBody>
      </p:sp>
    </p:spTree>
    <p:extLst>
      <p:ext uri="{BB962C8B-B14F-4D97-AF65-F5344CB8AC3E}">
        <p14:creationId xmlns:p14="http://schemas.microsoft.com/office/powerpoint/2010/main" val="3239246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			</a:t>
            </a:r>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16</a:t>
            </a:fld>
            <a:endParaRPr lang="fr-FR"/>
          </a:p>
        </p:txBody>
      </p:sp>
    </p:spTree>
    <p:extLst>
      <p:ext uri="{BB962C8B-B14F-4D97-AF65-F5344CB8AC3E}">
        <p14:creationId xmlns:p14="http://schemas.microsoft.com/office/powerpoint/2010/main" val="1126501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Socle de culture commune à tous les élèves de 1</a:t>
            </a:r>
            <a:r>
              <a:rPr lang="fr-FR" baseline="30000" dirty="0"/>
              <a:t>re</a:t>
            </a:r>
            <a:r>
              <a:rPr lang="fr-FR" dirty="0"/>
              <a:t> et terminale = 16 h.</a:t>
            </a:r>
            <a:r>
              <a:rPr lang="fr-FR" baseline="0" dirty="0"/>
              <a:t> en 1</a:t>
            </a:r>
            <a:r>
              <a:rPr lang="fr-FR" baseline="30000" dirty="0"/>
              <a:t>re</a:t>
            </a:r>
            <a:r>
              <a:rPr lang="fr-FR" baseline="0" dirty="0"/>
              <a:t> / 15h 30 en terminale</a:t>
            </a:r>
          </a:p>
          <a:p>
            <a:r>
              <a:rPr lang="fr-FR" baseline="0" dirty="0"/>
              <a:t>En 1</a:t>
            </a:r>
            <a:r>
              <a:rPr lang="fr-FR" baseline="30000" dirty="0"/>
              <a:t>re</a:t>
            </a:r>
            <a:r>
              <a:rPr lang="fr-FR" baseline="0" dirty="0"/>
              <a:t>, choix de 3 spécialités = 12h</a:t>
            </a:r>
          </a:p>
          <a:p>
            <a:r>
              <a:rPr lang="fr-FR" baseline="0" dirty="0"/>
              <a:t>2 spécialités conservées en terminale = 12h</a:t>
            </a:r>
          </a:p>
          <a:p>
            <a:endParaRPr lang="fr-FR" baseline="0" dirty="0"/>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D28FEFB8-215F-B443-8A37-FD586D873E95}" type="slidenum">
              <a:rPr lang="fr-FR" smtClean="0"/>
              <a:pPr/>
              <a:t>21</a:t>
            </a:fld>
            <a:endParaRPr lang="fr-FR"/>
          </a:p>
        </p:txBody>
      </p:sp>
    </p:spTree>
    <p:extLst>
      <p:ext uri="{BB962C8B-B14F-4D97-AF65-F5344CB8AC3E}">
        <p14:creationId xmlns:p14="http://schemas.microsoft.com/office/powerpoint/2010/main" val="405295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a:xfrm>
            <a:off x="8304028" y="6356350"/>
            <a:ext cx="624072" cy="365125"/>
          </a:xfrm>
          <a:prstGeom prst="rect">
            <a:avLst/>
          </a:prstGeom>
        </p:spPr>
        <p:txBody>
          <a:bodyPr/>
          <a:lstStyle>
            <a:lvl1pPr>
              <a:defRPr sz="1400">
                <a:solidFill>
                  <a:schemeClr val="bg1"/>
                </a:solidFill>
              </a:defRPr>
            </a:lvl1pPr>
          </a:lstStyle>
          <a:p>
            <a:fld id="{AC08A82B-8F97-FE4A-B5D9-C83A6F6A901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AC08A82B-8F97-FE4A-B5D9-C83A6F6A901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readymag.com/edugouv/tutostages/bacpro-famille-eleve/" TargetMode="External"/><Relationship Id="rId4" Type="http://schemas.openxmlformats.org/officeDocument/2006/relationships/hyperlink" Target="https://www.monstageenligne.f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278303" y="2737840"/>
            <a:ext cx="6416265" cy="3389313"/>
          </a:xfrm>
        </p:spPr>
        <p:txBody>
          <a:bodyPr>
            <a:normAutofit/>
          </a:bodyPr>
          <a:lstStyle/>
          <a:p>
            <a:r>
              <a:rPr lang="fr-FR" sz="4000" dirty="0">
                <a:solidFill>
                  <a:schemeClr val="bg1"/>
                </a:solidFill>
                <a:latin typeface="Arial" panose="020B0604020202020204" pitchFamily="34" charset="0"/>
                <a:cs typeface="Arial" panose="020B0604020202020204" pitchFamily="34" charset="0"/>
              </a:rPr>
              <a:t>Choisir son orientation</a:t>
            </a:r>
            <a:br>
              <a:rPr lang="fr-FR" sz="3600" dirty="0">
                <a:solidFill>
                  <a:prstClr val="white"/>
                </a:solidFill>
                <a:latin typeface="Arial" panose="020B0604020202020204" pitchFamily="34" charset="0"/>
                <a:cs typeface="Arial" panose="020B0604020202020204" pitchFamily="34" charset="0"/>
              </a:rPr>
            </a:br>
            <a:r>
              <a:rPr lang="fr-FR" sz="8000" dirty="0">
                <a:solidFill>
                  <a:srgbClr val="FFFFFF"/>
                </a:solidFill>
                <a:latin typeface="Arial Black" panose="020B0A04020102020204" pitchFamily="34" charset="0"/>
                <a:cs typeface="Arial Bold"/>
              </a:rPr>
              <a:t>après la 3</a:t>
            </a:r>
            <a:r>
              <a:rPr lang="fr-FR" sz="8000" baseline="30000" dirty="0">
                <a:solidFill>
                  <a:srgbClr val="FFFFFF"/>
                </a:solidFill>
                <a:latin typeface="Arial Black" panose="020B0A04020102020204" pitchFamily="34" charset="0"/>
                <a:cs typeface="Arial Bold"/>
              </a:rPr>
              <a:t>e</a:t>
            </a:r>
            <a:br>
              <a:rPr lang="fr-FR" sz="7900" dirty="0">
                <a:solidFill>
                  <a:srgbClr val="FFFFFF"/>
                </a:solidFill>
                <a:latin typeface="Arial Black" panose="020B0A04020102020204" pitchFamily="34" charset="0"/>
                <a:cs typeface="Arial Bold"/>
              </a:rPr>
            </a:br>
            <a:r>
              <a:rPr lang="fr-FR" sz="7900" dirty="0">
                <a:solidFill>
                  <a:srgbClr val="FFFFFF"/>
                </a:solidFill>
                <a:latin typeface="Arial Black" panose="020B0A04020102020204" pitchFamily="34" charset="0"/>
                <a:cs typeface="Arial Bold"/>
              </a:rPr>
              <a:t> </a:t>
            </a:r>
            <a:endParaRPr lang="fr-FR" sz="4000" cap="all" dirty="0">
              <a:solidFill>
                <a:schemeClr val="bg1"/>
              </a:solidFill>
              <a:latin typeface="Arial"/>
              <a:cs typeface="Arial"/>
            </a:endParaRPr>
          </a:p>
        </p:txBody>
      </p:sp>
      <p:sp>
        <p:nvSpPr>
          <p:cNvPr id="4" name="Titre 19"/>
          <p:cNvSpPr txBox="1">
            <a:spLocks/>
          </p:cNvSpPr>
          <p:nvPr/>
        </p:nvSpPr>
        <p:spPr>
          <a:xfrm>
            <a:off x="1235277" y="6520046"/>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Novembre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1" name="Espace réservé du contenu 20"/>
          <p:cNvSpPr>
            <a:spLocks noGrp="1"/>
          </p:cNvSpPr>
          <p:nvPr>
            <p:ph idx="1"/>
          </p:nvPr>
        </p:nvSpPr>
        <p:spPr>
          <a:xfrm>
            <a:off x="1013077" y="1075766"/>
            <a:ext cx="7498978" cy="5050398"/>
          </a:xfrm>
          <a:solidFill>
            <a:schemeClr val="bg1">
              <a:lumMod val="95000"/>
            </a:schemeClr>
          </a:solidFill>
        </p:spPr>
        <p:txBody>
          <a:bodyPr>
            <a:normAutofit fontScale="92500" lnSpcReduction="10000"/>
          </a:bodyPr>
          <a:lstStyle/>
          <a:p>
            <a:pPr marL="0" lvl="0" indent="0" algn="ctr">
              <a:spcBef>
                <a:spcPts val="0"/>
              </a:spcBef>
              <a:spcAft>
                <a:spcPts val="1200"/>
              </a:spcAft>
              <a:buNone/>
            </a:pPr>
            <a:r>
              <a:rPr lang="fr-FR" sz="2200" b="1" dirty="0">
                <a:solidFill>
                  <a:srgbClr val="A9C000"/>
                </a:solidFill>
              </a:rPr>
              <a:t>EMPLOI DU TEMPS EN CAP </a:t>
            </a:r>
          </a:p>
          <a:p>
            <a:pPr marL="0" lvl="0" indent="0" algn="ctr">
              <a:spcBef>
                <a:spcPts val="0"/>
              </a:spcBef>
              <a:buNone/>
            </a:pPr>
            <a:r>
              <a:rPr lang="fr-FR" sz="2200" b="1" dirty="0">
                <a:solidFill>
                  <a:srgbClr val="A9C000"/>
                </a:solidFill>
              </a:rPr>
              <a:t>33 à 39h par semaine</a:t>
            </a:r>
          </a:p>
          <a:p>
            <a:pPr marL="0" lvl="0" indent="0" algn="ctr">
              <a:spcBef>
                <a:spcPts val="0"/>
              </a:spcBef>
              <a:buNone/>
            </a:pPr>
            <a:r>
              <a:rPr lang="fr-FR" sz="2200" dirty="0">
                <a:solidFill>
                  <a:schemeClr val="accent6"/>
                </a:solidFill>
              </a:rPr>
              <a:t>➜</a:t>
            </a:r>
            <a:endParaRPr lang="fr-FR" sz="2200" b="1" dirty="0">
              <a:solidFill>
                <a:schemeClr val="accent6"/>
              </a:solidFill>
            </a:endParaRPr>
          </a:p>
          <a:p>
            <a:pPr marL="0" lvl="0" indent="0" algn="ctr">
              <a:spcBef>
                <a:spcPts val="0"/>
              </a:spcBef>
              <a:buNone/>
            </a:pPr>
            <a:r>
              <a:rPr lang="fr-FR" sz="2200" b="1" dirty="0">
                <a:solidFill>
                  <a:srgbClr val="B14C0F"/>
                </a:solidFill>
              </a:rPr>
              <a:t>Enseignements technologiques et professionnels </a:t>
            </a:r>
          </a:p>
          <a:p>
            <a:pPr marL="0" lvl="0" indent="0" algn="ctr">
              <a:spcBef>
                <a:spcPts val="0"/>
              </a:spcBef>
              <a:buNone/>
            </a:pPr>
            <a:r>
              <a:rPr lang="fr-FR" sz="2200" b="1" dirty="0">
                <a:solidFill>
                  <a:srgbClr val="B14C0F"/>
                </a:solidFill>
              </a:rPr>
              <a:t>17 ou 18h</a:t>
            </a:r>
          </a:p>
          <a:p>
            <a:pPr marL="0" lvl="0" indent="0" algn="ctr">
              <a:spcBef>
                <a:spcPts val="0"/>
              </a:spcBef>
              <a:buNone/>
            </a:pPr>
            <a:r>
              <a:rPr lang="fr-FR" sz="2200" b="1" dirty="0">
                <a:solidFill>
                  <a:srgbClr val="B14C0F"/>
                </a:solidFill>
              </a:rPr>
              <a:t>Enseignements généraux </a:t>
            </a:r>
          </a:p>
          <a:p>
            <a:pPr marL="0" lvl="0" indent="0" algn="ctr">
              <a:spcBef>
                <a:spcPts val="0"/>
              </a:spcBef>
              <a:buNone/>
            </a:pPr>
            <a:r>
              <a:rPr lang="fr-FR" sz="2200" b="1" dirty="0">
                <a:solidFill>
                  <a:srgbClr val="B14C0F"/>
                </a:solidFill>
              </a:rPr>
              <a:t>7 ou 8h</a:t>
            </a:r>
          </a:p>
          <a:p>
            <a:pPr marL="0" lvl="0" indent="0" algn="ctr">
              <a:spcBef>
                <a:spcPts val="0"/>
              </a:spcBef>
              <a:buNone/>
            </a:pPr>
            <a:r>
              <a:rPr lang="fr-FR" sz="2200" dirty="0">
                <a:solidFill>
                  <a:srgbClr val="92D050"/>
                </a:solidFill>
              </a:rPr>
              <a:t>➜</a:t>
            </a:r>
            <a:r>
              <a:rPr lang="fr-FR" sz="2200" b="1" dirty="0">
                <a:solidFill>
                  <a:srgbClr val="B14C0F"/>
                </a:solidFill>
              </a:rPr>
              <a:t> </a:t>
            </a:r>
          </a:p>
          <a:p>
            <a:pPr marL="0" lvl="0" indent="0" algn="ctr">
              <a:spcBef>
                <a:spcPts val="0"/>
              </a:spcBef>
              <a:buNone/>
            </a:pPr>
            <a:r>
              <a:rPr lang="fr-FR" sz="2200" b="1" dirty="0">
                <a:solidFill>
                  <a:prstClr val="black">
                    <a:lumMod val="50000"/>
                    <a:lumOff val="50000"/>
                  </a:prstClr>
                </a:solidFill>
              </a:rPr>
              <a:t>Langues 2h</a:t>
            </a:r>
          </a:p>
          <a:p>
            <a:pPr marL="0" lvl="0" indent="0" algn="ctr">
              <a:spcBef>
                <a:spcPts val="0"/>
              </a:spcBef>
              <a:buNone/>
            </a:pPr>
            <a:r>
              <a:rPr lang="fr-FR" sz="2200" b="1" dirty="0">
                <a:solidFill>
                  <a:prstClr val="black">
                    <a:lumMod val="50000"/>
                    <a:lumOff val="50000"/>
                  </a:prstClr>
                </a:solidFill>
              </a:rPr>
              <a:t>Arts appliqués 2h   </a:t>
            </a:r>
          </a:p>
          <a:p>
            <a:pPr marL="0" lvl="0" indent="0" algn="ctr">
              <a:spcBef>
                <a:spcPts val="0"/>
              </a:spcBef>
              <a:buNone/>
            </a:pPr>
            <a:r>
              <a:rPr lang="fr-FR" sz="2200" b="1" dirty="0">
                <a:solidFill>
                  <a:prstClr val="black">
                    <a:lumMod val="50000"/>
                    <a:lumOff val="50000"/>
                  </a:prstClr>
                </a:solidFill>
              </a:rPr>
              <a:t>EPS 2h30 </a:t>
            </a:r>
          </a:p>
          <a:p>
            <a:pPr marL="0" lvl="0" indent="0" algn="ctr">
              <a:spcBef>
                <a:spcPts val="0"/>
              </a:spcBef>
              <a:buNone/>
            </a:pPr>
            <a:r>
              <a:rPr lang="fr-FR" sz="2200" b="1" dirty="0">
                <a:solidFill>
                  <a:prstClr val="black">
                    <a:lumMod val="50000"/>
                    <a:lumOff val="50000"/>
                  </a:prstClr>
                </a:solidFill>
              </a:rPr>
              <a:t>Aide individualisée 1h</a:t>
            </a:r>
          </a:p>
          <a:p>
            <a:pPr marL="0" lvl="0" indent="0" algn="ctr">
              <a:spcBef>
                <a:spcPts val="600"/>
              </a:spcBef>
              <a:buNone/>
            </a:pPr>
            <a:r>
              <a:rPr lang="fr-FR" sz="2200" dirty="0">
                <a:solidFill>
                  <a:srgbClr val="92D050"/>
                </a:solidFill>
              </a:rPr>
              <a:t>➜</a:t>
            </a:r>
            <a:endParaRPr lang="fr-FR" sz="2200" dirty="0">
              <a:solidFill>
                <a:srgbClr val="B71D0D"/>
              </a:solidFill>
            </a:endParaRPr>
          </a:p>
          <a:p>
            <a:pPr marL="0" lvl="0" indent="0" algn="ctr">
              <a:spcBef>
                <a:spcPts val="600"/>
              </a:spcBef>
              <a:buNone/>
            </a:pPr>
            <a:r>
              <a:rPr lang="fr-FR" sz="2200" dirty="0">
                <a:solidFill>
                  <a:schemeClr val="accent6">
                    <a:lumMod val="75000"/>
                  </a:schemeClr>
                </a:solidFill>
              </a:rPr>
              <a:t>Facultatif :</a:t>
            </a:r>
          </a:p>
          <a:p>
            <a:pPr marL="0" lvl="0" indent="0" algn="ctr">
              <a:spcBef>
                <a:spcPts val="0"/>
              </a:spcBef>
              <a:buNone/>
            </a:pPr>
            <a:r>
              <a:rPr lang="fr-FR" sz="2200" dirty="0">
                <a:solidFill>
                  <a:schemeClr val="accent6">
                    <a:lumMod val="75000"/>
                  </a:schemeClr>
                </a:solidFill>
              </a:rPr>
              <a:t>expression artistique 2h </a:t>
            </a:r>
            <a:r>
              <a:rPr lang="fr-FR" sz="2200" b="1" dirty="0">
                <a:solidFill>
                  <a:schemeClr val="accent6">
                    <a:lumMod val="75000"/>
                  </a:schemeClr>
                </a:solidFill>
              </a:rPr>
              <a:t> </a:t>
            </a:r>
          </a:p>
          <a:p>
            <a:pPr marL="0" lvl="0" indent="0" algn="ctr">
              <a:spcBef>
                <a:spcPts val="0"/>
              </a:spcBef>
              <a:buNone/>
            </a:pPr>
            <a:r>
              <a:rPr lang="fr-FR" sz="2200" dirty="0">
                <a:solidFill>
                  <a:schemeClr val="accent6">
                    <a:lumMod val="75000"/>
                  </a:schemeClr>
                </a:solidFill>
              </a:rPr>
              <a:t>EPS 2h</a:t>
            </a:r>
          </a:p>
          <a:p>
            <a:pPr marL="0" lvl="0" indent="0" algn="r">
              <a:spcBef>
                <a:spcPts val="0"/>
              </a:spcBef>
              <a:buNone/>
            </a:pPr>
            <a:endParaRPr lang="fr-FR" sz="2800" dirty="0">
              <a:solidFill>
                <a:prstClr val="black">
                  <a:lumMod val="50000"/>
                  <a:lumOff val="50000"/>
                </a:prstClr>
              </a:solidFill>
            </a:endParaRPr>
          </a:p>
          <a:p>
            <a:endParaRPr lang="fr-FR" sz="2800" i="1" dirty="0"/>
          </a:p>
        </p:txBody>
      </p:sp>
      <p:sp>
        <p:nvSpPr>
          <p:cNvPr id="3" name="Rectangle 2"/>
          <p:cNvSpPr/>
          <p:nvPr/>
        </p:nvSpPr>
        <p:spPr>
          <a:xfrm>
            <a:off x="6669884" y="299428"/>
            <a:ext cx="1393330" cy="400110"/>
          </a:xfrm>
          <a:prstGeom prst="rect">
            <a:avLst/>
          </a:prstGeom>
        </p:spPr>
        <p:txBody>
          <a:bodyPr wrap="none">
            <a:spAutoFit/>
          </a:bodyPr>
          <a:lstStyle/>
          <a:p>
            <a:r>
              <a:rPr lang="fr-FR" sz="2000" kern="0" dirty="0">
                <a:solidFill>
                  <a:prstClr val="white"/>
                </a:solidFill>
              </a:rPr>
              <a:t>►</a:t>
            </a:r>
            <a:r>
              <a:rPr lang="fr-FR" sz="2000" kern="0" dirty="0">
                <a:solidFill>
                  <a:prstClr val="white"/>
                </a:solidFill>
                <a:latin typeface="Arial" panose="020B0604020202020204" pitchFamily="34" charset="0"/>
                <a:cs typeface="Arial" panose="020B0604020202020204" pitchFamily="34" charset="0"/>
              </a:rPr>
              <a:t> </a:t>
            </a:r>
            <a:r>
              <a:rPr lang="fr-FR" sz="2000" kern="0" dirty="0">
                <a:solidFill>
                  <a:schemeClr val="bg1"/>
                </a:solidFill>
                <a:latin typeface="Arial" panose="020B0604020202020204" pitchFamily="34" charset="0"/>
                <a:cs typeface="Arial" panose="020B0604020202020204" pitchFamily="34" charset="0"/>
              </a:rPr>
              <a:t>Le CAP</a:t>
            </a:r>
            <a:endParaRPr lang="fr-FR" sz="2000" dirty="0"/>
          </a:p>
        </p:txBody>
      </p:sp>
    </p:spTree>
    <p:extLst>
      <p:ext uri="{BB962C8B-B14F-4D97-AF65-F5344CB8AC3E}">
        <p14:creationId xmlns:p14="http://schemas.microsoft.com/office/powerpoint/2010/main" val="186942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459528" y="6148810"/>
            <a:ext cx="360363" cy="360363"/>
          </a:xfrm>
          <a:prstGeom prst="rect">
            <a:avLst/>
          </a:prstGeom>
          <a:solidFill>
            <a:srgbClr val="EB6A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ZoneTexte 13"/>
          <p:cNvSpPr txBox="1"/>
          <p:nvPr/>
        </p:nvSpPr>
        <p:spPr>
          <a:xfrm>
            <a:off x="1418095" y="163541"/>
            <a:ext cx="7559916" cy="461665"/>
          </a:xfrm>
          <a:prstGeom prst="rect">
            <a:avLst/>
          </a:prstGeom>
          <a:noFill/>
        </p:spPr>
        <p:txBody>
          <a:bodyPr wrap="square" rtlCol="0">
            <a:spAutoFit/>
          </a:bodyPr>
          <a:lstStyle/>
          <a:p>
            <a:pPr algn="r"/>
            <a:r>
              <a:rPr lang="fr-FR" sz="2400" dirty="0">
                <a:solidFill>
                  <a:srgbClr val="A9C000"/>
                </a:solidFill>
                <a:latin typeface="Arial Bold"/>
                <a:cs typeface="Arial Bold"/>
              </a:rPr>
              <a:t>1-</a:t>
            </a:r>
            <a:r>
              <a:rPr lang="fr-FR" sz="2400" dirty="0">
                <a:solidFill>
                  <a:schemeClr val="accent3"/>
                </a:solidFill>
                <a:latin typeface="Arial Bold"/>
                <a:cs typeface="Arial Bold"/>
              </a:rPr>
              <a:t> </a:t>
            </a:r>
            <a:r>
              <a:rPr lang="fr-FR" sz="2400" dirty="0">
                <a:solidFill>
                  <a:srgbClr val="A9C000"/>
                </a:solidFill>
                <a:latin typeface="Arial" panose="020B0604020202020204" pitchFamily="34" charset="0"/>
                <a:cs typeface="Arial" panose="020B0604020202020204" pitchFamily="34" charset="0"/>
              </a:rPr>
              <a:t>La voie professionnelle </a:t>
            </a:r>
            <a:r>
              <a:rPr lang="fr-FR" sz="2400" dirty="0">
                <a:solidFill>
                  <a:schemeClr val="bg1"/>
                </a:solidFill>
              </a:rPr>
              <a:t>►</a:t>
            </a:r>
            <a:r>
              <a:rPr lang="fr-FR" sz="2400" dirty="0">
                <a:solidFill>
                  <a:schemeClr val="bg1"/>
                </a:solidFill>
                <a:latin typeface="Arial" panose="020B0604020202020204" pitchFamily="34" charset="0"/>
                <a:cs typeface="Arial" panose="020B0604020202020204" pitchFamily="34" charset="0"/>
              </a:rPr>
              <a:t> Après un CAP</a:t>
            </a:r>
          </a:p>
        </p:txBody>
      </p:sp>
      <p:sp>
        <p:nvSpPr>
          <p:cNvPr id="15" name="Ellipse 14"/>
          <p:cNvSpPr/>
          <p:nvPr/>
        </p:nvSpPr>
        <p:spPr>
          <a:xfrm>
            <a:off x="1539821" y="2146934"/>
            <a:ext cx="2080120" cy="1787260"/>
          </a:xfrm>
          <a:prstGeom prst="ellipse">
            <a:avLst/>
          </a:pr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Forme libre 15"/>
          <p:cNvSpPr/>
          <p:nvPr/>
        </p:nvSpPr>
        <p:spPr>
          <a:xfrm rot="4864353">
            <a:off x="3146293" y="4337932"/>
            <a:ext cx="1028688" cy="13282"/>
          </a:xfrm>
          <a:custGeom>
            <a:avLst/>
            <a:gdLst/>
            <a:ahLst/>
            <a:cxnLst/>
            <a:rect l="0" t="0" r="0" b="0"/>
            <a:pathLst>
              <a:path>
                <a:moveTo>
                  <a:pt x="0" y="8349"/>
                </a:moveTo>
                <a:lnTo>
                  <a:pt x="1028688" y="8349"/>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orme libre 16"/>
          <p:cNvSpPr/>
          <p:nvPr/>
        </p:nvSpPr>
        <p:spPr>
          <a:xfrm rot="4327360" flipV="1">
            <a:off x="2750924" y="4224275"/>
            <a:ext cx="566305" cy="94408"/>
          </a:xfrm>
          <a:custGeom>
            <a:avLst/>
            <a:gdLst/>
            <a:ahLst/>
            <a:cxnLst/>
            <a:rect l="0" t="0" r="0" b="0"/>
            <a:pathLst>
              <a:path>
                <a:moveTo>
                  <a:pt x="0" y="8349"/>
                </a:moveTo>
                <a:lnTo>
                  <a:pt x="1102941" y="8349"/>
                </a:lnTo>
              </a:path>
            </a:pathLst>
          </a:custGeom>
          <a:noFill/>
          <a:ln>
            <a:solidFill>
              <a:srgbClr val="A9C00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orme libre 17"/>
          <p:cNvSpPr/>
          <p:nvPr/>
        </p:nvSpPr>
        <p:spPr>
          <a:xfrm rot="520163">
            <a:off x="3783801" y="3669861"/>
            <a:ext cx="887669" cy="16699"/>
          </a:xfrm>
          <a:custGeom>
            <a:avLst/>
            <a:gdLst/>
            <a:ahLst/>
            <a:cxnLst/>
            <a:rect l="0" t="0" r="0" b="0"/>
            <a:pathLst>
              <a:path>
                <a:moveTo>
                  <a:pt x="0" y="8349"/>
                </a:moveTo>
                <a:lnTo>
                  <a:pt x="1116032" y="8349"/>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orme libre 18"/>
          <p:cNvSpPr/>
          <p:nvPr/>
        </p:nvSpPr>
        <p:spPr>
          <a:xfrm>
            <a:off x="4707914" y="997557"/>
            <a:ext cx="1830003" cy="1412153"/>
          </a:xfrm>
          <a:custGeom>
            <a:avLst/>
            <a:gdLst>
              <a:gd name="connsiteX0" fmla="*/ 0 w 2300791"/>
              <a:gd name="connsiteY0" fmla="*/ 0 h 1412153"/>
              <a:gd name="connsiteX1" fmla="*/ 2300791 w 2300791"/>
              <a:gd name="connsiteY1" fmla="*/ 0 h 1412153"/>
              <a:gd name="connsiteX2" fmla="*/ 2300791 w 2300791"/>
              <a:gd name="connsiteY2" fmla="*/ 1412153 h 1412153"/>
              <a:gd name="connsiteX3" fmla="*/ 0 w 2300791"/>
              <a:gd name="connsiteY3" fmla="*/ 1412153 h 1412153"/>
              <a:gd name="connsiteX4" fmla="*/ 0 w 2300791"/>
              <a:gd name="connsiteY4" fmla="*/ 0 h 14121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0791" h="1412153">
                <a:moveTo>
                  <a:pt x="0" y="0"/>
                </a:moveTo>
                <a:lnTo>
                  <a:pt x="2300791" y="0"/>
                </a:lnTo>
                <a:lnTo>
                  <a:pt x="2300791" y="1412153"/>
                </a:lnTo>
                <a:lnTo>
                  <a:pt x="0" y="1412153"/>
                </a:lnTo>
                <a:lnTo>
                  <a:pt x="0" y="0"/>
                </a:lnTo>
                <a:close/>
              </a:path>
            </a:pathLst>
          </a:custGeom>
          <a:effectLst>
            <a:outerShdw blurRad="50800" dist="38100" dir="5400000" algn="t" rotWithShape="0">
              <a:prstClr val="black">
                <a:alpha val="40000"/>
              </a:prstClr>
            </a:outerShdw>
          </a:effectLst>
        </p:spPr>
        <p:style>
          <a:lnRef idx="0">
            <a:schemeClr val="dk1">
              <a:alpha val="0"/>
              <a:hueOff val="0"/>
              <a:satOff val="0"/>
              <a:lumOff val="0"/>
              <a:alphaOff val="0"/>
            </a:schemeClr>
          </a:lnRef>
          <a:fillRef idx="0">
            <a:schemeClr val="lt1">
              <a:alpha val="0"/>
              <a:hueOff val="0"/>
              <a:satOff val="0"/>
              <a:lumOff val="0"/>
              <a:alphaOff val="0"/>
            </a:schemeClr>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l" defTabSz="2444750">
              <a:lnSpc>
                <a:spcPct val="90000"/>
              </a:lnSpc>
              <a:spcBef>
                <a:spcPct val="0"/>
              </a:spcBef>
              <a:spcAft>
                <a:spcPct val="15000"/>
              </a:spcAft>
              <a:buChar char="••"/>
            </a:pPr>
            <a:endParaRPr lang="fr-FR" sz="5500" kern="1200" dirty="0">
              <a:solidFill>
                <a:srgbClr val="FFFF00"/>
              </a:solidFill>
            </a:endParaRPr>
          </a:p>
        </p:txBody>
      </p:sp>
      <p:sp>
        <p:nvSpPr>
          <p:cNvPr id="22" name="Forme libre 21"/>
          <p:cNvSpPr/>
          <p:nvPr/>
        </p:nvSpPr>
        <p:spPr>
          <a:xfrm>
            <a:off x="5078737" y="1903063"/>
            <a:ext cx="1504070" cy="1198641"/>
          </a:xfrm>
          <a:custGeom>
            <a:avLst/>
            <a:gdLst>
              <a:gd name="connsiteX0" fmla="*/ 0 w 1891008"/>
              <a:gd name="connsiteY0" fmla="*/ 599321 h 1198641"/>
              <a:gd name="connsiteX1" fmla="*/ 945504 w 1891008"/>
              <a:gd name="connsiteY1" fmla="*/ 0 h 1198641"/>
              <a:gd name="connsiteX2" fmla="*/ 1891008 w 1891008"/>
              <a:gd name="connsiteY2" fmla="*/ 599321 h 1198641"/>
              <a:gd name="connsiteX3" fmla="*/ 945504 w 1891008"/>
              <a:gd name="connsiteY3" fmla="*/ 1198642 h 1198641"/>
              <a:gd name="connsiteX4" fmla="*/ 0 w 1891008"/>
              <a:gd name="connsiteY4" fmla="*/ 599321 h 1198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1008" h="1198641">
                <a:moveTo>
                  <a:pt x="0" y="599321"/>
                </a:moveTo>
                <a:cubicBezTo>
                  <a:pt x="0" y="268325"/>
                  <a:pt x="423317" y="0"/>
                  <a:pt x="945504" y="0"/>
                </a:cubicBezTo>
                <a:cubicBezTo>
                  <a:pt x="1467691" y="0"/>
                  <a:pt x="1891008" y="268325"/>
                  <a:pt x="1891008" y="599321"/>
                </a:cubicBezTo>
                <a:cubicBezTo>
                  <a:pt x="1891008" y="930317"/>
                  <a:pt x="1467691" y="1198642"/>
                  <a:pt x="945504" y="1198642"/>
                </a:cubicBezTo>
                <a:cubicBezTo>
                  <a:pt x="423317" y="1198642"/>
                  <a:pt x="0" y="930317"/>
                  <a:pt x="0" y="599321"/>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87092" tIns="185697" rIns="287092" bIns="185697" numCol="1" spcCol="1270" anchor="ctr" anchorCtr="0">
            <a:noAutofit/>
          </a:bodyPr>
          <a:lstStyle/>
          <a:p>
            <a:pPr lvl="0" algn="ctr" defTabSz="711200">
              <a:lnSpc>
                <a:spcPct val="90000"/>
              </a:lnSpc>
              <a:spcBef>
                <a:spcPct val="0"/>
              </a:spcBef>
              <a:spcAft>
                <a:spcPct val="35000"/>
              </a:spcAft>
            </a:pPr>
            <a:r>
              <a:rPr lang="fr-FR" sz="2000" b="1" kern="1200" baseline="0" dirty="0"/>
              <a:t>BP</a:t>
            </a:r>
          </a:p>
        </p:txBody>
      </p:sp>
      <p:sp>
        <p:nvSpPr>
          <p:cNvPr id="23" name="Forme libre 22"/>
          <p:cNvSpPr/>
          <p:nvPr/>
        </p:nvSpPr>
        <p:spPr>
          <a:xfrm>
            <a:off x="2443168" y="4693660"/>
            <a:ext cx="1650964" cy="1081259"/>
          </a:xfrm>
          <a:custGeom>
            <a:avLst/>
            <a:gdLst>
              <a:gd name="connsiteX0" fmla="*/ 0 w 1807450"/>
              <a:gd name="connsiteY0" fmla="*/ 677712 h 1355424"/>
              <a:gd name="connsiteX1" fmla="*/ 903725 w 1807450"/>
              <a:gd name="connsiteY1" fmla="*/ 0 h 1355424"/>
              <a:gd name="connsiteX2" fmla="*/ 1807450 w 1807450"/>
              <a:gd name="connsiteY2" fmla="*/ 677712 h 1355424"/>
              <a:gd name="connsiteX3" fmla="*/ 903725 w 1807450"/>
              <a:gd name="connsiteY3" fmla="*/ 1355424 h 1355424"/>
              <a:gd name="connsiteX4" fmla="*/ 0 w 1807450"/>
              <a:gd name="connsiteY4" fmla="*/ 677712 h 1355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7450" h="1355424">
                <a:moveTo>
                  <a:pt x="0" y="677712"/>
                </a:moveTo>
                <a:cubicBezTo>
                  <a:pt x="0" y="303422"/>
                  <a:pt x="404611" y="0"/>
                  <a:pt x="903725" y="0"/>
                </a:cubicBezTo>
                <a:cubicBezTo>
                  <a:pt x="1402839" y="0"/>
                  <a:pt x="1807450" y="303422"/>
                  <a:pt x="1807450" y="677712"/>
                </a:cubicBezTo>
                <a:cubicBezTo>
                  <a:pt x="1807450" y="1052002"/>
                  <a:pt x="1402839" y="1355424"/>
                  <a:pt x="903725" y="1355424"/>
                </a:cubicBezTo>
                <a:cubicBezTo>
                  <a:pt x="404611" y="1355424"/>
                  <a:pt x="0" y="1052002"/>
                  <a:pt x="0" y="677712"/>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74855" tIns="208657" rIns="274855" bIns="208657" numCol="1" spcCol="1270" anchor="ctr" anchorCtr="0">
            <a:noAutofit/>
          </a:bodyPr>
          <a:lstStyle/>
          <a:p>
            <a:pPr lvl="0" algn="ctr" defTabSz="711200">
              <a:lnSpc>
                <a:spcPct val="90000"/>
              </a:lnSpc>
              <a:spcBef>
                <a:spcPct val="0"/>
              </a:spcBef>
              <a:spcAft>
                <a:spcPct val="35000"/>
              </a:spcAft>
            </a:pPr>
            <a:r>
              <a:rPr lang="fr-FR" sz="2000" b="1" kern="1200" dirty="0"/>
              <a:t>MC</a:t>
            </a:r>
          </a:p>
        </p:txBody>
      </p:sp>
      <p:sp>
        <p:nvSpPr>
          <p:cNvPr id="24" name="Forme libre 23"/>
          <p:cNvSpPr/>
          <p:nvPr/>
        </p:nvSpPr>
        <p:spPr>
          <a:xfrm>
            <a:off x="699040" y="4476197"/>
            <a:ext cx="1437609" cy="1055232"/>
          </a:xfrm>
          <a:custGeom>
            <a:avLst/>
            <a:gdLst>
              <a:gd name="connsiteX0" fmla="*/ 0 w 1807450"/>
              <a:gd name="connsiteY0" fmla="*/ 677712 h 1355424"/>
              <a:gd name="connsiteX1" fmla="*/ 903725 w 1807450"/>
              <a:gd name="connsiteY1" fmla="*/ 0 h 1355424"/>
              <a:gd name="connsiteX2" fmla="*/ 1807450 w 1807450"/>
              <a:gd name="connsiteY2" fmla="*/ 677712 h 1355424"/>
              <a:gd name="connsiteX3" fmla="*/ 903725 w 1807450"/>
              <a:gd name="connsiteY3" fmla="*/ 1355424 h 1355424"/>
              <a:gd name="connsiteX4" fmla="*/ 0 w 1807450"/>
              <a:gd name="connsiteY4" fmla="*/ 677712 h 1355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7450" h="1355424">
                <a:moveTo>
                  <a:pt x="0" y="677712"/>
                </a:moveTo>
                <a:cubicBezTo>
                  <a:pt x="0" y="303422"/>
                  <a:pt x="404611" y="0"/>
                  <a:pt x="903725" y="0"/>
                </a:cubicBezTo>
                <a:cubicBezTo>
                  <a:pt x="1402839" y="0"/>
                  <a:pt x="1807450" y="303422"/>
                  <a:pt x="1807450" y="677712"/>
                </a:cubicBezTo>
                <a:cubicBezTo>
                  <a:pt x="1807450" y="1052002"/>
                  <a:pt x="1402839" y="1355424"/>
                  <a:pt x="903725" y="1355424"/>
                </a:cubicBezTo>
                <a:cubicBezTo>
                  <a:pt x="404611" y="1355424"/>
                  <a:pt x="0" y="1052002"/>
                  <a:pt x="0" y="677712"/>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74855" tIns="208657" rIns="274855" bIns="208657" numCol="1" spcCol="1270" anchor="ctr" anchorCtr="0">
            <a:noAutofit/>
          </a:bodyPr>
          <a:lstStyle/>
          <a:p>
            <a:pPr lvl="0" algn="ctr" defTabSz="711200">
              <a:lnSpc>
                <a:spcPct val="90000"/>
              </a:lnSpc>
              <a:spcBef>
                <a:spcPct val="0"/>
              </a:spcBef>
              <a:spcAft>
                <a:spcPct val="35000"/>
              </a:spcAft>
            </a:pPr>
            <a:r>
              <a:rPr lang="fr-FR" sz="2000" b="1" kern="1200" dirty="0"/>
              <a:t>CS</a:t>
            </a:r>
          </a:p>
        </p:txBody>
      </p:sp>
      <p:sp>
        <p:nvSpPr>
          <p:cNvPr id="25" name="ZoneTexte 24"/>
          <p:cNvSpPr txBox="1"/>
          <p:nvPr/>
        </p:nvSpPr>
        <p:spPr>
          <a:xfrm>
            <a:off x="1775799" y="5725109"/>
            <a:ext cx="2646028" cy="646331"/>
          </a:xfrm>
          <a:prstGeom prst="rect">
            <a:avLst/>
          </a:prstGeom>
          <a:noFill/>
        </p:spPr>
        <p:txBody>
          <a:bodyPr wrap="square" rtlCol="0">
            <a:spAutoFit/>
          </a:bodyPr>
          <a:lstStyle/>
          <a:p>
            <a:r>
              <a:rPr lang="fr-FR" b="1" dirty="0">
                <a:solidFill>
                  <a:srgbClr val="EB6615"/>
                </a:solidFill>
                <a:latin typeface="Arial Narrow" pitchFamily="34" charset="0"/>
              </a:rPr>
              <a:t>mention complémentaire :  </a:t>
            </a:r>
            <a:r>
              <a:rPr lang="fr-FR" dirty="0">
                <a:latin typeface="Arial Narrow" pitchFamily="34" charset="0"/>
              </a:rPr>
              <a:t>spécialisation </a:t>
            </a:r>
            <a:r>
              <a:rPr lang="fr-FR" dirty="0">
                <a:solidFill>
                  <a:srgbClr val="92D050"/>
                </a:solidFill>
                <a:latin typeface="Arial Narrow" pitchFamily="34" charset="0"/>
              </a:rPr>
              <a:t>en 1 an</a:t>
            </a:r>
          </a:p>
        </p:txBody>
      </p:sp>
      <p:sp>
        <p:nvSpPr>
          <p:cNvPr id="26" name="ZoneTexte 25"/>
          <p:cNvSpPr txBox="1"/>
          <p:nvPr/>
        </p:nvSpPr>
        <p:spPr>
          <a:xfrm>
            <a:off x="6556590" y="1771861"/>
            <a:ext cx="2485327" cy="1477328"/>
          </a:xfrm>
          <a:prstGeom prst="rect">
            <a:avLst/>
          </a:prstGeom>
          <a:noFill/>
        </p:spPr>
        <p:txBody>
          <a:bodyPr wrap="square" rtlCol="0">
            <a:spAutoFit/>
          </a:bodyPr>
          <a:lstStyle/>
          <a:p>
            <a:r>
              <a:rPr lang="fr-FR" b="1" dirty="0">
                <a:solidFill>
                  <a:srgbClr val="EB6615"/>
                </a:solidFill>
                <a:latin typeface="Arial Narrow" pitchFamily="34" charset="0"/>
              </a:rPr>
              <a:t>brevet professionnel : </a:t>
            </a:r>
            <a:r>
              <a:rPr lang="fr-FR" dirty="0">
                <a:latin typeface="Arial Narrow" pitchFamily="34" charset="0"/>
              </a:rPr>
              <a:t>pour certaines profession (coiffure, fleuriste, etc.), autorise à travailler à son compte, </a:t>
            </a:r>
            <a:r>
              <a:rPr lang="fr-FR" dirty="0">
                <a:solidFill>
                  <a:srgbClr val="92D050"/>
                </a:solidFill>
                <a:latin typeface="Arial Narrow" pitchFamily="34" charset="0"/>
              </a:rPr>
              <a:t>en 2 ans </a:t>
            </a:r>
          </a:p>
        </p:txBody>
      </p:sp>
      <p:sp>
        <p:nvSpPr>
          <p:cNvPr id="27" name="ZoneTexte 26"/>
          <p:cNvSpPr txBox="1"/>
          <p:nvPr/>
        </p:nvSpPr>
        <p:spPr>
          <a:xfrm>
            <a:off x="1829215" y="2870871"/>
            <a:ext cx="1518649" cy="461665"/>
          </a:xfrm>
          <a:prstGeom prst="rect">
            <a:avLst/>
          </a:prstGeom>
          <a:noFill/>
        </p:spPr>
        <p:txBody>
          <a:bodyPr wrap="square" rtlCol="0">
            <a:spAutoFit/>
          </a:bodyPr>
          <a:lstStyle/>
          <a:p>
            <a:pPr algn="ctr"/>
            <a:r>
              <a:rPr lang="fr-FR" sz="2400" b="1" dirty="0">
                <a:solidFill>
                  <a:srgbClr val="595959"/>
                </a:solidFill>
              </a:rPr>
              <a:t>CAP/CAPA</a:t>
            </a:r>
          </a:p>
        </p:txBody>
      </p:sp>
      <p:sp>
        <p:nvSpPr>
          <p:cNvPr id="28" name="ZoneTexte 27"/>
          <p:cNvSpPr txBox="1"/>
          <p:nvPr/>
        </p:nvSpPr>
        <p:spPr>
          <a:xfrm>
            <a:off x="256396" y="4070651"/>
            <a:ext cx="2566849" cy="646331"/>
          </a:xfrm>
          <a:prstGeom prst="rect">
            <a:avLst/>
          </a:prstGeom>
          <a:noFill/>
        </p:spPr>
        <p:txBody>
          <a:bodyPr wrap="square" rtlCol="0">
            <a:spAutoFit/>
          </a:bodyPr>
          <a:lstStyle/>
          <a:p>
            <a:r>
              <a:rPr lang="fr-FR" b="1" dirty="0">
                <a:solidFill>
                  <a:srgbClr val="EB6615"/>
                </a:solidFill>
                <a:latin typeface="Arial Narrow" pitchFamily="34" charset="0"/>
              </a:rPr>
              <a:t>certificat de spécialisation</a:t>
            </a:r>
          </a:p>
          <a:p>
            <a:r>
              <a:rPr lang="fr-FR" b="1" dirty="0">
                <a:solidFill>
                  <a:schemeClr val="tx1">
                    <a:lumMod val="50000"/>
                    <a:lumOff val="50000"/>
                  </a:schemeClr>
                </a:solidFill>
                <a:latin typeface="Arial Narrow" pitchFamily="34" charset="0"/>
              </a:rPr>
              <a:t> </a:t>
            </a:r>
            <a:r>
              <a:rPr lang="fr-FR" dirty="0">
                <a:solidFill>
                  <a:srgbClr val="92D050"/>
                </a:solidFill>
                <a:latin typeface="Arial Narrow" pitchFamily="34" charset="0"/>
              </a:rPr>
              <a:t>en 1 an</a:t>
            </a:r>
          </a:p>
        </p:txBody>
      </p:sp>
      <p:sp>
        <p:nvSpPr>
          <p:cNvPr id="29" name="Forme libre 28"/>
          <p:cNvSpPr/>
          <p:nvPr/>
        </p:nvSpPr>
        <p:spPr>
          <a:xfrm>
            <a:off x="4363796" y="3101704"/>
            <a:ext cx="1504070" cy="1198641"/>
          </a:xfrm>
          <a:custGeom>
            <a:avLst/>
            <a:gdLst>
              <a:gd name="connsiteX0" fmla="*/ 0 w 1891008"/>
              <a:gd name="connsiteY0" fmla="*/ 599321 h 1198641"/>
              <a:gd name="connsiteX1" fmla="*/ 945504 w 1891008"/>
              <a:gd name="connsiteY1" fmla="*/ 0 h 1198641"/>
              <a:gd name="connsiteX2" fmla="*/ 1891008 w 1891008"/>
              <a:gd name="connsiteY2" fmla="*/ 599321 h 1198641"/>
              <a:gd name="connsiteX3" fmla="*/ 945504 w 1891008"/>
              <a:gd name="connsiteY3" fmla="*/ 1198642 h 1198641"/>
              <a:gd name="connsiteX4" fmla="*/ 0 w 1891008"/>
              <a:gd name="connsiteY4" fmla="*/ 599321 h 1198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1008" h="1198641">
                <a:moveTo>
                  <a:pt x="0" y="599321"/>
                </a:moveTo>
                <a:cubicBezTo>
                  <a:pt x="0" y="268325"/>
                  <a:pt x="423317" y="0"/>
                  <a:pt x="945504" y="0"/>
                </a:cubicBezTo>
                <a:cubicBezTo>
                  <a:pt x="1467691" y="0"/>
                  <a:pt x="1891008" y="268325"/>
                  <a:pt x="1891008" y="599321"/>
                </a:cubicBezTo>
                <a:cubicBezTo>
                  <a:pt x="1891008" y="930317"/>
                  <a:pt x="1467691" y="1198642"/>
                  <a:pt x="945504" y="1198642"/>
                </a:cubicBezTo>
                <a:cubicBezTo>
                  <a:pt x="423317" y="1198642"/>
                  <a:pt x="0" y="930317"/>
                  <a:pt x="0" y="599321"/>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87092" tIns="185697" rIns="287092" bIns="185697" numCol="1" spcCol="1270" anchor="ctr" anchorCtr="0">
            <a:noAutofit/>
          </a:bodyPr>
          <a:lstStyle/>
          <a:p>
            <a:pPr lvl="0" algn="ctr" defTabSz="711200">
              <a:lnSpc>
                <a:spcPct val="90000"/>
              </a:lnSpc>
              <a:spcBef>
                <a:spcPct val="0"/>
              </a:spcBef>
              <a:spcAft>
                <a:spcPct val="35000"/>
              </a:spcAft>
            </a:pPr>
            <a:r>
              <a:rPr lang="fr-FR" sz="2000" b="1" kern="1200" baseline="0" dirty="0"/>
              <a:t>BTM</a:t>
            </a:r>
          </a:p>
        </p:txBody>
      </p:sp>
      <p:sp>
        <p:nvSpPr>
          <p:cNvPr id="30" name="Forme libre 29"/>
          <p:cNvSpPr/>
          <p:nvPr/>
        </p:nvSpPr>
        <p:spPr>
          <a:xfrm>
            <a:off x="3701992" y="948293"/>
            <a:ext cx="1504070" cy="1198641"/>
          </a:xfrm>
          <a:custGeom>
            <a:avLst/>
            <a:gdLst>
              <a:gd name="connsiteX0" fmla="*/ 0 w 1891008"/>
              <a:gd name="connsiteY0" fmla="*/ 599321 h 1198641"/>
              <a:gd name="connsiteX1" fmla="*/ 945504 w 1891008"/>
              <a:gd name="connsiteY1" fmla="*/ 0 h 1198641"/>
              <a:gd name="connsiteX2" fmla="*/ 1891008 w 1891008"/>
              <a:gd name="connsiteY2" fmla="*/ 599321 h 1198641"/>
              <a:gd name="connsiteX3" fmla="*/ 945504 w 1891008"/>
              <a:gd name="connsiteY3" fmla="*/ 1198642 h 1198641"/>
              <a:gd name="connsiteX4" fmla="*/ 0 w 1891008"/>
              <a:gd name="connsiteY4" fmla="*/ 599321 h 1198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1008" h="1198641">
                <a:moveTo>
                  <a:pt x="0" y="599321"/>
                </a:moveTo>
                <a:cubicBezTo>
                  <a:pt x="0" y="268325"/>
                  <a:pt x="423317" y="0"/>
                  <a:pt x="945504" y="0"/>
                </a:cubicBezTo>
                <a:cubicBezTo>
                  <a:pt x="1467691" y="0"/>
                  <a:pt x="1891008" y="268325"/>
                  <a:pt x="1891008" y="599321"/>
                </a:cubicBezTo>
                <a:cubicBezTo>
                  <a:pt x="1891008" y="930317"/>
                  <a:pt x="1467691" y="1198642"/>
                  <a:pt x="945504" y="1198642"/>
                </a:cubicBezTo>
                <a:cubicBezTo>
                  <a:pt x="423317" y="1198642"/>
                  <a:pt x="0" y="930317"/>
                  <a:pt x="0" y="599321"/>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87092" tIns="185697" rIns="287092" bIns="185697" numCol="1" spcCol="1270" anchor="ctr" anchorCtr="0">
            <a:noAutofit/>
          </a:bodyPr>
          <a:lstStyle/>
          <a:p>
            <a:pPr lvl="0" algn="ctr" defTabSz="711200">
              <a:lnSpc>
                <a:spcPct val="90000"/>
              </a:lnSpc>
              <a:spcBef>
                <a:spcPct val="0"/>
              </a:spcBef>
              <a:spcAft>
                <a:spcPct val="35000"/>
              </a:spcAft>
            </a:pPr>
            <a:r>
              <a:rPr lang="fr-FR" sz="2000" b="1" kern="1200" baseline="0" dirty="0"/>
              <a:t>BMA</a:t>
            </a:r>
          </a:p>
        </p:txBody>
      </p:sp>
      <p:sp>
        <p:nvSpPr>
          <p:cNvPr id="31" name="Forme libre 30"/>
          <p:cNvSpPr/>
          <p:nvPr/>
        </p:nvSpPr>
        <p:spPr>
          <a:xfrm>
            <a:off x="4331365" y="4526468"/>
            <a:ext cx="1504070" cy="1198641"/>
          </a:xfrm>
          <a:custGeom>
            <a:avLst/>
            <a:gdLst>
              <a:gd name="connsiteX0" fmla="*/ 0 w 1891008"/>
              <a:gd name="connsiteY0" fmla="*/ 599321 h 1198641"/>
              <a:gd name="connsiteX1" fmla="*/ 945504 w 1891008"/>
              <a:gd name="connsiteY1" fmla="*/ 0 h 1198641"/>
              <a:gd name="connsiteX2" fmla="*/ 1891008 w 1891008"/>
              <a:gd name="connsiteY2" fmla="*/ 599321 h 1198641"/>
              <a:gd name="connsiteX3" fmla="*/ 945504 w 1891008"/>
              <a:gd name="connsiteY3" fmla="*/ 1198642 h 1198641"/>
              <a:gd name="connsiteX4" fmla="*/ 0 w 1891008"/>
              <a:gd name="connsiteY4" fmla="*/ 599321 h 1198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1008" h="1198641">
                <a:moveTo>
                  <a:pt x="0" y="599321"/>
                </a:moveTo>
                <a:cubicBezTo>
                  <a:pt x="0" y="268325"/>
                  <a:pt x="423317" y="0"/>
                  <a:pt x="945504" y="0"/>
                </a:cubicBezTo>
                <a:cubicBezTo>
                  <a:pt x="1467691" y="0"/>
                  <a:pt x="1891008" y="268325"/>
                  <a:pt x="1891008" y="599321"/>
                </a:cubicBezTo>
                <a:cubicBezTo>
                  <a:pt x="1891008" y="930317"/>
                  <a:pt x="1467691" y="1198642"/>
                  <a:pt x="945504" y="1198642"/>
                </a:cubicBezTo>
                <a:cubicBezTo>
                  <a:pt x="423317" y="1198642"/>
                  <a:pt x="0" y="930317"/>
                  <a:pt x="0" y="599321"/>
                </a:cubicBezTo>
                <a:close/>
              </a:path>
            </a:pathLst>
          </a:custGeom>
          <a:solidFill>
            <a:srgbClr val="9FB400"/>
          </a:soli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287092" tIns="185697" rIns="287092" bIns="185697" numCol="1" spcCol="1270" anchor="ctr" anchorCtr="0">
            <a:noAutofit/>
          </a:bodyPr>
          <a:lstStyle/>
          <a:p>
            <a:pPr lvl="0" algn="ctr" defTabSz="711200">
              <a:lnSpc>
                <a:spcPct val="90000"/>
              </a:lnSpc>
              <a:spcBef>
                <a:spcPct val="0"/>
              </a:spcBef>
              <a:spcAft>
                <a:spcPct val="35000"/>
              </a:spcAft>
            </a:pPr>
            <a:r>
              <a:rPr lang="fr-FR" sz="2000" b="1" kern="1200" baseline="0" dirty="0"/>
              <a:t>Bac pro</a:t>
            </a:r>
          </a:p>
        </p:txBody>
      </p:sp>
      <p:sp>
        <p:nvSpPr>
          <p:cNvPr id="32" name="Forme libre 31"/>
          <p:cNvSpPr/>
          <p:nvPr/>
        </p:nvSpPr>
        <p:spPr>
          <a:xfrm rot="2420274">
            <a:off x="3174754" y="4220380"/>
            <a:ext cx="1153867" cy="45719"/>
          </a:xfrm>
          <a:custGeom>
            <a:avLst/>
            <a:gdLst/>
            <a:ahLst/>
            <a:cxnLst/>
            <a:rect l="0" t="0" r="0" b="0"/>
            <a:pathLst>
              <a:path>
                <a:moveTo>
                  <a:pt x="0" y="8349"/>
                </a:moveTo>
                <a:lnTo>
                  <a:pt x="1102941" y="8349"/>
                </a:lnTo>
              </a:path>
            </a:pathLst>
          </a:custGeom>
          <a:noFill/>
          <a:ln>
            <a:solidFill>
              <a:srgbClr val="A9C00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3" name="ZoneTexte 32"/>
          <p:cNvSpPr txBox="1"/>
          <p:nvPr/>
        </p:nvSpPr>
        <p:spPr>
          <a:xfrm>
            <a:off x="5816378" y="5234290"/>
            <a:ext cx="3076305" cy="646331"/>
          </a:xfrm>
          <a:prstGeom prst="rect">
            <a:avLst/>
          </a:prstGeom>
          <a:noFill/>
        </p:spPr>
        <p:txBody>
          <a:bodyPr wrap="square" rtlCol="0">
            <a:spAutoFit/>
          </a:bodyPr>
          <a:lstStyle/>
          <a:p>
            <a:r>
              <a:rPr lang="fr-FR" b="1" dirty="0">
                <a:solidFill>
                  <a:srgbClr val="EB6615"/>
                </a:solidFill>
                <a:latin typeface="Arial Narrow" pitchFamily="34" charset="0"/>
              </a:rPr>
              <a:t>bac pro : </a:t>
            </a:r>
            <a:r>
              <a:rPr lang="fr-FR" dirty="0">
                <a:latin typeface="Arial Narrow" pitchFamily="34" charset="0"/>
              </a:rPr>
              <a:t>après passage en</a:t>
            </a:r>
          </a:p>
          <a:p>
            <a:r>
              <a:rPr lang="fr-FR" dirty="0">
                <a:latin typeface="Arial Narrow" pitchFamily="34" charset="0"/>
              </a:rPr>
              <a:t> 1</a:t>
            </a:r>
            <a:r>
              <a:rPr lang="fr-FR" baseline="30000" dirty="0">
                <a:latin typeface="Arial Narrow" pitchFamily="34" charset="0"/>
              </a:rPr>
              <a:t>re</a:t>
            </a:r>
            <a:r>
              <a:rPr lang="fr-FR" dirty="0">
                <a:latin typeface="Arial Narrow" pitchFamily="34" charset="0"/>
              </a:rPr>
              <a:t> professionnelle, </a:t>
            </a:r>
            <a:r>
              <a:rPr lang="fr-FR" dirty="0">
                <a:solidFill>
                  <a:srgbClr val="92D050"/>
                </a:solidFill>
                <a:latin typeface="Arial Narrow" pitchFamily="34" charset="0"/>
              </a:rPr>
              <a:t>en 2 ans</a:t>
            </a:r>
          </a:p>
        </p:txBody>
      </p:sp>
      <p:sp>
        <p:nvSpPr>
          <p:cNvPr id="34" name="ZoneTexte 33"/>
          <p:cNvSpPr txBox="1"/>
          <p:nvPr/>
        </p:nvSpPr>
        <p:spPr>
          <a:xfrm>
            <a:off x="5837628" y="3775777"/>
            <a:ext cx="2734108" cy="923330"/>
          </a:xfrm>
          <a:prstGeom prst="rect">
            <a:avLst/>
          </a:prstGeom>
          <a:noFill/>
        </p:spPr>
        <p:txBody>
          <a:bodyPr wrap="square" rtlCol="0">
            <a:spAutoFit/>
          </a:bodyPr>
          <a:lstStyle/>
          <a:p>
            <a:r>
              <a:rPr lang="fr-FR" b="1" dirty="0">
                <a:solidFill>
                  <a:schemeClr val="accent6">
                    <a:lumMod val="75000"/>
                  </a:schemeClr>
                </a:solidFill>
                <a:latin typeface="Arial Narrow" pitchFamily="34" charset="0"/>
              </a:rPr>
              <a:t>brevet technique des métiers</a:t>
            </a:r>
            <a:r>
              <a:rPr lang="fr-FR" dirty="0">
                <a:solidFill>
                  <a:schemeClr val="accent4"/>
                </a:solidFill>
                <a:latin typeface="Arial"/>
                <a:cs typeface="Arial"/>
              </a:rPr>
              <a:t>, </a:t>
            </a:r>
            <a:r>
              <a:rPr lang="fr-FR" dirty="0">
                <a:latin typeface="Arial Narrow"/>
                <a:cs typeface="Arial Narrow"/>
              </a:rPr>
              <a:t>pour devenir chef/e d’atelier ou de fabrication</a:t>
            </a:r>
          </a:p>
        </p:txBody>
      </p:sp>
      <p:sp>
        <p:nvSpPr>
          <p:cNvPr id="35" name="ZoneTexte 34"/>
          <p:cNvSpPr txBox="1"/>
          <p:nvPr/>
        </p:nvSpPr>
        <p:spPr>
          <a:xfrm>
            <a:off x="1181046" y="997557"/>
            <a:ext cx="2606567" cy="923330"/>
          </a:xfrm>
          <a:prstGeom prst="rect">
            <a:avLst/>
          </a:prstGeom>
          <a:noFill/>
        </p:spPr>
        <p:txBody>
          <a:bodyPr wrap="square" rtlCol="0">
            <a:spAutoFit/>
          </a:bodyPr>
          <a:lstStyle/>
          <a:p>
            <a:pPr algn="r"/>
            <a:r>
              <a:rPr lang="fr-FR" b="1" dirty="0">
                <a:solidFill>
                  <a:srgbClr val="EB6615"/>
                </a:solidFill>
                <a:latin typeface="Arial Narrow" pitchFamily="34" charset="0"/>
              </a:rPr>
              <a:t>brevet des métiers d’art : </a:t>
            </a:r>
            <a:r>
              <a:rPr lang="fr-FR" dirty="0">
                <a:latin typeface="Arial Narrow" pitchFamily="34" charset="0"/>
              </a:rPr>
              <a:t>reliure, verre, céramique, ébénisterie, etc., </a:t>
            </a:r>
            <a:r>
              <a:rPr lang="fr-FR" dirty="0">
                <a:solidFill>
                  <a:srgbClr val="92D050"/>
                </a:solidFill>
                <a:latin typeface="Arial Narrow" pitchFamily="34" charset="0"/>
              </a:rPr>
              <a:t>en</a:t>
            </a:r>
            <a:r>
              <a:rPr lang="fr-FR" dirty="0">
                <a:latin typeface="Arial Narrow" pitchFamily="34" charset="0"/>
              </a:rPr>
              <a:t> </a:t>
            </a:r>
            <a:r>
              <a:rPr lang="fr-FR" dirty="0">
                <a:solidFill>
                  <a:srgbClr val="92D050"/>
                </a:solidFill>
                <a:latin typeface="Arial Narrow" pitchFamily="34" charset="0"/>
              </a:rPr>
              <a:t>2 ans</a:t>
            </a:r>
          </a:p>
        </p:txBody>
      </p:sp>
      <p:cxnSp>
        <p:nvCxnSpPr>
          <p:cNvPr id="36" name="Connecteur droit 35"/>
          <p:cNvCxnSpPr/>
          <p:nvPr/>
        </p:nvCxnSpPr>
        <p:spPr>
          <a:xfrm flipV="1">
            <a:off x="3357478" y="2146934"/>
            <a:ext cx="344514" cy="262777"/>
          </a:xfrm>
          <a:prstGeom prst="line">
            <a:avLst/>
          </a:prstGeom>
          <a:ln>
            <a:solidFill>
              <a:srgbClr val="A9C000"/>
            </a:solidFill>
          </a:ln>
          <a:effectLst/>
        </p:spPr>
        <p:style>
          <a:lnRef idx="2">
            <a:schemeClr val="accent1"/>
          </a:lnRef>
          <a:fillRef idx="0">
            <a:schemeClr val="accent1"/>
          </a:fillRef>
          <a:effectRef idx="1">
            <a:schemeClr val="accent1"/>
          </a:effectRef>
          <a:fontRef idx="minor">
            <a:schemeClr val="tx1"/>
          </a:fontRef>
        </p:style>
      </p:cxnSp>
      <p:cxnSp>
        <p:nvCxnSpPr>
          <p:cNvPr id="37" name="Connecteur droit 36"/>
          <p:cNvCxnSpPr/>
          <p:nvPr/>
        </p:nvCxnSpPr>
        <p:spPr>
          <a:xfrm flipV="1">
            <a:off x="3610419" y="2684761"/>
            <a:ext cx="1459046" cy="156799"/>
          </a:xfrm>
          <a:prstGeom prst="line">
            <a:avLst/>
          </a:prstGeom>
          <a:ln>
            <a:solidFill>
              <a:srgbClr val="A9C000"/>
            </a:solidFill>
          </a:ln>
          <a:effectLst/>
        </p:spPr>
        <p:style>
          <a:lnRef idx="2">
            <a:schemeClr val="accent1"/>
          </a:lnRef>
          <a:fillRef idx="0">
            <a:schemeClr val="accent1"/>
          </a:fillRef>
          <a:effectRef idx="1">
            <a:schemeClr val="accent1"/>
          </a:effectRef>
          <a:fontRef idx="minor">
            <a:schemeClr val="tx1"/>
          </a:fontRef>
        </p:style>
      </p:cxnSp>
      <p:cxnSp>
        <p:nvCxnSpPr>
          <p:cNvPr id="38" name="Connecteur droit 37"/>
          <p:cNvCxnSpPr/>
          <p:nvPr/>
        </p:nvCxnSpPr>
        <p:spPr>
          <a:xfrm>
            <a:off x="3610419" y="3479605"/>
            <a:ext cx="711424" cy="123451"/>
          </a:xfrm>
          <a:prstGeom prst="line">
            <a:avLst/>
          </a:prstGeom>
          <a:ln>
            <a:solidFill>
              <a:srgbClr val="A9C000"/>
            </a:solidFill>
          </a:ln>
          <a:effectLst/>
        </p:spPr>
        <p:style>
          <a:lnRef idx="2">
            <a:schemeClr val="accent1"/>
          </a:lnRef>
          <a:fillRef idx="0">
            <a:schemeClr val="accent1"/>
          </a:fillRef>
          <a:effectRef idx="1">
            <a:schemeClr val="accent1"/>
          </a:effectRef>
          <a:fontRef idx="minor">
            <a:schemeClr val="tx1"/>
          </a:fontRef>
        </p:style>
      </p:cxnSp>
      <p:cxnSp>
        <p:nvCxnSpPr>
          <p:cNvPr id="39" name="Connecteur droit 38"/>
          <p:cNvCxnSpPr/>
          <p:nvPr/>
        </p:nvCxnSpPr>
        <p:spPr>
          <a:xfrm flipV="1">
            <a:off x="1677511" y="3934194"/>
            <a:ext cx="459138" cy="542003"/>
          </a:xfrm>
          <a:prstGeom prst="line">
            <a:avLst/>
          </a:prstGeom>
          <a:ln>
            <a:solidFill>
              <a:srgbClr val="A9C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425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1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2000"/>
                                        <p:tgtEl>
                                          <p:spTgt spid="14">
                                            <p:txEl>
                                              <p:pRg st="0" end="0"/>
                                            </p:txEl>
                                          </p:spTgt>
                                        </p:tgtEl>
                                      </p:cBhvr>
                                    </p:animEffect>
                                  </p:childTnLst>
                                </p:cTn>
                              </p:par>
                            </p:childTnLst>
                          </p:cTn>
                        </p:par>
                        <p:par>
                          <p:cTn id="8" fill="hold">
                            <p:stCondLst>
                              <p:cond delay="3000"/>
                            </p:stCondLst>
                            <p:childTnLst>
                              <p:par>
                                <p:cTn id="9" presetID="21" presetClass="entr" presetSubtype="1" fill="hold" nodeType="afterEffect">
                                  <p:stCondLst>
                                    <p:cond delay="2000"/>
                                  </p:stCondLst>
                                  <p:childTnLst>
                                    <p:set>
                                      <p:cBhvr>
                                        <p:cTn id="10" dur="1" fill="hold">
                                          <p:stCondLst>
                                            <p:cond delay="0"/>
                                          </p:stCondLst>
                                        </p:cTn>
                                        <p:tgtEl>
                                          <p:spTgt spid="15"/>
                                        </p:tgtEl>
                                        <p:attrNameLst>
                                          <p:attrName>style.visibility</p:attrName>
                                        </p:attrNameLst>
                                      </p:cBhvr>
                                      <p:to>
                                        <p:strVal val="visible"/>
                                      </p:to>
                                    </p:set>
                                    <p:animEffect transition="in" filter="wheel(1)">
                                      <p:cBhvr>
                                        <p:cTn id="11" dur="2000"/>
                                        <p:tgtEl>
                                          <p:spTgt spid="15"/>
                                        </p:tgtEl>
                                      </p:cBhvr>
                                    </p:animEffect>
                                  </p:childTnLst>
                                </p:cTn>
                              </p:par>
                            </p:childTnLst>
                          </p:cTn>
                        </p:par>
                        <p:par>
                          <p:cTn id="12" fill="hold">
                            <p:stCondLst>
                              <p:cond delay="7000"/>
                            </p:stCondLst>
                            <p:childTnLst>
                              <p:par>
                                <p:cTn id="13" presetID="55" presetClass="entr" presetSubtype="0" fill="hold" grpId="0" nodeType="afterEffect">
                                  <p:stCondLst>
                                    <p:cond delay="10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1000" fill="hold"/>
                                        <p:tgtEl>
                                          <p:spTgt spid="31"/>
                                        </p:tgtEl>
                                        <p:attrNameLst>
                                          <p:attrName>ppt_w</p:attrName>
                                        </p:attrNameLst>
                                      </p:cBhvr>
                                      <p:tavLst>
                                        <p:tav tm="0">
                                          <p:val>
                                            <p:strVal val="#ppt_w*0.70"/>
                                          </p:val>
                                        </p:tav>
                                        <p:tav tm="100000">
                                          <p:val>
                                            <p:strVal val="#ppt_w"/>
                                          </p:val>
                                        </p:tav>
                                      </p:tavLst>
                                    </p:anim>
                                    <p:anim calcmode="lin" valueType="num">
                                      <p:cBhvr>
                                        <p:cTn id="16" dur="1000" fill="hold"/>
                                        <p:tgtEl>
                                          <p:spTgt spid="31"/>
                                        </p:tgtEl>
                                        <p:attrNameLst>
                                          <p:attrName>ppt_h</p:attrName>
                                        </p:attrNameLst>
                                      </p:cBhvr>
                                      <p:tavLst>
                                        <p:tav tm="0">
                                          <p:val>
                                            <p:strVal val="#ppt_h"/>
                                          </p:val>
                                        </p:tav>
                                        <p:tav tm="100000">
                                          <p:val>
                                            <p:strVal val="#ppt_h"/>
                                          </p:val>
                                        </p:tav>
                                      </p:tavLst>
                                    </p:anim>
                                    <p:animEffect transition="in" filter="fade">
                                      <p:cBhvr>
                                        <p:cTn id="17" dur="10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1000"/>
                                        <p:tgtEl>
                                          <p:spTgt spid="33"/>
                                        </p:tgtEl>
                                      </p:cBhvr>
                                    </p:animEffect>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strVal val="#ppt_w*0.70"/>
                                          </p:val>
                                        </p:tav>
                                        <p:tav tm="100000">
                                          <p:val>
                                            <p:strVal val="#ppt_w"/>
                                          </p:val>
                                        </p:tav>
                                      </p:tavLst>
                                    </p:anim>
                                    <p:anim calcmode="lin" valueType="num">
                                      <p:cBhvr>
                                        <p:cTn id="27" dur="1000" fill="hold"/>
                                        <p:tgtEl>
                                          <p:spTgt spid="30"/>
                                        </p:tgtEl>
                                        <p:attrNameLst>
                                          <p:attrName>ppt_h</p:attrName>
                                        </p:attrNameLst>
                                      </p:cBhvr>
                                      <p:tavLst>
                                        <p:tav tm="0">
                                          <p:val>
                                            <p:strVal val="#ppt_h"/>
                                          </p:val>
                                        </p:tav>
                                        <p:tav tm="100000">
                                          <p:val>
                                            <p:strVal val="#ppt_h"/>
                                          </p:val>
                                        </p:tav>
                                      </p:tavLst>
                                    </p:anim>
                                    <p:animEffect transition="in" filter="fade">
                                      <p:cBhvr>
                                        <p:cTn id="28" dur="1000"/>
                                        <p:tgtEl>
                                          <p:spTgt spid="30"/>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wipe(left)">
                                      <p:cBhvr>
                                        <p:cTn id="32" dur="1000"/>
                                        <p:tgtEl>
                                          <p:spTgt spid="35">
                                            <p:txEl>
                                              <p:pRg st="0" end="0"/>
                                            </p:txEl>
                                          </p:spTgt>
                                        </p:tgtEl>
                                      </p:cBhvr>
                                    </p:animEffect>
                                  </p:childTnLst>
                                </p:cTn>
                              </p:par>
                            </p:childTnLst>
                          </p:cTn>
                        </p:par>
                        <p:par>
                          <p:cTn id="33" fill="hold">
                            <p:stCondLst>
                              <p:cond delay="3000"/>
                            </p:stCondLst>
                            <p:childTnLst>
                              <p:par>
                                <p:cTn id="34" presetID="22" presetClass="entr" presetSubtype="4"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down)">
                                      <p:cBhvr>
                                        <p:cTn id="36" dur="1000"/>
                                        <p:tgtEl>
                                          <p:spTgt spid="29"/>
                                        </p:tgtEl>
                                      </p:cBhvr>
                                    </p:animEffect>
                                  </p:childTnLst>
                                </p:cTn>
                              </p:par>
                            </p:childTnLst>
                          </p:cTn>
                        </p:par>
                        <p:par>
                          <p:cTn id="37" fill="hold">
                            <p:stCondLst>
                              <p:cond delay="4000"/>
                            </p:stCondLst>
                            <p:childTnLst>
                              <p:par>
                                <p:cTn id="38" presetID="22" presetClass="entr" presetSubtype="8" fill="hold" nodeType="afterEffect">
                                  <p:stCondLst>
                                    <p:cond delay="100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wipe(left)">
                                      <p:cBhvr>
                                        <p:cTn id="40" dur="1000"/>
                                        <p:tgtEl>
                                          <p:spTgt spid="34">
                                            <p:txEl>
                                              <p:pRg st="0" end="0"/>
                                            </p:txEl>
                                          </p:spTgt>
                                        </p:tgtEl>
                                      </p:cBhvr>
                                    </p:animEffect>
                                  </p:childTnLst>
                                </p:cTn>
                              </p:par>
                            </p:childTnLst>
                          </p:cTn>
                        </p:par>
                        <p:par>
                          <p:cTn id="41" fill="hold">
                            <p:stCondLst>
                              <p:cond delay="6000"/>
                            </p:stCondLst>
                            <p:childTnLst>
                              <p:par>
                                <p:cTn id="42" presetID="55" presetClass="entr" presetSubtype="0" fill="hold" grpId="0" nodeType="afterEffect">
                                  <p:stCondLst>
                                    <p:cond delay="1000"/>
                                  </p:stCondLst>
                                  <p:childTnLst>
                                    <p:set>
                                      <p:cBhvr>
                                        <p:cTn id="43" dur="1" fill="hold">
                                          <p:stCondLst>
                                            <p:cond delay="0"/>
                                          </p:stCondLst>
                                        </p:cTn>
                                        <p:tgtEl>
                                          <p:spTgt spid="22"/>
                                        </p:tgtEl>
                                        <p:attrNameLst>
                                          <p:attrName>style.visibility</p:attrName>
                                        </p:attrNameLst>
                                      </p:cBhvr>
                                      <p:to>
                                        <p:strVal val="visible"/>
                                      </p:to>
                                    </p:set>
                                    <p:anim calcmode="lin" valueType="num">
                                      <p:cBhvr>
                                        <p:cTn id="44" dur="1000" fill="hold"/>
                                        <p:tgtEl>
                                          <p:spTgt spid="22"/>
                                        </p:tgtEl>
                                        <p:attrNameLst>
                                          <p:attrName>ppt_w</p:attrName>
                                        </p:attrNameLst>
                                      </p:cBhvr>
                                      <p:tavLst>
                                        <p:tav tm="0">
                                          <p:val>
                                            <p:strVal val="#ppt_w*0.70"/>
                                          </p:val>
                                        </p:tav>
                                        <p:tav tm="100000">
                                          <p:val>
                                            <p:strVal val="#ppt_w"/>
                                          </p:val>
                                        </p:tav>
                                      </p:tavLst>
                                    </p:anim>
                                    <p:anim calcmode="lin" valueType="num">
                                      <p:cBhvr>
                                        <p:cTn id="45" dur="1000" fill="hold"/>
                                        <p:tgtEl>
                                          <p:spTgt spid="22"/>
                                        </p:tgtEl>
                                        <p:attrNameLst>
                                          <p:attrName>ppt_h</p:attrName>
                                        </p:attrNameLst>
                                      </p:cBhvr>
                                      <p:tavLst>
                                        <p:tav tm="0">
                                          <p:val>
                                            <p:strVal val="#ppt_h"/>
                                          </p:val>
                                        </p:tav>
                                        <p:tav tm="100000">
                                          <p:val>
                                            <p:strVal val="#ppt_h"/>
                                          </p:val>
                                        </p:tav>
                                      </p:tavLst>
                                    </p:anim>
                                    <p:animEffect transition="in" filter="fade">
                                      <p:cBhvr>
                                        <p:cTn id="46" dur="1000"/>
                                        <p:tgtEl>
                                          <p:spTgt spid="22"/>
                                        </p:tgtEl>
                                      </p:cBhvr>
                                    </p:animEffect>
                                  </p:childTnLst>
                                </p:cTn>
                              </p:par>
                              <p:par>
                                <p:cTn id="47" presetID="22" presetClass="entr" presetSubtype="8" fill="hold" grpId="0" nodeType="withEffect">
                                  <p:stCondLst>
                                    <p:cond delay="100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1000"/>
                                        <p:tgtEl>
                                          <p:spTgt spid="26"/>
                                        </p:tgtEl>
                                      </p:cBhvr>
                                    </p:animEffect>
                                  </p:childTnLst>
                                </p:cTn>
                              </p:par>
                            </p:childTnLst>
                          </p:cTn>
                        </p:par>
                        <p:par>
                          <p:cTn id="50" fill="hold">
                            <p:stCondLst>
                              <p:cond delay="8000"/>
                            </p:stCondLst>
                            <p:childTnLst>
                              <p:par>
                                <p:cTn id="51" presetID="55" presetClass="entr" presetSubtype="0" fill="hold" grpId="0" nodeType="afterEffect">
                                  <p:stCondLst>
                                    <p:cond delay="1000"/>
                                  </p:stCondLst>
                                  <p:childTnLst>
                                    <p:set>
                                      <p:cBhvr>
                                        <p:cTn id="52" dur="1" fill="hold">
                                          <p:stCondLst>
                                            <p:cond delay="0"/>
                                          </p:stCondLst>
                                        </p:cTn>
                                        <p:tgtEl>
                                          <p:spTgt spid="23"/>
                                        </p:tgtEl>
                                        <p:attrNameLst>
                                          <p:attrName>style.visibility</p:attrName>
                                        </p:attrNameLst>
                                      </p:cBhvr>
                                      <p:to>
                                        <p:strVal val="visible"/>
                                      </p:to>
                                    </p:set>
                                    <p:anim calcmode="lin" valueType="num">
                                      <p:cBhvr>
                                        <p:cTn id="53" dur="1000" fill="hold"/>
                                        <p:tgtEl>
                                          <p:spTgt spid="23"/>
                                        </p:tgtEl>
                                        <p:attrNameLst>
                                          <p:attrName>ppt_w</p:attrName>
                                        </p:attrNameLst>
                                      </p:cBhvr>
                                      <p:tavLst>
                                        <p:tav tm="0">
                                          <p:val>
                                            <p:strVal val="#ppt_w*0.70"/>
                                          </p:val>
                                        </p:tav>
                                        <p:tav tm="100000">
                                          <p:val>
                                            <p:strVal val="#ppt_w"/>
                                          </p:val>
                                        </p:tav>
                                      </p:tavLst>
                                    </p:anim>
                                    <p:anim calcmode="lin" valueType="num">
                                      <p:cBhvr>
                                        <p:cTn id="54" dur="1000" fill="hold"/>
                                        <p:tgtEl>
                                          <p:spTgt spid="23"/>
                                        </p:tgtEl>
                                        <p:attrNameLst>
                                          <p:attrName>ppt_h</p:attrName>
                                        </p:attrNameLst>
                                      </p:cBhvr>
                                      <p:tavLst>
                                        <p:tav tm="0">
                                          <p:val>
                                            <p:strVal val="#ppt_h"/>
                                          </p:val>
                                        </p:tav>
                                        <p:tav tm="100000">
                                          <p:val>
                                            <p:strVal val="#ppt_h"/>
                                          </p:val>
                                        </p:tav>
                                      </p:tavLst>
                                    </p:anim>
                                    <p:animEffect transition="in" filter="fade">
                                      <p:cBhvr>
                                        <p:cTn id="55" dur="1000"/>
                                        <p:tgtEl>
                                          <p:spTgt spid="23"/>
                                        </p:tgtEl>
                                      </p:cBhvr>
                                    </p:animEffect>
                                  </p:childTnLst>
                                </p:cTn>
                              </p:par>
                            </p:childTnLst>
                          </p:cTn>
                        </p:par>
                        <p:par>
                          <p:cTn id="56" fill="hold">
                            <p:stCondLst>
                              <p:cond delay="10000"/>
                            </p:stCondLst>
                            <p:childTnLst>
                              <p:par>
                                <p:cTn id="57" presetID="22" presetClass="entr" presetSubtype="8" fill="hold" grpId="0" nodeType="afterEffect">
                                  <p:stCondLst>
                                    <p:cond delay="100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1000"/>
                                        <p:tgtEl>
                                          <p:spTgt spid="25"/>
                                        </p:tgtEl>
                                      </p:cBhvr>
                                    </p:animEffect>
                                  </p:childTnLst>
                                </p:cTn>
                              </p:par>
                            </p:childTnLst>
                          </p:cTn>
                        </p:par>
                        <p:par>
                          <p:cTn id="60" fill="hold">
                            <p:stCondLst>
                              <p:cond delay="12000"/>
                            </p:stCondLst>
                            <p:childTnLst>
                              <p:par>
                                <p:cTn id="61" presetID="55" presetClass="entr" presetSubtype="0" fill="hold" grpId="0" nodeType="afterEffect">
                                  <p:stCondLst>
                                    <p:cond delay="100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strVal val="#ppt_w*0.70"/>
                                          </p:val>
                                        </p:tav>
                                        <p:tav tm="100000">
                                          <p:val>
                                            <p:strVal val="#ppt_w"/>
                                          </p:val>
                                        </p:tav>
                                      </p:tavLst>
                                    </p:anim>
                                    <p:anim calcmode="lin" valueType="num">
                                      <p:cBhvr>
                                        <p:cTn id="64" dur="1000" fill="hold"/>
                                        <p:tgtEl>
                                          <p:spTgt spid="24"/>
                                        </p:tgtEl>
                                        <p:attrNameLst>
                                          <p:attrName>ppt_h</p:attrName>
                                        </p:attrNameLst>
                                      </p:cBhvr>
                                      <p:tavLst>
                                        <p:tav tm="0">
                                          <p:val>
                                            <p:strVal val="#ppt_h"/>
                                          </p:val>
                                        </p:tav>
                                        <p:tav tm="100000">
                                          <p:val>
                                            <p:strVal val="#ppt_h"/>
                                          </p:val>
                                        </p:tav>
                                      </p:tavLst>
                                    </p:anim>
                                    <p:animEffect transition="in" filter="fade">
                                      <p:cBhvr>
                                        <p:cTn id="65" dur="1000"/>
                                        <p:tgtEl>
                                          <p:spTgt spid="24"/>
                                        </p:tgtEl>
                                      </p:cBhvr>
                                    </p:animEffect>
                                  </p:childTnLst>
                                </p:cTn>
                              </p:par>
                            </p:childTnLst>
                          </p:cTn>
                        </p:par>
                        <p:par>
                          <p:cTn id="66" fill="hold">
                            <p:stCondLst>
                              <p:cond delay="14000"/>
                            </p:stCondLst>
                            <p:childTnLst>
                              <p:par>
                                <p:cTn id="67" presetID="22" presetClass="entr" presetSubtype="8" fill="hold" grpId="0" nodeType="afterEffect">
                                  <p:stCondLst>
                                    <p:cond delay="1000"/>
                                  </p:stCondLst>
                                  <p:childTnLst>
                                    <p:set>
                                      <p:cBhvr>
                                        <p:cTn id="68" dur="1" fill="hold">
                                          <p:stCondLst>
                                            <p:cond delay="0"/>
                                          </p:stCondLst>
                                        </p:cTn>
                                        <p:tgtEl>
                                          <p:spTgt spid="28"/>
                                        </p:tgtEl>
                                        <p:attrNameLst>
                                          <p:attrName>style.visibility</p:attrName>
                                        </p:attrNameLst>
                                      </p:cBhvr>
                                      <p:to>
                                        <p:strVal val="visible"/>
                                      </p:to>
                                    </p:set>
                                    <p:animEffect transition="in" filter="wipe(left)">
                                      <p:cBhvr>
                                        <p:cTn id="6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p:bldP spid="28" grpId="0"/>
      <p:bldP spid="29" grpId="0" animBg="1"/>
      <p:bldP spid="30" grpId="0" animBg="1"/>
      <p:bldP spid="31" grpId="0" animBg="1"/>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795486780"/>
              </p:ext>
            </p:extLst>
          </p:nvPr>
        </p:nvGraphicFramePr>
        <p:xfrm>
          <a:off x="349378" y="1100492"/>
          <a:ext cx="8426011" cy="5105376"/>
        </p:xfrm>
        <a:graphic>
          <a:graphicData uri="http://schemas.openxmlformats.org/drawingml/2006/table">
            <a:tbl>
              <a:tblPr/>
              <a:tblGrid>
                <a:gridCol w="4013600">
                  <a:extLst>
                    <a:ext uri="{9D8B030D-6E8A-4147-A177-3AD203B41FA5}">
                      <a16:colId xmlns:a16="http://schemas.microsoft.com/office/drawing/2014/main" val="20000"/>
                    </a:ext>
                  </a:extLst>
                </a:gridCol>
                <a:gridCol w="4412411">
                  <a:extLst>
                    <a:ext uri="{9D8B030D-6E8A-4147-A177-3AD203B41FA5}">
                      <a16:colId xmlns:a16="http://schemas.microsoft.com/office/drawing/2014/main" val="20001"/>
                    </a:ext>
                  </a:extLst>
                </a:gridCol>
              </a:tblGrid>
              <a:tr h="4550358">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0" indent="0">
                        <a:spcBef>
                          <a:spcPts val="1200"/>
                        </a:spcBef>
                        <a:spcAft>
                          <a:spcPts val="600"/>
                        </a:spcAft>
                        <a:buClr>
                          <a:srgbClr val="FFC000"/>
                        </a:buClr>
                        <a:buFont typeface="+mj-lt"/>
                        <a:buNone/>
                      </a:pPr>
                      <a:endParaRPr lang="fr-FR" sz="2000" b="1" dirty="0">
                        <a:solidFill>
                          <a:srgbClr val="A9C000"/>
                        </a:solidFill>
                        <a:latin typeface="Calibri" panose="020F0502020204030204" pitchFamily="34" charset="0"/>
                        <a:cs typeface="Calibri" panose="020F0502020204030204" pitchFamily="34" charset="0"/>
                      </a:endParaRPr>
                    </a:p>
                    <a:p>
                      <a:pPr marL="0" indent="0">
                        <a:spcBef>
                          <a:spcPts val="1200"/>
                        </a:spcBef>
                        <a:spcAft>
                          <a:spcPts val="600"/>
                        </a:spcAft>
                        <a:buClr>
                          <a:srgbClr val="FFC000"/>
                        </a:buClr>
                        <a:buFont typeface="+mj-lt"/>
                        <a:buNone/>
                      </a:pPr>
                      <a:r>
                        <a:rPr lang="fr-FR" sz="2000" b="1" dirty="0">
                          <a:solidFill>
                            <a:srgbClr val="C00000"/>
                          </a:solidFill>
                          <a:latin typeface="Calibri" panose="020F0502020204030204" pitchFamily="34" charset="0"/>
                          <a:cs typeface="Calibri" panose="020F0502020204030204" pitchFamily="34" charset="0"/>
                        </a:rPr>
                        <a:t>Le bac pro permet </a:t>
                      </a:r>
                    </a:p>
                    <a:p>
                      <a:pPr marL="0" indent="0">
                        <a:spcBef>
                          <a:spcPts val="1200"/>
                        </a:spcBef>
                        <a:spcAft>
                          <a:spcPts val="600"/>
                        </a:spcAft>
                        <a:buClr>
                          <a:srgbClr val="FFC000"/>
                        </a:buClr>
                        <a:buFont typeface="+mj-lt"/>
                        <a:buNone/>
                      </a:pPr>
                      <a:r>
                        <a:rPr lang="fr-FR" sz="2000" b="1" dirty="0">
                          <a:solidFill>
                            <a:schemeClr val="accent1"/>
                          </a:solidFill>
                          <a:latin typeface="Calibri" panose="020F0502020204030204" pitchFamily="34" charset="0"/>
                          <a:cs typeface="Calibri" panose="020F0502020204030204" pitchFamily="34" charset="0"/>
                        </a:rPr>
                        <a:t>- d’exercer directement un métier dans certains cas,</a:t>
                      </a:r>
                    </a:p>
                    <a:p>
                      <a:pPr marL="0" indent="0">
                        <a:spcAft>
                          <a:spcPts val="600"/>
                        </a:spcAft>
                        <a:buClr>
                          <a:schemeClr val="accent4"/>
                        </a:buClr>
                        <a:buFont typeface="+mj-lt"/>
                        <a:buNone/>
                      </a:pPr>
                      <a:r>
                        <a:rPr lang="fr-FR" sz="2000" b="1" dirty="0">
                          <a:solidFill>
                            <a:schemeClr val="accent1"/>
                          </a:solidFill>
                          <a:latin typeface="Calibri" panose="020F0502020204030204" pitchFamily="34" charset="0"/>
                          <a:cs typeface="Calibri" panose="020F0502020204030204" pitchFamily="34" charset="0"/>
                        </a:rPr>
                        <a:t>- de poursuivre dans le supérieur, notamment en BTS (2 ans).</a:t>
                      </a:r>
                    </a:p>
                    <a:p>
                      <a:pPr marL="0" indent="0">
                        <a:spcBef>
                          <a:spcPts val="600"/>
                        </a:spcBef>
                        <a:buFont typeface="Calibri" pitchFamily="34" charset="0"/>
                        <a:buNone/>
                      </a:pPr>
                      <a:endParaRPr lang="fr-FR" sz="2800" b="0" dirty="0">
                        <a:solidFill>
                          <a:srgbClr val="A9C000"/>
                        </a:solidFill>
                        <a:latin typeface="Calibri" panose="020F0502020204030204" pitchFamily="34" charset="0"/>
                        <a:cs typeface="Calibri" panose="020F0502020204030204"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457200" indent="-457200">
                        <a:spcBef>
                          <a:spcPts val="600"/>
                        </a:spcBef>
                        <a:buClr>
                          <a:srgbClr val="C00000"/>
                        </a:buClr>
                        <a:buFont typeface="Calibri" pitchFamily="34" charset="0"/>
                        <a:buChar char="↘"/>
                      </a:pPr>
                      <a:endParaRPr lang="fr-FR" sz="2000" b="1" dirty="0">
                        <a:solidFill>
                          <a:srgbClr val="A9C000"/>
                        </a:solidFill>
                        <a:latin typeface="Calibri" panose="020F0502020204030204" pitchFamily="34" charset="0"/>
                        <a:cs typeface="Calibri" panose="020F0502020204030204" pitchFamily="34" charset="0"/>
                      </a:endParaRPr>
                    </a:p>
                    <a:p>
                      <a:pPr marL="457200" indent="-457200">
                        <a:spcBef>
                          <a:spcPts val="600"/>
                        </a:spcBef>
                        <a:buClr>
                          <a:srgbClr val="C00000"/>
                        </a:buClr>
                        <a:buFont typeface="Calibri" pitchFamily="34" charset="0"/>
                        <a:buChar char="↘"/>
                      </a:pPr>
                      <a:endParaRPr lang="fr-FR" sz="2000" b="1" dirty="0">
                        <a:solidFill>
                          <a:srgbClr val="A9C000"/>
                        </a:solidFill>
                        <a:latin typeface="Calibri" panose="020F0502020204030204" pitchFamily="34" charset="0"/>
                        <a:cs typeface="Calibri" panose="020F0502020204030204" pitchFamily="34" charset="0"/>
                      </a:endParaRPr>
                    </a:p>
                    <a:p>
                      <a:pPr marL="457200" indent="-457200">
                        <a:spcBef>
                          <a:spcPts val="600"/>
                        </a:spcBef>
                        <a:buClr>
                          <a:srgbClr val="C00000"/>
                        </a:buClr>
                        <a:buFont typeface="Calibri" pitchFamily="34" charset="0"/>
                        <a:buChar char="↘"/>
                      </a:pPr>
                      <a:endParaRPr lang="fr-FR" sz="2000" b="1" dirty="0">
                        <a:solidFill>
                          <a:srgbClr val="A9C000"/>
                        </a:solidFill>
                        <a:latin typeface="Calibri" panose="020F0502020204030204" pitchFamily="34" charset="0"/>
                        <a:cs typeface="Calibri" panose="020F0502020204030204" pitchFamily="34" charset="0"/>
                      </a:endParaRPr>
                    </a:p>
                    <a:p>
                      <a:pPr marL="457200" indent="-457200">
                        <a:spcBef>
                          <a:spcPts val="600"/>
                        </a:spcBef>
                        <a:buClr>
                          <a:srgbClr val="C00000"/>
                        </a:buClr>
                        <a:buFont typeface="Calibri" pitchFamily="34" charset="0"/>
                        <a:buChar char="↘"/>
                      </a:pPr>
                      <a:r>
                        <a:rPr lang="fr-FR" sz="2000" b="1" dirty="0">
                          <a:solidFill>
                            <a:srgbClr val="A9C000"/>
                          </a:solidFill>
                          <a:latin typeface="Calibri" panose="020F0502020204030204" pitchFamily="34" charset="0"/>
                          <a:cs typeface="Calibri" panose="020F0502020204030204" pitchFamily="34" charset="0"/>
                        </a:rPr>
                        <a:t>Durée: </a:t>
                      </a:r>
                      <a:r>
                        <a:rPr lang="fr-FR" sz="2000" b="1" dirty="0">
                          <a:solidFill>
                            <a:schemeClr val="tx1">
                              <a:lumMod val="50000"/>
                              <a:lumOff val="50000"/>
                            </a:schemeClr>
                          </a:solidFill>
                          <a:latin typeface="Calibri" panose="020F0502020204030204" pitchFamily="34" charset="0"/>
                          <a:cs typeface="Calibri" panose="020F0502020204030204" pitchFamily="34" charset="0"/>
                        </a:rPr>
                        <a:t>3 ans après la 3</a:t>
                      </a:r>
                      <a:r>
                        <a:rPr lang="fr-FR" sz="2000" b="1" baseline="30000" dirty="0">
                          <a:solidFill>
                            <a:schemeClr val="tx1">
                              <a:lumMod val="50000"/>
                              <a:lumOff val="50000"/>
                            </a:schemeClr>
                          </a:solidFill>
                          <a:latin typeface="Calibri" panose="020F0502020204030204" pitchFamily="34" charset="0"/>
                          <a:cs typeface="Calibri" panose="020F0502020204030204" pitchFamily="34" charset="0"/>
                        </a:rPr>
                        <a:t>e </a:t>
                      </a:r>
                      <a:r>
                        <a:rPr lang="fr-FR" sz="2000" b="1" baseline="0" dirty="0">
                          <a:solidFill>
                            <a:schemeClr val="tx1">
                              <a:lumMod val="50000"/>
                              <a:lumOff val="50000"/>
                            </a:schemeClr>
                          </a:solidFill>
                          <a:latin typeface="Calibri" panose="020F0502020204030204" pitchFamily="34" charset="0"/>
                          <a:cs typeface="Calibri" panose="020F0502020204030204" pitchFamily="34" charset="0"/>
                        </a:rPr>
                        <a:t>ou</a:t>
                      </a:r>
                      <a:r>
                        <a:rPr lang="fr-FR" sz="2000" b="1" dirty="0">
                          <a:solidFill>
                            <a:schemeClr val="tx1">
                              <a:lumMod val="50000"/>
                              <a:lumOff val="50000"/>
                            </a:schemeClr>
                          </a:solidFill>
                          <a:latin typeface="Calibri" panose="020F0502020204030204" pitchFamily="34" charset="0"/>
                          <a:cs typeface="Calibri" panose="020F0502020204030204" pitchFamily="34" charset="0"/>
                        </a:rPr>
                        <a:t> 2 ans après un CAP de spécialité adaptée au bac choisi</a:t>
                      </a:r>
                    </a:p>
                    <a:p>
                      <a:pPr marL="457200" indent="-457200">
                        <a:spcBef>
                          <a:spcPts val="600"/>
                        </a:spcBef>
                        <a:buClr>
                          <a:srgbClr val="C00000"/>
                        </a:buClr>
                        <a:buFont typeface="Calibri" pitchFamily="34" charset="0"/>
                        <a:buChar char="↘"/>
                      </a:pPr>
                      <a:endParaRPr lang="fr-FR" sz="2000" b="1"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spcBef>
                          <a:spcPts val="600"/>
                        </a:spcBef>
                        <a:buClr>
                          <a:srgbClr val="FF0000"/>
                        </a:buClr>
                        <a:buFont typeface="Calibri"/>
                        <a:buChar char="↘"/>
                      </a:pPr>
                      <a:r>
                        <a:rPr lang="fr-FR" sz="2000" b="1" dirty="0">
                          <a:solidFill>
                            <a:srgbClr val="A9C000"/>
                          </a:solidFill>
                          <a:latin typeface="Calibri" panose="020F0502020204030204" pitchFamily="34" charset="0"/>
                          <a:cs typeface="Calibri" panose="020F0502020204030204" pitchFamily="34" charset="0"/>
                        </a:rPr>
                        <a:t>Lieu : </a:t>
                      </a:r>
                      <a:r>
                        <a:rPr lang="fr-FR" sz="2000" b="1" dirty="0">
                          <a:solidFill>
                            <a:schemeClr val="tx1">
                              <a:lumMod val="50000"/>
                              <a:lumOff val="50000"/>
                            </a:schemeClr>
                          </a:solidFill>
                          <a:latin typeface="Calibri" panose="020F0502020204030204" pitchFamily="34" charset="0"/>
                          <a:cs typeface="Calibri" panose="020F0502020204030204" pitchFamily="34" charset="0"/>
                        </a:rPr>
                        <a:t>en lycée, ou en CFA avec périodes de travail chez l’employeur pour l’alternance. </a:t>
                      </a:r>
                    </a:p>
                    <a:p>
                      <a:pPr marL="457200" indent="-457200">
                        <a:spcBef>
                          <a:spcPts val="600"/>
                        </a:spcBef>
                        <a:buClr>
                          <a:srgbClr val="FF0000"/>
                        </a:buClr>
                        <a:buFont typeface="Calibri"/>
                        <a:buChar char="↘"/>
                      </a:pPr>
                      <a:endParaRPr lang="fr-FR" sz="2000" b="1"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spcBef>
                          <a:spcPts val="600"/>
                        </a:spcBef>
                        <a:buClr>
                          <a:srgbClr val="C00000"/>
                        </a:buClr>
                        <a:buFont typeface="Calibri" pitchFamily="34" charset="0"/>
                        <a:buChar char="↘"/>
                      </a:pPr>
                      <a:r>
                        <a:rPr lang="fr-FR" sz="2000" b="1" dirty="0">
                          <a:solidFill>
                            <a:srgbClr val="A9C000"/>
                          </a:solidFill>
                          <a:latin typeface="Calibri" panose="020F0502020204030204" pitchFamily="34" charset="0"/>
                          <a:cs typeface="Calibri" panose="020F0502020204030204" pitchFamily="34" charset="0"/>
                        </a:rPr>
                        <a:t>Spécialités : </a:t>
                      </a:r>
                      <a:r>
                        <a:rPr lang="fr-FR" sz="2000" b="1" dirty="0">
                          <a:solidFill>
                            <a:schemeClr val="tx1">
                              <a:lumMod val="50000"/>
                              <a:lumOff val="50000"/>
                            </a:schemeClr>
                          </a:solidFill>
                          <a:latin typeface="Calibri" panose="020F0502020204030204" pitchFamily="34" charset="0"/>
                          <a:cs typeface="Calibri" panose="020F0502020204030204" pitchFamily="34" charset="0"/>
                        </a:rPr>
                        <a:t>une centaine, au choix, sur dossier.</a:t>
                      </a:r>
                    </a:p>
                  </a:txBody>
                  <a:tcPr marT="45714" marB="45714"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9E1"/>
                    </a:solidFill>
                  </a:tcPr>
                </a:tc>
                <a:extLst>
                  <a:ext uri="{0D108BD9-81ED-4DB2-BD59-A6C34878D82A}">
                    <a16:rowId xmlns:a16="http://schemas.microsoft.com/office/drawing/2014/main" val="10000"/>
                  </a:ext>
                </a:extLst>
              </a:tr>
              <a:tr h="493460">
                <a:tc>
                  <a:txBody>
                    <a:bodyPr/>
                    <a:lstStyle/>
                    <a:p>
                      <a:pPr marL="0" indent="0">
                        <a:spcBef>
                          <a:spcPts val="600"/>
                        </a:spcBef>
                        <a:buFont typeface="Calibri" pitchFamily="34" charset="0"/>
                        <a:buNone/>
                      </a:pPr>
                      <a:endParaRPr lang="fr-FR" sz="2800" b="0" dirty="0">
                        <a:solidFill>
                          <a:srgbClr val="A9C000"/>
                        </a:solidFill>
                        <a:latin typeface="Calibri" panose="020F0502020204030204" pitchFamily="34" charset="0"/>
                        <a:cs typeface="Calibri" panose="020F0502020204030204"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indent="0">
                        <a:spcBef>
                          <a:spcPts val="600"/>
                        </a:spcBef>
                        <a:buClr>
                          <a:srgbClr val="C00000"/>
                        </a:buClr>
                        <a:buFont typeface="Calibri" pitchFamily="34" charset="0"/>
                        <a:buNone/>
                      </a:pPr>
                      <a:endParaRPr lang="fr-FR" sz="2000" b="1" dirty="0">
                        <a:solidFill>
                          <a:schemeClr val="tx1">
                            <a:lumMod val="50000"/>
                            <a:lumOff val="50000"/>
                          </a:schemeClr>
                        </a:solidFill>
                        <a:latin typeface="Calibri" panose="020F0502020204030204" pitchFamily="34" charset="0"/>
                        <a:cs typeface="Calibri" panose="020F0502020204030204" pitchFamily="34" charset="0"/>
                      </a:endParaRPr>
                    </a:p>
                  </a:txBody>
                  <a:tcPr marT="45714" marB="45714"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9E1"/>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2675965" y="285981"/>
            <a:ext cx="6144313"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Le bac pro</a:t>
            </a:r>
          </a:p>
        </p:txBody>
      </p:sp>
      <p:sp>
        <p:nvSpPr>
          <p:cNvPr id="6" name="Titre 19"/>
          <p:cNvSpPr>
            <a:spLocks noGrp="1"/>
          </p:cNvSpPr>
          <p:nvPr>
            <p:ph type="title"/>
          </p:nvPr>
        </p:nvSpPr>
        <p:spPr>
          <a:xfrm>
            <a:off x="1235277" y="6520046"/>
            <a:ext cx="6989841" cy="278186"/>
          </a:xfrm>
          <a:noFill/>
          <a:ln>
            <a:noFill/>
          </a:ln>
        </p:spPr>
        <p:txBody>
          <a:bodyPr>
            <a:normAutofit/>
          </a:bodyPr>
          <a:lstStyle/>
          <a:p>
            <a:pPr algn="r"/>
            <a:r>
              <a:rPr lang="fr-FR" sz="1200" i="1" cap="all" dirty="0">
                <a:solidFill>
                  <a:schemeClr val="bg1"/>
                </a:solidFill>
                <a:latin typeface="Arial"/>
                <a:cs typeface="Arial"/>
              </a:rPr>
              <a:t>Novembre 2018</a:t>
            </a:r>
          </a:p>
        </p:txBody>
      </p:sp>
    </p:spTree>
    <p:extLst>
      <p:ext uri="{BB962C8B-B14F-4D97-AF65-F5344CB8AC3E}">
        <p14:creationId xmlns:p14="http://schemas.microsoft.com/office/powerpoint/2010/main" val="342330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arallélogramme 2"/>
          <p:cNvSpPr/>
          <p:nvPr/>
        </p:nvSpPr>
        <p:spPr>
          <a:xfrm>
            <a:off x="1039660" y="1272209"/>
            <a:ext cx="7865801" cy="4916555"/>
          </a:xfrm>
          <a:prstGeom prst="parallelogram">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000" dirty="0">
                <a:latin typeface="Arial Black"/>
                <a:cs typeface="Arial Black"/>
              </a:rPr>
              <a:t>La voie générale </a:t>
            </a:r>
          </a:p>
          <a:p>
            <a:pPr algn="ctr"/>
            <a:r>
              <a:rPr lang="fr-FR" sz="4000" dirty="0">
                <a:latin typeface="Arial Black"/>
                <a:cs typeface="Arial Black"/>
              </a:rPr>
              <a:t>&amp; technologique</a:t>
            </a:r>
          </a:p>
        </p:txBody>
      </p:sp>
      <p:sp>
        <p:nvSpPr>
          <p:cNvPr id="6" name="Titre 19"/>
          <p:cNvSpPr txBox="1">
            <a:spLocks/>
          </p:cNvSpPr>
          <p:nvPr/>
        </p:nvSpPr>
        <p:spPr>
          <a:xfrm>
            <a:off x="1235277" y="6520046"/>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Novembre 2018</a:t>
            </a:r>
          </a:p>
        </p:txBody>
      </p:sp>
    </p:spTree>
    <p:extLst>
      <p:ext uri="{BB962C8B-B14F-4D97-AF65-F5344CB8AC3E}">
        <p14:creationId xmlns:p14="http://schemas.microsoft.com/office/powerpoint/2010/main" val="2282289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358441" y="261610"/>
            <a:ext cx="6785559"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La seconde générale et technologique</a:t>
            </a:r>
            <a:endParaRPr lang="fr-FR" sz="2800" dirty="0">
              <a:solidFill>
                <a:schemeClr val="accent4"/>
              </a:solidFill>
              <a:latin typeface="Arial" panose="020B0604020202020204" pitchFamily="34" charset="0"/>
              <a:cs typeface="Arial" panose="020B0604020202020204" pitchFamily="34" charset="0"/>
            </a:endParaRPr>
          </a:p>
        </p:txBody>
      </p:sp>
      <p:sp>
        <p:nvSpPr>
          <p:cNvPr id="5" name="Rectangle 4"/>
          <p:cNvSpPr/>
          <p:nvPr/>
        </p:nvSpPr>
        <p:spPr>
          <a:xfrm>
            <a:off x="434110" y="1124158"/>
            <a:ext cx="8315816" cy="4985980"/>
          </a:xfrm>
          <a:prstGeom prst="rect">
            <a:avLst/>
          </a:prstGeom>
          <a:solidFill>
            <a:schemeClr val="bg1"/>
          </a:solidFill>
        </p:spPr>
        <p:txBody>
          <a:bodyPr wrap="square">
            <a:spAutoFit/>
          </a:bodyPr>
          <a:lstStyle/>
          <a:p>
            <a:pPr fontAlgn="base">
              <a:spcAft>
                <a:spcPct val="0"/>
              </a:spcAft>
              <a:defRPr/>
            </a:pPr>
            <a:endParaRPr lang="fr-FR" altLang="fr-FR" dirty="0">
              <a:solidFill>
                <a:schemeClr val="tx1">
                  <a:lumMod val="50000"/>
                  <a:lumOff val="50000"/>
                </a:schemeClr>
              </a:solidFill>
            </a:endParaRPr>
          </a:p>
          <a:p>
            <a:pPr>
              <a:spcBef>
                <a:spcPts val="600"/>
              </a:spcBef>
              <a:buClr>
                <a:srgbClr val="C00000"/>
              </a:buClr>
            </a:pPr>
            <a:r>
              <a:rPr lang="fr-FR" sz="2000" dirty="0">
                <a:solidFill>
                  <a:schemeClr val="accent6">
                    <a:lumMod val="75000"/>
                  </a:schemeClr>
                </a:solidFill>
                <a:cs typeface="Arial Narrow"/>
              </a:rPr>
              <a:t>Vers le bac 2021 </a:t>
            </a:r>
          </a:p>
          <a:p>
            <a:pPr>
              <a:spcBef>
                <a:spcPts val="600"/>
              </a:spcBef>
              <a:buClr>
                <a:srgbClr val="C00000"/>
              </a:buClr>
            </a:pPr>
            <a:r>
              <a:rPr lang="fr-FR" sz="2000" b="1" dirty="0">
                <a:solidFill>
                  <a:schemeClr val="tx1">
                    <a:lumMod val="50000"/>
                    <a:lumOff val="50000"/>
                  </a:schemeClr>
                </a:solidFill>
                <a:cs typeface="Arial Narrow"/>
              </a:rPr>
              <a:t>Depuis la rentrée 2018 : </a:t>
            </a:r>
          </a:p>
          <a:p>
            <a:pPr marL="504825" indent="-342900">
              <a:spcBef>
                <a:spcPts val="600"/>
              </a:spcBef>
              <a:buClr>
                <a:srgbClr val="CCCC33"/>
              </a:buClr>
              <a:buFont typeface="Wingdings" panose="05000000000000000000" pitchFamily="2" charset="2"/>
              <a:buChar char="î"/>
            </a:pPr>
            <a:r>
              <a:rPr lang="fr-FR" sz="2000" b="1" dirty="0">
                <a:solidFill>
                  <a:schemeClr val="tx1">
                    <a:lumMod val="50000"/>
                    <a:lumOff val="50000"/>
                  </a:schemeClr>
                </a:solidFill>
                <a:cs typeface="Arial Narrow"/>
              </a:rPr>
              <a:t>test  numérique de positionnement (expression écrite et orale, maths) dès la rentrée.</a:t>
            </a:r>
          </a:p>
          <a:p>
            <a:pPr marL="447675" indent="-285750">
              <a:spcBef>
                <a:spcPts val="600"/>
              </a:spcBef>
              <a:buClr>
                <a:srgbClr val="CCCC33"/>
              </a:buClr>
              <a:buFont typeface="Wingdings" charset="2"/>
              <a:buChar char="î"/>
            </a:pPr>
            <a:r>
              <a:rPr lang="fr-FR" sz="2000" b="1" dirty="0">
                <a:solidFill>
                  <a:srgbClr val="7F7F7F"/>
                </a:solidFill>
                <a:latin typeface="Calibri" panose="020F0502020204030204" pitchFamily="34" charset="0"/>
                <a:cs typeface="Calibri" panose="020F0502020204030204" pitchFamily="34" charset="0"/>
              </a:rPr>
              <a:t> accompagnement personnalisé tout au long de l’année.</a:t>
            </a:r>
          </a:p>
          <a:p>
            <a:pPr marL="466725" indent="-285750">
              <a:spcBef>
                <a:spcPts val="600"/>
              </a:spcBef>
              <a:buClr>
                <a:srgbClr val="CCCC33"/>
              </a:buClr>
              <a:buFont typeface="Wingdings" charset="2"/>
              <a:buChar char="î"/>
            </a:pPr>
            <a:r>
              <a:rPr lang="fr-FR" sz="2000" b="1" dirty="0">
                <a:solidFill>
                  <a:srgbClr val="7F7F7F"/>
                </a:solidFill>
                <a:latin typeface="Calibri" panose="020F0502020204030204" pitchFamily="34" charset="0"/>
                <a:cs typeface="Calibri" panose="020F0502020204030204" pitchFamily="34" charset="0"/>
              </a:rPr>
              <a:t> aide à l’orientation.</a:t>
            </a:r>
          </a:p>
          <a:p>
            <a:pPr marL="466725" indent="-285750">
              <a:spcBef>
                <a:spcPts val="600"/>
              </a:spcBef>
              <a:buClr>
                <a:srgbClr val="CCCC33"/>
              </a:buClr>
              <a:buFont typeface="Wingdings" charset="2"/>
              <a:buChar char="î"/>
            </a:pPr>
            <a:r>
              <a:rPr lang="fr-FR" sz="2000" b="1" dirty="0">
                <a:solidFill>
                  <a:srgbClr val="7F7F7F"/>
                </a:solidFill>
                <a:latin typeface="Calibri" panose="020F0502020204030204" pitchFamily="34" charset="0"/>
                <a:cs typeface="Calibri" panose="020F0502020204030204" pitchFamily="34" charset="0"/>
              </a:rPr>
              <a:t>choix avant le dernier conseil de classe entre la 1</a:t>
            </a:r>
            <a:r>
              <a:rPr lang="fr-FR" sz="2000" b="1" baseline="30000" dirty="0">
                <a:solidFill>
                  <a:srgbClr val="7F7F7F"/>
                </a:solidFill>
                <a:latin typeface="Calibri" panose="020F0502020204030204" pitchFamily="34" charset="0"/>
                <a:cs typeface="Calibri" panose="020F0502020204030204" pitchFamily="34" charset="0"/>
              </a:rPr>
              <a:t>re</a:t>
            </a:r>
            <a:r>
              <a:rPr lang="fr-FR" sz="2000" b="1" dirty="0">
                <a:solidFill>
                  <a:srgbClr val="7F7F7F"/>
                </a:solidFill>
                <a:latin typeface="Calibri" panose="020F0502020204030204" pitchFamily="34" charset="0"/>
                <a:cs typeface="Calibri" panose="020F0502020204030204" pitchFamily="34" charset="0"/>
              </a:rPr>
              <a:t> générale et la 1</a:t>
            </a:r>
            <a:r>
              <a:rPr lang="fr-FR" sz="2000" b="1" baseline="30000" dirty="0">
                <a:solidFill>
                  <a:srgbClr val="7F7F7F"/>
                </a:solidFill>
                <a:latin typeface="Calibri" panose="020F0502020204030204" pitchFamily="34" charset="0"/>
                <a:cs typeface="Calibri" panose="020F0502020204030204" pitchFamily="34" charset="0"/>
              </a:rPr>
              <a:t>re </a:t>
            </a:r>
            <a:r>
              <a:rPr lang="fr-FR" sz="2000" b="1" dirty="0">
                <a:solidFill>
                  <a:srgbClr val="7F7F7F"/>
                </a:solidFill>
                <a:latin typeface="Calibri" panose="020F0502020204030204" pitchFamily="34" charset="0"/>
                <a:cs typeface="Calibri" panose="020F0502020204030204" pitchFamily="34" charset="0"/>
              </a:rPr>
              <a:t>technologique. </a:t>
            </a:r>
          </a:p>
          <a:p>
            <a:pPr marL="447675" indent="-285750">
              <a:spcBef>
                <a:spcPts val="600"/>
              </a:spcBef>
              <a:buClr>
                <a:srgbClr val="CCCC33"/>
              </a:buClr>
              <a:buFont typeface="Wingdings" charset="2"/>
              <a:buChar char="î"/>
            </a:pPr>
            <a:r>
              <a:rPr lang="fr-FR" sz="2000" b="1" dirty="0">
                <a:solidFill>
                  <a:schemeClr val="tx1">
                    <a:lumMod val="50000"/>
                    <a:lumOff val="50000"/>
                  </a:schemeClr>
                </a:solidFill>
                <a:latin typeface="Calibri" panose="020F0502020204030204" pitchFamily="34" charset="0"/>
                <a:cs typeface="Calibri" panose="020F0502020204030204" pitchFamily="34" charset="0"/>
              </a:rPr>
              <a:t> si 1</a:t>
            </a:r>
            <a:r>
              <a:rPr lang="fr-FR" sz="2000" b="1" baseline="30000" dirty="0">
                <a:solidFill>
                  <a:schemeClr val="tx1">
                    <a:lumMod val="50000"/>
                    <a:lumOff val="50000"/>
                  </a:schemeClr>
                </a:solidFill>
                <a:latin typeface="Calibri" panose="020F0502020204030204" pitchFamily="34" charset="0"/>
                <a:cs typeface="Calibri" panose="020F0502020204030204" pitchFamily="34" charset="0"/>
              </a:rPr>
              <a:t>re</a:t>
            </a:r>
            <a:r>
              <a:rPr lang="fr-FR" sz="2000" b="1" dirty="0">
                <a:solidFill>
                  <a:schemeClr val="tx1">
                    <a:lumMod val="50000"/>
                    <a:lumOff val="50000"/>
                  </a:schemeClr>
                </a:solidFill>
                <a:latin typeface="Calibri" panose="020F0502020204030204" pitchFamily="34" charset="0"/>
                <a:cs typeface="Calibri" panose="020F0502020204030204" pitchFamily="34" charset="0"/>
              </a:rPr>
              <a:t> générale, pré-choix de 4, puis choix de 3 spécialités pour la classe de 1</a:t>
            </a:r>
            <a:r>
              <a:rPr lang="fr-FR" sz="2000" b="1" baseline="30000" dirty="0">
                <a:solidFill>
                  <a:schemeClr val="tx1">
                    <a:lumMod val="50000"/>
                    <a:lumOff val="50000"/>
                  </a:schemeClr>
                </a:solidFill>
                <a:latin typeface="Calibri" panose="020F0502020204030204" pitchFamily="34" charset="0"/>
                <a:cs typeface="Calibri" panose="020F0502020204030204" pitchFamily="34" charset="0"/>
              </a:rPr>
              <a:t>re</a:t>
            </a:r>
            <a:r>
              <a:rPr lang="fr-FR" sz="2000" b="1" dirty="0">
                <a:solidFill>
                  <a:schemeClr val="tx1">
                    <a:lumMod val="50000"/>
                    <a:lumOff val="50000"/>
                  </a:schemeClr>
                </a:solidFill>
                <a:latin typeface="Calibri" panose="020F0502020204030204" pitchFamily="34" charset="0"/>
                <a:cs typeface="Calibri" panose="020F0502020204030204" pitchFamily="34" charset="0"/>
              </a:rPr>
              <a:t>.</a:t>
            </a:r>
            <a:endParaRPr lang="fr-FR" sz="2000" b="1" baseline="30000" dirty="0">
              <a:solidFill>
                <a:schemeClr val="tx1">
                  <a:lumMod val="50000"/>
                  <a:lumOff val="50000"/>
                </a:schemeClr>
              </a:solidFill>
              <a:latin typeface="Calibri" panose="020F0502020204030204" pitchFamily="34" charset="0"/>
              <a:cs typeface="Calibri" panose="020F0502020204030204" pitchFamily="34" charset="0"/>
            </a:endParaRPr>
          </a:p>
          <a:p>
            <a:pPr marL="447675" indent="-285750">
              <a:spcBef>
                <a:spcPts val="600"/>
              </a:spcBef>
              <a:buClr>
                <a:srgbClr val="CCCC33"/>
              </a:buClr>
              <a:buFont typeface="Wingdings" charset="2"/>
              <a:buChar char="î"/>
            </a:pPr>
            <a:r>
              <a:rPr lang="fr-FR" sz="2000" b="1" dirty="0">
                <a:solidFill>
                  <a:schemeClr val="tx1">
                    <a:lumMod val="50000"/>
                    <a:lumOff val="50000"/>
                  </a:schemeClr>
                </a:solidFill>
                <a:latin typeface="Calibri" panose="020F0502020204030204" pitchFamily="34" charset="0"/>
                <a:cs typeface="Calibri" panose="020F0502020204030204" pitchFamily="34" charset="0"/>
              </a:rPr>
              <a:t>la </a:t>
            </a:r>
            <a:r>
              <a:rPr lang="fr-FR" sz="2000" b="1" dirty="0">
                <a:solidFill>
                  <a:srgbClr val="7F7F7F"/>
                </a:solidFill>
                <a:latin typeface="Calibri" panose="020F0502020204030204" pitchFamily="34" charset="0"/>
                <a:cs typeface="Calibri" panose="020F0502020204030204" pitchFamily="34" charset="0"/>
              </a:rPr>
              <a:t> « fiche de dialogue » famille / lycée fait le lien entre le conseil de classe et le vœux de l’élève. Le conseil de classe donne ses préconisations.  </a:t>
            </a:r>
            <a:endParaRPr lang="fr-FR" sz="2000" b="1" dirty="0">
              <a:solidFill>
                <a:srgbClr val="6565C7"/>
              </a:solidFill>
            </a:endParaRPr>
          </a:p>
        </p:txBody>
      </p:sp>
    </p:spTree>
    <p:extLst>
      <p:ext uri="{BB962C8B-B14F-4D97-AF65-F5344CB8AC3E}">
        <p14:creationId xmlns:p14="http://schemas.microsoft.com/office/powerpoint/2010/main" val="2071172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126122108"/>
              </p:ext>
            </p:extLst>
          </p:nvPr>
        </p:nvGraphicFramePr>
        <p:xfrm>
          <a:off x="379759" y="997527"/>
          <a:ext cx="8571058" cy="5505088"/>
        </p:xfrm>
        <a:graphic>
          <a:graphicData uri="http://schemas.openxmlformats.org/drawingml/2006/table">
            <a:tbl>
              <a:tblPr/>
              <a:tblGrid>
                <a:gridCol w="3911668">
                  <a:extLst>
                    <a:ext uri="{9D8B030D-6E8A-4147-A177-3AD203B41FA5}">
                      <a16:colId xmlns:a16="http://schemas.microsoft.com/office/drawing/2014/main" val="20000"/>
                    </a:ext>
                  </a:extLst>
                </a:gridCol>
                <a:gridCol w="4659390">
                  <a:extLst>
                    <a:ext uri="{9D8B030D-6E8A-4147-A177-3AD203B41FA5}">
                      <a16:colId xmlns:a16="http://schemas.microsoft.com/office/drawing/2014/main" val="20001"/>
                    </a:ext>
                  </a:extLst>
                </a:gridCol>
              </a:tblGrid>
              <a:tr h="5505088">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0" indent="0">
                        <a:spcBef>
                          <a:spcPts val="1200"/>
                        </a:spcBef>
                        <a:spcAft>
                          <a:spcPts val="600"/>
                        </a:spcAft>
                        <a:buClr>
                          <a:srgbClr val="FF6600"/>
                        </a:buClr>
                        <a:buSzPct val="93000"/>
                        <a:buFont typeface="Wingdings" charset="2"/>
                        <a:buNone/>
                      </a:pPr>
                      <a:r>
                        <a:rPr lang="fr-FR" sz="2400" b="1" dirty="0">
                          <a:solidFill>
                            <a:schemeClr val="accent1"/>
                          </a:solidFill>
                          <a:latin typeface="+mn-lt"/>
                        </a:rPr>
                        <a:t>Enseignements communs</a:t>
                      </a:r>
                      <a:endParaRPr lang="fr-FR" sz="2400" b="1" dirty="0">
                        <a:solidFill>
                          <a:schemeClr val="accent1"/>
                        </a:solidFill>
                        <a:latin typeface="+mn-lt"/>
                        <a:cs typeface="Arial" panose="020B0604020202020204" pitchFamily="34" charset="0"/>
                      </a:endParaRPr>
                    </a:p>
                    <a:p>
                      <a:pPr marL="342900" indent="-342900">
                        <a:spcBef>
                          <a:spcPts val="1200"/>
                        </a:spcBef>
                        <a:spcAft>
                          <a:spcPts val="600"/>
                        </a:spcAft>
                        <a:buClr>
                          <a:srgbClr val="C00000"/>
                        </a:buClr>
                        <a:buSzPct val="93000"/>
                        <a:buFont typeface="Arial" panose="020B0604020202020204" pitchFamily="34" charset="0"/>
                        <a:buChar char="•"/>
                      </a:pPr>
                      <a:r>
                        <a:rPr lang="fr-FR" sz="1400" b="0" dirty="0">
                          <a:solidFill>
                            <a:schemeClr val="accent6">
                              <a:lumMod val="75000"/>
                            </a:schemeClr>
                          </a:solidFill>
                          <a:latin typeface="+mn-lt"/>
                        </a:rPr>
                        <a:t>Français </a:t>
                      </a:r>
                      <a:r>
                        <a:rPr lang="fr-FR" sz="1400" dirty="0">
                          <a:solidFill>
                            <a:schemeClr val="accent6">
                              <a:lumMod val="75000"/>
                            </a:schemeClr>
                          </a:solidFill>
                        </a:rPr>
                        <a:t>►</a:t>
                      </a:r>
                      <a:r>
                        <a:rPr lang="fr-FR" sz="1400" dirty="0">
                          <a:solidFill>
                            <a:schemeClr val="bg1"/>
                          </a:solidFill>
                        </a:rPr>
                        <a:t> </a:t>
                      </a:r>
                      <a:r>
                        <a:rPr lang="fr-FR" sz="1400" b="0" dirty="0">
                          <a:solidFill>
                            <a:schemeClr val="tx2">
                              <a:lumMod val="60000"/>
                              <a:lumOff val="40000"/>
                            </a:schemeClr>
                          </a:solidFill>
                          <a:latin typeface="+mn-lt"/>
                        </a:rPr>
                        <a:t>4 h</a:t>
                      </a:r>
                    </a:p>
                    <a:p>
                      <a:pPr marL="342900" marR="0" indent="-342900" algn="l" defTabSz="457200" rtl="0" eaLnBrk="1" fontAlgn="auto" latinLnBrk="0" hangingPunct="1">
                        <a:lnSpc>
                          <a:spcPct val="100000"/>
                        </a:lnSpc>
                        <a:spcBef>
                          <a:spcPts val="0"/>
                        </a:spcBef>
                        <a:spcAft>
                          <a:spcPts val="0"/>
                        </a:spcAft>
                        <a:buClr>
                          <a:srgbClr val="C00000"/>
                        </a:buClr>
                        <a:buSzPct val="93000"/>
                        <a:buFont typeface="Arial" panose="020B0604020202020204" pitchFamily="34" charset="0"/>
                        <a:buChar char="•"/>
                        <a:tabLst/>
                        <a:defRPr/>
                      </a:pPr>
                      <a:r>
                        <a:rPr lang="fr-FR" sz="1400" b="0" dirty="0">
                          <a:solidFill>
                            <a:schemeClr val="accent6">
                              <a:lumMod val="75000"/>
                            </a:schemeClr>
                          </a:solidFill>
                          <a:latin typeface="+mn-lt"/>
                        </a:rPr>
                        <a:t>Histoire-géo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3 h</a:t>
                      </a:r>
                      <a:endParaRPr lang="fr-FR" sz="1400" b="0" dirty="0">
                        <a:solidFill>
                          <a:schemeClr val="tx2">
                            <a:lumMod val="60000"/>
                            <a:lumOff val="40000"/>
                          </a:schemeClr>
                        </a:solidFill>
                        <a:latin typeface="+mn-lt"/>
                      </a:endParaRPr>
                    </a:p>
                    <a:p>
                      <a:pPr marL="342900" indent="-342900">
                        <a:buClr>
                          <a:srgbClr val="C00000"/>
                        </a:buClr>
                        <a:buSzPct val="93000"/>
                        <a:buFont typeface="Arial" panose="020B0604020202020204" pitchFamily="34" charset="0"/>
                        <a:buChar char="•"/>
                      </a:pPr>
                      <a:r>
                        <a:rPr lang="fr-FR" sz="1400" b="0" dirty="0">
                          <a:solidFill>
                            <a:schemeClr val="accent6">
                              <a:lumMod val="75000"/>
                            </a:schemeClr>
                          </a:solidFill>
                          <a:latin typeface="+mn-lt"/>
                        </a:rPr>
                        <a:t>LVA et LVB (enveloppe globalisée)</a:t>
                      </a:r>
                      <a:r>
                        <a:rPr lang="fr-FR" sz="1400" b="0" baseline="0" dirty="0">
                          <a:solidFill>
                            <a:schemeClr val="accent6">
                              <a:lumMod val="75000"/>
                            </a:schemeClr>
                          </a:solidFill>
                          <a:latin typeface="+mn-lt"/>
                        </a:rPr>
                        <a:t>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5 h 30</a:t>
                      </a:r>
                      <a:endParaRPr lang="fr-FR" sz="1400" b="0" dirty="0">
                        <a:solidFill>
                          <a:schemeClr val="tx2">
                            <a:lumMod val="60000"/>
                            <a:lumOff val="40000"/>
                          </a:schemeClr>
                        </a:solidFill>
                        <a:latin typeface="Calibri" panose="020F0502020204030204" pitchFamily="34" charset="0"/>
                        <a:cs typeface="Calibri" panose="020F0502020204030204" pitchFamily="34" charset="0"/>
                      </a:endParaRPr>
                    </a:p>
                    <a:p>
                      <a:pPr marL="342900" indent="-342900">
                        <a:buClr>
                          <a:srgbClr val="C00000"/>
                        </a:buClr>
                        <a:buSzPct val="93000"/>
                        <a:buFont typeface="Arial" panose="020B0604020202020204" pitchFamily="34" charset="0"/>
                        <a:buChar char="•"/>
                      </a:pPr>
                      <a:r>
                        <a:rPr lang="fr-FR" sz="1400" b="0" dirty="0">
                          <a:solidFill>
                            <a:schemeClr val="accent6">
                              <a:lumMod val="75000"/>
                            </a:schemeClr>
                          </a:solidFill>
                          <a:latin typeface="+mn-lt"/>
                        </a:rPr>
                        <a:t>Sciences économiques et sociales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1 h 30</a:t>
                      </a:r>
                      <a:endParaRPr lang="fr-FR" sz="1400" b="0" dirty="0">
                        <a:solidFill>
                          <a:schemeClr val="tx2">
                            <a:lumMod val="60000"/>
                            <a:lumOff val="40000"/>
                          </a:schemeClr>
                        </a:solidFill>
                        <a:latin typeface="Calibri" panose="020F0502020204030204" pitchFamily="34" charset="0"/>
                        <a:cs typeface="Calibri" panose="020F0502020204030204" pitchFamily="34" charset="0"/>
                      </a:endParaRPr>
                    </a:p>
                    <a:p>
                      <a:pPr marL="342900" marR="0" indent="-342900" algn="l" defTabSz="457200" rtl="0" eaLnBrk="1" fontAlgn="auto" latinLnBrk="0" hangingPunct="1">
                        <a:lnSpc>
                          <a:spcPct val="100000"/>
                        </a:lnSpc>
                        <a:spcBef>
                          <a:spcPct val="20000"/>
                        </a:spcBef>
                        <a:spcAft>
                          <a:spcPts val="0"/>
                        </a:spcAft>
                        <a:buClr>
                          <a:srgbClr val="C00000"/>
                        </a:buClr>
                        <a:buSzPct val="93000"/>
                        <a:buFont typeface="Arial" panose="020B0604020202020204" pitchFamily="34" charset="0"/>
                        <a:buChar char="•"/>
                        <a:tabLst/>
                        <a:defRPr/>
                      </a:pPr>
                      <a:r>
                        <a:rPr lang="fr-FR" sz="1400" b="0" dirty="0">
                          <a:solidFill>
                            <a:schemeClr val="accent6">
                              <a:lumMod val="75000"/>
                            </a:schemeClr>
                          </a:solidFill>
                          <a:latin typeface="+mn-lt"/>
                        </a:rPr>
                        <a:t>Maths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4 h</a:t>
                      </a:r>
                    </a:p>
                    <a:p>
                      <a:pPr marL="342900" marR="0" indent="-342900" algn="l" defTabSz="457200" rtl="0" eaLnBrk="1" fontAlgn="auto" latinLnBrk="0" hangingPunct="1">
                        <a:lnSpc>
                          <a:spcPct val="100000"/>
                        </a:lnSpc>
                        <a:spcBef>
                          <a:spcPct val="20000"/>
                        </a:spcBef>
                        <a:spcAft>
                          <a:spcPts val="0"/>
                        </a:spcAft>
                        <a:buClr>
                          <a:srgbClr val="C00000"/>
                        </a:buClr>
                        <a:buSzPct val="93000"/>
                        <a:buFont typeface="Arial" panose="020B0604020202020204" pitchFamily="34" charset="0"/>
                        <a:buChar char="•"/>
                        <a:tabLst/>
                        <a:defRPr/>
                      </a:pP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Physique-chimie </a:t>
                      </a:r>
                      <a:r>
                        <a:rPr lang="fr-FR" sz="1400" dirty="0">
                          <a:solidFill>
                            <a:schemeClr val="accent6">
                              <a:lumMod val="75000"/>
                            </a:schemeClr>
                          </a:solidFill>
                          <a:latin typeface="Calibri" panose="020F0502020204030204" pitchFamily="34" charset="0"/>
                          <a:cs typeface="Calibri" panose="020F0502020204030204" pitchFamily="34" charset="0"/>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3 h</a:t>
                      </a:r>
                      <a:endParaRPr lang="fr-FR" sz="1400" b="0" kern="1200" dirty="0">
                        <a:solidFill>
                          <a:schemeClr val="tx2">
                            <a:lumMod val="60000"/>
                            <a:lumOff val="40000"/>
                          </a:schemeClr>
                        </a:solidFill>
                        <a:latin typeface="Century Gothic" panose="020B0502020202020204" pitchFamily="34" charset="0"/>
                        <a:ea typeface="MS PGothic" panose="020B0600070205080204" pitchFamily="34" charset="-128"/>
                        <a:cs typeface="+mn-cs"/>
                      </a:endParaRPr>
                    </a:p>
                    <a:p>
                      <a:pPr marL="342900" indent="-342900">
                        <a:buClr>
                          <a:srgbClr val="C00000"/>
                        </a:buClr>
                        <a:buSzPct val="93000"/>
                        <a:buFont typeface="Arial" panose="020B0604020202020204" pitchFamily="34" charset="0"/>
                        <a:buChar char="•"/>
                      </a:pPr>
                      <a:r>
                        <a:rPr lang="fr-FR" sz="1400" b="0" dirty="0">
                          <a:solidFill>
                            <a:schemeClr val="accent6">
                              <a:lumMod val="75000"/>
                            </a:schemeClr>
                          </a:solidFill>
                          <a:latin typeface="+mn-lt"/>
                        </a:rPr>
                        <a:t>SVT</a:t>
                      </a:r>
                      <a:r>
                        <a:rPr lang="fr-FR" sz="1400" b="0" baseline="0" dirty="0">
                          <a:solidFill>
                            <a:schemeClr val="accent6">
                              <a:lumMod val="75000"/>
                            </a:schemeClr>
                          </a:solidFill>
                          <a:latin typeface="+mn-lt"/>
                        </a:rPr>
                        <a:t> </a:t>
                      </a:r>
                      <a:r>
                        <a:rPr lang="mr-IN" sz="1400" b="0" baseline="0" dirty="0">
                          <a:solidFill>
                            <a:schemeClr val="accent6">
                              <a:lumMod val="75000"/>
                            </a:schemeClr>
                          </a:solidFill>
                          <a:latin typeface="+mn-lt"/>
                        </a:rPr>
                        <a:t>–</a:t>
                      </a:r>
                      <a:r>
                        <a:rPr lang="fr-FR" sz="1400" b="0" baseline="0" dirty="0">
                          <a:solidFill>
                            <a:schemeClr val="accent6">
                              <a:lumMod val="75000"/>
                            </a:schemeClr>
                          </a:solidFill>
                          <a:latin typeface="+mn-lt"/>
                        </a:rPr>
                        <a:t> Sciences de la vie et de la terre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1 h 30</a:t>
                      </a:r>
                      <a:endParaRPr lang="fr-FR" sz="1400" b="0" dirty="0">
                        <a:solidFill>
                          <a:schemeClr val="tx2">
                            <a:lumMod val="60000"/>
                            <a:lumOff val="40000"/>
                          </a:schemeClr>
                        </a:solidFill>
                        <a:latin typeface="+mn-lt"/>
                      </a:endParaRPr>
                    </a:p>
                    <a:p>
                      <a:pPr marL="342900" marR="0" indent="-342900" algn="l" defTabSz="457200" rtl="0" eaLnBrk="1" fontAlgn="auto" latinLnBrk="0" hangingPunct="1">
                        <a:lnSpc>
                          <a:spcPct val="100000"/>
                        </a:lnSpc>
                        <a:spcBef>
                          <a:spcPct val="20000"/>
                        </a:spcBef>
                        <a:spcAft>
                          <a:spcPts val="0"/>
                        </a:spcAft>
                        <a:buClr>
                          <a:srgbClr val="C00000"/>
                        </a:buClr>
                        <a:buSzPct val="93000"/>
                        <a:buFont typeface="Arial" panose="020B0604020202020204" pitchFamily="34" charset="0"/>
                        <a:buChar char="•"/>
                        <a:tabLst/>
                        <a:defRPr/>
                      </a:pPr>
                      <a:r>
                        <a:rPr lang="fr-FR" sz="1400" b="0" dirty="0">
                          <a:solidFill>
                            <a:schemeClr val="accent6">
                              <a:lumMod val="75000"/>
                            </a:schemeClr>
                          </a:solidFill>
                          <a:latin typeface="+mn-lt"/>
                        </a:rPr>
                        <a:t>EPS </a:t>
                      </a:r>
                      <a:r>
                        <a:rPr lang="mr-IN" sz="1400" b="0" dirty="0">
                          <a:solidFill>
                            <a:schemeClr val="accent6">
                              <a:lumMod val="75000"/>
                            </a:schemeClr>
                          </a:solidFill>
                          <a:latin typeface="+mn-lt"/>
                        </a:rPr>
                        <a:t>–</a:t>
                      </a:r>
                      <a:r>
                        <a:rPr lang="fr-FR" sz="1400" b="0" dirty="0">
                          <a:solidFill>
                            <a:schemeClr val="accent6">
                              <a:lumMod val="75000"/>
                            </a:schemeClr>
                          </a:solidFill>
                          <a:latin typeface="+mn-lt"/>
                        </a:rPr>
                        <a:t> Éducation physique et sportive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2 h</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 </a:t>
                      </a:r>
                      <a:endParaRPr lang="fr-FR" sz="1400" b="0" dirty="0">
                        <a:solidFill>
                          <a:schemeClr val="accent6">
                            <a:lumMod val="75000"/>
                          </a:schemeClr>
                        </a:solidFill>
                        <a:latin typeface="+mn-lt"/>
                      </a:endParaRPr>
                    </a:p>
                    <a:p>
                      <a:pPr marL="342900" indent="-342900">
                        <a:buClr>
                          <a:srgbClr val="C00000"/>
                        </a:buClr>
                        <a:buSzPct val="93000"/>
                        <a:buFont typeface="Arial" panose="020B0604020202020204" pitchFamily="34" charset="0"/>
                        <a:buChar char="•"/>
                      </a:pPr>
                      <a:r>
                        <a:rPr lang="fr-FR" sz="1400" b="0" dirty="0">
                          <a:solidFill>
                            <a:schemeClr val="accent6">
                              <a:lumMod val="75000"/>
                            </a:schemeClr>
                          </a:solidFill>
                          <a:latin typeface="+mn-lt"/>
                        </a:rPr>
                        <a:t>EMC </a:t>
                      </a:r>
                      <a:r>
                        <a:rPr lang="mr-IN" sz="1400" b="0" dirty="0">
                          <a:solidFill>
                            <a:schemeClr val="accent6">
                              <a:lumMod val="75000"/>
                            </a:schemeClr>
                          </a:solidFill>
                          <a:latin typeface="+mn-lt"/>
                        </a:rPr>
                        <a:t>–</a:t>
                      </a:r>
                      <a:r>
                        <a:rPr lang="fr-FR" sz="1400" b="0" dirty="0">
                          <a:solidFill>
                            <a:schemeClr val="accent6">
                              <a:lumMod val="75000"/>
                            </a:schemeClr>
                          </a:solidFill>
                          <a:latin typeface="+mn-lt"/>
                        </a:rPr>
                        <a:t> Enseignement moral et civique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18 h/an</a:t>
                      </a:r>
                      <a:r>
                        <a:rPr lang="fr-FR" sz="1400" dirty="0">
                          <a:solidFill>
                            <a:schemeClr val="tx2">
                              <a:lumMod val="60000"/>
                              <a:lumOff val="40000"/>
                            </a:schemeClr>
                          </a:solidFill>
                          <a:latin typeface="+mn-lt"/>
                          <a:cs typeface="Arial" panose="020B0604020202020204" pitchFamily="34" charset="0"/>
                        </a:rPr>
                        <a:t> </a:t>
                      </a:r>
                    </a:p>
                    <a:p>
                      <a:pPr marL="342900" indent="-342900">
                        <a:buClr>
                          <a:srgbClr val="C00000"/>
                        </a:buClr>
                        <a:buSzPct val="93000"/>
                        <a:buFont typeface="Arial" panose="020B0604020202020204" pitchFamily="34" charset="0"/>
                        <a:buChar char="•"/>
                      </a:pPr>
                      <a:r>
                        <a:rPr lang="fr-FR" sz="1400" dirty="0">
                          <a:solidFill>
                            <a:schemeClr val="accent6">
                              <a:lumMod val="75000"/>
                            </a:schemeClr>
                          </a:solidFill>
                          <a:latin typeface="+mn-lt"/>
                          <a:cs typeface="Arial" panose="020B0604020202020204" pitchFamily="34" charset="0"/>
                        </a:rPr>
                        <a:t>Sciences numériques et technologie </a:t>
                      </a:r>
                      <a:r>
                        <a:rPr lang="fr-FR" sz="1400" dirty="0">
                          <a:solidFill>
                            <a:schemeClr val="accent6">
                              <a:lumMod val="75000"/>
                            </a:schemeClr>
                          </a:solidFill>
                        </a:rPr>
                        <a:t>►</a:t>
                      </a:r>
                      <a:r>
                        <a:rPr lang="fr-FR" sz="1400" b="0" kern="1200" dirty="0">
                          <a:solidFill>
                            <a:schemeClr val="tx2">
                              <a:lumMod val="60000"/>
                              <a:lumOff val="40000"/>
                            </a:schemeClr>
                          </a:solidFill>
                          <a:latin typeface="Calibri" panose="020F0502020204030204" pitchFamily="34" charset="0"/>
                          <a:ea typeface="MS PGothic" panose="020B0600070205080204" pitchFamily="34" charset="-128"/>
                          <a:cs typeface="Calibri" panose="020F0502020204030204" pitchFamily="34" charset="0"/>
                        </a:rPr>
                        <a:t>1 h 30</a:t>
                      </a:r>
                      <a:endParaRPr lang="fr-FR" sz="1400" dirty="0">
                        <a:solidFill>
                          <a:schemeClr val="tx2">
                            <a:lumMod val="60000"/>
                            <a:lumOff val="40000"/>
                          </a:schemeClr>
                        </a:solidFill>
                        <a:latin typeface="+mn-lt"/>
                        <a:cs typeface="Arial" panose="020B0604020202020204" pitchFamily="34" charset="0"/>
                      </a:endParaRPr>
                    </a:p>
                    <a:p>
                      <a:pPr marL="342900" indent="-342900">
                        <a:buClr>
                          <a:srgbClr val="C00000"/>
                        </a:buClr>
                        <a:buSzPct val="93000"/>
                        <a:buFont typeface="Arial" panose="020B0604020202020204" pitchFamily="34" charset="0"/>
                        <a:buChar char="•"/>
                      </a:pPr>
                      <a:endParaRPr lang="fr-FR" sz="1400" dirty="0">
                        <a:solidFill>
                          <a:schemeClr val="accent6">
                            <a:lumMod val="75000"/>
                          </a:schemeClr>
                        </a:solidFill>
                        <a:latin typeface="+mn-lt"/>
                        <a:cs typeface="Arial" panose="020B0604020202020204" pitchFamily="34" charset="0"/>
                      </a:endParaRPr>
                    </a:p>
                    <a:p>
                      <a:pPr marL="285750" indent="-285750">
                        <a:buClr>
                          <a:srgbClr val="C00000"/>
                        </a:buClr>
                        <a:buSzPct val="93000"/>
                        <a:buFont typeface="Arial" panose="020B0604020202020204" pitchFamily="34" charset="0"/>
                        <a:buChar char="•"/>
                      </a:pPr>
                      <a:r>
                        <a:rPr lang="fr-FR" sz="1400" dirty="0">
                          <a:solidFill>
                            <a:schemeClr val="accent6">
                              <a:lumMod val="75000"/>
                            </a:schemeClr>
                          </a:solidFill>
                          <a:latin typeface="+mn-lt"/>
                          <a:cs typeface="Arial" panose="020B0604020202020204" pitchFamily="34" charset="0"/>
                        </a:rPr>
                        <a:t>Accompagnement personnalisé</a:t>
                      </a:r>
                    </a:p>
                    <a:p>
                      <a:pPr marL="285750" indent="-285750">
                        <a:buClr>
                          <a:srgbClr val="C00000"/>
                        </a:buClr>
                        <a:buSzPct val="93000"/>
                        <a:buFont typeface="Arial" panose="020B0604020202020204" pitchFamily="34" charset="0"/>
                        <a:buChar char="•"/>
                      </a:pPr>
                      <a:r>
                        <a:rPr lang="fr-FR" sz="1400" dirty="0">
                          <a:solidFill>
                            <a:schemeClr val="accent6">
                              <a:lumMod val="75000"/>
                            </a:schemeClr>
                          </a:solidFill>
                          <a:latin typeface="+mn-lt"/>
                          <a:cs typeface="Arial" panose="020B0604020202020204" pitchFamily="34" charset="0"/>
                        </a:rPr>
                        <a:t>Accompagnement au choix de l’orientation</a:t>
                      </a:r>
                    </a:p>
                    <a:p>
                      <a:pPr marL="285750" indent="-285750">
                        <a:buClr>
                          <a:srgbClr val="C00000"/>
                        </a:buClr>
                        <a:buSzPct val="93000"/>
                        <a:buFont typeface="Arial" panose="020B0604020202020204" pitchFamily="34" charset="0"/>
                        <a:buChar char="•"/>
                      </a:pPr>
                      <a:r>
                        <a:rPr lang="fr-FR" sz="1400" dirty="0">
                          <a:solidFill>
                            <a:schemeClr val="accent6">
                              <a:lumMod val="75000"/>
                            </a:schemeClr>
                          </a:solidFill>
                          <a:latin typeface="+mn-lt"/>
                          <a:cs typeface="Arial" panose="020B0604020202020204" pitchFamily="34" charset="0"/>
                        </a:rPr>
                        <a:t>Heures de vie de classe</a:t>
                      </a:r>
                    </a:p>
                  </a:txBody>
                  <a:tcPr marT="45714" marB="45714"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0" indent="0">
                        <a:spcBef>
                          <a:spcPts val="600"/>
                        </a:spcBef>
                        <a:buClr>
                          <a:srgbClr val="C00000"/>
                        </a:buClr>
                        <a:buFont typeface="Calibri" pitchFamily="34" charset="0"/>
                        <a:buNone/>
                      </a:pPr>
                      <a:r>
                        <a:rPr lang="fr-FR" sz="2400" b="1" dirty="0">
                          <a:solidFill>
                            <a:schemeClr val="accent4"/>
                          </a:solidFill>
                          <a:latin typeface="+mn-lt"/>
                        </a:rPr>
                        <a:t>Enseignements</a:t>
                      </a:r>
                      <a:r>
                        <a:rPr lang="fr-FR" sz="2400" b="1" baseline="0" dirty="0">
                          <a:solidFill>
                            <a:schemeClr val="accent4"/>
                          </a:solidFill>
                          <a:latin typeface="+mn-lt"/>
                        </a:rPr>
                        <a:t> </a:t>
                      </a:r>
                      <a:r>
                        <a:rPr lang="fr-FR" sz="2400" b="1" dirty="0">
                          <a:solidFill>
                            <a:schemeClr val="accent4"/>
                          </a:solidFill>
                          <a:latin typeface="+mn-lt"/>
                        </a:rPr>
                        <a:t>optionnels</a:t>
                      </a:r>
                    </a:p>
                    <a:p>
                      <a:pPr marL="285750" indent="-285750">
                        <a:spcBef>
                          <a:spcPts val="600"/>
                        </a:spcBef>
                        <a:spcAft>
                          <a:spcPts val="600"/>
                        </a:spcAft>
                        <a:buClr>
                          <a:srgbClr val="92D050"/>
                        </a:buClr>
                        <a:buFont typeface="Wingdings" panose="05000000000000000000" pitchFamily="2" charset="2"/>
                        <a:buChar char="î"/>
                      </a:pPr>
                      <a:r>
                        <a:rPr lang="fr-FR" sz="1400" b="1" dirty="0">
                          <a:solidFill>
                            <a:srgbClr val="A9C000"/>
                          </a:solidFill>
                          <a:latin typeface="+mn-lt"/>
                        </a:rPr>
                        <a:t>1 enseignement général, au choix  </a:t>
                      </a: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kern="1200" dirty="0">
                          <a:solidFill>
                            <a:schemeClr val="accent1"/>
                          </a:solidFill>
                          <a:latin typeface="+mn-lt"/>
                          <a:ea typeface="MS PGothic" panose="020B0600070205080204" pitchFamily="34" charset="-128"/>
                          <a:cs typeface="+mn-cs"/>
                        </a:rPr>
                        <a:t>Arts : arts</a:t>
                      </a:r>
                      <a:r>
                        <a:rPr lang="fr-FR" sz="1400" b="0" kern="1200" baseline="0" dirty="0">
                          <a:solidFill>
                            <a:schemeClr val="accent1"/>
                          </a:solidFill>
                          <a:latin typeface="+mn-lt"/>
                          <a:ea typeface="MS PGothic" panose="020B0600070205080204" pitchFamily="34" charset="-128"/>
                          <a:cs typeface="+mn-cs"/>
                        </a:rPr>
                        <a:t> plastiques ou cinéma-audiovisuel, danse, histoire des arts, musique </a:t>
                      </a:r>
                      <a:r>
                        <a:rPr lang="fr-FR" sz="1400" dirty="0">
                          <a:solidFill>
                            <a:schemeClr val="tx2">
                              <a:lumMod val="60000"/>
                              <a:lumOff val="40000"/>
                            </a:schemeClr>
                          </a:solidFill>
                          <a:latin typeface="+mn-lt"/>
                        </a:rPr>
                        <a:t>►</a:t>
                      </a:r>
                      <a:r>
                        <a:rPr lang="fr-FR" sz="1400" b="0" kern="1200" dirty="0">
                          <a:solidFill>
                            <a:schemeClr val="accent6">
                              <a:lumMod val="75000"/>
                            </a:schemeClr>
                          </a:solidFill>
                          <a:latin typeface="+mn-lt"/>
                          <a:ea typeface="MS PGothic" panose="020B0600070205080204" pitchFamily="34" charset="-128"/>
                          <a:cs typeface="Calibri" panose="020F0502020204030204" pitchFamily="34" charset="0"/>
                        </a:rPr>
                        <a:t>3 h</a:t>
                      </a:r>
                      <a:endParaRPr lang="fr-FR" sz="1400" b="0" kern="1200" baseline="0" dirty="0">
                        <a:solidFill>
                          <a:schemeClr val="accent1"/>
                        </a:solidFill>
                        <a:latin typeface="+mn-lt"/>
                        <a:ea typeface="MS PGothic" panose="020B0600070205080204" pitchFamily="34" charset="-128"/>
                        <a:cs typeface="+mn-cs"/>
                      </a:endParaRP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LVC étrangère ou régionale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a:t>
                      </a: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 </a:t>
                      </a: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Langues et cultures de l’Antiquité (LCA) latin*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a:t>
                      </a:r>
                      <a:endParaRPr lang="fr-FR" sz="1400" b="0" kern="1200" baseline="0" dirty="0">
                        <a:solidFill>
                          <a:schemeClr val="accent1"/>
                        </a:solidFill>
                        <a:latin typeface="Century Gothic" panose="020B0502020202020204" pitchFamily="34" charset="0"/>
                        <a:ea typeface="MS PGothic" panose="020B0600070205080204" pitchFamily="34" charset="-128"/>
                        <a:cs typeface="+mn-cs"/>
                      </a:endParaRP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Langues et cultures de l’Antiquité (LCA) grec*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a:t>
                      </a:r>
                      <a:endParaRPr lang="fr-FR" sz="1400" b="0" kern="1200" baseline="0" dirty="0">
                        <a:solidFill>
                          <a:schemeClr val="accent1"/>
                        </a:solidFill>
                        <a:latin typeface="Century Gothic" panose="020B0502020202020204" pitchFamily="34" charset="0"/>
                        <a:ea typeface="MS PGothic" panose="020B0600070205080204" pitchFamily="34" charset="-128"/>
                        <a:cs typeface="+mn-cs"/>
                      </a:endParaRP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baseline="0" dirty="0">
                          <a:solidFill>
                            <a:schemeClr val="accent1"/>
                          </a:solidFill>
                          <a:latin typeface="+mn-lt"/>
                        </a:rPr>
                        <a:t>Éducation physique et sportive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a:t>
                      </a:r>
                      <a:endParaRPr lang="fr-FR" sz="1400" b="0" baseline="0" dirty="0">
                        <a:solidFill>
                          <a:schemeClr val="accent1"/>
                        </a:solidFill>
                        <a:latin typeface="+mn-lt"/>
                      </a:endParaRPr>
                    </a:p>
                    <a:p>
                      <a:pPr marL="285750" marR="0" indent="-285750" algn="l" defTabSz="457200" rtl="0" eaLnBrk="1" fontAlgn="auto" latinLnBrk="0" hangingPunct="1">
                        <a:lnSpc>
                          <a:spcPct val="100000"/>
                        </a:lnSpc>
                        <a:spcBef>
                          <a:spcPts val="0"/>
                        </a:spcBef>
                        <a:spcAft>
                          <a:spcPts val="0"/>
                        </a:spcAft>
                        <a:buClr>
                          <a:srgbClr val="C00000"/>
                        </a:buClr>
                        <a:buSzTx/>
                        <a:buFont typeface="Arial" panose="020B0604020202020204" pitchFamily="34" charset="0"/>
                        <a:buChar char="•"/>
                        <a:tabLst/>
                        <a:defRPr/>
                      </a:pPr>
                      <a:r>
                        <a:rPr lang="fr-FR" sz="1400" b="0" baseline="0" dirty="0">
                          <a:solidFill>
                            <a:schemeClr val="accent1"/>
                          </a:solidFill>
                          <a:latin typeface="+mn-lt"/>
                        </a:rPr>
                        <a:t>Écologie, agronomie, territoires-développement durable (</a:t>
                      </a:r>
                      <a:r>
                        <a:rPr lang="fr-FR" sz="1400" b="0" kern="1200" baseline="0" dirty="0">
                          <a:solidFill>
                            <a:schemeClr val="accent1"/>
                          </a:solidFill>
                          <a:latin typeface="+mn-lt"/>
                          <a:ea typeface="MS PGothic" panose="020B0600070205080204" pitchFamily="34" charset="-128"/>
                          <a:cs typeface="+mn-cs"/>
                        </a:rPr>
                        <a:t>EATDD</a:t>
                      </a:r>
                      <a:r>
                        <a:rPr lang="fr-FR" sz="1400" b="0" kern="1200" baseline="0" dirty="0">
                          <a:solidFill>
                            <a:schemeClr val="accent1"/>
                          </a:solidFill>
                          <a:latin typeface="Century Gothic" panose="020B0502020202020204" pitchFamily="34" charset="0"/>
                          <a:ea typeface="MS PGothic" panose="020B0600070205080204" pitchFamily="34" charset="-128"/>
                          <a:cs typeface="+mn-cs"/>
                        </a:rPr>
                        <a:t>, </a:t>
                      </a:r>
                      <a:r>
                        <a:rPr lang="fr-FR" sz="1400" b="0" i="1" baseline="0" dirty="0">
                          <a:solidFill>
                            <a:schemeClr val="accent1"/>
                          </a:solidFill>
                          <a:latin typeface="+mn-lt"/>
                        </a:rPr>
                        <a:t>en lycée agricole</a:t>
                      </a:r>
                      <a:r>
                        <a:rPr lang="fr-FR" sz="1400" b="0" baseline="0" dirty="0">
                          <a:solidFill>
                            <a:schemeClr val="accent1"/>
                          </a:solidFill>
                          <a:latin typeface="+mn-lt"/>
                        </a:rPr>
                        <a:t>)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a:t>
                      </a: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 </a:t>
                      </a:r>
                      <a:endParaRPr lang="fr-FR" sz="1400" b="0" baseline="0" dirty="0">
                        <a:solidFill>
                          <a:schemeClr val="accent1"/>
                        </a:solidFill>
                        <a:latin typeface="+mn-lt"/>
                      </a:endParaRPr>
                    </a:p>
                    <a:p>
                      <a:pPr marL="0" indent="0">
                        <a:spcBef>
                          <a:spcPts val="0"/>
                        </a:spcBef>
                        <a:buClr>
                          <a:srgbClr val="C00000"/>
                        </a:buClr>
                        <a:buFont typeface="Arial" panose="020B0604020202020204" pitchFamily="34" charset="0"/>
                        <a:buNone/>
                      </a:pPr>
                      <a:endParaRPr lang="fr-FR" sz="1400" b="0" baseline="0" dirty="0">
                        <a:solidFill>
                          <a:schemeClr val="accent1"/>
                        </a:solidFill>
                        <a:latin typeface="+mn-lt"/>
                      </a:endParaRPr>
                    </a:p>
                    <a:p>
                      <a:pPr marL="285750" indent="-285750">
                        <a:spcBef>
                          <a:spcPts val="0"/>
                        </a:spcBef>
                        <a:spcAft>
                          <a:spcPts val="600"/>
                        </a:spcAft>
                        <a:buClr>
                          <a:schemeClr val="accent3"/>
                        </a:buClr>
                        <a:buFont typeface="Wingdings" panose="05000000000000000000" pitchFamily="2" charset="2"/>
                        <a:buChar char="î"/>
                      </a:pPr>
                      <a:r>
                        <a:rPr lang="fr-FR" sz="1400" b="1" dirty="0">
                          <a:solidFill>
                            <a:srgbClr val="A9C000"/>
                          </a:solidFill>
                          <a:latin typeface="+mn-lt"/>
                        </a:rPr>
                        <a:t>1 enseignement technologique, au choix</a:t>
                      </a:r>
                    </a:p>
                    <a:p>
                      <a:pPr marL="285750" indent="-285750">
                        <a:spcBef>
                          <a:spcPts val="0"/>
                        </a:spcBef>
                        <a:buClr>
                          <a:srgbClr val="FF0000"/>
                        </a:buClr>
                        <a:buFont typeface="Arial" panose="020B0604020202020204" pitchFamily="34" charset="0"/>
                        <a:buChar char="•"/>
                      </a:pPr>
                      <a:r>
                        <a:rPr lang="fr-FR" sz="1400" b="0" dirty="0">
                          <a:solidFill>
                            <a:schemeClr val="accent1"/>
                          </a:solidFill>
                          <a:latin typeface="+mn-lt"/>
                        </a:rPr>
                        <a:t>Management et gestion</a:t>
                      </a:r>
                    </a:p>
                    <a:p>
                      <a:pPr marL="285750" indent="-285750">
                        <a:spcBef>
                          <a:spcPts val="0"/>
                        </a:spcBef>
                        <a:buClr>
                          <a:srgbClr val="FF0000"/>
                        </a:buClr>
                        <a:buFont typeface="Arial" panose="020B0604020202020204" pitchFamily="34" charset="0"/>
                        <a:buChar char="•"/>
                      </a:pPr>
                      <a:r>
                        <a:rPr lang="fr-FR" sz="1400" b="0" dirty="0">
                          <a:solidFill>
                            <a:schemeClr val="accent1"/>
                          </a:solidFill>
                          <a:latin typeface="+mn-lt"/>
                        </a:rPr>
                        <a:t>Biotechnologies, </a:t>
                      </a:r>
                    </a:p>
                    <a:p>
                      <a:pPr marL="285750" marR="0" indent="-285750" algn="l" defTabSz="4572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lang="fr-FR" sz="1400" b="0" baseline="0" dirty="0">
                          <a:solidFill>
                            <a:schemeClr val="accent1"/>
                          </a:solidFill>
                          <a:latin typeface="+mn-lt"/>
                        </a:rPr>
                        <a:t>Création et culture - design)</a:t>
                      </a:r>
                      <a:r>
                        <a:rPr lang="fr-FR" sz="1400" dirty="0">
                          <a:solidFill>
                            <a:schemeClr val="tx2">
                              <a:lumMod val="60000"/>
                              <a:lumOff val="40000"/>
                            </a:schemeClr>
                          </a:solidFill>
                        </a:rPr>
                        <a:t> ►</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1 h 30</a:t>
                      </a:r>
                      <a:r>
                        <a:rPr lang="fr-FR" sz="1400" b="0" kern="1200" baseline="0" dirty="0">
                          <a:solidFill>
                            <a:schemeClr val="accent1"/>
                          </a:solidFill>
                          <a:latin typeface="Century Gothic" panose="020B0502020202020204" pitchFamily="34" charset="0"/>
                          <a:ea typeface="MS PGothic" panose="020B0600070205080204" pitchFamily="34" charset="-128"/>
                          <a:cs typeface="+mn-cs"/>
                        </a:rPr>
                        <a:t> </a:t>
                      </a:r>
                    </a:p>
                    <a:p>
                      <a:pPr marL="285750" marR="0" indent="-285750" algn="l" defTabSz="4572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rPr>
                        <a:t>Création et innovation </a:t>
                      </a:r>
                      <a:r>
                        <a:rPr lang="fr-FR" sz="1400" b="0" kern="1200" baseline="0">
                          <a:solidFill>
                            <a:schemeClr val="accent1"/>
                          </a:solidFill>
                          <a:latin typeface="Calibri" panose="020F0502020204030204" pitchFamily="34" charset="0"/>
                          <a:ea typeface="MS PGothic" panose="020B0600070205080204" pitchFamily="34" charset="-128"/>
                          <a:cs typeface="Calibri" panose="020F0502020204030204" pitchFamily="34" charset="0"/>
                        </a:rPr>
                        <a:t>technologique </a:t>
                      </a:r>
                      <a:r>
                        <a:rPr lang="fr-FR" sz="1400">
                          <a:solidFill>
                            <a:schemeClr val="tx2">
                              <a:lumMod val="60000"/>
                              <a:lumOff val="40000"/>
                            </a:schemeClr>
                          </a:solidFill>
                          <a:latin typeface="Calibri" panose="020F0502020204030204" pitchFamily="34" charset="0"/>
                          <a:cs typeface="Calibri" panose="020F0502020204030204" pitchFamily="34" charset="0"/>
                        </a:rPr>
                        <a:t>► </a:t>
                      </a:r>
                      <a:r>
                        <a:rPr lang="fr-FR" sz="1400" b="0" kern="120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6h</a:t>
                      </a:r>
                      <a:endParaRPr lang="fr-FR" sz="1400" b="0" kern="1200" baseline="0" dirty="0">
                        <a:solidFill>
                          <a:schemeClr val="accent1"/>
                        </a:solidFill>
                        <a:latin typeface="Calibri" panose="020F0502020204030204" pitchFamily="34" charset="0"/>
                        <a:ea typeface="MS PGothic" panose="020B0600070205080204" pitchFamily="34" charset="-128"/>
                        <a:cs typeface="Calibri" panose="020F0502020204030204" pitchFamily="34" charset="0"/>
                      </a:endParaRPr>
                    </a:p>
                    <a:p>
                      <a:pPr marL="285750" indent="-285750">
                        <a:spcBef>
                          <a:spcPts val="0"/>
                        </a:spcBef>
                        <a:buClr>
                          <a:srgbClr val="FF0000"/>
                        </a:buClr>
                        <a:buFont typeface="Arial" panose="020B0604020202020204" pitchFamily="34" charset="0"/>
                        <a:buChar char="•"/>
                      </a:pPr>
                      <a:r>
                        <a:rPr lang="fr-FR" sz="1400" b="0" baseline="0" dirty="0">
                          <a:solidFill>
                            <a:schemeClr val="accent1"/>
                          </a:solidFill>
                          <a:latin typeface="+mn-lt"/>
                        </a:rPr>
                        <a:t>Hippologie et équitation ou autres pratique sportive</a:t>
                      </a:r>
                    </a:p>
                    <a:p>
                      <a:pPr marL="285750" indent="-285750">
                        <a:spcBef>
                          <a:spcPts val="0"/>
                        </a:spcBef>
                        <a:buClr>
                          <a:srgbClr val="FF0000"/>
                        </a:buClr>
                        <a:buFont typeface="Arial" panose="020B0604020202020204" pitchFamily="34" charset="0"/>
                        <a:buChar char="•"/>
                      </a:pPr>
                      <a:r>
                        <a:rPr lang="fr-FR" sz="1400" b="0" baseline="0" dirty="0">
                          <a:solidFill>
                            <a:schemeClr val="accent1"/>
                          </a:solidFill>
                          <a:latin typeface="+mn-lt"/>
                        </a:rPr>
                        <a:t>Pratiques sociales et culturelle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 </a:t>
                      </a:r>
                    </a:p>
                    <a:p>
                      <a:pPr marL="285750" indent="-285750">
                        <a:spcBef>
                          <a:spcPts val="0"/>
                        </a:spcBef>
                        <a:buClr>
                          <a:srgbClr val="FF0000"/>
                        </a:buClr>
                        <a:buFont typeface="Arial" panose="020B0604020202020204" pitchFamily="34" charset="0"/>
                        <a:buChar char="•"/>
                      </a:pPr>
                      <a:r>
                        <a:rPr lang="fr-FR" sz="1400" b="0" baseline="0" dirty="0">
                          <a:solidFill>
                            <a:schemeClr val="accent1"/>
                          </a:solidFill>
                          <a:latin typeface="+mn-lt"/>
                        </a:rPr>
                        <a:t>Pratiques professionnelles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3 h </a:t>
                      </a:r>
                      <a:endParaRPr lang="fr-FR" sz="1400" b="0" baseline="0" dirty="0">
                        <a:solidFill>
                          <a:schemeClr val="accent1"/>
                        </a:solidFill>
                        <a:latin typeface="+mn-lt"/>
                      </a:endParaRPr>
                    </a:p>
                    <a:p>
                      <a:pPr marL="285750" marR="0" indent="-285750" algn="l" defTabSz="4572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lang="fr-FR" sz="1400" b="0" baseline="0" dirty="0">
                          <a:solidFill>
                            <a:schemeClr val="accent1"/>
                          </a:solidFill>
                          <a:latin typeface="+mn-lt"/>
                        </a:rPr>
                        <a:t>Santé et social </a:t>
                      </a:r>
                      <a:r>
                        <a:rPr lang="fr-FR" sz="1400" dirty="0">
                          <a:solidFill>
                            <a:schemeClr val="tx2">
                              <a:lumMod val="60000"/>
                              <a:lumOff val="40000"/>
                            </a:schemeClr>
                          </a:solidFill>
                        </a:rPr>
                        <a:t>►</a:t>
                      </a:r>
                      <a:r>
                        <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rPr>
                        <a:t>1 h 30</a:t>
                      </a:r>
                    </a:p>
                    <a:p>
                      <a:pPr marL="285750" marR="0" indent="-285750" algn="l" defTabSz="4572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endParaRPr lang="fr-FR" sz="1400" b="0" kern="1200" dirty="0">
                        <a:solidFill>
                          <a:schemeClr val="accent6">
                            <a:lumMod val="75000"/>
                          </a:schemeClr>
                        </a:solidFill>
                        <a:latin typeface="Calibri" panose="020F0502020204030204" pitchFamily="34" charset="0"/>
                        <a:ea typeface="MS PGothic" panose="020B0600070205080204" pitchFamily="34" charset="-128"/>
                        <a:cs typeface="Calibri" panose="020F0502020204030204" pitchFamily="34" charset="0"/>
                      </a:endParaRPr>
                    </a:p>
                  </a:txBody>
                  <a:tcPr marT="45714" marB="45714"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9E1"/>
                    </a:solidFill>
                  </a:tcPr>
                </a:tc>
                <a:extLst>
                  <a:ext uri="{0D108BD9-81ED-4DB2-BD59-A6C34878D82A}">
                    <a16:rowId xmlns:a16="http://schemas.microsoft.com/office/drawing/2014/main" val="10000"/>
                  </a:ext>
                </a:extLst>
              </a:tr>
            </a:tbl>
          </a:graphicData>
        </a:graphic>
      </p:graphicFrame>
      <p:sp>
        <p:nvSpPr>
          <p:cNvPr id="6" name="Rectangle 5"/>
          <p:cNvSpPr/>
          <p:nvPr/>
        </p:nvSpPr>
        <p:spPr>
          <a:xfrm>
            <a:off x="1122219" y="261610"/>
            <a:ext cx="8021782"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La </a:t>
            </a:r>
            <a:r>
              <a:rPr lang="fr-FR" sz="2400" dirty="0">
                <a:solidFill>
                  <a:schemeClr val="bg1"/>
                </a:solidFill>
                <a:latin typeface="Arial" panose="020B0604020202020204" pitchFamily="34" charset="0"/>
                <a:cs typeface="Arial" panose="020B0604020202020204" pitchFamily="34" charset="0"/>
              </a:rPr>
              <a:t>2</a:t>
            </a:r>
            <a:r>
              <a:rPr lang="fr-FR" sz="2400" baseline="30000" dirty="0">
                <a:solidFill>
                  <a:schemeClr val="bg1"/>
                </a:solidFill>
                <a:latin typeface="Arial" panose="020B0604020202020204" pitchFamily="34" charset="0"/>
                <a:cs typeface="Arial" panose="020B0604020202020204" pitchFamily="34" charset="0"/>
              </a:rPr>
              <a:t>de</a:t>
            </a:r>
            <a:r>
              <a:rPr lang="fr-FR" sz="2400" dirty="0">
                <a:solidFill>
                  <a:schemeClr val="bg1"/>
                </a:solidFill>
                <a:latin typeface="Arial" panose="020B0604020202020204" pitchFamily="34" charset="0"/>
                <a:cs typeface="Arial" panose="020B0604020202020204" pitchFamily="34" charset="0"/>
              </a:rPr>
              <a:t> générale et technologique 2019-2020</a:t>
            </a:r>
            <a:endParaRPr lang="fr-FR" sz="2400" dirty="0">
              <a:solidFill>
                <a:schemeClr val="accent4"/>
              </a:solidFill>
              <a:latin typeface="Arial" panose="020B0604020202020204" pitchFamily="34" charset="0"/>
              <a:cs typeface="Arial" panose="020B0604020202020204" pitchFamily="34" charset="0"/>
            </a:endParaRPr>
          </a:p>
        </p:txBody>
      </p:sp>
      <p:sp>
        <p:nvSpPr>
          <p:cNvPr id="9" name="Titre 19"/>
          <p:cNvSpPr txBox="1">
            <a:spLocks/>
          </p:cNvSpPr>
          <p:nvPr/>
        </p:nvSpPr>
        <p:spPr>
          <a:xfrm>
            <a:off x="379759" y="5323176"/>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mars 2018</a:t>
            </a:r>
          </a:p>
        </p:txBody>
      </p:sp>
      <p:cxnSp>
        <p:nvCxnSpPr>
          <p:cNvPr id="4" name="Connecteur droit 3"/>
          <p:cNvCxnSpPr/>
          <p:nvPr/>
        </p:nvCxnSpPr>
        <p:spPr>
          <a:xfrm flipV="1">
            <a:off x="379759" y="4613563"/>
            <a:ext cx="3928654" cy="20782"/>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139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291036168"/>
              </p:ext>
            </p:extLst>
          </p:nvPr>
        </p:nvGraphicFramePr>
        <p:xfrm>
          <a:off x="1097280" y="1154221"/>
          <a:ext cx="7861214" cy="5090148"/>
        </p:xfrm>
        <a:graphic>
          <a:graphicData uri="http://schemas.openxmlformats.org/drawingml/2006/table">
            <a:tbl>
              <a:tblPr/>
              <a:tblGrid>
                <a:gridCol w="4227351">
                  <a:extLst>
                    <a:ext uri="{9D8B030D-6E8A-4147-A177-3AD203B41FA5}">
                      <a16:colId xmlns:a16="http://schemas.microsoft.com/office/drawing/2014/main" val="20000"/>
                    </a:ext>
                  </a:extLst>
                </a:gridCol>
                <a:gridCol w="3633863">
                  <a:extLst>
                    <a:ext uri="{9D8B030D-6E8A-4147-A177-3AD203B41FA5}">
                      <a16:colId xmlns:a16="http://schemas.microsoft.com/office/drawing/2014/main" val="20001"/>
                    </a:ext>
                  </a:extLst>
                </a:gridCol>
              </a:tblGrid>
              <a:tr h="4916312">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0" indent="0">
                        <a:spcBef>
                          <a:spcPts val="600"/>
                        </a:spcBef>
                        <a:buClr>
                          <a:srgbClr val="C00000"/>
                        </a:buClr>
                        <a:buFont typeface="Arial"/>
                        <a:buNone/>
                      </a:pPr>
                      <a:r>
                        <a:rPr lang="fr-FR" sz="1800" b="1" kern="1200" dirty="0">
                          <a:solidFill>
                            <a:srgbClr val="3366FF"/>
                          </a:solidFill>
                          <a:latin typeface="Calibri" panose="020F0502020204030204" pitchFamily="34" charset="0"/>
                          <a:ea typeface="MS PGothic" panose="020B0600070205080204" pitchFamily="34" charset="-128"/>
                          <a:cs typeface="Calibri" panose="020F0502020204030204" pitchFamily="34" charset="0"/>
                        </a:rPr>
                        <a:t>Et aussi,</a:t>
                      </a:r>
                    </a:p>
                    <a:p>
                      <a:pPr marL="0" indent="0">
                        <a:spcBef>
                          <a:spcPts val="600"/>
                        </a:spcBef>
                        <a:buClr>
                          <a:srgbClr val="C00000"/>
                        </a:buClr>
                        <a:buFont typeface="Arial"/>
                        <a:buNone/>
                      </a:pPr>
                      <a:endParaRPr lang="fr-FR" sz="1800" b="1" kern="1200" dirty="0">
                        <a:solidFill>
                          <a:schemeClr val="accent3">
                            <a:lumMod val="75000"/>
                          </a:schemeClr>
                        </a:solidFill>
                        <a:latin typeface="Calibri" panose="020F0502020204030204" pitchFamily="34" charset="0"/>
                        <a:ea typeface="MS PGothic" panose="020B0600070205080204" pitchFamily="34" charset="-128"/>
                        <a:cs typeface="Calibri" panose="020F0502020204030204" pitchFamily="34" charset="0"/>
                      </a:endParaRPr>
                    </a:p>
                    <a:p>
                      <a:pPr marL="285750" indent="-285750">
                        <a:spcBef>
                          <a:spcPts val="600"/>
                        </a:spcBef>
                        <a:buClr>
                          <a:srgbClr val="CCCC33"/>
                        </a:buClr>
                        <a:buFont typeface="Wingdings" panose="05000000000000000000" pitchFamily="2" charset="2"/>
                        <a:buChar char="î"/>
                      </a:pP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Les</a:t>
                      </a:r>
                      <a:r>
                        <a:rPr lang="fr-FR" sz="1800" b="1" kern="1200" baseline="0" dirty="0">
                          <a:solidFill>
                            <a:srgbClr val="FF6600"/>
                          </a:solidFill>
                          <a:latin typeface="Calibri" panose="020F0502020204030204" pitchFamily="34" charset="0"/>
                          <a:ea typeface="MS PGothic" panose="020B0600070205080204" pitchFamily="34" charset="-128"/>
                          <a:cs typeface="Calibri" panose="020F0502020204030204" pitchFamily="34" charset="0"/>
                        </a:rPr>
                        <a:t> l</a:t>
                      </a: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angues</a:t>
                      </a:r>
                      <a:r>
                        <a:rPr lang="fr-FR" sz="1800" b="1" kern="1200" baseline="0" dirty="0">
                          <a:solidFill>
                            <a:srgbClr val="FF6600"/>
                          </a:solidFill>
                          <a:latin typeface="Calibri" panose="020F0502020204030204" pitchFamily="34" charset="0"/>
                          <a:ea typeface="MS PGothic" panose="020B0600070205080204" pitchFamily="34" charset="-128"/>
                          <a:cs typeface="Calibri" panose="020F0502020204030204" pitchFamily="34" charset="0"/>
                        </a:rPr>
                        <a:t> vivantes B ou C peuvent être étrangères ou régionales</a:t>
                      </a: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 </a:t>
                      </a:r>
                    </a:p>
                    <a:p>
                      <a:pPr marL="285750" indent="-285750">
                        <a:spcBef>
                          <a:spcPts val="600"/>
                        </a:spcBef>
                        <a:buClr>
                          <a:srgbClr val="CCCC33"/>
                        </a:buClr>
                        <a:buFont typeface="Wingdings" panose="05000000000000000000" pitchFamily="2" charset="2"/>
                        <a:buChar char="î"/>
                      </a:pP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Le volume horaire de l’accompagnement spécialisé est ajusté aux besoins de l’élève.</a:t>
                      </a:r>
                    </a:p>
                    <a:p>
                      <a:pPr marL="285750" indent="-285750">
                        <a:spcBef>
                          <a:spcPts val="600"/>
                        </a:spcBef>
                        <a:buClr>
                          <a:srgbClr val="CCCC33"/>
                        </a:buClr>
                        <a:buFont typeface="Wingdings" panose="05000000000000000000" pitchFamily="2" charset="2"/>
                        <a:buChar char="î"/>
                      </a:pP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54 h environ, </a:t>
                      </a:r>
                      <a:r>
                        <a:rPr lang="fr-FR" sz="1800" b="1" kern="1200" baseline="0" dirty="0">
                          <a:solidFill>
                            <a:srgbClr val="FF6600"/>
                          </a:solidFill>
                          <a:latin typeface="Calibri" panose="020F0502020204030204" pitchFamily="34" charset="0"/>
                          <a:ea typeface="MS PGothic" panose="020B0600070205080204" pitchFamily="34" charset="-128"/>
                          <a:cs typeface="Calibri" panose="020F0502020204030204" pitchFamily="34" charset="0"/>
                        </a:rPr>
                        <a:t>selon les modalités mises en place dans l’établissement,</a:t>
                      </a:r>
                      <a:r>
                        <a:rPr lang="fr-FR" sz="1800" b="1" kern="1200" dirty="0">
                          <a:solidFill>
                            <a:srgbClr val="FF6600"/>
                          </a:solidFill>
                          <a:latin typeface="Calibri" panose="020F0502020204030204" pitchFamily="34" charset="0"/>
                          <a:ea typeface="MS PGothic" panose="020B0600070205080204" pitchFamily="34" charset="-128"/>
                          <a:cs typeface="Calibri" panose="020F0502020204030204" pitchFamily="34" charset="0"/>
                        </a:rPr>
                        <a:t> sont consacrées à l’accompagnement au choix de l’orientation</a:t>
                      </a:r>
                      <a:r>
                        <a:rPr lang="fr-FR" sz="1800" b="1" kern="1200" baseline="0" dirty="0">
                          <a:solidFill>
                            <a:srgbClr val="FF6600"/>
                          </a:solidFill>
                          <a:latin typeface="Calibri" panose="020F0502020204030204" pitchFamily="34" charset="0"/>
                          <a:ea typeface="MS PGothic" panose="020B0600070205080204" pitchFamily="34" charset="-128"/>
                          <a:cs typeface="Calibri" panose="020F0502020204030204" pitchFamily="34" charset="0"/>
                        </a:rPr>
                        <a:t>.</a:t>
                      </a:r>
                      <a:endParaRPr lang="fr-FR" sz="1800" b="1" kern="1200" dirty="0">
                        <a:solidFill>
                          <a:schemeClr val="tx1">
                            <a:lumMod val="50000"/>
                            <a:lumOff val="50000"/>
                          </a:schemeClr>
                        </a:solidFill>
                        <a:latin typeface="Calibri" panose="020F0502020204030204" pitchFamily="34" charset="0"/>
                        <a:ea typeface="MS PGothic" panose="020B0600070205080204" pitchFamily="34" charset="-128"/>
                        <a:cs typeface="Calibri" panose="020F0502020204030204"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90000"/>
                      </a:schemeClr>
                    </a:solidFill>
                  </a:tcPr>
                </a:tc>
                <a:tc>
                  <a:txBody>
                    <a:bodyPr/>
                    <a:lstStyle>
                      <a:lvl1pPr>
                        <a:spcBef>
                          <a:spcPct val="20000"/>
                        </a:spcBef>
                        <a:buFont typeface="Arial" panose="020B0604020202020204" pitchFamily="34" charset="0"/>
                        <a:defRPr sz="2000">
                          <a:solidFill>
                            <a:srgbClr val="7F7F7F"/>
                          </a:solidFill>
                          <a:latin typeface="Century Gothic" panose="020B0502020202020204" pitchFamily="34" charset="0"/>
                          <a:ea typeface="MS PGothic" panose="020B0600070205080204" pitchFamily="34" charset="-128"/>
                        </a:defRPr>
                      </a:lvl1pPr>
                      <a:lvl2pPr marL="742950" indent="-28575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3pPr>
                      <a:lvl4pPr marL="1600200" indent="-228600">
                        <a:spcBef>
                          <a:spcPct val="20000"/>
                        </a:spcBef>
                        <a:buFont typeface="Courier New" panose="02070309020205020404" pitchFamily="49" charset="0"/>
                        <a:defRPr sz="1400">
                          <a:solidFill>
                            <a:srgbClr val="7F7F7F"/>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sz="1400">
                          <a:solidFill>
                            <a:srgbClr val="7F7F7F"/>
                          </a:solidFill>
                          <a:latin typeface="Century Gothic" panose="020B0502020202020204" pitchFamily="34" charset="0"/>
                          <a:ea typeface="MS PGothic" panose="020B0600070205080204" pitchFamily="34" charset="-128"/>
                        </a:defRPr>
                      </a:lvl9pPr>
                    </a:lstStyle>
                    <a:p>
                      <a:pPr marL="0" indent="0">
                        <a:spcBef>
                          <a:spcPts val="600"/>
                        </a:spcBef>
                        <a:buClr>
                          <a:srgbClr val="C00000"/>
                        </a:buClr>
                        <a:buFont typeface="Arial"/>
                        <a:buNone/>
                      </a:pPr>
                      <a:endParaRPr lang="fr-FR" sz="1800" b="0" baseline="0" dirty="0">
                        <a:solidFill>
                          <a:schemeClr val="accent6">
                            <a:lumMod val="75000"/>
                          </a:schemeClr>
                        </a:solidFill>
                        <a:latin typeface="+mn-lt"/>
                        <a:cs typeface="Arial Narrow"/>
                      </a:endParaRPr>
                    </a:p>
                    <a:p>
                      <a:pPr marL="0" indent="0">
                        <a:spcBef>
                          <a:spcPts val="600"/>
                        </a:spcBef>
                        <a:buClr>
                          <a:srgbClr val="C00000"/>
                        </a:buClr>
                        <a:buFont typeface="Arial"/>
                        <a:buNone/>
                      </a:pPr>
                      <a:r>
                        <a:rPr lang="fr-FR" sz="1800" b="0" baseline="0" dirty="0">
                          <a:solidFill>
                            <a:schemeClr val="accent6">
                              <a:lumMod val="75000"/>
                            </a:schemeClr>
                          </a:solidFill>
                          <a:latin typeface="+mn-lt"/>
                          <a:cs typeface="Arial Narrow"/>
                        </a:rPr>
                        <a:t>Vers le bac 2021 </a:t>
                      </a:r>
                    </a:p>
                    <a:p>
                      <a:pPr marL="0" indent="0">
                        <a:spcBef>
                          <a:spcPts val="600"/>
                        </a:spcBef>
                        <a:buClr>
                          <a:srgbClr val="C00000"/>
                        </a:buClr>
                        <a:buFont typeface="Arial"/>
                        <a:buNone/>
                      </a:pPr>
                      <a:r>
                        <a:rPr lang="fr-FR" sz="1800" b="1" baseline="0" dirty="0">
                          <a:solidFill>
                            <a:schemeClr val="tx1">
                              <a:lumMod val="50000"/>
                              <a:lumOff val="50000"/>
                            </a:schemeClr>
                          </a:solidFill>
                          <a:latin typeface="+mn-lt"/>
                          <a:cs typeface="Arial Narrow"/>
                        </a:rPr>
                        <a:t>Depuis 2018 :  </a:t>
                      </a:r>
                    </a:p>
                    <a:p>
                      <a:pPr marL="0" indent="0">
                        <a:spcBef>
                          <a:spcPts val="600"/>
                        </a:spcBef>
                        <a:buClr>
                          <a:srgbClr val="C00000"/>
                        </a:buClr>
                        <a:buFont typeface="Arial"/>
                        <a:buNone/>
                      </a:pPr>
                      <a:endParaRPr lang="fr-FR" sz="1800" b="1" baseline="0" dirty="0">
                        <a:solidFill>
                          <a:schemeClr val="tx1">
                            <a:lumMod val="50000"/>
                            <a:lumOff val="50000"/>
                          </a:schemeClr>
                        </a:solidFill>
                        <a:latin typeface="+mn-lt"/>
                        <a:cs typeface="Arial Narrow"/>
                      </a:endParaRPr>
                    </a:p>
                    <a:p>
                      <a:pPr marL="447675" indent="-285750">
                        <a:spcBef>
                          <a:spcPts val="600"/>
                        </a:spcBef>
                        <a:buClr>
                          <a:srgbClr val="CCCC33"/>
                        </a:buClr>
                        <a:buFont typeface="Wingdings" charset="2"/>
                        <a:buChar char="î"/>
                      </a:pPr>
                      <a:r>
                        <a:rPr lang="fr-FR" sz="1800" b="1" baseline="0" dirty="0">
                          <a:solidFill>
                            <a:schemeClr val="tx1">
                              <a:lumMod val="50000"/>
                              <a:lumOff val="50000"/>
                            </a:schemeClr>
                          </a:solidFill>
                          <a:latin typeface="+mn-lt"/>
                          <a:cs typeface="Arial Narrow"/>
                        </a:rPr>
                        <a:t> à la rentrée, test  numérique de positionnement (expression écrite et orale, maths)</a:t>
                      </a:r>
                    </a:p>
                    <a:p>
                      <a:pPr marL="447675" indent="-285750">
                        <a:spcBef>
                          <a:spcPts val="600"/>
                        </a:spcBef>
                        <a:buClr>
                          <a:srgbClr val="CCCC33"/>
                        </a:buClr>
                        <a:buFont typeface="Wingdings" charset="2"/>
                        <a:buChar char="î"/>
                      </a:pPr>
                      <a:r>
                        <a:rPr lang="fr-FR" sz="1800" b="1" dirty="0">
                          <a:solidFill>
                            <a:srgbClr val="7F7F7F"/>
                          </a:solidFill>
                          <a:latin typeface="Calibri" panose="020F0502020204030204" pitchFamily="34" charset="0"/>
                          <a:cs typeface="Calibri" panose="020F0502020204030204" pitchFamily="34" charset="0"/>
                        </a:rPr>
                        <a:t> accompagnement personnalisé tout au long de l’année</a:t>
                      </a:r>
                    </a:p>
                    <a:p>
                      <a:pPr marL="466725" indent="-285750">
                        <a:spcBef>
                          <a:spcPts val="600"/>
                        </a:spcBef>
                        <a:buClr>
                          <a:srgbClr val="CCCC33"/>
                        </a:buClr>
                        <a:buFont typeface="Wingdings" charset="2"/>
                        <a:buChar char="î"/>
                      </a:pPr>
                      <a:r>
                        <a:rPr lang="fr-FR" sz="1800" b="1" dirty="0">
                          <a:solidFill>
                            <a:srgbClr val="7F7F7F"/>
                          </a:solidFill>
                          <a:latin typeface="Calibri" panose="020F0502020204030204" pitchFamily="34" charset="0"/>
                          <a:cs typeface="Calibri" panose="020F0502020204030204" pitchFamily="34" charset="0"/>
                        </a:rPr>
                        <a:t> aide à l’orientation</a:t>
                      </a:r>
                    </a:p>
                    <a:p>
                      <a:pPr marL="466725" indent="-285750">
                        <a:spcBef>
                          <a:spcPts val="600"/>
                        </a:spcBef>
                        <a:buClr>
                          <a:srgbClr val="CCCC33"/>
                        </a:buClr>
                        <a:buFont typeface="Wingdings" charset="2"/>
                        <a:buChar char="î"/>
                      </a:pPr>
                      <a:r>
                        <a:rPr lang="fr-FR" sz="1800" b="1" dirty="0">
                          <a:solidFill>
                            <a:srgbClr val="7F7F7F"/>
                          </a:solidFill>
                          <a:latin typeface="Calibri" panose="020F0502020204030204" pitchFamily="34" charset="0"/>
                          <a:cs typeface="Calibri" panose="020F0502020204030204" pitchFamily="34" charset="0"/>
                        </a:rPr>
                        <a:t> choix entre la voie générale et la voie</a:t>
                      </a:r>
                      <a:r>
                        <a:rPr lang="fr-FR" sz="1800" b="1" baseline="30000" dirty="0">
                          <a:solidFill>
                            <a:srgbClr val="7F7F7F"/>
                          </a:solidFill>
                          <a:latin typeface="Calibri" panose="020F0502020204030204" pitchFamily="34" charset="0"/>
                          <a:cs typeface="Calibri" panose="020F0502020204030204" pitchFamily="34" charset="0"/>
                        </a:rPr>
                        <a:t> </a:t>
                      </a:r>
                      <a:r>
                        <a:rPr lang="fr-FR" sz="1800" b="1" dirty="0">
                          <a:solidFill>
                            <a:srgbClr val="7F7F7F"/>
                          </a:solidFill>
                          <a:latin typeface="Calibri" panose="020F0502020204030204" pitchFamily="34" charset="0"/>
                          <a:cs typeface="Calibri" panose="020F0502020204030204" pitchFamily="34" charset="0"/>
                        </a:rPr>
                        <a:t>technologique </a:t>
                      </a:r>
                    </a:p>
                    <a:p>
                      <a:pPr marL="447675" indent="-285750">
                        <a:spcBef>
                          <a:spcPts val="600"/>
                        </a:spcBef>
                        <a:buClr>
                          <a:srgbClr val="CCCC33"/>
                        </a:buClr>
                        <a:buFont typeface="Wingdings" charset="2"/>
                        <a:buChar char="î"/>
                      </a:pPr>
                      <a:r>
                        <a:rPr lang="fr-FR" sz="1800" b="1" baseline="0" dirty="0">
                          <a:solidFill>
                            <a:schemeClr val="tx1">
                              <a:lumMod val="50000"/>
                              <a:lumOff val="50000"/>
                            </a:schemeClr>
                          </a:solidFill>
                          <a:latin typeface="Calibri" panose="020F0502020204030204" pitchFamily="34" charset="0"/>
                          <a:cs typeface="Calibri" panose="020F0502020204030204" pitchFamily="34" charset="0"/>
                        </a:rPr>
                        <a:t> si 1</a:t>
                      </a:r>
                      <a:r>
                        <a:rPr lang="fr-FR" sz="1800" b="1" baseline="30000" dirty="0">
                          <a:solidFill>
                            <a:schemeClr val="tx1">
                              <a:lumMod val="50000"/>
                              <a:lumOff val="50000"/>
                            </a:schemeClr>
                          </a:solidFill>
                          <a:latin typeface="Calibri" panose="020F0502020204030204" pitchFamily="34" charset="0"/>
                          <a:cs typeface="Calibri" panose="020F0502020204030204" pitchFamily="34" charset="0"/>
                        </a:rPr>
                        <a:t>re</a:t>
                      </a:r>
                      <a:r>
                        <a:rPr lang="fr-FR" sz="1800" b="1" baseline="0" dirty="0">
                          <a:solidFill>
                            <a:schemeClr val="tx1">
                              <a:lumMod val="50000"/>
                              <a:lumOff val="50000"/>
                            </a:schemeClr>
                          </a:solidFill>
                          <a:latin typeface="Calibri" panose="020F0502020204030204" pitchFamily="34" charset="0"/>
                          <a:cs typeface="Calibri" panose="020F0502020204030204" pitchFamily="34" charset="0"/>
                        </a:rPr>
                        <a:t> générale : pré-choix de 4, puis choix de 3 enseignements de spécialité pour la classe de 1</a:t>
                      </a:r>
                      <a:r>
                        <a:rPr lang="fr-FR" sz="1800" b="1" baseline="30000" dirty="0">
                          <a:solidFill>
                            <a:schemeClr val="tx1">
                              <a:lumMod val="50000"/>
                              <a:lumOff val="50000"/>
                            </a:schemeClr>
                          </a:solidFill>
                          <a:latin typeface="Calibri" panose="020F0502020204030204" pitchFamily="34" charset="0"/>
                          <a:cs typeface="Calibri" panose="020F0502020204030204" pitchFamily="34" charset="0"/>
                        </a:rPr>
                        <a:t>re</a:t>
                      </a:r>
                      <a:r>
                        <a:rPr lang="fr-FR" sz="1800" b="1" baseline="0" dirty="0">
                          <a:solidFill>
                            <a:schemeClr val="tx1">
                              <a:lumMod val="50000"/>
                              <a:lumOff val="50000"/>
                            </a:schemeClr>
                          </a:solidFill>
                          <a:latin typeface="Calibri" panose="020F0502020204030204" pitchFamily="34" charset="0"/>
                          <a:cs typeface="Calibri" panose="020F0502020204030204" pitchFamily="34" charset="0"/>
                        </a:rPr>
                        <a:t> </a:t>
                      </a:r>
                    </a:p>
                  </a:txBody>
                  <a:tcPr marT="45714" marB="45714"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9E1"/>
                    </a:solidFill>
                  </a:tcPr>
                </a:tc>
                <a:extLst>
                  <a:ext uri="{0D108BD9-81ED-4DB2-BD59-A6C34878D82A}">
                    <a16:rowId xmlns:a16="http://schemas.microsoft.com/office/drawing/2014/main" val="10000"/>
                  </a:ext>
                </a:extLst>
              </a:tr>
            </a:tbl>
          </a:graphicData>
        </a:graphic>
      </p:graphicFrame>
      <p:sp>
        <p:nvSpPr>
          <p:cNvPr id="4" name="Rectangle 3"/>
          <p:cNvSpPr/>
          <p:nvPr/>
        </p:nvSpPr>
        <p:spPr>
          <a:xfrm>
            <a:off x="1698171" y="277023"/>
            <a:ext cx="7260323"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La 2</a:t>
            </a:r>
            <a:r>
              <a:rPr lang="fr-FR" sz="2800" baseline="30000" dirty="0">
                <a:solidFill>
                  <a:schemeClr val="bg1"/>
                </a:solidFill>
                <a:latin typeface="Arial" panose="020B0604020202020204" pitchFamily="34" charset="0"/>
                <a:cs typeface="Arial" panose="020B0604020202020204" pitchFamily="34" charset="0"/>
              </a:rPr>
              <a:t>de</a:t>
            </a:r>
            <a:r>
              <a:rPr lang="fr-FR" sz="2800" dirty="0">
                <a:solidFill>
                  <a:schemeClr val="bg1"/>
                </a:solidFill>
                <a:latin typeface="Arial" panose="020B0604020202020204" pitchFamily="34" charset="0"/>
                <a:cs typeface="Arial" panose="020B0604020202020204" pitchFamily="34" charset="0"/>
              </a:rPr>
              <a:t> générale et technologique</a:t>
            </a:r>
            <a:endParaRPr lang="fr-FR" sz="2800" dirty="0">
              <a:solidFill>
                <a:schemeClr val="accent4"/>
              </a:solidFill>
              <a:latin typeface="Arial" panose="020B0604020202020204" pitchFamily="34" charset="0"/>
              <a:cs typeface="Arial" panose="020B0604020202020204" pitchFamily="34" charset="0"/>
            </a:endParaRPr>
          </a:p>
        </p:txBody>
      </p:sp>
      <p:cxnSp>
        <p:nvCxnSpPr>
          <p:cNvPr id="11" name="Connecteur droit avec flèche 10"/>
          <p:cNvCxnSpPr/>
          <p:nvPr/>
        </p:nvCxnSpPr>
        <p:spPr>
          <a:xfrm flipV="1">
            <a:off x="5461385" y="1490946"/>
            <a:ext cx="3367993" cy="1905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6815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arallélogramme 2"/>
          <p:cNvSpPr/>
          <p:nvPr/>
        </p:nvSpPr>
        <p:spPr>
          <a:xfrm>
            <a:off x="1039660" y="1391478"/>
            <a:ext cx="7865801" cy="4691270"/>
          </a:xfrm>
          <a:prstGeom prst="parallelogram">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000" dirty="0">
                <a:latin typeface="Arial Black"/>
                <a:cs typeface="Arial Black"/>
              </a:rPr>
              <a:t>La voie générale</a:t>
            </a:r>
          </a:p>
        </p:txBody>
      </p:sp>
    </p:spTree>
    <p:extLst>
      <p:ext uri="{BB962C8B-B14F-4D97-AF65-F5344CB8AC3E}">
        <p14:creationId xmlns:p14="http://schemas.microsoft.com/office/powerpoint/2010/main" val="3494072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358441" y="261610"/>
            <a:ext cx="6401875"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a:t>
            </a:r>
            <a:r>
              <a:rPr lang="fr-FR" sz="2800" dirty="0">
                <a:solidFill>
                  <a:schemeClr val="bg1"/>
                </a:solidFill>
                <a:latin typeface="Arial Black" panose="020B0A04020102020204" pitchFamily="34" charset="0"/>
                <a:cs typeface="Arial" panose="020B0604020202020204" pitchFamily="34" charset="0"/>
              </a:rPr>
              <a:t>La réforme en cours</a:t>
            </a:r>
            <a:endParaRPr lang="fr-FR" sz="2800" dirty="0">
              <a:solidFill>
                <a:schemeClr val="accent4"/>
              </a:solidFill>
              <a:latin typeface="Arial Black" panose="020B0A04020102020204" pitchFamily="34" charset="0"/>
              <a:cs typeface="Arial" panose="020B0604020202020204" pitchFamily="34" charset="0"/>
            </a:endParaRPr>
          </a:p>
        </p:txBody>
      </p:sp>
      <p:sp>
        <p:nvSpPr>
          <p:cNvPr id="5" name="Rectangle 4"/>
          <p:cNvSpPr/>
          <p:nvPr/>
        </p:nvSpPr>
        <p:spPr>
          <a:xfrm>
            <a:off x="613709" y="1154745"/>
            <a:ext cx="8315816" cy="5078313"/>
          </a:xfrm>
          <a:prstGeom prst="rect">
            <a:avLst/>
          </a:prstGeom>
        </p:spPr>
        <p:txBody>
          <a:bodyPr wrap="square">
            <a:spAutoFit/>
          </a:bodyPr>
          <a:lstStyle/>
          <a:p>
            <a:pPr fontAlgn="base">
              <a:spcAft>
                <a:spcPct val="0"/>
              </a:spcAft>
              <a:defRPr/>
            </a:pPr>
            <a:r>
              <a:rPr lang="fr-FR" altLang="fr-FR" b="1" dirty="0">
                <a:solidFill>
                  <a:schemeClr val="accent6">
                    <a:lumMod val="75000"/>
                  </a:schemeClr>
                </a:solidFill>
              </a:rPr>
              <a:t>Rentrée 2018 </a:t>
            </a:r>
          </a:p>
          <a:p>
            <a:pPr fontAlgn="base">
              <a:spcAft>
                <a:spcPct val="0"/>
              </a:spcAft>
              <a:defRPr/>
            </a:pPr>
            <a:r>
              <a:rPr lang="fr-FR" altLang="fr-FR" dirty="0">
                <a:solidFill>
                  <a:schemeClr val="tx1">
                    <a:lumMod val="50000"/>
                    <a:lumOff val="50000"/>
                  </a:schemeClr>
                </a:solidFill>
              </a:rPr>
              <a:t>	Premiers ajustements de la 2</a:t>
            </a:r>
            <a:r>
              <a:rPr lang="fr-FR" altLang="fr-FR" baseline="30000" dirty="0">
                <a:solidFill>
                  <a:schemeClr val="tx1">
                    <a:lumMod val="50000"/>
                    <a:lumOff val="50000"/>
                  </a:schemeClr>
                </a:solidFill>
              </a:rPr>
              <a:t>de</a:t>
            </a:r>
            <a:r>
              <a:rPr lang="fr-FR" altLang="fr-FR" dirty="0">
                <a:solidFill>
                  <a:schemeClr val="tx1">
                    <a:lumMod val="50000"/>
                    <a:lumOff val="50000"/>
                  </a:schemeClr>
                </a:solidFill>
              </a:rPr>
              <a:t> générale et technologique </a:t>
            </a:r>
          </a:p>
          <a:p>
            <a:pPr marL="266700" indent="-266700" fontAlgn="base">
              <a:spcAft>
                <a:spcPct val="0"/>
              </a:spcAft>
              <a:buFont typeface="Arial" pitchFamily="34" charset="0"/>
              <a:buChar char="■"/>
              <a:defRPr/>
            </a:pPr>
            <a:endParaRPr lang="fr-FR" altLang="fr-FR" dirty="0">
              <a:solidFill>
                <a:schemeClr val="tx1">
                  <a:lumMod val="50000"/>
                  <a:lumOff val="50000"/>
                </a:schemeClr>
              </a:solidFill>
            </a:endParaRPr>
          </a:p>
          <a:p>
            <a:pPr fontAlgn="base">
              <a:spcAft>
                <a:spcPct val="0"/>
              </a:spcAft>
              <a:defRPr/>
            </a:pPr>
            <a:r>
              <a:rPr lang="fr-FR" altLang="fr-FR" b="1" dirty="0">
                <a:solidFill>
                  <a:schemeClr val="accent6">
                    <a:lumMod val="75000"/>
                  </a:schemeClr>
                </a:solidFill>
              </a:rPr>
              <a:t>Rentrée 2019 </a:t>
            </a:r>
            <a:endParaRPr lang="fr-FR" altLang="fr-FR" dirty="0">
              <a:solidFill>
                <a:schemeClr val="accent6">
                  <a:lumMod val="75000"/>
                </a:schemeClr>
              </a:solidFill>
            </a:endParaRP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les classes de seconde et de première sont rénovées avec de nouveaux horaires et de nouveaux programmes</a:t>
            </a: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2</a:t>
            </a:r>
            <a:r>
              <a:rPr lang="fr-FR" altLang="fr-FR" baseline="30000" dirty="0">
                <a:solidFill>
                  <a:schemeClr val="tx1">
                    <a:lumMod val="50000"/>
                    <a:lumOff val="50000"/>
                  </a:schemeClr>
                </a:solidFill>
              </a:rPr>
              <a:t>e</a:t>
            </a:r>
            <a:r>
              <a:rPr lang="fr-FR" altLang="fr-FR" dirty="0">
                <a:solidFill>
                  <a:schemeClr val="tx1">
                    <a:lumMod val="50000"/>
                    <a:lumOff val="50000"/>
                  </a:schemeClr>
                </a:solidFill>
              </a:rPr>
              <a:t> et 3</a:t>
            </a:r>
            <a:r>
              <a:rPr lang="fr-FR" altLang="fr-FR" baseline="30000" dirty="0">
                <a:solidFill>
                  <a:schemeClr val="tx1">
                    <a:lumMod val="50000"/>
                    <a:lumOff val="50000"/>
                  </a:schemeClr>
                </a:solidFill>
              </a:rPr>
              <a:t>e</a:t>
            </a:r>
            <a:r>
              <a:rPr lang="fr-FR" altLang="fr-FR" dirty="0">
                <a:solidFill>
                  <a:schemeClr val="tx1">
                    <a:lumMod val="50000"/>
                    <a:lumOff val="50000"/>
                  </a:schemeClr>
                </a:solidFill>
              </a:rPr>
              <a:t> trimestre de l’année scolaire 2019-2020 : deux séquences d’épreuves communes de contrôle continu en classe de 1</a:t>
            </a:r>
            <a:r>
              <a:rPr lang="fr-FR" altLang="fr-FR" baseline="30000" dirty="0">
                <a:solidFill>
                  <a:schemeClr val="tx1">
                    <a:lumMod val="50000"/>
                    <a:lumOff val="50000"/>
                  </a:schemeClr>
                </a:solidFill>
              </a:rPr>
              <a:t>re</a:t>
            </a:r>
          </a:p>
          <a:p>
            <a:pPr marL="742950" indent="-285750" fontAlgn="base">
              <a:spcAft>
                <a:spcPct val="0"/>
              </a:spcAft>
              <a:buClr>
                <a:schemeClr val="accent6">
                  <a:lumMod val="75000"/>
                </a:schemeClr>
              </a:buClr>
              <a:buFont typeface="Wingdings" panose="05000000000000000000" pitchFamily="2" charset="2"/>
              <a:buChar char="æ"/>
              <a:defRPr/>
            </a:pPr>
            <a:r>
              <a:rPr lang="fr-FR" altLang="fr-FR" baseline="30000" dirty="0">
                <a:solidFill>
                  <a:schemeClr val="tx1">
                    <a:lumMod val="50000"/>
                    <a:lumOff val="50000"/>
                  </a:schemeClr>
                </a:solidFill>
              </a:rPr>
              <a:t> </a:t>
            </a:r>
            <a:r>
              <a:rPr lang="fr-FR" altLang="fr-FR" dirty="0">
                <a:solidFill>
                  <a:schemeClr val="tx1">
                    <a:lumMod val="50000"/>
                    <a:lumOff val="50000"/>
                  </a:schemeClr>
                </a:solidFill>
              </a:rPr>
              <a:t>juin 2020 : épreuves anticipées de français en 1</a:t>
            </a:r>
            <a:r>
              <a:rPr lang="fr-FR" altLang="fr-FR" baseline="30000" dirty="0">
                <a:solidFill>
                  <a:schemeClr val="tx1">
                    <a:lumMod val="50000"/>
                    <a:lumOff val="50000"/>
                  </a:schemeClr>
                </a:solidFill>
              </a:rPr>
              <a:t>re</a:t>
            </a:r>
          </a:p>
          <a:p>
            <a:pPr marL="266700" indent="-266700" fontAlgn="base">
              <a:spcAft>
                <a:spcPct val="0"/>
              </a:spcAft>
              <a:buFont typeface="Arial" pitchFamily="34" charset="0"/>
              <a:buChar char="■"/>
              <a:defRPr/>
            </a:pPr>
            <a:endParaRPr lang="fr-FR" altLang="fr-FR" dirty="0">
              <a:solidFill>
                <a:schemeClr val="tx1">
                  <a:lumMod val="50000"/>
                  <a:lumOff val="50000"/>
                </a:schemeClr>
              </a:solidFill>
            </a:endParaRPr>
          </a:p>
          <a:p>
            <a:pPr fontAlgn="base">
              <a:spcAft>
                <a:spcPct val="0"/>
              </a:spcAft>
              <a:defRPr/>
            </a:pPr>
            <a:r>
              <a:rPr lang="fr-FR" altLang="fr-FR" b="1" dirty="0">
                <a:solidFill>
                  <a:schemeClr val="accent6">
                    <a:lumMod val="75000"/>
                  </a:schemeClr>
                </a:solidFill>
              </a:rPr>
              <a:t>Rentrée 2020 </a:t>
            </a:r>
            <a:r>
              <a:rPr lang="fr-FR" altLang="fr-FR" dirty="0">
                <a:solidFill>
                  <a:schemeClr val="accent6">
                    <a:lumMod val="75000"/>
                  </a:schemeClr>
                </a:solidFill>
              </a:rPr>
              <a:t> </a:t>
            </a: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la classe de terminale générale est rénovée</a:t>
            </a: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2</a:t>
            </a:r>
            <a:r>
              <a:rPr lang="fr-FR" altLang="fr-FR" baseline="30000" dirty="0">
                <a:solidFill>
                  <a:schemeClr val="tx1">
                    <a:lumMod val="50000"/>
                    <a:lumOff val="50000"/>
                  </a:schemeClr>
                </a:solidFill>
              </a:rPr>
              <a:t>e</a:t>
            </a:r>
            <a:r>
              <a:rPr lang="fr-FR" altLang="fr-FR" dirty="0">
                <a:solidFill>
                  <a:schemeClr val="tx1">
                    <a:lumMod val="50000"/>
                    <a:lumOff val="50000"/>
                  </a:schemeClr>
                </a:solidFill>
              </a:rPr>
              <a:t> trimestre : séquence d’épreuves communes de contrôle continu </a:t>
            </a: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printemps 2021 : deux épreuves écrites de spécialité</a:t>
            </a:r>
          </a:p>
          <a:p>
            <a:pPr marL="742950" indent="-285750"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juin 2021 : épreuve écrite de philosophie et épreuve orale terminale</a:t>
            </a:r>
          </a:p>
          <a:p>
            <a:pPr marL="266700" indent="-266700" fontAlgn="base">
              <a:spcAft>
                <a:spcPct val="0"/>
              </a:spcAft>
              <a:buFont typeface="Arial" pitchFamily="34" charset="0"/>
              <a:buChar char="■"/>
              <a:defRPr/>
            </a:pPr>
            <a:endParaRPr lang="fr-FR" altLang="fr-FR" dirty="0">
              <a:solidFill>
                <a:schemeClr val="tx1">
                  <a:lumMod val="50000"/>
                  <a:lumOff val="50000"/>
                </a:schemeClr>
              </a:solidFill>
            </a:endParaRPr>
          </a:p>
          <a:p>
            <a:pPr fontAlgn="base">
              <a:spcAft>
                <a:spcPct val="0"/>
              </a:spcAft>
              <a:defRPr/>
            </a:pPr>
            <a:r>
              <a:rPr lang="fr-FR" altLang="fr-FR" b="1" dirty="0">
                <a:solidFill>
                  <a:schemeClr val="accent6">
                    <a:lumMod val="75000"/>
                  </a:schemeClr>
                </a:solidFill>
              </a:rPr>
              <a:t>Juillet 2021 		</a:t>
            </a:r>
          </a:p>
          <a:p>
            <a:pPr marL="719138" indent="-271463" fontAlgn="base">
              <a:spcAft>
                <a:spcPct val="0"/>
              </a:spcAft>
              <a:buClr>
                <a:schemeClr val="accent6">
                  <a:lumMod val="75000"/>
                </a:schemeClr>
              </a:buClr>
              <a:buFont typeface="Wingdings" panose="05000000000000000000" pitchFamily="2" charset="2"/>
              <a:buChar char="æ"/>
              <a:defRPr/>
            </a:pPr>
            <a:r>
              <a:rPr lang="fr-FR" altLang="fr-FR" dirty="0">
                <a:solidFill>
                  <a:schemeClr val="tx1">
                    <a:lumMod val="50000"/>
                    <a:lumOff val="50000"/>
                  </a:schemeClr>
                </a:solidFill>
              </a:rPr>
              <a:t>Nouveau bac</a:t>
            </a:r>
            <a:endParaRPr lang="fr-FR" sz="2000" b="1" dirty="0">
              <a:solidFill>
                <a:srgbClr val="6565C7"/>
              </a:solidFill>
            </a:endParaRPr>
          </a:p>
        </p:txBody>
      </p:sp>
    </p:spTree>
    <p:extLst>
      <p:ext uri="{BB962C8B-B14F-4D97-AF65-F5344CB8AC3E}">
        <p14:creationId xmlns:p14="http://schemas.microsoft.com/office/powerpoint/2010/main" val="2111652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439072" y="281437"/>
            <a:ext cx="6398076" cy="523220"/>
          </a:xfrm>
          <a:prstGeom prst="rect">
            <a:avLst/>
          </a:prstGeom>
        </p:spPr>
        <p:txBody>
          <a:bodyPr wrap="square">
            <a:spAutoFit/>
          </a:bodyPr>
          <a:lstStyle/>
          <a:p>
            <a:pPr algn="r"/>
            <a:r>
              <a:rPr lang="fr-FR" sz="2800" dirty="0">
                <a:solidFill>
                  <a:schemeClr val="bg1"/>
                </a:solidFill>
              </a:rPr>
              <a:t>► </a:t>
            </a:r>
            <a:r>
              <a:rPr lang="fr-FR" sz="2800" dirty="0">
                <a:solidFill>
                  <a:schemeClr val="bg1"/>
                </a:solidFill>
                <a:latin typeface="Arial Black"/>
                <a:cs typeface="Arial Black"/>
              </a:rPr>
              <a:t>Enseignements voie générale </a:t>
            </a:r>
            <a:endParaRPr lang="fr-FR" sz="2800" dirty="0">
              <a:solidFill>
                <a:schemeClr val="accent4"/>
              </a:solidFill>
              <a:latin typeface="Arial Black"/>
              <a:cs typeface="Arial Black"/>
            </a:endParaRPr>
          </a:p>
        </p:txBody>
      </p:sp>
      <p:graphicFrame>
        <p:nvGraphicFramePr>
          <p:cNvPr id="3" name="Tableau 2"/>
          <p:cNvGraphicFramePr>
            <a:graphicFrameLocks noGrp="1" noChangeAspect="1"/>
          </p:cNvGraphicFramePr>
          <p:nvPr>
            <p:extLst>
              <p:ext uri="{D42A27DB-BD31-4B8C-83A1-F6EECF244321}">
                <p14:modId xmlns:p14="http://schemas.microsoft.com/office/powerpoint/2010/main" val="247095245"/>
              </p:ext>
            </p:extLst>
          </p:nvPr>
        </p:nvGraphicFramePr>
        <p:xfrm>
          <a:off x="554421" y="2203232"/>
          <a:ext cx="7925700" cy="3713698"/>
        </p:xfrm>
        <a:graphic>
          <a:graphicData uri="http://schemas.openxmlformats.org/drawingml/2006/table">
            <a:tbl>
              <a:tblPr firstRow="1" bandRow="1">
                <a:tableStyleId>{46F890A9-2807-4EBB-B81D-B2AA78EC7F39}</a:tableStyleId>
              </a:tblPr>
              <a:tblGrid>
                <a:gridCol w="5050943">
                  <a:extLst>
                    <a:ext uri="{9D8B030D-6E8A-4147-A177-3AD203B41FA5}">
                      <a16:colId xmlns:a16="http://schemas.microsoft.com/office/drawing/2014/main" val="20000"/>
                    </a:ext>
                  </a:extLst>
                </a:gridCol>
                <a:gridCol w="1467642">
                  <a:extLst>
                    <a:ext uri="{9D8B030D-6E8A-4147-A177-3AD203B41FA5}">
                      <a16:colId xmlns:a16="http://schemas.microsoft.com/office/drawing/2014/main" val="20001"/>
                    </a:ext>
                  </a:extLst>
                </a:gridCol>
                <a:gridCol w="1407115">
                  <a:extLst>
                    <a:ext uri="{9D8B030D-6E8A-4147-A177-3AD203B41FA5}">
                      <a16:colId xmlns:a16="http://schemas.microsoft.com/office/drawing/2014/main" val="20002"/>
                    </a:ext>
                  </a:extLst>
                </a:gridCol>
              </a:tblGrid>
              <a:tr h="635218">
                <a:tc>
                  <a:txBody>
                    <a:bodyPr/>
                    <a:lstStyle/>
                    <a:p>
                      <a:r>
                        <a:rPr lang="fr-FR" sz="2000" b="1" dirty="0">
                          <a:solidFill>
                            <a:schemeClr val="bg1"/>
                          </a:solidFill>
                          <a:latin typeface="+mn-lt"/>
                        </a:rPr>
                        <a:t> 1</a:t>
                      </a:r>
                      <a:r>
                        <a:rPr lang="fr-FR" sz="2000" dirty="0">
                          <a:solidFill>
                            <a:schemeClr val="bg1"/>
                          </a:solidFill>
                        </a:rPr>
                        <a:t>►</a:t>
                      </a:r>
                      <a:r>
                        <a:rPr lang="fr-FR" sz="2000" b="1" dirty="0">
                          <a:solidFill>
                            <a:schemeClr val="bg1"/>
                          </a:solidFill>
                          <a:latin typeface="+mn-lt"/>
                        </a:rPr>
                        <a:t> SOCLE</a:t>
                      </a:r>
                      <a:r>
                        <a:rPr lang="fr-FR" sz="2000" b="1" baseline="0" dirty="0">
                          <a:solidFill>
                            <a:schemeClr val="bg1"/>
                          </a:solidFill>
                          <a:latin typeface="+mn-lt"/>
                        </a:rPr>
                        <a:t> DE CULTURE COMMUNE</a:t>
                      </a:r>
                      <a:r>
                        <a:rPr lang="fr-FR" sz="2000" b="1" dirty="0">
                          <a:solidFill>
                            <a:schemeClr val="bg1"/>
                          </a:solidFill>
                          <a:latin typeface="+mn-lt"/>
                        </a:rPr>
                        <a:t> </a:t>
                      </a:r>
                    </a:p>
                  </a:txBody>
                  <a:tcPr>
                    <a:lnL w="12700" cap="flat" cmpd="sng" algn="ctr">
                      <a:no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fr-FR" sz="2000" b="1" dirty="0">
                          <a:solidFill>
                            <a:schemeClr val="bg1"/>
                          </a:solidFill>
                          <a:latin typeface="+mn-lt"/>
                        </a:rPr>
                        <a:t>1</a:t>
                      </a:r>
                      <a:r>
                        <a:rPr lang="fr-FR" sz="2000" b="1" baseline="30000" dirty="0">
                          <a:solidFill>
                            <a:schemeClr val="bg1"/>
                          </a:solidFill>
                          <a:latin typeface="+mn-lt"/>
                        </a:rPr>
                        <a:t>re</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chemeClr val="accent6">
                        <a:lumMod val="75000"/>
                      </a:schemeClr>
                    </a:solidFill>
                  </a:tcPr>
                </a:tc>
                <a:tc>
                  <a:txBody>
                    <a:bodyPr/>
                    <a:lstStyle/>
                    <a:p>
                      <a:pPr algn="ctr"/>
                      <a:r>
                        <a:rPr lang="fr-FR" sz="2000" b="1" dirty="0">
                          <a:solidFill>
                            <a:schemeClr val="bg1"/>
                          </a:solidFill>
                          <a:latin typeface="+mn-lt"/>
                        </a:rPr>
                        <a:t>T</a:t>
                      </a:r>
                      <a:r>
                        <a:rPr lang="fr-FR" sz="2000" b="1" baseline="30000" dirty="0">
                          <a:solidFill>
                            <a:schemeClr val="bg1"/>
                          </a:solidFill>
                          <a:latin typeface="+mn-lt"/>
                        </a:rPr>
                        <a:t>ale</a:t>
                      </a:r>
                    </a:p>
                  </a:txBody>
                  <a:tcPr>
                    <a:lnL w="12700" cap="flat" cmpd="sng" algn="ctr">
                      <a:solidFill>
                        <a:srgbClr val="C0504D">
                          <a:lumMod val="75000"/>
                        </a:srgbClr>
                      </a:solidFill>
                      <a:prstDash val="solid"/>
                      <a:round/>
                      <a:headEnd type="none" w="med" len="med"/>
                      <a:tailEnd type="none" w="med" len="med"/>
                    </a:lnL>
                    <a:solidFill>
                      <a:schemeClr val="accent6">
                        <a:lumMod val="75000"/>
                      </a:schemeClr>
                    </a:solidFill>
                  </a:tcPr>
                </a:tc>
                <a:extLst>
                  <a:ext uri="{0D108BD9-81ED-4DB2-BD59-A6C34878D82A}">
                    <a16:rowId xmlns:a16="http://schemas.microsoft.com/office/drawing/2014/main" val="10000"/>
                  </a:ext>
                </a:extLst>
              </a:tr>
              <a:tr h="466725">
                <a:tc>
                  <a:txBody>
                    <a:bodyPr/>
                    <a:lstStyle/>
                    <a:p>
                      <a:pPr algn="r"/>
                      <a:r>
                        <a:rPr lang="fr-FR" sz="2000" b="1" dirty="0">
                          <a:solidFill>
                            <a:schemeClr val="bg1"/>
                          </a:solidFill>
                        </a:rPr>
                        <a:t>Français</a:t>
                      </a:r>
                    </a:p>
                  </a:txBody>
                  <a:tcPr>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solidFill>
                      <a:srgbClr val="93CDDD"/>
                    </a:solidFill>
                  </a:tcPr>
                </a:tc>
                <a:tc>
                  <a:txBody>
                    <a:bodyPr/>
                    <a:lstStyle/>
                    <a:p>
                      <a:pPr algn="ctr"/>
                      <a:r>
                        <a:rPr lang="fr-FR" sz="2000" b="1" dirty="0">
                          <a:solidFill>
                            <a:schemeClr val="bg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3CDDD"/>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dirty="0">
                          <a:solidFill>
                            <a:schemeClr val="bg1"/>
                          </a:solidFill>
                        </a:rPr>
                        <a:t>--</a:t>
                      </a:r>
                    </a:p>
                    <a:p>
                      <a:pPr algn="ctr"/>
                      <a:endParaRPr lang="fr-FR" sz="2000" b="1" dirty="0">
                        <a:solidFill>
                          <a:schemeClr val="bg1"/>
                        </a:solidFill>
                      </a:endParaRPr>
                    </a:p>
                  </a:txBody>
                  <a:tcPr>
                    <a:lnL w="12700" cap="flat" cmpd="sng" algn="ctr">
                      <a:solidFill>
                        <a:srgbClr val="C0504D">
                          <a:lumMod val="75000"/>
                        </a:srgbClr>
                      </a:solidFill>
                      <a:prstDash val="solid"/>
                      <a:round/>
                      <a:headEnd type="none" w="med" len="med"/>
                      <a:tailEnd type="none" w="med" len="med"/>
                    </a:lnL>
                    <a:solidFill>
                      <a:schemeClr val="accent5">
                        <a:lumMod val="60000"/>
                        <a:lumOff val="40000"/>
                      </a:schemeClr>
                    </a:solidFill>
                  </a:tcPr>
                </a:tc>
                <a:extLst>
                  <a:ext uri="{0D108BD9-81ED-4DB2-BD59-A6C34878D82A}">
                    <a16:rowId xmlns:a16="http://schemas.microsoft.com/office/drawing/2014/main" val="10001"/>
                  </a:ext>
                </a:extLst>
              </a:tr>
              <a:tr h="370840">
                <a:tc>
                  <a:txBody>
                    <a:bodyPr/>
                    <a:lstStyle/>
                    <a:p>
                      <a:pPr algn="r"/>
                      <a:r>
                        <a:rPr lang="fr-FR" sz="2000" b="1" dirty="0">
                          <a:solidFill>
                            <a:schemeClr val="bg1"/>
                          </a:solidFill>
                        </a:rPr>
                        <a:t>Philosophie</a:t>
                      </a:r>
                    </a:p>
                  </a:txBody>
                  <a:tcPr>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b="1">
                          <a:solidFill>
                            <a:schemeClr val="bg1"/>
                          </a:solidFill>
                        </a:rPr>
                        <a:t>--</a:t>
                      </a:r>
                      <a:endParaRPr lang="fr-FR" sz="2000" b="1" dirty="0">
                        <a:solidFill>
                          <a:schemeClr val="bg1"/>
                        </a:solidFill>
                      </a:endParaRP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b="1" dirty="0">
                          <a:solidFill>
                            <a:schemeClr val="bg1"/>
                          </a:solidFill>
                        </a:rPr>
                        <a:t>4h</a:t>
                      </a:r>
                    </a:p>
                  </a:txBody>
                  <a:tcPr>
                    <a:lnL w="12700" cap="flat" cmpd="sng" algn="ctr">
                      <a:solidFill>
                        <a:srgbClr val="C0504D">
                          <a:lumMod val="75000"/>
                        </a:srgbClr>
                      </a:solidFill>
                      <a:prstDash val="solid"/>
                      <a:round/>
                      <a:headEnd type="none" w="med" len="med"/>
                      <a:tailEnd type="none" w="med" len="med"/>
                    </a:lnL>
                    <a:solidFill>
                      <a:srgbClr val="9BBB59"/>
                    </a:solidFill>
                  </a:tcPr>
                </a:tc>
                <a:extLst>
                  <a:ext uri="{0D108BD9-81ED-4DB2-BD59-A6C34878D82A}">
                    <a16:rowId xmlns:a16="http://schemas.microsoft.com/office/drawing/2014/main" val="10002"/>
                  </a:ext>
                </a:extLst>
              </a:tr>
              <a:tr h="370840">
                <a:tc>
                  <a:txBody>
                    <a:bodyPr/>
                    <a:lstStyle/>
                    <a:p>
                      <a:pPr algn="r"/>
                      <a:r>
                        <a:rPr lang="fr-FR" sz="2000" b="1" dirty="0">
                          <a:solidFill>
                            <a:schemeClr val="bg1"/>
                          </a:solidFill>
                        </a:rPr>
                        <a:t>Histoire géographie</a:t>
                      </a:r>
                    </a:p>
                  </a:txBody>
                  <a:tcPr>
                    <a:lnR w="12700" cap="flat" cmpd="sng" algn="ctr">
                      <a:solidFill>
                        <a:srgbClr val="C0504D">
                          <a:lumMod val="75000"/>
                        </a:srgbClr>
                      </a:solidFill>
                      <a:prstDash val="solid"/>
                      <a:round/>
                      <a:headEnd type="none" w="med" len="med"/>
                      <a:tailEnd type="none" w="med" len="med"/>
                    </a:lnR>
                    <a:solidFill>
                      <a:schemeClr val="accent4">
                        <a:lumMod val="40000"/>
                        <a:lumOff val="60000"/>
                      </a:schemeClr>
                    </a:solidFill>
                  </a:tcPr>
                </a:tc>
                <a:tc>
                  <a:txBody>
                    <a:bodyPr/>
                    <a:lstStyle/>
                    <a:p>
                      <a:pPr algn="ctr"/>
                      <a:r>
                        <a:rPr lang="fr-FR" sz="2000" b="1" dirty="0">
                          <a:solidFill>
                            <a:schemeClr val="bg1"/>
                          </a:solidFill>
                        </a:rPr>
                        <a:t>3h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CCC1DA"/>
                    </a:solidFill>
                  </a:tcPr>
                </a:tc>
                <a:tc>
                  <a:txBody>
                    <a:bodyPr/>
                    <a:lstStyle/>
                    <a:p>
                      <a:pPr algn="ctr"/>
                      <a:r>
                        <a:rPr lang="fr-FR" sz="2000" b="1" dirty="0">
                          <a:solidFill>
                            <a:schemeClr val="bg1"/>
                          </a:solidFill>
                        </a:rPr>
                        <a:t>3h</a:t>
                      </a:r>
                    </a:p>
                  </a:txBody>
                  <a:tcPr>
                    <a:lnL w="12700" cap="flat" cmpd="sng" algn="ctr">
                      <a:solidFill>
                        <a:srgbClr val="C0504D">
                          <a:lumMod val="75000"/>
                        </a:srgbClr>
                      </a:solidFill>
                      <a:prstDash val="solid"/>
                      <a:round/>
                      <a:headEnd type="none" w="med" len="med"/>
                      <a:tailEnd type="none" w="med" len="med"/>
                    </a:lnL>
                    <a:solidFill>
                      <a:srgbClr val="CCC1DA"/>
                    </a:solidFill>
                  </a:tcPr>
                </a:tc>
                <a:extLst>
                  <a:ext uri="{0D108BD9-81ED-4DB2-BD59-A6C34878D82A}">
                    <a16:rowId xmlns:a16="http://schemas.microsoft.com/office/drawing/2014/main" val="10003"/>
                  </a:ext>
                </a:extLst>
              </a:tr>
              <a:tr h="370840">
                <a:tc>
                  <a:txBody>
                    <a:bodyPr/>
                    <a:lstStyle/>
                    <a:p>
                      <a:pPr algn="r"/>
                      <a:r>
                        <a:rPr lang="fr-FR" sz="2000" b="1" dirty="0">
                          <a:solidFill>
                            <a:schemeClr val="bg1"/>
                          </a:solidFill>
                        </a:rPr>
                        <a:t>Enseignement moral &amp; civique</a:t>
                      </a:r>
                    </a:p>
                  </a:txBody>
                  <a:tcPr>
                    <a:lnR w="12700" cap="flat" cmpd="sng" algn="ctr">
                      <a:solidFill>
                        <a:srgbClr val="C0504D">
                          <a:lumMod val="75000"/>
                        </a:srgbClr>
                      </a:solidFill>
                      <a:prstDash val="solid"/>
                      <a:round/>
                      <a:headEnd type="none" w="med" len="med"/>
                      <a:tailEnd type="none" w="med" len="med"/>
                    </a:lnR>
                    <a:solidFill>
                      <a:schemeClr val="bg2">
                        <a:lumMod val="50000"/>
                      </a:schemeClr>
                    </a:solidFill>
                  </a:tcPr>
                </a:tc>
                <a:tc>
                  <a:txBody>
                    <a:bodyPr/>
                    <a:lstStyle/>
                    <a:p>
                      <a:pPr algn="ctr"/>
                      <a:r>
                        <a:rPr lang="fr-FR" sz="2000" b="1" dirty="0">
                          <a:solidFill>
                            <a:schemeClr val="bg1"/>
                          </a:solidFill>
                        </a:rPr>
                        <a:t>0h30</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48A54"/>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dirty="0">
                          <a:solidFill>
                            <a:schemeClr val="bg1"/>
                          </a:solidFill>
                        </a:rPr>
                        <a:t>0h30</a:t>
                      </a:r>
                    </a:p>
                  </a:txBody>
                  <a:tcPr>
                    <a:lnL w="12700" cap="flat" cmpd="sng" algn="ctr">
                      <a:solidFill>
                        <a:srgbClr val="C0504D">
                          <a:lumMod val="75000"/>
                        </a:srgbClr>
                      </a:solidFill>
                      <a:prstDash val="solid"/>
                      <a:round/>
                      <a:headEnd type="none" w="med" len="med"/>
                      <a:tailEnd type="none" w="med" len="med"/>
                    </a:lnL>
                    <a:solidFill>
                      <a:srgbClr val="948A54"/>
                    </a:solidFill>
                  </a:tcPr>
                </a:tc>
                <a:extLst>
                  <a:ext uri="{0D108BD9-81ED-4DB2-BD59-A6C34878D82A}">
                    <a16:rowId xmlns:a16="http://schemas.microsoft.com/office/drawing/2014/main" val="10004"/>
                  </a:ext>
                </a:extLst>
              </a:tr>
              <a:tr h="370840">
                <a:tc>
                  <a:txBody>
                    <a:bodyPr/>
                    <a:lstStyle/>
                    <a:p>
                      <a:pPr algn="r"/>
                      <a:r>
                        <a:rPr lang="fr-FR" sz="2000" b="1" dirty="0">
                          <a:solidFill>
                            <a:schemeClr val="bg1"/>
                          </a:solidFill>
                        </a:rPr>
                        <a:t>LV1 et LV2</a:t>
                      </a:r>
                    </a:p>
                  </a:txBody>
                  <a:tcPr>
                    <a:lnR w="12700" cap="flat" cmpd="sng" algn="ctr">
                      <a:solidFill>
                        <a:srgbClr val="C0504D">
                          <a:lumMod val="75000"/>
                        </a:srgbClr>
                      </a:solidFill>
                      <a:prstDash val="solid"/>
                      <a:round/>
                      <a:headEnd type="none" w="med" len="med"/>
                      <a:tailEnd type="none" w="med" len="med"/>
                    </a:lnR>
                    <a:solidFill>
                      <a:schemeClr val="bg1">
                        <a:lumMod val="65000"/>
                      </a:schemeClr>
                    </a:solidFill>
                  </a:tcPr>
                </a:tc>
                <a:tc>
                  <a:txBody>
                    <a:bodyPr/>
                    <a:lstStyle/>
                    <a:p>
                      <a:pPr algn="ctr"/>
                      <a:r>
                        <a:rPr lang="fr-FR" sz="2000" b="1" dirty="0">
                          <a:solidFill>
                            <a:schemeClr val="bg1"/>
                          </a:solidFill>
                        </a:rPr>
                        <a:t>4h30</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A6A6A6"/>
                    </a:solidFill>
                  </a:tcPr>
                </a:tc>
                <a:tc>
                  <a:txBody>
                    <a:bodyPr/>
                    <a:lstStyle/>
                    <a:p>
                      <a:pPr algn="ctr"/>
                      <a:r>
                        <a:rPr lang="fr-FR" sz="2000" b="1" dirty="0">
                          <a:solidFill>
                            <a:schemeClr val="bg1"/>
                          </a:solidFill>
                        </a:rPr>
                        <a:t>4h</a:t>
                      </a:r>
                    </a:p>
                  </a:txBody>
                  <a:tcPr>
                    <a:lnL w="12700" cap="flat" cmpd="sng" algn="ctr">
                      <a:solidFill>
                        <a:srgbClr val="C0504D">
                          <a:lumMod val="75000"/>
                        </a:srgbClr>
                      </a:solidFill>
                      <a:prstDash val="solid"/>
                      <a:round/>
                      <a:headEnd type="none" w="med" len="med"/>
                      <a:tailEnd type="none" w="med" len="med"/>
                    </a:lnL>
                    <a:solidFill>
                      <a:srgbClr val="A6A6A6"/>
                    </a:solidFill>
                  </a:tcPr>
                </a:tc>
                <a:extLst>
                  <a:ext uri="{0D108BD9-81ED-4DB2-BD59-A6C34878D82A}">
                    <a16:rowId xmlns:a16="http://schemas.microsoft.com/office/drawing/2014/main" val="10005"/>
                  </a:ext>
                </a:extLst>
              </a:tr>
              <a:tr h="370840">
                <a:tc>
                  <a:txBody>
                    <a:bodyPr/>
                    <a:lstStyle/>
                    <a:p>
                      <a:pPr algn="r"/>
                      <a:r>
                        <a:rPr lang="fr-FR" sz="2000" b="1" dirty="0">
                          <a:solidFill>
                            <a:schemeClr val="bg1"/>
                          </a:solidFill>
                        </a:rPr>
                        <a:t>EPS</a:t>
                      </a:r>
                    </a:p>
                  </a:txBody>
                  <a:tcPr>
                    <a:lnR w="12700" cap="flat" cmpd="sng" algn="ctr">
                      <a:solidFill>
                        <a:srgbClr val="C0504D">
                          <a:lumMod val="75000"/>
                        </a:srgbClr>
                      </a:solidFill>
                      <a:prstDash val="solid"/>
                      <a:round/>
                      <a:headEnd type="none" w="med" len="med"/>
                      <a:tailEnd type="none" w="med" len="med"/>
                    </a:lnR>
                    <a:solidFill>
                      <a:srgbClr val="FFC000"/>
                    </a:solidFill>
                  </a:tcPr>
                </a:tc>
                <a:tc>
                  <a:txBody>
                    <a:bodyPr/>
                    <a:lstStyle/>
                    <a:p>
                      <a:pPr algn="ctr"/>
                      <a:r>
                        <a:rPr lang="fr-FR" sz="2000" b="1" dirty="0">
                          <a:solidFill>
                            <a:schemeClr val="bg1"/>
                          </a:solidFill>
                        </a:rPr>
                        <a:t>2h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FFC000"/>
                    </a:solidFill>
                  </a:tcPr>
                </a:tc>
                <a:tc>
                  <a:txBody>
                    <a:bodyPr/>
                    <a:lstStyle/>
                    <a:p>
                      <a:pPr algn="ctr"/>
                      <a:r>
                        <a:rPr lang="fr-FR" sz="2000" b="1" dirty="0">
                          <a:solidFill>
                            <a:schemeClr val="bg1"/>
                          </a:solidFill>
                        </a:rPr>
                        <a:t>2h</a:t>
                      </a:r>
                    </a:p>
                  </a:txBody>
                  <a:tcPr>
                    <a:lnL w="12700" cap="flat" cmpd="sng" algn="ctr">
                      <a:solidFill>
                        <a:srgbClr val="C0504D">
                          <a:lumMod val="75000"/>
                        </a:srgbClr>
                      </a:solidFill>
                      <a:prstDash val="solid"/>
                      <a:round/>
                      <a:headEnd type="none" w="med" len="med"/>
                      <a:tailEnd type="none" w="med" len="med"/>
                    </a:lnL>
                    <a:solidFill>
                      <a:srgbClr val="FFC000"/>
                    </a:solidFill>
                  </a:tcPr>
                </a:tc>
                <a:extLst>
                  <a:ext uri="{0D108BD9-81ED-4DB2-BD59-A6C34878D82A}">
                    <a16:rowId xmlns:a16="http://schemas.microsoft.com/office/drawing/2014/main" val="10006"/>
                  </a:ext>
                </a:extLst>
              </a:tr>
              <a:tr h="370840">
                <a:tc>
                  <a:txBody>
                    <a:bodyPr/>
                    <a:lstStyle/>
                    <a:p>
                      <a:pPr algn="r"/>
                      <a:r>
                        <a:rPr lang="fr-FR" sz="2000" b="1" dirty="0">
                          <a:solidFill>
                            <a:schemeClr val="bg1"/>
                          </a:solidFill>
                        </a:rPr>
                        <a:t>Enseignement scientifique</a:t>
                      </a:r>
                    </a:p>
                  </a:txBody>
                  <a:tcPr>
                    <a:lnR w="12700" cap="flat" cmpd="sng" algn="ctr">
                      <a:solidFill>
                        <a:srgbClr val="C0504D">
                          <a:lumMod val="75000"/>
                        </a:srgbClr>
                      </a:solidFill>
                      <a:prstDash val="solid"/>
                      <a:round/>
                      <a:headEnd type="none" w="med" len="med"/>
                      <a:tailEnd type="none" w="med" len="med"/>
                    </a:lnR>
                    <a:solidFill>
                      <a:schemeClr val="accent2">
                        <a:lumMod val="60000"/>
                        <a:lumOff val="40000"/>
                      </a:schemeClr>
                    </a:solidFill>
                  </a:tcPr>
                </a:tc>
                <a:tc>
                  <a:txBody>
                    <a:bodyPr/>
                    <a:lstStyle/>
                    <a:p>
                      <a:pPr algn="ctr"/>
                      <a:r>
                        <a:rPr lang="fr-FR" sz="2000" b="1" dirty="0">
                          <a:solidFill>
                            <a:schemeClr val="bg1"/>
                          </a:solidFill>
                        </a:rPr>
                        <a:t>2h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D99694"/>
                    </a:solidFill>
                  </a:tcPr>
                </a:tc>
                <a:tc>
                  <a:txBody>
                    <a:bodyPr/>
                    <a:lstStyle/>
                    <a:p>
                      <a:pPr algn="ctr"/>
                      <a:r>
                        <a:rPr lang="fr-FR" sz="2000" b="1" dirty="0">
                          <a:solidFill>
                            <a:schemeClr val="bg1"/>
                          </a:solidFill>
                        </a:rPr>
                        <a:t>2h</a:t>
                      </a:r>
                    </a:p>
                  </a:txBody>
                  <a:tcPr>
                    <a:lnL w="12700" cap="flat" cmpd="sng" algn="ctr">
                      <a:solidFill>
                        <a:srgbClr val="C0504D">
                          <a:lumMod val="75000"/>
                        </a:srgbClr>
                      </a:solidFill>
                      <a:prstDash val="solid"/>
                      <a:round/>
                      <a:headEnd type="none" w="med" len="med"/>
                      <a:tailEnd type="none" w="med" len="med"/>
                    </a:lnL>
                    <a:solidFill>
                      <a:srgbClr val="D99694"/>
                    </a:solidFill>
                  </a:tcPr>
                </a:tc>
                <a:extLst>
                  <a:ext uri="{0D108BD9-81ED-4DB2-BD59-A6C34878D82A}">
                    <a16:rowId xmlns:a16="http://schemas.microsoft.com/office/drawing/2014/main" val="10007"/>
                  </a:ext>
                </a:extLst>
              </a:tr>
            </a:tbl>
          </a:graphicData>
        </a:graphic>
      </p:graphicFrame>
      <p:sp>
        <p:nvSpPr>
          <p:cNvPr id="2" name="ZoneTexte 1"/>
          <p:cNvSpPr txBox="1"/>
          <p:nvPr/>
        </p:nvSpPr>
        <p:spPr>
          <a:xfrm>
            <a:off x="762001" y="1070173"/>
            <a:ext cx="7718120" cy="1015663"/>
          </a:xfrm>
          <a:prstGeom prst="rect">
            <a:avLst/>
          </a:prstGeom>
          <a:solidFill>
            <a:schemeClr val="bg2"/>
          </a:solidFill>
          <a:effectLst>
            <a:outerShdw blurRad="50800" dist="38100" dir="8100000" algn="tr" rotWithShape="0">
              <a:prstClr val="black">
                <a:alpha val="40000"/>
              </a:prstClr>
            </a:outerShdw>
          </a:effectLst>
        </p:spPr>
        <p:txBody>
          <a:bodyPr wrap="square" rtlCol="0">
            <a:spAutoFit/>
          </a:bodyPr>
          <a:lstStyle/>
          <a:p>
            <a:r>
              <a:rPr lang="fr-FR" sz="2000" b="1" u="sng" dirty="0">
                <a:solidFill>
                  <a:schemeClr val="accent2">
                    <a:lumMod val="75000"/>
                  </a:schemeClr>
                </a:solidFill>
              </a:rPr>
              <a:t>4 composantes </a:t>
            </a:r>
          </a:p>
          <a:p>
            <a:r>
              <a:rPr lang="fr-FR" sz="2000" b="1" dirty="0">
                <a:solidFill>
                  <a:srgbClr val="FF6600"/>
                </a:solidFill>
              </a:rPr>
              <a:t>1</a:t>
            </a:r>
            <a:r>
              <a:rPr lang="fr-FR" sz="2000" dirty="0">
                <a:solidFill>
                  <a:schemeClr val="bg1"/>
                </a:solidFill>
              </a:rPr>
              <a:t> ►</a:t>
            </a:r>
            <a:r>
              <a:rPr lang="fr-FR" sz="2000" b="1" dirty="0">
                <a:solidFill>
                  <a:srgbClr val="FF6600"/>
                </a:solidFill>
              </a:rPr>
              <a:t> Socle de culture commune  </a:t>
            </a:r>
            <a:r>
              <a:rPr lang="fr-FR" sz="2000" b="1" dirty="0">
                <a:solidFill>
                  <a:schemeClr val="tx1">
                    <a:lumMod val="65000"/>
                    <a:lumOff val="35000"/>
                  </a:schemeClr>
                </a:solidFill>
              </a:rPr>
              <a:t>2</a:t>
            </a:r>
            <a:r>
              <a:rPr lang="fr-FR" sz="2000" dirty="0">
                <a:solidFill>
                  <a:schemeClr val="bg1"/>
                </a:solidFill>
              </a:rPr>
              <a:t> ►</a:t>
            </a:r>
            <a:r>
              <a:rPr lang="fr-FR" sz="2000" b="1" dirty="0">
                <a:solidFill>
                  <a:srgbClr val="7F7F7F"/>
                </a:solidFill>
              </a:rPr>
              <a:t> </a:t>
            </a:r>
            <a:r>
              <a:rPr lang="fr-FR" sz="2000" b="1" dirty="0">
                <a:solidFill>
                  <a:schemeClr val="tx1">
                    <a:lumMod val="65000"/>
                    <a:lumOff val="35000"/>
                  </a:schemeClr>
                </a:solidFill>
              </a:rPr>
              <a:t>Enseignements de spécialité</a:t>
            </a:r>
          </a:p>
          <a:p>
            <a:r>
              <a:rPr lang="fr-FR" sz="2000" b="1" dirty="0">
                <a:solidFill>
                  <a:schemeClr val="accent3"/>
                </a:solidFill>
              </a:rPr>
              <a:t>3</a:t>
            </a:r>
            <a:r>
              <a:rPr lang="fr-FR" sz="2000" dirty="0">
                <a:solidFill>
                  <a:schemeClr val="bg1"/>
                </a:solidFill>
              </a:rPr>
              <a:t> ►</a:t>
            </a:r>
            <a:r>
              <a:rPr lang="fr-FR" sz="2000" b="1" dirty="0">
                <a:solidFill>
                  <a:schemeClr val="accent3"/>
                </a:solidFill>
              </a:rPr>
              <a:t> Orientation  </a:t>
            </a:r>
            <a:r>
              <a:rPr lang="fr-FR" sz="2000" b="1" dirty="0">
                <a:solidFill>
                  <a:schemeClr val="accent4">
                    <a:lumMod val="75000"/>
                  </a:schemeClr>
                </a:solidFill>
              </a:rPr>
              <a:t>4</a:t>
            </a:r>
            <a:r>
              <a:rPr lang="fr-FR" sz="2000" dirty="0">
                <a:solidFill>
                  <a:schemeClr val="bg1"/>
                </a:solidFill>
              </a:rPr>
              <a:t> ►</a:t>
            </a:r>
            <a:r>
              <a:rPr lang="fr-FR" sz="2000" b="1" dirty="0">
                <a:solidFill>
                  <a:schemeClr val="accent4">
                    <a:lumMod val="75000"/>
                  </a:schemeClr>
                </a:solidFill>
              </a:rPr>
              <a:t> Enseignements facultatifs</a:t>
            </a:r>
          </a:p>
        </p:txBody>
      </p:sp>
    </p:spTree>
    <p:extLst>
      <p:ext uri="{BB962C8B-B14F-4D97-AF65-F5344CB8AC3E}">
        <p14:creationId xmlns:p14="http://schemas.microsoft.com/office/powerpoint/2010/main" val="2749147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493818" y="226368"/>
            <a:ext cx="6403404" cy="461665"/>
          </a:xfrm>
          <a:prstGeom prst="rect">
            <a:avLst/>
          </a:prstGeom>
        </p:spPr>
        <p:txBody>
          <a:bodyPr wrap="square">
            <a:spAutoFit/>
          </a:bodyPr>
          <a:lstStyle/>
          <a:p>
            <a:pPr lvl="0" algn="r"/>
            <a:r>
              <a:rPr lang="fr-FR" sz="2400" b="1" dirty="0">
                <a:solidFill>
                  <a:prstClr val="white"/>
                </a:solidFill>
                <a:latin typeface="Arial"/>
                <a:cs typeface="Arial"/>
              </a:rPr>
              <a:t>Les voies d’orientation après la 3</a:t>
            </a:r>
            <a:r>
              <a:rPr lang="fr-FR" sz="2400" b="1" baseline="30000" dirty="0">
                <a:solidFill>
                  <a:prstClr val="white"/>
                </a:solidFill>
                <a:latin typeface="Arial"/>
                <a:cs typeface="Arial"/>
              </a:rPr>
              <a:t>e</a:t>
            </a:r>
          </a:p>
        </p:txBody>
      </p:sp>
      <p:sp>
        <p:nvSpPr>
          <p:cNvPr id="5" name="ZoneTexte 4"/>
          <p:cNvSpPr txBox="1"/>
          <p:nvPr/>
        </p:nvSpPr>
        <p:spPr>
          <a:xfrm>
            <a:off x="2660073" y="2030175"/>
            <a:ext cx="4738253" cy="2585323"/>
          </a:xfrm>
          <a:prstGeom prst="rect">
            <a:avLst/>
          </a:prstGeom>
          <a:noFill/>
        </p:spPr>
        <p:txBody>
          <a:bodyPr wrap="square" rtlCol="0">
            <a:spAutoFit/>
          </a:bodyPr>
          <a:lstStyle/>
          <a:p>
            <a:pPr marL="342900" indent="-342900">
              <a:lnSpc>
                <a:spcPct val="200000"/>
              </a:lnSpc>
              <a:buClr>
                <a:schemeClr val="tx1">
                  <a:lumMod val="50000"/>
                  <a:lumOff val="50000"/>
                </a:schemeClr>
              </a:buClr>
              <a:buFont typeface="Wingdings" panose="05000000000000000000" pitchFamily="2" charset="2"/>
              <a:buChar char="î"/>
            </a:pPr>
            <a:r>
              <a:rPr lang="fr-FR" sz="2400" b="1" dirty="0">
                <a:solidFill>
                  <a:schemeClr val="tx1">
                    <a:lumMod val="50000"/>
                    <a:lumOff val="50000"/>
                  </a:schemeClr>
                </a:solidFill>
              </a:rPr>
              <a:t>La 1</a:t>
            </a:r>
            <a:r>
              <a:rPr lang="fr-FR" sz="2400" b="1" baseline="30000" dirty="0">
                <a:solidFill>
                  <a:schemeClr val="tx1">
                    <a:lumMod val="50000"/>
                    <a:lumOff val="50000"/>
                  </a:schemeClr>
                </a:solidFill>
              </a:rPr>
              <a:t>re</a:t>
            </a:r>
            <a:r>
              <a:rPr lang="fr-FR" sz="2400" b="1" dirty="0">
                <a:solidFill>
                  <a:schemeClr val="tx1">
                    <a:lumMod val="50000"/>
                    <a:lumOff val="50000"/>
                  </a:schemeClr>
                </a:solidFill>
              </a:rPr>
              <a:t> année de CAP</a:t>
            </a:r>
          </a:p>
          <a:p>
            <a:pPr marL="342900" indent="-342900">
              <a:lnSpc>
                <a:spcPct val="200000"/>
              </a:lnSpc>
              <a:buClr>
                <a:schemeClr val="tx1">
                  <a:lumMod val="50000"/>
                  <a:lumOff val="50000"/>
                </a:schemeClr>
              </a:buClr>
              <a:buFont typeface="Wingdings" panose="05000000000000000000" pitchFamily="2" charset="2"/>
              <a:buChar char="î"/>
            </a:pPr>
            <a:r>
              <a:rPr lang="fr-FR" sz="2400" b="1" dirty="0">
                <a:solidFill>
                  <a:schemeClr val="tx1">
                    <a:lumMod val="50000"/>
                    <a:lumOff val="50000"/>
                  </a:schemeClr>
                </a:solidFill>
              </a:rPr>
              <a:t>La 2</a:t>
            </a:r>
            <a:r>
              <a:rPr lang="fr-FR" sz="2400" b="1" baseline="30000" dirty="0">
                <a:solidFill>
                  <a:schemeClr val="tx1">
                    <a:lumMod val="50000"/>
                    <a:lumOff val="50000"/>
                  </a:schemeClr>
                </a:solidFill>
              </a:rPr>
              <a:t>de</a:t>
            </a:r>
            <a:r>
              <a:rPr lang="fr-FR" sz="2400" b="1" dirty="0">
                <a:solidFill>
                  <a:schemeClr val="tx1">
                    <a:lumMod val="50000"/>
                    <a:lumOff val="50000"/>
                  </a:schemeClr>
                </a:solidFill>
              </a:rPr>
              <a:t> professionnelle</a:t>
            </a:r>
          </a:p>
          <a:p>
            <a:pPr marL="342900" indent="-342900">
              <a:lnSpc>
                <a:spcPct val="200000"/>
              </a:lnSpc>
              <a:buClr>
                <a:schemeClr val="tx1">
                  <a:lumMod val="50000"/>
                  <a:lumOff val="50000"/>
                </a:schemeClr>
              </a:buClr>
              <a:buFont typeface="Wingdings" panose="05000000000000000000" pitchFamily="2" charset="2"/>
              <a:buChar char="î"/>
            </a:pPr>
            <a:r>
              <a:rPr lang="fr-FR" sz="2400" b="1" dirty="0">
                <a:solidFill>
                  <a:schemeClr val="tx1">
                    <a:lumMod val="50000"/>
                    <a:lumOff val="50000"/>
                  </a:schemeClr>
                </a:solidFill>
              </a:rPr>
              <a:t>La 2</a:t>
            </a:r>
            <a:r>
              <a:rPr lang="fr-FR" sz="2400" b="1" baseline="30000" dirty="0">
                <a:solidFill>
                  <a:schemeClr val="tx1">
                    <a:lumMod val="50000"/>
                    <a:lumOff val="50000"/>
                  </a:schemeClr>
                </a:solidFill>
              </a:rPr>
              <a:t>de</a:t>
            </a:r>
            <a:r>
              <a:rPr lang="fr-FR" sz="2400" b="1" dirty="0">
                <a:solidFill>
                  <a:schemeClr val="tx1">
                    <a:lumMod val="50000"/>
                    <a:lumOff val="50000"/>
                  </a:schemeClr>
                </a:solidFill>
              </a:rPr>
              <a:t> générale et technologique </a:t>
            </a:r>
          </a:p>
          <a:p>
            <a:endParaRPr lang="fr-FR" dirty="0"/>
          </a:p>
        </p:txBody>
      </p:sp>
    </p:spTree>
    <p:extLst>
      <p:ext uri="{BB962C8B-B14F-4D97-AF65-F5344CB8AC3E}">
        <p14:creationId xmlns:p14="http://schemas.microsoft.com/office/powerpoint/2010/main" val="3220937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473200" y="179837"/>
            <a:ext cx="7282494"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a:t>
            </a:r>
            <a:r>
              <a:rPr lang="fr-FR" sz="2800" dirty="0">
                <a:solidFill>
                  <a:schemeClr val="bg1"/>
                </a:solidFill>
                <a:latin typeface="Arial Black"/>
                <a:cs typeface="Arial Black"/>
              </a:rPr>
              <a:t>Enseignements voie générale</a:t>
            </a:r>
            <a:endParaRPr lang="fr-FR" sz="2800" dirty="0">
              <a:solidFill>
                <a:schemeClr val="accent4"/>
              </a:solidFill>
              <a:latin typeface="Arial Black"/>
              <a:cs typeface="Arial Black"/>
            </a:endParaRPr>
          </a:p>
        </p:txBody>
      </p:sp>
      <p:graphicFrame>
        <p:nvGraphicFramePr>
          <p:cNvPr id="3" name="Tableau 2"/>
          <p:cNvGraphicFramePr>
            <a:graphicFrameLocks noGrp="1"/>
          </p:cNvGraphicFramePr>
          <p:nvPr>
            <p:extLst>
              <p:ext uri="{D42A27DB-BD31-4B8C-83A1-F6EECF244321}">
                <p14:modId xmlns:p14="http://schemas.microsoft.com/office/powerpoint/2010/main" val="571000414"/>
              </p:ext>
            </p:extLst>
          </p:nvPr>
        </p:nvGraphicFramePr>
        <p:xfrm>
          <a:off x="523874" y="1137670"/>
          <a:ext cx="8231820" cy="5151120"/>
        </p:xfrm>
        <a:graphic>
          <a:graphicData uri="http://schemas.openxmlformats.org/drawingml/2006/table">
            <a:tbl>
              <a:tblPr firstRow="1" bandRow="1">
                <a:tableStyleId>{46F890A9-2807-4EBB-B81D-B2AA78EC7F39}</a:tableStyleId>
              </a:tblPr>
              <a:tblGrid>
                <a:gridCol w="5409093">
                  <a:extLst>
                    <a:ext uri="{9D8B030D-6E8A-4147-A177-3AD203B41FA5}">
                      <a16:colId xmlns:a16="http://schemas.microsoft.com/office/drawing/2014/main" val="20000"/>
                    </a:ext>
                  </a:extLst>
                </a:gridCol>
                <a:gridCol w="1361264">
                  <a:extLst>
                    <a:ext uri="{9D8B030D-6E8A-4147-A177-3AD203B41FA5}">
                      <a16:colId xmlns:a16="http://schemas.microsoft.com/office/drawing/2014/main" val="20001"/>
                    </a:ext>
                  </a:extLst>
                </a:gridCol>
                <a:gridCol w="1461463">
                  <a:extLst>
                    <a:ext uri="{9D8B030D-6E8A-4147-A177-3AD203B41FA5}">
                      <a16:colId xmlns:a16="http://schemas.microsoft.com/office/drawing/2014/main" val="20002"/>
                    </a:ext>
                  </a:extLst>
                </a:gridCol>
              </a:tblGrid>
              <a:tr h="370840">
                <a:tc>
                  <a:txBody>
                    <a:bodyPr/>
                    <a:lstStyle/>
                    <a:p>
                      <a:r>
                        <a:rPr lang="fr-FR" sz="2000" b="1" dirty="0">
                          <a:solidFill>
                            <a:schemeClr val="bg1"/>
                          </a:solidFill>
                        </a:rPr>
                        <a:t>3 </a:t>
                      </a:r>
                      <a:r>
                        <a:rPr lang="fr-FR" sz="2000" dirty="0">
                          <a:solidFill>
                            <a:schemeClr val="bg1"/>
                          </a:solidFill>
                        </a:rPr>
                        <a:t>►</a:t>
                      </a:r>
                      <a:r>
                        <a:rPr lang="fr-FR" sz="2000" b="1" dirty="0">
                          <a:solidFill>
                            <a:schemeClr val="bg1"/>
                          </a:solidFill>
                        </a:rPr>
                        <a:t> ENSEIGNEMENTS DE SPÉCIALITÉ</a:t>
                      </a:r>
                    </a:p>
                  </a:txBody>
                  <a:tcPr>
                    <a:lnL w="12700" cap="flat" cmpd="sng" algn="ctr">
                      <a:no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fr-FR" sz="2000" b="1" dirty="0">
                          <a:solidFill>
                            <a:schemeClr val="bg1"/>
                          </a:solidFill>
                        </a:rPr>
                        <a:t>3 en 1</a:t>
                      </a:r>
                      <a:r>
                        <a:rPr lang="fr-FR" sz="2000" b="1" baseline="30000" dirty="0">
                          <a:solidFill>
                            <a:schemeClr val="bg1"/>
                          </a:solidFill>
                        </a:rPr>
                        <a:t>re</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E46C0A"/>
                    </a:solidFill>
                  </a:tcPr>
                </a:tc>
                <a:tc>
                  <a:txBody>
                    <a:bodyPr/>
                    <a:lstStyle/>
                    <a:p>
                      <a:pPr algn="ctr"/>
                      <a:r>
                        <a:rPr lang="fr-FR" sz="2000" b="1" dirty="0">
                          <a:solidFill>
                            <a:schemeClr val="bg1"/>
                          </a:solidFill>
                        </a:rPr>
                        <a:t>2 en T</a:t>
                      </a:r>
                      <a:r>
                        <a:rPr lang="fr-FR" sz="2000" b="1" baseline="30000" dirty="0">
                          <a:solidFill>
                            <a:schemeClr val="bg1"/>
                          </a:solidFill>
                        </a:rPr>
                        <a:t>ale</a:t>
                      </a:r>
                    </a:p>
                  </a:txBody>
                  <a:tcPr>
                    <a:lnL w="12700" cap="flat" cmpd="sng" algn="ctr">
                      <a:solidFill>
                        <a:srgbClr val="C0504D">
                          <a:lumMod val="75000"/>
                        </a:srgbClr>
                      </a:solidFill>
                      <a:prstDash val="solid"/>
                      <a:round/>
                      <a:headEnd type="none" w="med" len="med"/>
                      <a:tailEnd type="none" w="med" len="med"/>
                    </a:lnL>
                    <a:solidFill>
                      <a:srgbClr val="E46C0A"/>
                    </a:solidFill>
                  </a:tcPr>
                </a:tc>
                <a:extLst>
                  <a:ext uri="{0D108BD9-81ED-4DB2-BD59-A6C34878D82A}">
                    <a16:rowId xmlns:a16="http://schemas.microsoft.com/office/drawing/2014/main" val="10000"/>
                  </a:ext>
                </a:extLst>
              </a:tr>
              <a:tr h="370840">
                <a:tc>
                  <a:txBody>
                    <a:bodyPr/>
                    <a:lstStyle/>
                    <a:p>
                      <a:pPr algn="r"/>
                      <a:r>
                        <a:rPr lang="fr-FR" sz="2000" dirty="0">
                          <a:solidFill>
                            <a:schemeClr val="tx1"/>
                          </a:solidFill>
                        </a:rPr>
                        <a:t>Arts</a:t>
                      </a:r>
                    </a:p>
                  </a:txBody>
                  <a:tcPr>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solidFill>
                      <a:srgbClr val="93CDDD"/>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3CDDD"/>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chemeClr val="accent5">
                        <a:lumMod val="60000"/>
                        <a:lumOff val="40000"/>
                      </a:schemeClr>
                    </a:solidFill>
                  </a:tcPr>
                </a:tc>
                <a:extLst>
                  <a:ext uri="{0D108BD9-81ED-4DB2-BD59-A6C34878D82A}">
                    <a16:rowId xmlns:a16="http://schemas.microsoft.com/office/drawing/2014/main" val="10001"/>
                  </a:ext>
                </a:extLst>
              </a:tr>
              <a:tr h="370840">
                <a:tc>
                  <a:txBody>
                    <a:bodyPr/>
                    <a:lstStyle/>
                    <a:p>
                      <a:pPr algn="r"/>
                      <a:r>
                        <a:rPr lang="fr-FR" sz="2000" dirty="0">
                          <a:solidFill>
                            <a:schemeClr val="tx1"/>
                          </a:solidFill>
                        </a:rPr>
                        <a:t>Biologie</a:t>
                      </a:r>
                      <a:r>
                        <a:rPr lang="fr-FR" sz="2000" baseline="0" dirty="0">
                          <a:solidFill>
                            <a:schemeClr val="tx1"/>
                          </a:solidFill>
                        </a:rPr>
                        <a:t> écologie </a:t>
                      </a:r>
                      <a:r>
                        <a:rPr lang="fr-FR" sz="1400" baseline="0" dirty="0">
                          <a:solidFill>
                            <a:schemeClr val="tx1"/>
                          </a:solidFill>
                        </a:rPr>
                        <a:t>(lycées agricoles)</a:t>
                      </a:r>
                      <a:endParaRPr lang="fr-FR" sz="1400" dirty="0">
                        <a:solidFill>
                          <a:schemeClr val="tx1"/>
                        </a:solidFill>
                      </a:endParaRPr>
                    </a:p>
                  </a:txBody>
                  <a:tcPr>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9BBB59"/>
                    </a:solidFill>
                  </a:tcPr>
                </a:tc>
                <a:extLst>
                  <a:ext uri="{0D108BD9-81ED-4DB2-BD59-A6C34878D82A}">
                    <a16:rowId xmlns:a16="http://schemas.microsoft.com/office/drawing/2014/main" val="10002"/>
                  </a:ext>
                </a:extLst>
              </a:tr>
              <a:tr h="370840">
                <a:tc>
                  <a:txBody>
                    <a:bodyPr/>
                    <a:lstStyle/>
                    <a:p>
                      <a:pPr marL="0" indent="0" algn="l"/>
                      <a:r>
                        <a:rPr lang="fr-FR" sz="2000" dirty="0">
                          <a:solidFill>
                            <a:schemeClr val="tx1"/>
                          </a:solidFill>
                        </a:rPr>
                        <a:t>Histoire géographie, géopolitique et sc.</a:t>
                      </a:r>
                      <a:r>
                        <a:rPr lang="fr-FR" sz="2000" baseline="0" dirty="0">
                          <a:solidFill>
                            <a:schemeClr val="tx1"/>
                          </a:solidFill>
                        </a:rPr>
                        <a:t> </a:t>
                      </a:r>
                      <a:r>
                        <a:rPr lang="fr-FR" sz="2000" dirty="0">
                          <a:solidFill>
                            <a:schemeClr val="tx1"/>
                          </a:solidFill>
                        </a:rPr>
                        <a:t>politiques</a:t>
                      </a:r>
                    </a:p>
                  </a:txBody>
                  <a:tcPr>
                    <a:lnR w="12700" cap="flat" cmpd="sng" algn="ctr">
                      <a:solidFill>
                        <a:srgbClr val="C0504D">
                          <a:lumMod val="75000"/>
                        </a:srgbClr>
                      </a:solidFill>
                      <a:prstDash val="solid"/>
                      <a:round/>
                      <a:headEnd type="none" w="med" len="med"/>
                      <a:tailEnd type="none" w="med" len="med"/>
                    </a:lnR>
                    <a:solidFill>
                      <a:schemeClr val="accent4">
                        <a:lumMod val="40000"/>
                        <a:lumOff val="60000"/>
                      </a:schemeClr>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CCC1DA"/>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CCC1DA"/>
                    </a:solidFill>
                  </a:tcPr>
                </a:tc>
                <a:extLst>
                  <a:ext uri="{0D108BD9-81ED-4DB2-BD59-A6C34878D82A}">
                    <a16:rowId xmlns:a16="http://schemas.microsoft.com/office/drawing/2014/main" val="10003"/>
                  </a:ext>
                </a:extLst>
              </a:tr>
              <a:tr h="370840">
                <a:tc>
                  <a:txBody>
                    <a:bodyPr/>
                    <a:lstStyle/>
                    <a:p>
                      <a:pPr algn="r"/>
                      <a:r>
                        <a:rPr lang="fr-FR" sz="2000" dirty="0">
                          <a:solidFill>
                            <a:schemeClr val="tx1"/>
                          </a:solidFill>
                        </a:rPr>
                        <a:t>Humanités, littérature et philosophie</a:t>
                      </a:r>
                    </a:p>
                  </a:txBody>
                  <a:tcPr>
                    <a:lnR w="12700" cap="flat" cmpd="sng" algn="ctr">
                      <a:solidFill>
                        <a:srgbClr val="C0504D">
                          <a:lumMod val="75000"/>
                        </a:srgbClr>
                      </a:solidFill>
                      <a:prstDash val="solid"/>
                      <a:round/>
                      <a:headEnd type="none" w="med" len="med"/>
                      <a:tailEnd type="none" w="med" len="med"/>
                    </a:lnR>
                    <a:solidFill>
                      <a:schemeClr val="bg2">
                        <a:lumMod val="50000"/>
                      </a:schemeClr>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48A54"/>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948A54"/>
                    </a:solidFill>
                  </a:tcPr>
                </a:tc>
                <a:extLst>
                  <a:ext uri="{0D108BD9-81ED-4DB2-BD59-A6C34878D82A}">
                    <a16:rowId xmlns:a16="http://schemas.microsoft.com/office/drawing/2014/main" val="10004"/>
                  </a:ext>
                </a:extLst>
              </a:tr>
              <a:tr h="370840">
                <a:tc>
                  <a:txBody>
                    <a:bodyPr/>
                    <a:lstStyle/>
                    <a:p>
                      <a:pPr algn="r"/>
                      <a:r>
                        <a:rPr lang="fr-FR" sz="2000" dirty="0">
                          <a:solidFill>
                            <a:schemeClr val="tx1"/>
                          </a:solidFill>
                        </a:rPr>
                        <a:t>Langues littératures et cultures étrangères</a:t>
                      </a:r>
                    </a:p>
                  </a:txBody>
                  <a:tcPr>
                    <a:lnR w="12700" cap="flat" cmpd="sng" algn="ctr">
                      <a:solidFill>
                        <a:srgbClr val="C0504D">
                          <a:lumMod val="75000"/>
                        </a:srgbClr>
                      </a:solidFill>
                      <a:prstDash val="solid"/>
                      <a:round/>
                      <a:headEnd type="none" w="med" len="med"/>
                      <a:tailEnd type="none" w="med" len="med"/>
                    </a:lnR>
                    <a:solidFill>
                      <a:schemeClr val="bg1">
                        <a:lumMod val="65000"/>
                      </a:schemeClr>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A6A6A6"/>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A6A6A6"/>
                    </a:solidFill>
                  </a:tcPr>
                </a:tc>
                <a:extLst>
                  <a:ext uri="{0D108BD9-81ED-4DB2-BD59-A6C34878D82A}">
                    <a16:rowId xmlns:a16="http://schemas.microsoft.com/office/drawing/2014/main" val="10005"/>
                  </a:ext>
                </a:extLst>
              </a:tr>
              <a:tr h="370840">
                <a:tc>
                  <a:txBody>
                    <a:bodyPr/>
                    <a:lstStyle/>
                    <a:p>
                      <a:pPr algn="r"/>
                      <a:r>
                        <a:rPr lang="fr-FR" sz="2000" dirty="0">
                          <a:solidFill>
                            <a:schemeClr val="tx1"/>
                          </a:solidFill>
                        </a:rPr>
                        <a:t>Littérature, langues et cultures de l’Antiquité</a:t>
                      </a:r>
                    </a:p>
                  </a:txBody>
                  <a:tcPr>
                    <a:lnR w="12700" cap="flat" cmpd="sng" algn="ctr">
                      <a:solidFill>
                        <a:srgbClr val="C0504D">
                          <a:lumMod val="75000"/>
                        </a:srgbClr>
                      </a:solidFill>
                      <a:prstDash val="solid"/>
                      <a:round/>
                      <a:headEnd type="none" w="med" len="med"/>
                      <a:tailEnd type="none" w="med" len="med"/>
                    </a:lnR>
                    <a:solidFill>
                      <a:schemeClr val="accent5">
                        <a:lumMod val="20000"/>
                        <a:lumOff val="80000"/>
                      </a:schemeClr>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chemeClr val="accent5">
                        <a:lumMod val="20000"/>
                        <a:lumOff val="80000"/>
                      </a:schemeClr>
                    </a:solidFill>
                  </a:tcPr>
                </a:tc>
                <a:tc>
                  <a:txBody>
                    <a:bodyPr/>
                    <a:lstStyle/>
                    <a:p>
                      <a:pPr algn="ctr"/>
                      <a:endParaRPr lang="fr-FR" sz="2000" dirty="0">
                        <a:solidFill>
                          <a:schemeClr val="tx1"/>
                        </a:solidFill>
                      </a:endParaRPr>
                    </a:p>
                  </a:txBody>
                  <a:tcPr>
                    <a:lnL w="12700" cap="flat" cmpd="sng" algn="ctr">
                      <a:solidFill>
                        <a:srgbClr val="C0504D">
                          <a:lumMod val="75000"/>
                        </a:srgbClr>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0006"/>
                  </a:ext>
                </a:extLst>
              </a:tr>
              <a:tr h="370840">
                <a:tc>
                  <a:txBody>
                    <a:bodyPr/>
                    <a:lstStyle/>
                    <a:p>
                      <a:pPr algn="r"/>
                      <a:r>
                        <a:rPr lang="fr-FR" sz="2000" dirty="0">
                          <a:solidFill>
                            <a:schemeClr val="tx1"/>
                          </a:solidFill>
                        </a:rPr>
                        <a:t>Mathématiques</a:t>
                      </a:r>
                    </a:p>
                  </a:txBody>
                  <a:tcPr>
                    <a:lnR w="12700" cap="flat" cmpd="sng" algn="ctr">
                      <a:solidFill>
                        <a:srgbClr val="C0504D">
                          <a:lumMod val="75000"/>
                        </a:srgbClr>
                      </a:solidFill>
                      <a:prstDash val="solid"/>
                      <a:round/>
                      <a:headEnd type="none" w="med" len="med"/>
                      <a:tailEnd type="none" w="med" len="med"/>
                    </a:lnR>
                    <a:solidFill>
                      <a:srgbClr val="FCD5B5"/>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FCD5B5"/>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FCD5B5"/>
                    </a:solidFill>
                  </a:tcPr>
                </a:tc>
                <a:extLst>
                  <a:ext uri="{0D108BD9-81ED-4DB2-BD59-A6C34878D82A}">
                    <a16:rowId xmlns:a16="http://schemas.microsoft.com/office/drawing/2014/main" val="10007"/>
                  </a:ext>
                </a:extLst>
              </a:tr>
              <a:tr h="370840">
                <a:tc>
                  <a:txBody>
                    <a:bodyPr/>
                    <a:lstStyle/>
                    <a:p>
                      <a:pPr algn="r"/>
                      <a:r>
                        <a:rPr lang="fr-FR" sz="2000" dirty="0">
                          <a:solidFill>
                            <a:schemeClr val="tx1"/>
                          </a:solidFill>
                        </a:rPr>
                        <a:t>Numérique et sc. informatiques</a:t>
                      </a:r>
                    </a:p>
                  </a:txBody>
                  <a:tcPr>
                    <a:lnR w="12700" cap="flat" cmpd="sng" algn="ctr">
                      <a:solidFill>
                        <a:srgbClr val="C0504D">
                          <a:lumMod val="75000"/>
                        </a:srgbClr>
                      </a:solidFill>
                      <a:prstDash val="solid"/>
                      <a:round/>
                      <a:headEnd type="none" w="med" len="med"/>
                      <a:tailEnd type="none" w="med" len="med"/>
                    </a:lnR>
                    <a:solidFill>
                      <a:schemeClr val="accent2">
                        <a:lumMod val="60000"/>
                        <a:lumOff val="40000"/>
                      </a:schemeClr>
                    </a:solidFill>
                  </a:tcPr>
                </a:tc>
                <a:tc>
                  <a:txBody>
                    <a:bodyPr/>
                    <a:lstStyle/>
                    <a:p>
                      <a:pPr algn="ct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D99694"/>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D99694"/>
                    </a:solidFill>
                  </a:tcPr>
                </a:tc>
                <a:extLst>
                  <a:ext uri="{0D108BD9-81ED-4DB2-BD59-A6C34878D82A}">
                    <a16:rowId xmlns:a16="http://schemas.microsoft.com/office/drawing/2014/main" val="10008"/>
                  </a:ext>
                </a:extLst>
              </a:tr>
              <a:tr h="370840">
                <a:tc>
                  <a:txBody>
                    <a:bodyPr/>
                    <a:lstStyle/>
                    <a:p>
                      <a:pPr algn="r"/>
                      <a:r>
                        <a:rPr lang="fr-FR" sz="2000" dirty="0">
                          <a:solidFill>
                            <a:schemeClr val="tx1"/>
                          </a:solidFill>
                        </a:rPr>
                        <a:t>Sciences de la vie et de la terre</a:t>
                      </a:r>
                    </a:p>
                  </a:txBody>
                  <a:tcPr>
                    <a:lnR w="12700" cap="flat" cmpd="sng" algn="ctr">
                      <a:solidFill>
                        <a:srgbClr val="C0504D">
                          <a:lumMod val="75000"/>
                        </a:srgbClr>
                      </a:solidFill>
                      <a:prstDash val="solid"/>
                      <a:round/>
                      <a:headEnd type="none" w="med" len="med"/>
                      <a:tailEnd type="none" w="med" len="med"/>
                    </a:lnR>
                    <a:solidFill>
                      <a:schemeClr val="accent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9BBB59"/>
                    </a:solidFill>
                  </a:tcPr>
                </a:tc>
                <a:extLst>
                  <a:ext uri="{0D108BD9-81ED-4DB2-BD59-A6C34878D82A}">
                    <a16:rowId xmlns:a16="http://schemas.microsoft.com/office/drawing/2014/main" val="10009"/>
                  </a:ext>
                </a:extLst>
              </a:tr>
              <a:tr h="370840">
                <a:tc>
                  <a:txBody>
                    <a:bodyPr/>
                    <a:lstStyle/>
                    <a:p>
                      <a:pPr algn="r"/>
                      <a:r>
                        <a:rPr lang="fr-FR" sz="2000" dirty="0">
                          <a:solidFill>
                            <a:schemeClr val="tx1"/>
                          </a:solidFill>
                        </a:rPr>
                        <a:t>Sc. de l’ingénieur</a:t>
                      </a:r>
                    </a:p>
                  </a:txBody>
                  <a:tcPr>
                    <a:lnR w="12700" cap="flat" cmpd="sng" algn="ctr">
                      <a:solidFill>
                        <a:srgbClr val="C0504D">
                          <a:lumMod val="75000"/>
                        </a:srgbClr>
                      </a:solidFill>
                      <a:prstDash val="solid"/>
                      <a:round/>
                      <a:headEnd type="none" w="med" len="med"/>
                      <a:tailEnd type="none" w="med" len="med"/>
                    </a:lnR>
                    <a:solidFill>
                      <a:schemeClr val="accent4">
                        <a:lumMod val="60000"/>
                        <a:lumOff val="4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B3A2C7"/>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B3A2C7"/>
                    </a:solidFill>
                  </a:tcPr>
                </a:tc>
                <a:extLst>
                  <a:ext uri="{0D108BD9-81ED-4DB2-BD59-A6C34878D82A}">
                    <a16:rowId xmlns:a16="http://schemas.microsoft.com/office/drawing/2014/main" val="10010"/>
                  </a:ext>
                </a:extLst>
              </a:tr>
              <a:tr h="370840">
                <a:tc>
                  <a:txBody>
                    <a:bodyPr/>
                    <a:lstStyle/>
                    <a:p>
                      <a:pPr algn="r"/>
                      <a:r>
                        <a:rPr lang="fr-FR" sz="2000" dirty="0">
                          <a:solidFill>
                            <a:schemeClr val="tx1"/>
                          </a:solidFill>
                        </a:rPr>
                        <a:t>Sciences économiques et sociales</a:t>
                      </a:r>
                    </a:p>
                  </a:txBody>
                  <a:tcPr>
                    <a:lnR w="12700" cap="flat" cmpd="sng" algn="ctr">
                      <a:solidFill>
                        <a:srgbClr val="C0504D">
                          <a:lumMod val="75000"/>
                        </a:srgbClr>
                      </a:solidFill>
                      <a:prstDash val="solid"/>
                      <a:round/>
                      <a:headEnd type="none" w="med" len="med"/>
                      <a:tailEnd type="none" w="med" len="med"/>
                    </a:lnR>
                    <a:solidFill>
                      <a:srgbClr val="CCCC3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CCCC33"/>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rgbClr val="CCCC33"/>
                    </a:solidFill>
                  </a:tcPr>
                </a:tc>
                <a:extLst>
                  <a:ext uri="{0D108BD9-81ED-4DB2-BD59-A6C34878D82A}">
                    <a16:rowId xmlns:a16="http://schemas.microsoft.com/office/drawing/2014/main" val="10011"/>
                  </a:ext>
                </a:extLst>
              </a:tr>
              <a:tr h="370840">
                <a:tc>
                  <a:txBody>
                    <a:bodyPr/>
                    <a:lstStyle/>
                    <a:p>
                      <a:pPr algn="r"/>
                      <a:r>
                        <a:rPr lang="fr-FR" sz="2000" dirty="0">
                          <a:solidFill>
                            <a:schemeClr val="tx1"/>
                          </a:solidFill>
                        </a:rPr>
                        <a:t>Physique chimie</a:t>
                      </a:r>
                    </a:p>
                  </a:txBody>
                  <a:tcPr>
                    <a:lnR w="12700" cap="flat" cmpd="sng" algn="ctr">
                      <a:solidFill>
                        <a:srgbClr val="C0504D">
                          <a:lumMod val="75000"/>
                        </a:srgbClr>
                      </a:solidFill>
                      <a:prstDash val="solid"/>
                      <a:round/>
                      <a:headEnd type="none" w="med" len="med"/>
                      <a:tailEnd type="none" w="med" len="med"/>
                    </a:lnR>
                    <a:solidFill>
                      <a:schemeClr val="accent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a:solidFill>
                            <a:schemeClr val="tx1"/>
                          </a:solidFill>
                        </a:rPr>
                        <a:t>4h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chemeClr val="accent3"/>
                    </a:solidFill>
                  </a:tcPr>
                </a:tc>
                <a:tc>
                  <a:txBody>
                    <a:bodyPr/>
                    <a:lstStyle/>
                    <a:p>
                      <a:pPr algn="ctr"/>
                      <a:r>
                        <a:rPr lang="fr-FR" sz="2000" dirty="0">
                          <a:solidFill>
                            <a:schemeClr val="tx1"/>
                          </a:solidFill>
                        </a:rPr>
                        <a:t>6h</a:t>
                      </a:r>
                    </a:p>
                  </a:txBody>
                  <a:tcPr>
                    <a:lnL w="12700" cap="flat" cmpd="sng" algn="ctr">
                      <a:solidFill>
                        <a:srgbClr val="C0504D">
                          <a:lumMod val="75000"/>
                        </a:srgbClr>
                      </a:solidFill>
                      <a:prstDash val="solid"/>
                      <a:round/>
                      <a:headEnd type="none" w="med" len="med"/>
                      <a:tailEnd type="none" w="med" len="med"/>
                    </a:lnL>
                    <a:solidFill>
                      <a:schemeClr val="accent3"/>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81410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439072" y="245374"/>
            <a:ext cx="6398076" cy="523220"/>
          </a:xfrm>
          <a:prstGeom prst="rect">
            <a:avLst/>
          </a:prstGeom>
        </p:spPr>
        <p:txBody>
          <a:bodyPr wrap="square">
            <a:spAutoFit/>
          </a:bodyPr>
          <a:lstStyle/>
          <a:p>
            <a:pPr algn="r"/>
            <a:r>
              <a:rPr lang="fr-FR" sz="2800" dirty="0">
                <a:solidFill>
                  <a:schemeClr val="bg1"/>
                </a:solidFill>
              </a:rPr>
              <a:t>► </a:t>
            </a:r>
            <a:r>
              <a:rPr lang="fr-FR" sz="2800" dirty="0">
                <a:solidFill>
                  <a:schemeClr val="bg1"/>
                </a:solidFill>
                <a:latin typeface="Arial Black"/>
                <a:cs typeface="Arial Black"/>
              </a:rPr>
              <a:t>Enseignements</a:t>
            </a:r>
            <a:r>
              <a:rPr lang="fr-FR" sz="2800" dirty="0">
                <a:solidFill>
                  <a:schemeClr val="bg1"/>
                </a:solidFill>
              </a:rPr>
              <a:t> </a:t>
            </a:r>
            <a:r>
              <a:rPr lang="fr-FR" sz="2800" dirty="0">
                <a:solidFill>
                  <a:schemeClr val="bg1"/>
                </a:solidFill>
                <a:latin typeface="Arial Black"/>
                <a:cs typeface="Arial Black"/>
              </a:rPr>
              <a:t>voie générale</a:t>
            </a:r>
            <a:endParaRPr lang="fr-FR" sz="2800" dirty="0">
              <a:solidFill>
                <a:schemeClr val="accent4"/>
              </a:solidFill>
              <a:latin typeface="Arial Black"/>
              <a:cs typeface="Arial Black"/>
            </a:endParaRPr>
          </a:p>
        </p:txBody>
      </p:sp>
      <p:graphicFrame>
        <p:nvGraphicFramePr>
          <p:cNvPr id="3" name="Tableau 2"/>
          <p:cNvGraphicFramePr>
            <a:graphicFrameLocks noGrp="1"/>
          </p:cNvGraphicFramePr>
          <p:nvPr>
            <p:extLst>
              <p:ext uri="{D42A27DB-BD31-4B8C-83A1-F6EECF244321}">
                <p14:modId xmlns:p14="http://schemas.microsoft.com/office/powerpoint/2010/main" val="3232386019"/>
              </p:ext>
            </p:extLst>
          </p:nvPr>
        </p:nvGraphicFramePr>
        <p:xfrm>
          <a:off x="342679" y="1322633"/>
          <a:ext cx="8494469" cy="2387600"/>
        </p:xfrm>
        <a:graphic>
          <a:graphicData uri="http://schemas.openxmlformats.org/drawingml/2006/table">
            <a:tbl>
              <a:tblPr firstRow="1" bandRow="1">
                <a:tableStyleId>{46F890A9-2807-4EBB-B81D-B2AA78EC7F39}</a:tableStyleId>
              </a:tblPr>
              <a:tblGrid>
                <a:gridCol w="5413412">
                  <a:extLst>
                    <a:ext uri="{9D8B030D-6E8A-4147-A177-3AD203B41FA5}">
                      <a16:colId xmlns:a16="http://schemas.microsoft.com/office/drawing/2014/main" val="20000"/>
                    </a:ext>
                  </a:extLst>
                </a:gridCol>
                <a:gridCol w="1572964">
                  <a:extLst>
                    <a:ext uri="{9D8B030D-6E8A-4147-A177-3AD203B41FA5}">
                      <a16:colId xmlns:a16="http://schemas.microsoft.com/office/drawing/2014/main" val="20001"/>
                    </a:ext>
                  </a:extLst>
                </a:gridCol>
                <a:gridCol w="1508093">
                  <a:extLst>
                    <a:ext uri="{9D8B030D-6E8A-4147-A177-3AD203B41FA5}">
                      <a16:colId xmlns:a16="http://schemas.microsoft.com/office/drawing/2014/main" val="20002"/>
                    </a:ext>
                  </a:extLst>
                </a:gridCol>
              </a:tblGrid>
              <a:tr h="370840">
                <a:tc>
                  <a:txBody>
                    <a:bodyPr/>
                    <a:lstStyle/>
                    <a:p>
                      <a:r>
                        <a:rPr lang="fr-FR" sz="2000" b="1" dirty="0"/>
                        <a:t>3 </a:t>
                      </a:r>
                      <a:r>
                        <a:rPr lang="fr-FR" sz="2000" dirty="0">
                          <a:solidFill>
                            <a:schemeClr val="bg1"/>
                          </a:solidFill>
                        </a:rPr>
                        <a:t>►</a:t>
                      </a:r>
                      <a:r>
                        <a:rPr lang="fr-FR" sz="2000" b="1" dirty="0"/>
                        <a:t> ENSEIGNEMENTS OPTIONNELS</a:t>
                      </a:r>
                      <a:r>
                        <a:rPr lang="fr-FR" sz="2000" b="0" dirty="0"/>
                        <a:t>*</a:t>
                      </a:r>
                    </a:p>
                    <a:p>
                      <a:pPr marL="0" marR="0" indent="0" algn="l" defTabSz="457200" rtl="0" eaLnBrk="1" fontAlgn="auto" latinLnBrk="0" hangingPunct="1">
                        <a:lnSpc>
                          <a:spcPct val="100000"/>
                        </a:lnSpc>
                        <a:spcBef>
                          <a:spcPts val="0"/>
                        </a:spcBef>
                        <a:spcAft>
                          <a:spcPts val="0"/>
                        </a:spcAft>
                        <a:buClrTx/>
                        <a:buSzTx/>
                        <a:buFontTx/>
                        <a:buNone/>
                        <a:tabLst/>
                        <a:defRPr/>
                      </a:pPr>
                      <a:r>
                        <a:rPr lang="fr-FR" sz="2000" b="0" dirty="0"/>
                        <a:t>*1 en 1</a:t>
                      </a:r>
                      <a:r>
                        <a:rPr lang="fr-FR" sz="2000" b="0" baseline="30000" dirty="0"/>
                        <a:t>re</a:t>
                      </a:r>
                      <a:r>
                        <a:rPr lang="fr-FR" sz="2000" b="0" dirty="0"/>
                        <a:t> et éventuellement un 2</a:t>
                      </a:r>
                      <a:r>
                        <a:rPr lang="fr-FR" sz="2000" b="0" baseline="30000" dirty="0"/>
                        <a:t>e</a:t>
                      </a:r>
                      <a:r>
                        <a:rPr lang="fr-FR" sz="2000" b="0" dirty="0"/>
                        <a:t> en terminale</a:t>
                      </a:r>
                    </a:p>
                  </a:txBody>
                  <a:tcPr>
                    <a:lnL w="12700" cap="flat" cmpd="sng" algn="ctr">
                      <a:no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lang="fr-FR" sz="2000" b="0" dirty="0"/>
                        <a:t>1</a:t>
                      </a:r>
                      <a:r>
                        <a:rPr lang="fr-FR" sz="2000" b="0" baseline="30000" dirty="0"/>
                        <a:t>re</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E46C0A"/>
                    </a:solidFill>
                  </a:tcPr>
                </a:tc>
                <a:tc>
                  <a:txBody>
                    <a:bodyPr/>
                    <a:lstStyle/>
                    <a:p>
                      <a:pPr algn="ctr"/>
                      <a:r>
                        <a:rPr lang="fr-FR" sz="2000" b="0" dirty="0"/>
                        <a:t>T</a:t>
                      </a:r>
                      <a:r>
                        <a:rPr lang="fr-FR" sz="2000" b="0" baseline="30000" dirty="0"/>
                        <a:t>ale</a:t>
                      </a:r>
                    </a:p>
                    <a:p>
                      <a:pPr algn="ctr"/>
                      <a:endParaRPr lang="fr-FR" sz="2000" b="0" baseline="30000" dirty="0"/>
                    </a:p>
                    <a:p>
                      <a:pPr algn="ctr"/>
                      <a:endParaRPr lang="fr-FR" sz="2000" b="0" baseline="30000" dirty="0"/>
                    </a:p>
                  </a:txBody>
                  <a:tcPr>
                    <a:lnL w="12700" cap="flat" cmpd="sng" algn="ctr">
                      <a:solidFill>
                        <a:srgbClr val="C0504D">
                          <a:lumMod val="75000"/>
                        </a:srgbClr>
                      </a:solidFill>
                      <a:prstDash val="solid"/>
                      <a:round/>
                      <a:headEnd type="none" w="med" len="med"/>
                      <a:tailEnd type="none" w="med" len="med"/>
                    </a:lnL>
                    <a:solidFill>
                      <a:srgbClr val="E46C0A"/>
                    </a:solidFill>
                  </a:tcPr>
                </a:tc>
                <a:extLst>
                  <a:ext uri="{0D108BD9-81ED-4DB2-BD59-A6C34878D82A}">
                    <a16:rowId xmlns:a16="http://schemas.microsoft.com/office/drawing/2014/main" val="10000"/>
                  </a:ext>
                </a:extLst>
              </a:tr>
              <a:tr h="370840">
                <a:tc>
                  <a:txBody>
                    <a:bodyPr/>
                    <a:lstStyle/>
                    <a:p>
                      <a:r>
                        <a:rPr lang="fr-FR" sz="2000" dirty="0">
                          <a:solidFill>
                            <a:schemeClr val="tx1"/>
                          </a:solidFill>
                        </a:rPr>
                        <a:t>Arts</a:t>
                      </a:r>
                    </a:p>
                  </a:txBody>
                  <a:tcPr>
                    <a:lnR w="12700" cap="flat" cmpd="sng" algn="ctr">
                      <a:solidFill>
                        <a:srgbClr val="C0504D">
                          <a:lumMod val="75000"/>
                        </a:srgbClr>
                      </a:solidFill>
                      <a:prstDash val="solid"/>
                      <a:round/>
                      <a:headEnd type="none" w="med" len="med"/>
                      <a:tailEnd type="none" w="med" len="med"/>
                    </a:lnR>
                    <a:lnT w="12700" cap="flat" cmpd="sng" algn="ctr">
                      <a:noFill/>
                      <a:prstDash val="solid"/>
                      <a:round/>
                      <a:headEnd type="none" w="med" len="med"/>
                      <a:tailEnd type="none" w="med" len="med"/>
                    </a:lnT>
                    <a:solidFill>
                      <a:srgbClr val="93CDDD"/>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3CDDD"/>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solidFill>
                      <a:schemeClr val="accent5">
                        <a:lumMod val="60000"/>
                        <a:lumOff val="40000"/>
                      </a:schemeClr>
                    </a:solidFill>
                  </a:tcPr>
                </a:tc>
                <a:extLst>
                  <a:ext uri="{0D108BD9-81ED-4DB2-BD59-A6C34878D82A}">
                    <a16:rowId xmlns:a16="http://schemas.microsoft.com/office/drawing/2014/main" val="10001"/>
                  </a:ext>
                </a:extLst>
              </a:tr>
              <a:tr h="370840">
                <a:tc>
                  <a:txBody>
                    <a:bodyPr/>
                    <a:lstStyle/>
                    <a:p>
                      <a:r>
                        <a:rPr lang="fr-FR" sz="2000" dirty="0">
                          <a:solidFill>
                            <a:schemeClr val="tx1"/>
                          </a:solidFill>
                        </a:rPr>
                        <a:t>Langues</a:t>
                      </a:r>
                      <a:r>
                        <a:rPr lang="fr-FR" sz="2000" baseline="0" dirty="0">
                          <a:solidFill>
                            <a:schemeClr val="tx1"/>
                          </a:solidFill>
                        </a:rPr>
                        <a:t> et cultures de l’Antiquité</a:t>
                      </a:r>
                      <a:endParaRPr lang="fr-FR" sz="2000" dirty="0">
                        <a:solidFill>
                          <a:schemeClr val="tx1"/>
                        </a:solidFill>
                      </a:endParaRPr>
                    </a:p>
                  </a:txBody>
                  <a:tcPr>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9BBB59"/>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solidFill>
                      <a:srgbClr val="9BBB59"/>
                    </a:solidFill>
                  </a:tcPr>
                </a:tc>
                <a:extLst>
                  <a:ext uri="{0D108BD9-81ED-4DB2-BD59-A6C34878D82A}">
                    <a16:rowId xmlns:a16="http://schemas.microsoft.com/office/drawing/2014/main" val="10002"/>
                  </a:ext>
                </a:extLst>
              </a:tr>
              <a:tr h="370840">
                <a:tc>
                  <a:txBody>
                    <a:bodyPr/>
                    <a:lstStyle/>
                    <a:p>
                      <a:r>
                        <a:rPr lang="fr-FR" sz="2000" dirty="0">
                          <a:solidFill>
                            <a:schemeClr val="tx1"/>
                          </a:solidFill>
                        </a:rPr>
                        <a:t>EPS</a:t>
                      </a:r>
                    </a:p>
                  </a:txBody>
                  <a:tcPr>
                    <a:lnR w="12700" cap="flat" cmpd="sng" algn="ctr">
                      <a:solidFill>
                        <a:srgbClr val="C0504D">
                          <a:lumMod val="75000"/>
                        </a:srgbClr>
                      </a:solidFill>
                      <a:prstDash val="solid"/>
                      <a:round/>
                      <a:headEnd type="none" w="med" len="med"/>
                      <a:tailEnd type="none" w="med" len="med"/>
                    </a:lnR>
                    <a:solidFill>
                      <a:schemeClr val="accent4">
                        <a:lumMod val="40000"/>
                        <a:lumOff val="60000"/>
                      </a:schemeClr>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CCC1DA"/>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solidFill>
                      <a:srgbClr val="CCC1DA"/>
                    </a:solidFill>
                  </a:tcPr>
                </a:tc>
                <a:extLst>
                  <a:ext uri="{0D108BD9-81ED-4DB2-BD59-A6C34878D82A}">
                    <a16:rowId xmlns:a16="http://schemas.microsoft.com/office/drawing/2014/main" val="10003"/>
                  </a:ext>
                </a:extLst>
              </a:tr>
              <a:tr h="370840">
                <a:tc>
                  <a:txBody>
                    <a:bodyPr/>
                    <a:lstStyle/>
                    <a:p>
                      <a:r>
                        <a:rPr lang="fr-FR" sz="2000" dirty="0">
                          <a:solidFill>
                            <a:schemeClr val="tx1"/>
                          </a:solidFill>
                        </a:rPr>
                        <a:t>LV3</a:t>
                      </a:r>
                    </a:p>
                  </a:txBody>
                  <a:tcPr>
                    <a:lnR w="12700" cap="flat" cmpd="sng" algn="ctr">
                      <a:solidFill>
                        <a:srgbClr val="C0504D">
                          <a:lumMod val="75000"/>
                        </a:srgbClr>
                      </a:solidFill>
                      <a:prstDash val="solid"/>
                      <a:round/>
                      <a:headEnd type="none" w="med" len="med"/>
                      <a:tailEnd type="none" w="med" len="med"/>
                    </a:lnR>
                    <a:solidFill>
                      <a:srgbClr val="D99694"/>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lnR w="12700" cap="flat" cmpd="sng" algn="ctr">
                      <a:solidFill>
                        <a:srgbClr val="C0504D">
                          <a:lumMod val="75000"/>
                        </a:srgbClr>
                      </a:solidFill>
                      <a:prstDash val="solid"/>
                      <a:round/>
                      <a:headEnd type="none" w="med" len="med"/>
                      <a:tailEnd type="none" w="med" len="med"/>
                    </a:lnR>
                    <a:solidFill>
                      <a:srgbClr val="D99694"/>
                    </a:solidFill>
                  </a:tcPr>
                </a:tc>
                <a:tc>
                  <a:txBody>
                    <a:bodyPr/>
                    <a:lstStyle/>
                    <a:p>
                      <a:pPr algn="ctr"/>
                      <a:r>
                        <a:rPr lang="fr-FR" sz="2000" dirty="0"/>
                        <a:t>3h</a:t>
                      </a:r>
                    </a:p>
                  </a:txBody>
                  <a:tcPr>
                    <a:lnL w="12700" cap="flat" cmpd="sng" algn="ctr">
                      <a:solidFill>
                        <a:srgbClr val="C0504D">
                          <a:lumMod val="75000"/>
                        </a:srgbClr>
                      </a:solidFill>
                      <a:prstDash val="solid"/>
                      <a:round/>
                      <a:headEnd type="none" w="med" len="med"/>
                      <a:tailEnd type="none" w="med" len="med"/>
                    </a:lnL>
                    <a:solidFill>
                      <a:srgbClr val="D99694"/>
                    </a:solidFill>
                  </a:tcPr>
                </a:tc>
                <a:extLst>
                  <a:ext uri="{0D108BD9-81ED-4DB2-BD59-A6C34878D82A}">
                    <a16:rowId xmlns:a16="http://schemas.microsoft.com/office/drawing/2014/main" val="10004"/>
                  </a:ext>
                </a:extLst>
              </a:tr>
            </a:tbl>
          </a:graphicData>
        </a:graphic>
      </p:graphicFrame>
      <p:sp>
        <p:nvSpPr>
          <p:cNvPr id="2" name="ZoneTexte 1"/>
          <p:cNvSpPr txBox="1"/>
          <p:nvPr/>
        </p:nvSpPr>
        <p:spPr>
          <a:xfrm>
            <a:off x="342677" y="4954408"/>
            <a:ext cx="5391219" cy="1323439"/>
          </a:xfrm>
          <a:prstGeom prst="rect">
            <a:avLst/>
          </a:prstGeom>
          <a:solidFill>
            <a:schemeClr val="accent4">
              <a:lumMod val="60000"/>
              <a:lumOff val="40000"/>
            </a:schemeClr>
          </a:solidFill>
        </p:spPr>
        <p:txBody>
          <a:bodyPr wrap="none" rtlCol="0">
            <a:spAutoFit/>
          </a:bodyPr>
          <a:lstStyle/>
          <a:p>
            <a:r>
              <a:rPr lang="fr-FR" sz="2000" dirty="0">
                <a:solidFill>
                  <a:schemeClr val="bg1"/>
                </a:solidFill>
              </a:rPr>
              <a:t>AUTRES OPTIONS POSSIBLES EN TERMINALE</a:t>
            </a:r>
          </a:p>
          <a:p>
            <a:pPr marL="342900" indent="-342900">
              <a:buFont typeface="Arial"/>
              <a:buChar char="•"/>
            </a:pPr>
            <a:r>
              <a:rPr lang="fr-FR" sz="2000" dirty="0"/>
              <a:t>Mathématiques expertes,</a:t>
            </a:r>
          </a:p>
          <a:p>
            <a:pPr marL="342900" indent="-342900">
              <a:buFont typeface="Arial"/>
              <a:buChar char="•"/>
            </a:pPr>
            <a:r>
              <a:rPr lang="fr-FR" sz="2000" dirty="0"/>
              <a:t>Mathématiques complémentaires,</a:t>
            </a:r>
          </a:p>
          <a:p>
            <a:pPr marL="342900" indent="-342900">
              <a:buFont typeface="Arial"/>
              <a:buChar char="•"/>
            </a:pPr>
            <a:r>
              <a:rPr lang="fr-FR" sz="2000" dirty="0"/>
              <a:t>Doit et grands enjeux du monde contemporain </a:t>
            </a:r>
          </a:p>
        </p:txBody>
      </p:sp>
      <p:graphicFrame>
        <p:nvGraphicFramePr>
          <p:cNvPr id="7" name="Tableau 6"/>
          <p:cNvGraphicFramePr>
            <a:graphicFrameLocks noGrp="1"/>
          </p:cNvGraphicFramePr>
          <p:nvPr>
            <p:extLst>
              <p:ext uri="{D42A27DB-BD31-4B8C-83A1-F6EECF244321}">
                <p14:modId xmlns:p14="http://schemas.microsoft.com/office/powerpoint/2010/main" val="884912858"/>
              </p:ext>
            </p:extLst>
          </p:nvPr>
        </p:nvGraphicFramePr>
        <p:xfrm>
          <a:off x="342677" y="4158340"/>
          <a:ext cx="8494470" cy="396240"/>
        </p:xfrm>
        <a:graphic>
          <a:graphicData uri="http://schemas.openxmlformats.org/drawingml/2006/table">
            <a:tbl>
              <a:tblPr firstRow="1" bandRow="1">
                <a:tableStyleId>{5C22544A-7EE6-4342-B048-85BDC9FD1C3A}</a:tableStyleId>
              </a:tblPr>
              <a:tblGrid>
                <a:gridCol w="5442560">
                  <a:extLst>
                    <a:ext uri="{9D8B030D-6E8A-4147-A177-3AD203B41FA5}">
                      <a16:colId xmlns:a16="http://schemas.microsoft.com/office/drawing/2014/main" val="20000"/>
                    </a:ext>
                  </a:extLst>
                </a:gridCol>
                <a:gridCol w="1572294">
                  <a:extLst>
                    <a:ext uri="{9D8B030D-6E8A-4147-A177-3AD203B41FA5}">
                      <a16:colId xmlns:a16="http://schemas.microsoft.com/office/drawing/2014/main" val="20001"/>
                    </a:ext>
                  </a:extLst>
                </a:gridCol>
                <a:gridCol w="1479616">
                  <a:extLst>
                    <a:ext uri="{9D8B030D-6E8A-4147-A177-3AD203B41FA5}">
                      <a16:colId xmlns:a16="http://schemas.microsoft.com/office/drawing/2014/main" val="20002"/>
                    </a:ext>
                  </a:extLst>
                </a:gridCol>
              </a:tblGrid>
              <a:tr h="370840">
                <a:tc>
                  <a:txBody>
                    <a:bodyPr/>
                    <a:lstStyle/>
                    <a:p>
                      <a:r>
                        <a:rPr lang="fr-FR" sz="2000" b="1" dirty="0"/>
                        <a:t>4 </a:t>
                      </a:r>
                      <a:r>
                        <a:rPr lang="fr-FR" sz="2000" dirty="0">
                          <a:solidFill>
                            <a:schemeClr val="bg1"/>
                          </a:solidFill>
                        </a:rPr>
                        <a:t>►</a:t>
                      </a:r>
                      <a:r>
                        <a:rPr lang="fr-FR" sz="2000" b="1" dirty="0"/>
                        <a:t> ORIENTATION</a:t>
                      </a:r>
                    </a:p>
                  </a:txBody>
                  <a:tcPr>
                    <a:solidFill>
                      <a:srgbClr val="FF66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0" dirty="0">
                          <a:solidFill>
                            <a:schemeClr val="tx1">
                              <a:lumMod val="75000"/>
                              <a:lumOff val="25000"/>
                            </a:schemeClr>
                          </a:solidFill>
                        </a:rPr>
                        <a:t>1h30</a:t>
                      </a:r>
                    </a:p>
                  </a:txBody>
                  <a:tcPr>
                    <a:solidFill>
                      <a:srgbClr val="FF66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0" dirty="0">
                          <a:solidFill>
                            <a:schemeClr val="tx1">
                              <a:lumMod val="75000"/>
                              <a:lumOff val="25000"/>
                            </a:schemeClr>
                          </a:solidFill>
                        </a:rPr>
                        <a:t>1h30</a:t>
                      </a:r>
                    </a:p>
                  </a:txBody>
                  <a:tcPr>
                    <a:solidFill>
                      <a:srgbClr val="FF66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836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ZoneTexte 4"/>
          <p:cNvSpPr txBox="1"/>
          <p:nvPr/>
        </p:nvSpPr>
        <p:spPr>
          <a:xfrm>
            <a:off x="710829" y="1017266"/>
            <a:ext cx="8433171" cy="5324535"/>
          </a:xfrm>
          <a:prstGeom prst="rect">
            <a:avLst/>
          </a:prstGeom>
          <a:noFill/>
        </p:spPr>
        <p:txBody>
          <a:bodyPr wrap="square" rtlCol="0">
            <a:spAutoFit/>
          </a:bodyPr>
          <a:lstStyle/>
          <a:p>
            <a:r>
              <a:rPr lang="fr-FR" sz="2400" b="1" dirty="0">
                <a:solidFill>
                  <a:srgbClr val="FF6600"/>
                </a:solidFill>
              </a:rPr>
              <a:t>Évaluation</a:t>
            </a:r>
          </a:p>
          <a:p>
            <a:pPr marL="285750" indent="-285750">
              <a:buFont typeface="Arial"/>
              <a:buChar char="•"/>
            </a:pPr>
            <a:r>
              <a:rPr lang="fr-FR" sz="2000" b="1" dirty="0">
                <a:solidFill>
                  <a:schemeClr val="tx1">
                    <a:lumMod val="65000"/>
                    <a:lumOff val="35000"/>
                  </a:schemeClr>
                </a:solidFill>
              </a:rPr>
              <a:t>40 % = contrôle continu commencé en classe de 1</a:t>
            </a:r>
            <a:r>
              <a:rPr lang="fr-FR" sz="2000" b="1" baseline="30000" dirty="0">
                <a:solidFill>
                  <a:schemeClr val="tx1">
                    <a:lumMod val="65000"/>
                    <a:lumOff val="35000"/>
                  </a:schemeClr>
                </a:solidFill>
              </a:rPr>
              <a:t>re 	</a:t>
            </a:r>
          </a:p>
          <a:p>
            <a:r>
              <a:rPr lang="fr-FR" sz="2000" b="1" dirty="0">
                <a:solidFill>
                  <a:schemeClr val="tx1">
                    <a:lumMod val="65000"/>
                    <a:lumOff val="35000"/>
                  </a:schemeClr>
                </a:solidFill>
              </a:rPr>
              <a:t>	(dont 10 % bulletins scolaires)</a:t>
            </a:r>
          </a:p>
          <a:p>
            <a:pPr marL="285750" indent="-285750">
              <a:buFont typeface="Arial"/>
              <a:buChar char="•"/>
            </a:pPr>
            <a:r>
              <a:rPr lang="fr-FR" sz="2000" b="1" dirty="0">
                <a:solidFill>
                  <a:schemeClr val="tx1">
                    <a:lumMod val="65000"/>
                    <a:lumOff val="35000"/>
                  </a:schemeClr>
                </a:solidFill>
              </a:rPr>
              <a:t>60 % =épreuves terminales : socle de culture commune + spécialités.</a:t>
            </a:r>
          </a:p>
          <a:p>
            <a:endParaRPr lang="fr-FR" sz="2400" b="1" dirty="0">
              <a:solidFill>
                <a:srgbClr val="FF6600"/>
              </a:solidFill>
            </a:endParaRPr>
          </a:p>
          <a:p>
            <a:r>
              <a:rPr lang="fr-FR" sz="2400" b="1" dirty="0">
                <a:solidFill>
                  <a:srgbClr val="FF6600"/>
                </a:solidFill>
              </a:rPr>
              <a:t>Modalités</a:t>
            </a:r>
          </a:p>
          <a:p>
            <a:pPr marL="342900" indent="-342900">
              <a:buFont typeface="Arial"/>
              <a:buChar char="•"/>
            </a:pPr>
            <a:r>
              <a:rPr lang="fr-FR" sz="2000" b="1" dirty="0">
                <a:solidFill>
                  <a:schemeClr val="tx1">
                    <a:lumMod val="65000"/>
                    <a:lumOff val="35000"/>
                  </a:schemeClr>
                </a:solidFill>
              </a:rPr>
              <a:t>1 épreuve anticipée (français) en 1</a:t>
            </a:r>
            <a:r>
              <a:rPr lang="fr-FR" sz="2000" b="1" baseline="30000" dirty="0">
                <a:solidFill>
                  <a:schemeClr val="tx1">
                    <a:lumMod val="65000"/>
                    <a:lumOff val="35000"/>
                  </a:schemeClr>
                </a:solidFill>
              </a:rPr>
              <a:t>re</a:t>
            </a:r>
            <a:r>
              <a:rPr lang="fr-FR" sz="2000" b="1" dirty="0">
                <a:solidFill>
                  <a:schemeClr val="tx1">
                    <a:lumMod val="65000"/>
                    <a:lumOff val="35000"/>
                  </a:schemeClr>
                </a:solidFill>
              </a:rPr>
              <a:t> + 4 épreuves en cours de terminale</a:t>
            </a:r>
          </a:p>
          <a:p>
            <a:pPr marL="342900" indent="-342900">
              <a:buFont typeface="Arial"/>
              <a:buChar char="•"/>
            </a:pPr>
            <a:r>
              <a:rPr lang="fr-FR" sz="2000" b="1" dirty="0">
                <a:solidFill>
                  <a:schemeClr val="tx1">
                    <a:lumMod val="65000"/>
                    <a:lumOff val="35000"/>
                  </a:schemeClr>
                </a:solidFill>
              </a:rPr>
              <a:t>Modalités nouvelles pour les élèves en situation de handicap :  renforcement de l’école inclusive</a:t>
            </a:r>
            <a:r>
              <a:rPr lang="fr-FR" b="1" dirty="0">
                <a:solidFill>
                  <a:schemeClr val="tx1">
                    <a:lumMod val="65000"/>
                    <a:lumOff val="35000"/>
                  </a:schemeClr>
                </a:solidFill>
              </a:rPr>
              <a:t>.</a:t>
            </a:r>
            <a:endParaRPr lang="fr-FR" dirty="0"/>
          </a:p>
          <a:p>
            <a:endParaRPr lang="fr-FR" sz="2400" b="1" dirty="0">
              <a:solidFill>
                <a:srgbClr val="FF6600"/>
              </a:solidFill>
            </a:endParaRPr>
          </a:p>
          <a:p>
            <a:r>
              <a:rPr lang="fr-FR" sz="2400" b="1" dirty="0">
                <a:solidFill>
                  <a:srgbClr val="FF6600"/>
                </a:solidFill>
              </a:rPr>
              <a:t>Épreuves finales</a:t>
            </a:r>
          </a:p>
          <a:p>
            <a:r>
              <a:rPr lang="fr-FR" sz="2000" b="1" dirty="0">
                <a:solidFill>
                  <a:schemeClr val="accent3"/>
                </a:solidFill>
              </a:rPr>
              <a:t>➜ </a:t>
            </a:r>
            <a:r>
              <a:rPr lang="fr-FR" sz="2000" b="1" dirty="0">
                <a:solidFill>
                  <a:srgbClr val="4F6228"/>
                </a:solidFill>
              </a:rPr>
              <a:t>Deux épreuves au choix</a:t>
            </a:r>
          </a:p>
          <a:p>
            <a:r>
              <a:rPr lang="fr-FR" sz="2000" b="1" dirty="0">
                <a:solidFill>
                  <a:srgbClr val="9BBB59"/>
                </a:solidFill>
              </a:rPr>
              <a:t>➜</a:t>
            </a:r>
            <a:r>
              <a:rPr lang="fr-FR" sz="2000" b="1" dirty="0">
                <a:solidFill>
                  <a:srgbClr val="4F6228"/>
                </a:solidFill>
              </a:rPr>
              <a:t> Philosophie</a:t>
            </a:r>
          </a:p>
          <a:p>
            <a:r>
              <a:rPr lang="fr-FR" sz="2000" b="1" dirty="0">
                <a:solidFill>
                  <a:srgbClr val="9BBB59"/>
                </a:solidFill>
              </a:rPr>
              <a:t>➜ </a:t>
            </a:r>
            <a:r>
              <a:rPr lang="fr-FR" sz="2000" b="1" dirty="0">
                <a:solidFill>
                  <a:srgbClr val="4F6228"/>
                </a:solidFill>
              </a:rPr>
              <a:t>Épreuve orale = </a:t>
            </a:r>
            <a:r>
              <a:rPr lang="fr-FR" sz="2000" b="1" dirty="0">
                <a:solidFill>
                  <a:schemeClr val="tx1">
                    <a:lumMod val="65000"/>
                    <a:lumOff val="35000"/>
                  </a:schemeClr>
                </a:solidFill>
              </a:rPr>
              <a:t>présentation d’un projet</a:t>
            </a:r>
          </a:p>
          <a:p>
            <a:pPr marL="742950" lvl="1" indent="-285750">
              <a:buFont typeface="Arial"/>
              <a:buChar char="•"/>
            </a:pPr>
            <a:r>
              <a:rPr lang="fr-FR" sz="2000" b="1" dirty="0">
                <a:solidFill>
                  <a:schemeClr val="tx1">
                    <a:lumMod val="65000"/>
                    <a:lumOff val="35000"/>
                  </a:schemeClr>
                </a:solidFill>
              </a:rPr>
              <a:t>adossé à une ou deux spécialités au choix</a:t>
            </a:r>
          </a:p>
          <a:p>
            <a:pPr marL="742950" lvl="1" indent="-285750">
              <a:buFont typeface="Arial"/>
              <a:buChar char="•"/>
            </a:pPr>
            <a:r>
              <a:rPr lang="fr-FR" sz="2000" b="1" dirty="0">
                <a:solidFill>
                  <a:schemeClr val="tx1">
                    <a:lumMod val="65000"/>
                    <a:lumOff val="35000"/>
                  </a:schemeClr>
                </a:solidFill>
              </a:rPr>
              <a:t>suivie de discussion avec le jury </a:t>
            </a:r>
          </a:p>
        </p:txBody>
      </p:sp>
      <p:sp>
        <p:nvSpPr>
          <p:cNvPr id="6" name="Rectangle 5"/>
          <p:cNvSpPr/>
          <p:nvPr/>
        </p:nvSpPr>
        <p:spPr>
          <a:xfrm>
            <a:off x="2439072" y="281437"/>
            <a:ext cx="6398076"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a:t>
            </a:r>
            <a:r>
              <a:rPr lang="fr-FR" sz="2800" dirty="0">
                <a:solidFill>
                  <a:schemeClr val="bg1"/>
                </a:solidFill>
                <a:latin typeface="Arial Black"/>
                <a:cs typeface="Arial Black"/>
              </a:rPr>
              <a:t>Le bac 2021</a:t>
            </a:r>
            <a:endParaRPr lang="fr-FR" sz="2800" dirty="0">
              <a:solidFill>
                <a:schemeClr val="accent4"/>
              </a:solidFill>
              <a:latin typeface="Arial Black"/>
              <a:cs typeface="Arial Black"/>
            </a:endParaRPr>
          </a:p>
        </p:txBody>
      </p:sp>
      <p:sp>
        <p:nvSpPr>
          <p:cNvPr id="7" name="Titre 19"/>
          <p:cNvSpPr txBox="1">
            <a:spLocks/>
          </p:cNvSpPr>
          <p:nvPr/>
        </p:nvSpPr>
        <p:spPr>
          <a:xfrm>
            <a:off x="1235277" y="6520046"/>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Octobre 2018</a:t>
            </a:r>
          </a:p>
        </p:txBody>
      </p:sp>
    </p:spTree>
    <p:extLst>
      <p:ext uri="{BB962C8B-B14F-4D97-AF65-F5344CB8AC3E}">
        <p14:creationId xmlns:p14="http://schemas.microsoft.com/office/powerpoint/2010/main" val="626597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439072" y="281437"/>
            <a:ext cx="6398076" cy="523220"/>
          </a:xfrm>
          <a:prstGeom prst="rect">
            <a:avLst/>
          </a:prstGeom>
        </p:spPr>
        <p:txBody>
          <a:bodyPr wrap="square">
            <a:spAutoFit/>
          </a:bodyPr>
          <a:lstStyle/>
          <a:p>
            <a:pPr algn="r"/>
            <a:r>
              <a:rPr lang="fr-FR" sz="2800" dirty="0">
                <a:solidFill>
                  <a:schemeClr val="bg1"/>
                </a:solidFill>
              </a:rPr>
              <a:t>►</a:t>
            </a:r>
            <a:r>
              <a:rPr lang="fr-FR" sz="2800" dirty="0">
                <a:solidFill>
                  <a:schemeClr val="bg1"/>
                </a:solidFill>
                <a:latin typeface="Arial" panose="020B0604020202020204" pitchFamily="34" charset="0"/>
                <a:cs typeface="Arial" panose="020B0604020202020204" pitchFamily="34" charset="0"/>
              </a:rPr>
              <a:t> </a:t>
            </a:r>
            <a:r>
              <a:rPr lang="fr-FR" sz="2800" dirty="0">
                <a:solidFill>
                  <a:schemeClr val="bg1"/>
                </a:solidFill>
                <a:latin typeface="Arial Black" panose="020B0A04020102020204" pitchFamily="34" charset="0"/>
                <a:cs typeface="Arial" panose="020B0604020202020204" pitchFamily="34" charset="0"/>
              </a:rPr>
              <a:t>Le bac 2021</a:t>
            </a:r>
            <a:endParaRPr lang="fr-FR" sz="2800" dirty="0">
              <a:solidFill>
                <a:schemeClr val="accent4"/>
              </a:solidFill>
              <a:latin typeface="Arial Black" panose="020B0A04020102020204" pitchFamily="34" charset="0"/>
              <a:cs typeface="Arial" panose="020B0604020202020204" pitchFamily="34" charset="0"/>
            </a:endParaRPr>
          </a:p>
        </p:txBody>
      </p:sp>
      <p:graphicFrame>
        <p:nvGraphicFramePr>
          <p:cNvPr id="13" name="Graphique 12"/>
          <p:cNvGraphicFramePr/>
          <p:nvPr>
            <p:extLst>
              <p:ext uri="{D42A27DB-BD31-4B8C-83A1-F6EECF244321}">
                <p14:modId xmlns:p14="http://schemas.microsoft.com/office/powerpoint/2010/main" val="1114145397"/>
              </p:ext>
            </p:extLst>
          </p:nvPr>
        </p:nvGraphicFramePr>
        <p:xfrm>
          <a:off x="1460500" y="1104900"/>
          <a:ext cx="7019620" cy="48132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3188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arallélogramme 2"/>
          <p:cNvSpPr/>
          <p:nvPr/>
        </p:nvSpPr>
        <p:spPr>
          <a:xfrm>
            <a:off x="1039659" y="1630016"/>
            <a:ext cx="7865801" cy="4373217"/>
          </a:xfrm>
          <a:prstGeom prst="parallelogram">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4000" b="1" dirty="0">
                <a:latin typeface="Arial Black" panose="020B0A04020102020204" pitchFamily="34" charset="0"/>
              </a:rPr>
              <a:t>La voie technologique</a:t>
            </a:r>
          </a:p>
        </p:txBody>
      </p:sp>
    </p:spTree>
    <p:extLst>
      <p:ext uri="{BB962C8B-B14F-4D97-AF65-F5344CB8AC3E}">
        <p14:creationId xmlns:p14="http://schemas.microsoft.com/office/powerpoint/2010/main" val="464973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dirty="0">
                <a:solidFill>
                  <a:schemeClr val="bg1"/>
                </a:solidFill>
              </a:rPr>
              <a:t>► </a:t>
            </a:r>
            <a:r>
              <a:rPr lang="fr-FR" sz="2800" dirty="0">
                <a:solidFill>
                  <a:srgbClr val="FFFFFF"/>
                </a:solidFill>
                <a:latin typeface="Arial Bold"/>
                <a:ea typeface="+mj-ea"/>
                <a:cs typeface="Arial Bold"/>
              </a:rPr>
              <a:t>Les bacs technologiques</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12" name="Text Box 3"/>
          <p:cNvSpPr txBox="1">
            <a:spLocks noChangeArrowheads="1"/>
          </p:cNvSpPr>
          <p:nvPr/>
        </p:nvSpPr>
        <p:spPr bwMode="auto">
          <a:xfrm>
            <a:off x="342900" y="3909607"/>
            <a:ext cx="8454546" cy="2308324"/>
          </a:xfrm>
          <a:prstGeom prst="rect">
            <a:avLst/>
          </a:prstGeom>
          <a:solidFill>
            <a:srgbClr val="FFF5CC"/>
          </a:solidFill>
          <a:ln w="19050">
            <a:noFill/>
            <a:miter lim="800000"/>
            <a:headEnd/>
            <a:tailEnd/>
          </a:ln>
          <a:effectLst>
            <a:outerShdw blurRad="50800" dist="38100" dir="8100000" algn="tr" rotWithShape="0">
              <a:prstClr val="black">
                <a:alpha val="40000"/>
              </a:prstClr>
            </a:outerShdw>
          </a:effectLst>
          <a:extLst/>
        </p:spPr>
        <p:txBody>
          <a:bodyPr wrap="square">
            <a:spAutoFit/>
          </a:bodyPr>
          <a:lstStyle/>
          <a:p>
            <a:r>
              <a:rPr lang="fr-FR" sz="2400" b="1" dirty="0">
                <a:solidFill>
                  <a:srgbClr val="B71D0D"/>
                </a:solidFill>
                <a:latin typeface="Arial Narrow"/>
                <a:cs typeface="Arial Narrow"/>
              </a:rPr>
              <a:t>STD2A - Sciences et technologies du design et des arts appliqués</a:t>
            </a:r>
          </a:p>
          <a:p>
            <a:r>
              <a:rPr lang="fr-FR" sz="2000" b="1" dirty="0">
                <a:solidFill>
                  <a:srgbClr val="A9C000"/>
                </a:solidFill>
                <a:latin typeface="Arial Narrow"/>
                <a:cs typeface="Arial Narrow"/>
              </a:rPr>
              <a:t>Pour qui ? </a:t>
            </a:r>
            <a:r>
              <a:rPr lang="fr-FR" sz="2000" dirty="0">
                <a:solidFill>
                  <a:srgbClr val="595959"/>
                </a:solidFill>
                <a:latin typeface="Arial Narrow"/>
                <a:cs typeface="Arial Narrow"/>
              </a:rPr>
              <a:t>Les élèves qu’intéressent les applications de l’art : graphisme, mode, design…, et la conception :  réalisation espaces/objets. </a:t>
            </a:r>
            <a:r>
              <a:rPr lang="fr-FR" sz="2000" b="1" dirty="0">
                <a:solidFill>
                  <a:srgbClr val="A9C000"/>
                </a:solidFill>
                <a:latin typeface="Arial Narrow"/>
                <a:cs typeface="Arial Narrow"/>
              </a:rPr>
              <a:t>Au programme. </a:t>
            </a:r>
            <a:r>
              <a:rPr lang="fr-FR" sz="2000" dirty="0">
                <a:solidFill>
                  <a:srgbClr val="595959"/>
                </a:solidFill>
                <a:latin typeface="Arial Narrow"/>
                <a:cs typeface="Arial Narrow"/>
              </a:rPr>
              <a:t>Enseignements généraux (français, langues, histoire-géo, maths, physique-chimie…), design et arts appliqués (mouvements artistiques, démarche créative, représentations, matériaux). </a:t>
            </a:r>
            <a:r>
              <a:rPr lang="fr-FR" sz="2000" b="1" dirty="0">
                <a:solidFill>
                  <a:srgbClr val="A9C000"/>
                </a:solidFill>
                <a:latin typeface="Arial Narrow"/>
                <a:cs typeface="Arial Narrow"/>
              </a:rPr>
              <a:t>Et après ? </a:t>
            </a:r>
            <a:r>
              <a:rPr lang="fr-FR" sz="2000" dirty="0">
                <a:solidFill>
                  <a:schemeClr val="tx1">
                    <a:lumMod val="65000"/>
                    <a:lumOff val="35000"/>
                  </a:schemeClr>
                </a:solidFill>
                <a:latin typeface="Arial Narrow"/>
                <a:cs typeface="Arial Narrow"/>
              </a:rPr>
              <a:t>Principalement préparation des BTS arts appliqués ou des DMA (diplôme des métiers d’art); nombreuses poursuites d’études. </a:t>
            </a:r>
            <a:endParaRPr lang="fr-FR" sz="2000" b="1" kern="1200" dirty="0">
              <a:solidFill>
                <a:schemeClr val="tx1">
                  <a:lumMod val="65000"/>
                  <a:lumOff val="35000"/>
                </a:schemeClr>
              </a:solidFill>
              <a:latin typeface="Arial Narrow"/>
              <a:cs typeface="Arial Narrow"/>
            </a:endParaRPr>
          </a:p>
        </p:txBody>
      </p:sp>
      <p:sp>
        <p:nvSpPr>
          <p:cNvPr id="13" name="Rectangle 12"/>
          <p:cNvSpPr/>
          <p:nvPr/>
        </p:nvSpPr>
        <p:spPr>
          <a:xfrm>
            <a:off x="342900" y="1062593"/>
            <a:ext cx="8454546" cy="2677656"/>
          </a:xfrm>
          <a:prstGeom prst="rect">
            <a:avLst/>
          </a:prstGeom>
          <a:solidFill>
            <a:schemeClr val="bg2"/>
          </a:solidFill>
          <a:effectLst>
            <a:outerShdw blurRad="50800" dist="38100" dir="8100000" algn="tr" rotWithShape="0">
              <a:prstClr val="black">
                <a:alpha val="40000"/>
              </a:prstClr>
            </a:outerShdw>
          </a:effectLst>
        </p:spPr>
        <p:txBody>
          <a:bodyPr wrap="square">
            <a:spAutoFit/>
          </a:bodyPr>
          <a:lstStyle/>
          <a:p>
            <a:r>
              <a:rPr lang="fr-FR" sz="2400" b="1" dirty="0">
                <a:solidFill>
                  <a:srgbClr val="B71D0D"/>
                </a:solidFill>
                <a:latin typeface="Arial Narrow"/>
                <a:cs typeface="Arial Narrow"/>
              </a:rPr>
              <a:t>STI2D - Sciences et technologies de l’industrie et du développement durable</a:t>
            </a:r>
          </a:p>
          <a:p>
            <a:r>
              <a:rPr lang="fr-FR" sz="2000" b="1" dirty="0">
                <a:solidFill>
                  <a:srgbClr val="A9C000"/>
                </a:solidFill>
                <a:latin typeface="Arial Narrow"/>
                <a:cs typeface="Arial Narrow"/>
              </a:rPr>
              <a:t>Pour qui ? </a:t>
            </a:r>
            <a:r>
              <a:rPr lang="fr-FR" sz="2000" b="1" dirty="0">
                <a:solidFill>
                  <a:srgbClr val="00B050"/>
                </a:solidFill>
                <a:latin typeface="Arial Narrow"/>
                <a:cs typeface="Arial Narrow"/>
              </a:rPr>
              <a:t>Les élèves qui aiment </a:t>
            </a:r>
            <a:r>
              <a:rPr lang="fr-FR" sz="2000" dirty="0">
                <a:solidFill>
                  <a:srgbClr val="00B050"/>
                </a:solidFill>
                <a:latin typeface="Arial Narrow"/>
                <a:cs typeface="Arial Narrow"/>
              </a:rPr>
              <a:t> </a:t>
            </a:r>
            <a:r>
              <a:rPr lang="fr-FR" sz="2000" dirty="0">
                <a:solidFill>
                  <a:srgbClr val="595959"/>
                </a:solidFill>
                <a:latin typeface="Arial Narrow"/>
                <a:cs typeface="Arial Narrow"/>
              </a:rPr>
              <a:t>comprendre les systèmes techniques et concevoir de nouveaux produits. </a:t>
            </a:r>
            <a:r>
              <a:rPr lang="fr-FR" sz="2000" b="1" dirty="0">
                <a:solidFill>
                  <a:srgbClr val="A9C000"/>
                </a:solidFill>
                <a:latin typeface="Arial Narrow"/>
                <a:cs typeface="Arial Narrow"/>
              </a:rPr>
              <a:t>Au programme. </a:t>
            </a:r>
            <a:r>
              <a:rPr lang="fr-FR" sz="2000" dirty="0">
                <a:solidFill>
                  <a:srgbClr val="595959"/>
                </a:solidFill>
                <a:latin typeface="Arial Narrow"/>
                <a:cs typeface="Arial Narrow"/>
              </a:rPr>
              <a:t>Enseignements techno. transversaux et 4 spécialités : énergie et environnement ; systèmes d’information et numérique, architecture et construction, innovation techno. et écoconception. Maths et physique-chimie industrielles. Développement durable axe majeur. </a:t>
            </a:r>
            <a:r>
              <a:rPr lang="fr-FR" sz="2000" b="1" dirty="0">
                <a:solidFill>
                  <a:srgbClr val="A9C000"/>
                </a:solidFill>
                <a:latin typeface="Arial Narrow"/>
                <a:cs typeface="Arial Narrow"/>
              </a:rPr>
              <a:t>Et après ? </a:t>
            </a:r>
            <a:r>
              <a:rPr lang="fr-FR" sz="2000" dirty="0">
                <a:solidFill>
                  <a:srgbClr val="595959"/>
                </a:solidFill>
                <a:latin typeface="Arial Narrow"/>
                <a:cs typeface="Arial Narrow"/>
              </a:rPr>
              <a:t>Études sup. industrielles énergie, maintenance, électronique, informatique industrielle, mécanique…</a:t>
            </a:r>
            <a:endParaRPr lang="fr-FR" sz="2000" b="1" dirty="0">
              <a:solidFill>
                <a:srgbClr val="595959"/>
              </a:solidFill>
              <a:latin typeface="Arial Narrow"/>
              <a:cs typeface="Arial Narrow"/>
            </a:endParaRPr>
          </a:p>
        </p:txBody>
      </p:sp>
    </p:spTree>
    <p:extLst>
      <p:ext uri="{BB962C8B-B14F-4D97-AF65-F5344CB8AC3E}">
        <p14:creationId xmlns:p14="http://schemas.microsoft.com/office/powerpoint/2010/main" val="1575468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dirty="0">
                <a:solidFill>
                  <a:srgbClr val="FFFFFF"/>
                </a:solidFill>
                <a:latin typeface="Arial Bold"/>
                <a:ea typeface="+mj-ea"/>
                <a:cs typeface="Arial Bold"/>
              </a:rPr>
              <a:t>Les bacs technologiques</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7" name="Espace réservé du numéro de diapositive 5"/>
          <p:cNvSpPr txBox="1">
            <a:spLocks/>
          </p:cNvSpPr>
          <p:nvPr/>
        </p:nvSpPr>
        <p:spPr>
          <a:xfrm>
            <a:off x="8399416" y="6525708"/>
            <a:ext cx="750695" cy="365125"/>
          </a:xfrm>
          <a:prstGeom prst="rect">
            <a:avLst/>
          </a:prstGeom>
        </p:spPr>
        <p:txBody>
          <a:bodyPr vert="horz" wrap="square" lIns="91440" tIns="45720" rIns="91440" bIns="45720" numCol="1" anchor="ctr" anchorCtr="0" compatLnSpc="1">
            <a:prstTxWarp prst="textNoShape">
              <a:avLst/>
            </a:prstTxWarp>
          </a:bodyPr>
          <a:lstStyle>
            <a:defPPr>
              <a:defRPr lang="fr-FR"/>
            </a:defPPr>
            <a:lvl1pPr marL="0" algn="l" defTabSz="457200" rtl="0" eaLnBrk="1" latinLnBrk="0" hangingPunct="1">
              <a:defRPr sz="1200" kern="1200">
                <a:solidFill>
                  <a:srgbClr val="FFFFFF"/>
                </a:solidFill>
                <a:latin typeface="Arial Bold" charset="0"/>
                <a:ea typeface="Arial Bold" charset="0"/>
                <a:cs typeface="Arial Bold"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1F5AF79-3A2A-0A41-98EA-E9C0B58A780B}" type="slidenum">
              <a:rPr lang="fr-FR" smtClean="0"/>
              <a:pPr/>
              <a:t>26</a:t>
            </a:fld>
            <a:endParaRPr lang="fr-FR" dirty="0"/>
          </a:p>
        </p:txBody>
      </p:sp>
      <p:sp>
        <p:nvSpPr>
          <p:cNvPr id="8" name="Text Box 3"/>
          <p:cNvSpPr txBox="1">
            <a:spLocks noChangeArrowheads="1"/>
          </p:cNvSpPr>
          <p:nvPr/>
        </p:nvSpPr>
        <p:spPr bwMode="auto">
          <a:xfrm>
            <a:off x="780619" y="1055418"/>
            <a:ext cx="8142970" cy="2308324"/>
          </a:xfrm>
          <a:prstGeom prst="rect">
            <a:avLst/>
          </a:prstGeom>
          <a:solidFill>
            <a:srgbClr val="F3FF97"/>
          </a:solidFill>
          <a:ln w="19050">
            <a:noFill/>
            <a:miter lim="800000"/>
            <a:headEnd/>
            <a:tailEnd/>
          </a:ln>
          <a:effectLst>
            <a:outerShdw blurRad="50800" dist="38100" dir="8100000" algn="tr" rotWithShape="0">
              <a:prstClr val="black">
                <a:alpha val="40000"/>
              </a:prstClr>
            </a:outerShdw>
          </a:effectLst>
          <a:extLst/>
        </p:spPr>
        <p:txBody>
          <a:bodyPr wrap="square">
            <a:spAutoFit/>
          </a:bodyPr>
          <a:lstStyle/>
          <a:p>
            <a:r>
              <a:rPr lang="fr-FR" sz="2400" b="1" dirty="0">
                <a:solidFill>
                  <a:srgbClr val="B71D0D"/>
                </a:solidFill>
                <a:latin typeface="Arial Narrow"/>
                <a:cs typeface="Arial Narrow"/>
              </a:rPr>
              <a:t>STL - Sciences et technologies de laboratoire</a:t>
            </a:r>
          </a:p>
          <a:p>
            <a:r>
              <a:rPr lang="fr-FR" sz="2000" b="1" dirty="0">
                <a:solidFill>
                  <a:srgbClr val="0070C0"/>
                </a:solidFill>
                <a:latin typeface="Arial Narrow"/>
                <a:cs typeface="Arial Narrow"/>
              </a:rPr>
              <a:t>Pour qui </a:t>
            </a:r>
            <a:r>
              <a:rPr lang="fr-FR" sz="2000" b="1" dirty="0">
                <a:solidFill>
                  <a:srgbClr val="00B050"/>
                </a:solidFill>
                <a:latin typeface="Arial Narrow"/>
                <a:cs typeface="Arial Narrow"/>
              </a:rPr>
              <a:t>? </a:t>
            </a:r>
            <a:r>
              <a:rPr lang="fr-FR" sz="2000" dirty="0">
                <a:solidFill>
                  <a:srgbClr val="00B050"/>
                </a:solidFill>
                <a:latin typeface="Arial Narrow"/>
                <a:cs typeface="Arial Narrow"/>
              </a:rPr>
              <a:t> Les </a:t>
            </a:r>
            <a:r>
              <a:rPr lang="fr-FR" sz="2000" dirty="0">
                <a:solidFill>
                  <a:schemeClr val="tx1">
                    <a:lumMod val="65000"/>
                    <a:lumOff val="35000"/>
                  </a:schemeClr>
                </a:solidFill>
                <a:latin typeface="Arial Narrow"/>
                <a:cs typeface="Arial Narrow"/>
              </a:rPr>
              <a:t>élève intéressés par les manipulations en laboratoire et l’étude des produits de la santé, de l’environnement, des bio-industries, de la chimie</a:t>
            </a:r>
          </a:p>
          <a:p>
            <a:r>
              <a:rPr lang="fr-FR" sz="2000" dirty="0">
                <a:solidFill>
                  <a:schemeClr val="tx1">
                    <a:lumMod val="65000"/>
                    <a:lumOff val="35000"/>
                  </a:schemeClr>
                </a:solidFill>
                <a:latin typeface="Arial Narrow"/>
                <a:cs typeface="Arial Narrow"/>
              </a:rPr>
              <a:t> </a:t>
            </a:r>
            <a:r>
              <a:rPr lang="fr-FR" sz="2000" b="1" dirty="0">
                <a:solidFill>
                  <a:srgbClr val="267CF2"/>
                </a:solidFill>
                <a:latin typeface="Arial Narrow"/>
                <a:cs typeface="Arial Narrow"/>
              </a:rPr>
              <a:t>Au programme. </a:t>
            </a:r>
            <a:r>
              <a:rPr lang="fr-FR" sz="2000" dirty="0">
                <a:solidFill>
                  <a:schemeClr val="tx1">
                    <a:lumMod val="65000"/>
                    <a:lumOff val="35000"/>
                  </a:schemeClr>
                </a:solidFill>
                <a:latin typeface="Arial Narrow"/>
                <a:cs typeface="Arial Narrow"/>
              </a:rPr>
              <a:t>Maths, physique-chimie, biologie, biochimie et science du vivant prépondérantes. Nombreux TP en laboratoire. Spécialité : Biotechnologies ou Sciences physiques et chimiques. </a:t>
            </a:r>
            <a:r>
              <a:rPr lang="fr-FR" sz="2000" b="1" dirty="0">
                <a:solidFill>
                  <a:srgbClr val="0070C0"/>
                </a:solidFill>
                <a:latin typeface="Arial Narrow"/>
                <a:cs typeface="Arial Narrow"/>
              </a:rPr>
              <a:t>Et après ? </a:t>
            </a:r>
            <a:r>
              <a:rPr lang="fr-FR" sz="2000" dirty="0">
                <a:solidFill>
                  <a:schemeClr val="tx1">
                    <a:lumMod val="65000"/>
                    <a:lumOff val="35000"/>
                  </a:schemeClr>
                </a:solidFill>
                <a:latin typeface="Arial Narrow"/>
                <a:cs typeface="Arial Narrow"/>
              </a:rPr>
              <a:t>Études en physique, chimie, biologie, ou domaines du paramédical.</a:t>
            </a:r>
            <a:endParaRPr lang="fr-FR" sz="2000" b="1" kern="1200" dirty="0">
              <a:solidFill>
                <a:schemeClr val="tx1">
                  <a:lumMod val="65000"/>
                  <a:lumOff val="35000"/>
                </a:schemeClr>
              </a:solidFill>
              <a:latin typeface="Arial Narrow"/>
              <a:cs typeface="Arial Narrow"/>
            </a:endParaRPr>
          </a:p>
        </p:txBody>
      </p:sp>
      <p:sp>
        <p:nvSpPr>
          <p:cNvPr id="9" name="Text Box 3"/>
          <p:cNvSpPr txBox="1">
            <a:spLocks noChangeArrowheads="1"/>
          </p:cNvSpPr>
          <p:nvPr/>
        </p:nvSpPr>
        <p:spPr bwMode="auto">
          <a:xfrm>
            <a:off x="780619" y="3529017"/>
            <a:ext cx="8142970" cy="2308324"/>
          </a:xfrm>
          <a:prstGeom prst="rect">
            <a:avLst/>
          </a:prstGeom>
          <a:solidFill>
            <a:srgbClr val="FFF5CC"/>
          </a:solidFill>
          <a:ln w="19050">
            <a:noFill/>
            <a:miter lim="800000"/>
            <a:headEnd/>
            <a:tailEnd/>
          </a:ln>
          <a:effectLst>
            <a:outerShdw blurRad="50800" dist="38100" dir="8100000" algn="tr" rotWithShape="0">
              <a:prstClr val="black">
                <a:alpha val="40000"/>
              </a:prstClr>
            </a:outerShdw>
          </a:effectLst>
          <a:extLst/>
        </p:spPr>
        <p:txBody>
          <a:bodyPr wrap="square">
            <a:spAutoFit/>
          </a:bodyPr>
          <a:lstStyle/>
          <a:p>
            <a:r>
              <a:rPr lang="fr-FR" sz="2400" b="1" dirty="0">
                <a:solidFill>
                  <a:srgbClr val="B80868"/>
                </a:solidFill>
                <a:latin typeface="Arial Narrow"/>
                <a:cs typeface="Arial Narrow"/>
              </a:rPr>
              <a:t>ST2S - Sciences et technologies de la santé et du social</a:t>
            </a:r>
          </a:p>
          <a:p>
            <a:r>
              <a:rPr lang="fr-FR" sz="2000" b="1" dirty="0">
                <a:solidFill>
                  <a:srgbClr val="A9C000"/>
                </a:solidFill>
                <a:latin typeface="Arial Narrow"/>
                <a:cs typeface="Arial Narrow"/>
              </a:rPr>
              <a:t>Pour qui ?</a:t>
            </a:r>
            <a:r>
              <a:rPr lang="fr-FR" sz="2000" dirty="0">
                <a:solidFill>
                  <a:srgbClr val="595959"/>
                </a:solidFill>
                <a:latin typeface="Arial Narrow"/>
                <a:cs typeface="Arial Narrow"/>
              </a:rPr>
              <a:t> Les élèves intéressés par les relations humaines et le travail dans le domaine social ou paramédical. </a:t>
            </a:r>
            <a:r>
              <a:rPr lang="fr-FR" sz="2000" b="1" dirty="0">
                <a:solidFill>
                  <a:srgbClr val="A9C000"/>
                </a:solidFill>
                <a:latin typeface="Arial Narrow"/>
                <a:cs typeface="Arial Narrow"/>
              </a:rPr>
              <a:t>Au programme</a:t>
            </a:r>
            <a:r>
              <a:rPr lang="fr-FR" sz="2000" b="1" dirty="0">
                <a:solidFill>
                  <a:srgbClr val="595959"/>
                </a:solidFill>
                <a:latin typeface="Arial Narrow"/>
                <a:cs typeface="Arial Narrow"/>
              </a:rPr>
              <a:t>. </a:t>
            </a:r>
            <a:r>
              <a:rPr lang="fr-FR" sz="2000" dirty="0">
                <a:solidFill>
                  <a:srgbClr val="595959"/>
                </a:solidFill>
                <a:latin typeface="Arial Narrow"/>
                <a:cs typeface="Arial Narrow"/>
              </a:rPr>
              <a:t>La biologie et la physiopathologie humaines (grandes fonctions, maladies, prévention et traitement), sciences et techniques sanitaires et sociales (connaissance d’une population, étude des faits sociaux et des  problèmes de santé…). Et aussi : français, histoire-géo, sc. physiques et chimiques,  langues…</a:t>
            </a:r>
            <a:r>
              <a:rPr lang="fr-FR" sz="2000" b="1" dirty="0">
                <a:solidFill>
                  <a:srgbClr val="A9C000"/>
                </a:solidFill>
                <a:latin typeface="Arial Narrow"/>
                <a:cs typeface="Arial Narrow"/>
              </a:rPr>
              <a:t>Et après ? </a:t>
            </a:r>
            <a:r>
              <a:rPr lang="fr-FR" sz="2000" dirty="0">
                <a:solidFill>
                  <a:srgbClr val="595959"/>
                </a:solidFill>
                <a:latin typeface="Arial Narrow"/>
                <a:cs typeface="Arial Narrow"/>
              </a:rPr>
              <a:t>BTS et DUT ou école du paramédical et social.</a:t>
            </a:r>
            <a:endParaRPr lang="fr-FR" sz="2000" b="1" kern="1200" dirty="0">
              <a:solidFill>
                <a:srgbClr val="595959"/>
              </a:solidFill>
              <a:latin typeface="Arial Narrow"/>
              <a:cs typeface="Arial Narrow"/>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476431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77912" y="3662745"/>
            <a:ext cx="8142970" cy="2985433"/>
          </a:xfrm>
          <a:prstGeom prst="rect">
            <a:avLst/>
          </a:prstGeom>
          <a:solidFill>
            <a:srgbClr val="FEFFF7"/>
          </a:solidFill>
          <a:ln w="19050">
            <a:noFill/>
            <a:miter lim="800000"/>
            <a:headEnd/>
            <a:tailEnd/>
          </a:ln>
          <a:effectLst>
            <a:outerShdw blurRad="50800" dist="38100" dir="8100000" algn="tr" rotWithShape="0">
              <a:prstClr val="black">
                <a:alpha val="40000"/>
              </a:prstClr>
            </a:outerShdw>
          </a:effectLst>
          <a:extLst/>
        </p:spPr>
        <p:txBody>
          <a:bodyPr wrap="square">
            <a:spAutoFit/>
          </a:bodyPr>
          <a:lstStyle/>
          <a:p>
            <a:r>
              <a:rPr lang="fr-FR" sz="2400" b="1" dirty="0">
                <a:solidFill>
                  <a:srgbClr val="B71D0D"/>
                </a:solidFill>
                <a:latin typeface="Arial Narrow"/>
                <a:cs typeface="Arial Narrow"/>
              </a:rPr>
              <a:t>STAV - Sciences et technologies de l’agronomie et du vivant </a:t>
            </a:r>
            <a:r>
              <a:rPr lang="fr-FR" sz="2400" b="1">
                <a:solidFill>
                  <a:srgbClr val="B71D0D"/>
                </a:solidFill>
                <a:latin typeface="Arial Narrow"/>
                <a:cs typeface="Arial Narrow"/>
              </a:rPr>
              <a:t>( au lycée </a:t>
            </a:r>
            <a:r>
              <a:rPr lang="fr-FR" sz="2400" b="1" dirty="0">
                <a:solidFill>
                  <a:srgbClr val="B71D0D"/>
                </a:solidFill>
                <a:latin typeface="Arial Narrow"/>
                <a:cs typeface="Arial Narrow"/>
              </a:rPr>
              <a:t>agricole)</a:t>
            </a:r>
          </a:p>
          <a:p>
            <a:r>
              <a:rPr lang="fr-FR" sz="2000" b="1" dirty="0">
                <a:solidFill>
                  <a:srgbClr val="3366FF"/>
                </a:solidFill>
                <a:latin typeface="Arial Narrow"/>
                <a:cs typeface="Arial Narrow"/>
              </a:rPr>
              <a:t>Pour qui ?  </a:t>
            </a:r>
            <a:r>
              <a:rPr lang="fr-FR" sz="2000" dirty="0">
                <a:solidFill>
                  <a:schemeClr val="tx1">
                    <a:lumMod val="65000"/>
                    <a:lumOff val="35000"/>
                  </a:schemeClr>
                </a:solidFill>
                <a:latin typeface="Arial Narrow"/>
                <a:cs typeface="Arial Narrow"/>
              </a:rPr>
              <a:t>Les élèves attirés par la biologie, l’agriculture et l’environnement. </a:t>
            </a:r>
            <a:r>
              <a:rPr lang="fr-FR" sz="2000" b="1" dirty="0">
                <a:solidFill>
                  <a:srgbClr val="3366FF"/>
                </a:solidFill>
                <a:latin typeface="Arial Narrow"/>
                <a:cs typeface="Arial Narrow"/>
              </a:rPr>
              <a:t>Au programme. </a:t>
            </a:r>
            <a:r>
              <a:rPr lang="fr-FR" sz="2000" dirty="0">
                <a:solidFill>
                  <a:schemeClr val="tx1">
                    <a:lumMod val="65000"/>
                    <a:lumOff val="35000"/>
                  </a:schemeClr>
                </a:solidFill>
                <a:latin typeface="Arial Narrow"/>
                <a:cs typeface="Arial Narrow"/>
              </a:rPr>
              <a:t>Culture scientifique, technologique et agricole : biologie-écologie, physique-chimie, maths, sciences éco, sociales et de gestion, sciences et techniques agronomiques. </a:t>
            </a:r>
            <a:r>
              <a:rPr lang="fr-FR" sz="2000" b="1" dirty="0">
                <a:solidFill>
                  <a:srgbClr val="267CF2"/>
                </a:solidFill>
                <a:latin typeface="Arial Narrow"/>
                <a:cs typeface="Arial Narrow"/>
              </a:rPr>
              <a:t>8 semaines de stages. </a:t>
            </a:r>
            <a:r>
              <a:rPr lang="fr-FR" sz="2000" dirty="0">
                <a:solidFill>
                  <a:schemeClr val="tx1">
                    <a:lumMod val="65000"/>
                    <a:lumOff val="35000"/>
                  </a:schemeClr>
                </a:solidFill>
                <a:latin typeface="Arial Narrow"/>
                <a:cs typeface="Arial Narrow"/>
              </a:rPr>
              <a:t>Chaque lycée est libre de proposer des espaces d’initiative locale : transformation des produits alimentaires, valorisation des espaces</a:t>
            </a:r>
            <a:r>
              <a:rPr lang="fr-FR" sz="2000" b="1" dirty="0">
                <a:solidFill>
                  <a:srgbClr val="267CF2"/>
                </a:solidFill>
                <a:latin typeface="Arial Narrow"/>
                <a:cs typeface="Arial Narrow"/>
              </a:rPr>
              <a:t>. Et après ? </a:t>
            </a:r>
            <a:r>
              <a:rPr lang="fr-FR" sz="2000" dirty="0">
                <a:solidFill>
                  <a:srgbClr val="595959"/>
                </a:solidFill>
                <a:latin typeface="Arial Narrow"/>
                <a:cs typeface="Arial Narrow"/>
              </a:rPr>
              <a:t>poursuite d’études en agriculture, agroalimentaire, environnement...</a:t>
            </a:r>
            <a:endParaRPr lang="fr-FR" sz="2000" b="1" kern="1200" dirty="0">
              <a:solidFill>
                <a:srgbClr val="595959"/>
              </a:solidFill>
              <a:latin typeface="Arial Narrow"/>
              <a:cs typeface="Arial Narrow"/>
            </a:endParaRPr>
          </a:p>
        </p:txBody>
      </p:sp>
      <p:sp>
        <p:nvSpPr>
          <p:cNvPr id="7" name="Rectangle 6"/>
          <p:cNvSpPr/>
          <p:nvPr/>
        </p:nvSpPr>
        <p:spPr>
          <a:xfrm>
            <a:off x="677912" y="1199731"/>
            <a:ext cx="8142970" cy="2308324"/>
          </a:xfrm>
          <a:prstGeom prst="rect">
            <a:avLst/>
          </a:prstGeom>
          <a:solidFill>
            <a:srgbClr val="E8E8E8"/>
          </a:solidFill>
          <a:effectLst>
            <a:outerShdw blurRad="50800" dist="38100" dir="8100000" algn="tr" rotWithShape="0">
              <a:prstClr val="black">
                <a:alpha val="40000"/>
              </a:prstClr>
            </a:outerShdw>
          </a:effectLst>
        </p:spPr>
        <p:txBody>
          <a:bodyPr wrap="square">
            <a:spAutoFit/>
          </a:bodyPr>
          <a:lstStyle/>
          <a:p>
            <a:r>
              <a:rPr lang="fr-FR" sz="2400" b="1" dirty="0">
                <a:solidFill>
                  <a:srgbClr val="B71D0D"/>
                </a:solidFill>
                <a:latin typeface="Arial Narrow"/>
                <a:cs typeface="Arial Narrow"/>
              </a:rPr>
              <a:t>STMG - Sciences et technologies du management et de la gestion</a:t>
            </a:r>
          </a:p>
          <a:p>
            <a:r>
              <a:rPr lang="fr-FR" sz="2000" b="1" dirty="0">
                <a:solidFill>
                  <a:srgbClr val="A9C000"/>
                </a:solidFill>
                <a:latin typeface="Arial Narrow"/>
                <a:cs typeface="Arial Narrow"/>
              </a:rPr>
              <a:t>Pour qui ? </a:t>
            </a:r>
            <a:r>
              <a:rPr lang="fr-FR" sz="2000" dirty="0">
                <a:solidFill>
                  <a:srgbClr val="595959"/>
                </a:solidFill>
                <a:latin typeface="Arial Narrow"/>
                <a:cs typeface="Arial Narrow"/>
              </a:rPr>
              <a:t>Les élèves intéressés par le fonctionnement des organisations et leur gestion, les relations au travail. </a:t>
            </a:r>
            <a:r>
              <a:rPr lang="fr-FR" sz="2000" b="1" dirty="0">
                <a:solidFill>
                  <a:srgbClr val="A9C000"/>
                </a:solidFill>
                <a:latin typeface="Arial Narrow"/>
                <a:cs typeface="Arial Narrow"/>
              </a:rPr>
              <a:t>Au programme. </a:t>
            </a:r>
            <a:r>
              <a:rPr lang="fr-FR" sz="2000" dirty="0">
                <a:solidFill>
                  <a:srgbClr val="595959"/>
                </a:solidFill>
                <a:latin typeface="Arial Narrow"/>
                <a:cs typeface="Arial Narrow"/>
              </a:rPr>
              <a:t>Sc. de gestion, éco-droit et management des organisations prédominants, articulés avec une spécialité (gestion et finance ; systèmes d’information de gestion ; ressources humaines et communication ; marketing). </a:t>
            </a:r>
            <a:r>
              <a:rPr lang="fr-FR" sz="2000" b="1" dirty="0">
                <a:solidFill>
                  <a:srgbClr val="A9C000"/>
                </a:solidFill>
                <a:latin typeface="Arial Narrow"/>
                <a:cs typeface="Arial Narrow"/>
              </a:rPr>
              <a:t>Et après ? </a:t>
            </a:r>
            <a:r>
              <a:rPr lang="fr-FR" sz="2000" dirty="0">
                <a:solidFill>
                  <a:schemeClr val="tx1">
                    <a:lumMod val="65000"/>
                    <a:lumOff val="35000"/>
                  </a:schemeClr>
                </a:solidFill>
                <a:latin typeface="Arial Narrow"/>
                <a:cs typeface="Arial Narrow"/>
              </a:rPr>
              <a:t>Études supérieures en commerce, gestion, communication des entreprises, assistance de direction, communication, tourisme.</a:t>
            </a:r>
            <a:endParaRPr lang="fr-FR" sz="2000" b="1" dirty="0">
              <a:solidFill>
                <a:schemeClr val="tx1">
                  <a:lumMod val="65000"/>
                  <a:lumOff val="35000"/>
                </a:schemeClr>
              </a:solidFill>
              <a:latin typeface="Arial Narrow"/>
              <a:cs typeface="Arial Narrow"/>
            </a:endParaRPr>
          </a:p>
        </p:txBody>
      </p:sp>
      <p:sp>
        <p:nvSpPr>
          <p:cNvPr id="8"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dirty="0">
                <a:solidFill>
                  <a:srgbClr val="FFFFFF"/>
                </a:solidFill>
                <a:latin typeface="Arial Bold"/>
                <a:ea typeface="+mj-ea"/>
                <a:cs typeface="Arial Bold"/>
              </a:rPr>
              <a:t>Les bacs technologiques</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Tree>
    <p:extLst>
      <p:ext uri="{BB962C8B-B14F-4D97-AF65-F5344CB8AC3E}">
        <p14:creationId xmlns:p14="http://schemas.microsoft.com/office/powerpoint/2010/main" val="4169354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dirty="0">
                <a:solidFill>
                  <a:srgbClr val="FFFFFF"/>
                </a:solidFill>
                <a:latin typeface="Arial Bold"/>
                <a:ea typeface="+mj-ea"/>
                <a:cs typeface="Arial Bold"/>
              </a:rPr>
              <a:t>Les bacs technologiques</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7" name="Espace réservé du numéro de diapositive 5"/>
          <p:cNvSpPr txBox="1">
            <a:spLocks/>
          </p:cNvSpPr>
          <p:nvPr/>
        </p:nvSpPr>
        <p:spPr>
          <a:xfrm>
            <a:off x="8360228" y="6525708"/>
            <a:ext cx="789883" cy="365125"/>
          </a:xfrm>
          <a:prstGeom prst="rect">
            <a:avLst/>
          </a:prstGeom>
        </p:spPr>
        <p:txBody>
          <a:bodyPr vert="horz" wrap="square" lIns="91440" tIns="45720" rIns="91440" bIns="45720" numCol="1" anchor="ctr" anchorCtr="0" compatLnSpc="1">
            <a:prstTxWarp prst="textNoShape">
              <a:avLst/>
            </a:prstTxWarp>
          </a:bodyPr>
          <a:lstStyle>
            <a:defPPr>
              <a:defRPr lang="fr-FR"/>
            </a:defPPr>
            <a:lvl1pPr marL="0" algn="l" defTabSz="457200" rtl="0" eaLnBrk="1" latinLnBrk="0" hangingPunct="1">
              <a:defRPr sz="1200" kern="1200">
                <a:solidFill>
                  <a:srgbClr val="FFFFFF"/>
                </a:solidFill>
                <a:latin typeface="Arial Bold" charset="0"/>
                <a:ea typeface="Arial Bold" charset="0"/>
                <a:cs typeface="Arial Bold"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1F5AF79-3A2A-0A41-98EA-E9C0B58A780B}" type="slidenum">
              <a:rPr lang="fr-FR" smtClean="0"/>
              <a:pPr/>
              <a:t>28</a:t>
            </a:fld>
            <a:endParaRPr lang="fr-FR" dirty="0"/>
          </a:p>
        </p:txBody>
      </p:sp>
      <p:sp>
        <p:nvSpPr>
          <p:cNvPr id="11" name="Text Box 3"/>
          <p:cNvSpPr txBox="1">
            <a:spLocks noChangeArrowheads="1"/>
          </p:cNvSpPr>
          <p:nvPr/>
        </p:nvSpPr>
        <p:spPr bwMode="auto">
          <a:xfrm>
            <a:off x="787245" y="1036199"/>
            <a:ext cx="8142970" cy="2600712"/>
          </a:xfrm>
          <a:prstGeom prst="rect">
            <a:avLst/>
          </a:prstGeom>
          <a:solidFill>
            <a:schemeClr val="accent1">
              <a:lumMod val="20000"/>
              <a:lumOff val="80000"/>
            </a:schemeClr>
          </a:solidFill>
          <a:ln w="19050">
            <a:noFill/>
            <a:miter lim="800000"/>
            <a:headEnd/>
            <a:tailEnd/>
          </a:ln>
          <a:effectLst>
            <a:outerShdw blurRad="50800" dist="38100" dir="5400000" algn="t" rotWithShape="0">
              <a:prstClr val="black">
                <a:alpha val="40000"/>
              </a:prstClr>
            </a:outerShdw>
          </a:effectLst>
          <a:extLst/>
        </p:spPr>
        <p:txBody>
          <a:bodyPr wrap="square">
            <a:spAutoFit/>
          </a:bodyPr>
          <a:lstStyle/>
          <a:p>
            <a:r>
              <a:rPr lang="fr-FR" sz="2300" b="1" dirty="0">
                <a:solidFill>
                  <a:srgbClr val="B71D0D"/>
                </a:solidFill>
                <a:latin typeface="Arial Narrow"/>
                <a:cs typeface="Arial Narrow"/>
              </a:rPr>
              <a:t>STHR - Sciences et technologies de l’hôtellerie et de la restauration</a:t>
            </a:r>
          </a:p>
          <a:p>
            <a:r>
              <a:rPr lang="fr-FR" sz="2000" b="1" dirty="0">
                <a:solidFill>
                  <a:srgbClr val="3366FF"/>
                </a:solidFill>
                <a:latin typeface="Arial Narrow"/>
                <a:cs typeface="Arial Narrow"/>
              </a:rPr>
              <a:t>Pour qui ? </a:t>
            </a:r>
            <a:r>
              <a:rPr lang="fr-FR" sz="2000" dirty="0">
                <a:solidFill>
                  <a:schemeClr val="tx1">
                    <a:lumMod val="65000"/>
                    <a:lumOff val="35000"/>
                  </a:schemeClr>
                </a:solidFill>
                <a:latin typeface="Arial Narrow"/>
                <a:cs typeface="Arial Narrow"/>
              </a:rPr>
              <a:t>Après une </a:t>
            </a:r>
            <a:r>
              <a:rPr lang="fr-FR" sz="2000" b="1" dirty="0">
                <a:solidFill>
                  <a:schemeClr val="bg2">
                    <a:lumMod val="25000"/>
                  </a:schemeClr>
                </a:solidFill>
                <a:latin typeface="Arial Narrow"/>
                <a:cs typeface="Arial Narrow"/>
              </a:rPr>
              <a:t>2</a:t>
            </a:r>
            <a:r>
              <a:rPr lang="fr-FR" sz="2000" b="1" baseline="30000" dirty="0">
                <a:solidFill>
                  <a:schemeClr val="bg2">
                    <a:lumMod val="25000"/>
                  </a:schemeClr>
                </a:solidFill>
                <a:latin typeface="Arial Narrow"/>
                <a:cs typeface="Arial Narrow"/>
              </a:rPr>
              <a:t>de</a:t>
            </a:r>
            <a:r>
              <a:rPr lang="fr-FR" sz="2000" b="1" dirty="0">
                <a:solidFill>
                  <a:schemeClr val="bg2">
                    <a:lumMod val="25000"/>
                  </a:schemeClr>
                </a:solidFill>
                <a:latin typeface="Arial Narrow"/>
                <a:cs typeface="Arial Narrow"/>
              </a:rPr>
              <a:t> spécifique, </a:t>
            </a:r>
            <a:r>
              <a:rPr lang="fr-FR" sz="2000" dirty="0">
                <a:solidFill>
                  <a:srgbClr val="595959"/>
                </a:solidFill>
                <a:latin typeface="Arial Narrow"/>
                <a:cs typeface="Arial Narrow"/>
              </a:rPr>
              <a:t>mais possible après une 2</a:t>
            </a:r>
            <a:r>
              <a:rPr lang="fr-FR" sz="2000" baseline="30000" dirty="0">
                <a:solidFill>
                  <a:srgbClr val="595959"/>
                </a:solidFill>
                <a:latin typeface="Arial Narrow"/>
                <a:cs typeface="Arial Narrow"/>
              </a:rPr>
              <a:t>de</a:t>
            </a:r>
            <a:r>
              <a:rPr lang="fr-FR" sz="2000" dirty="0">
                <a:solidFill>
                  <a:srgbClr val="595959"/>
                </a:solidFill>
                <a:latin typeface="Arial Narrow"/>
                <a:cs typeface="Arial Narrow"/>
              </a:rPr>
              <a:t> générale et techno.</a:t>
            </a:r>
            <a:r>
              <a:rPr lang="fr-FR" sz="2000" dirty="0">
                <a:latin typeface="Arial Narrow"/>
                <a:cs typeface="Arial Narrow"/>
              </a:rPr>
              <a:t> </a:t>
            </a:r>
            <a:r>
              <a:rPr lang="fr-FR" sz="2000" b="1" dirty="0">
                <a:solidFill>
                  <a:srgbClr val="267CF2"/>
                </a:solidFill>
                <a:latin typeface="Arial Narrow"/>
                <a:cs typeface="Arial Narrow"/>
              </a:rPr>
              <a:t>Au programme. </a:t>
            </a:r>
            <a:r>
              <a:rPr lang="fr-FR" sz="2000" dirty="0">
                <a:solidFill>
                  <a:srgbClr val="595959"/>
                </a:solidFill>
                <a:latin typeface="Arial Narrow"/>
                <a:cs typeface="Arial Narrow"/>
              </a:rPr>
              <a:t>Éco. et gestion hôtelière, sc. et techno des services, sc. et techno culinaires, enseignement scientifique alimentation-environnement, enseignement techno en langue vivante, maths, langues vivantes, sciences, français, histoire-géo…</a:t>
            </a:r>
            <a:r>
              <a:rPr lang="fr-FR" sz="2000" dirty="0">
                <a:latin typeface="Arial Narrow"/>
                <a:cs typeface="Arial Narrow"/>
              </a:rPr>
              <a:t> </a:t>
            </a:r>
            <a:r>
              <a:rPr lang="fr-FR" sz="2000" b="1" dirty="0">
                <a:solidFill>
                  <a:srgbClr val="267CF2"/>
                </a:solidFill>
                <a:latin typeface="Arial Narrow"/>
                <a:cs typeface="Arial Narrow"/>
              </a:rPr>
              <a:t>Et après ? </a:t>
            </a:r>
            <a:r>
              <a:rPr lang="fr-FR" sz="2000" dirty="0">
                <a:solidFill>
                  <a:srgbClr val="595959"/>
                </a:solidFill>
                <a:latin typeface="Arial Narrow"/>
                <a:cs typeface="Arial Narrow"/>
              </a:rPr>
              <a:t>écoles d’hôtellerie restauration, tourisme, commerce et services, de la comptabilité et de la gestion des organisations, ou université, par exemple en licence de sc. et techno de l’hôtellerie-restauration…</a:t>
            </a:r>
            <a:endParaRPr lang="fr-FR" sz="2000" b="1" kern="1200" dirty="0">
              <a:solidFill>
                <a:srgbClr val="595959"/>
              </a:solidFill>
              <a:latin typeface="Arial Narrow"/>
              <a:cs typeface="Arial Narrow"/>
            </a:endParaRPr>
          </a:p>
        </p:txBody>
      </p:sp>
      <p:sp>
        <p:nvSpPr>
          <p:cNvPr id="8" name="Rectangle 7"/>
          <p:cNvSpPr/>
          <p:nvPr/>
        </p:nvSpPr>
        <p:spPr>
          <a:xfrm>
            <a:off x="787245" y="3742146"/>
            <a:ext cx="8142970" cy="2600712"/>
          </a:xfrm>
          <a:prstGeom prst="rect">
            <a:avLst/>
          </a:prstGeom>
          <a:solidFill>
            <a:schemeClr val="accent3">
              <a:lumMod val="20000"/>
              <a:lumOff val="80000"/>
            </a:schemeClr>
          </a:solidFill>
          <a:effectLst>
            <a:outerShdw blurRad="50800" dist="38100" dir="5400000" algn="t" rotWithShape="0">
              <a:prstClr val="black">
                <a:alpha val="40000"/>
              </a:prstClr>
            </a:outerShdw>
          </a:effectLst>
        </p:spPr>
        <p:txBody>
          <a:bodyPr wrap="square">
            <a:spAutoFit/>
          </a:bodyPr>
          <a:lstStyle/>
          <a:p>
            <a:r>
              <a:rPr lang="fr-FR" sz="2300" b="1" dirty="0">
                <a:solidFill>
                  <a:srgbClr val="B71D0D"/>
                </a:solidFill>
                <a:latin typeface="Arial Narrow"/>
                <a:cs typeface="Arial Narrow"/>
              </a:rPr>
              <a:t>TMD - Techniques de la musique et de la danse</a:t>
            </a:r>
          </a:p>
          <a:p>
            <a:r>
              <a:rPr lang="fr-FR" sz="2000" b="1" dirty="0">
                <a:solidFill>
                  <a:srgbClr val="267CF2"/>
                </a:solidFill>
                <a:latin typeface="Arial Narrow"/>
                <a:cs typeface="Arial Narrow"/>
              </a:rPr>
              <a:t>Pour qui ? </a:t>
            </a:r>
            <a:r>
              <a:rPr lang="fr-FR" sz="2000" dirty="0">
                <a:solidFill>
                  <a:srgbClr val="595959"/>
                </a:solidFill>
                <a:latin typeface="Arial Narrow"/>
                <a:cs typeface="Arial Narrow"/>
              </a:rPr>
              <a:t>Après une </a:t>
            </a:r>
            <a:r>
              <a:rPr lang="fr-FR" sz="2000" b="1" dirty="0">
                <a:solidFill>
                  <a:schemeClr val="bg2">
                    <a:lumMod val="25000"/>
                  </a:schemeClr>
                </a:solidFill>
                <a:latin typeface="Arial Narrow"/>
                <a:cs typeface="Arial Narrow"/>
              </a:rPr>
              <a:t>2</a:t>
            </a:r>
            <a:r>
              <a:rPr lang="fr-FR" sz="2000" b="1" baseline="30000" dirty="0">
                <a:solidFill>
                  <a:schemeClr val="bg2">
                    <a:lumMod val="25000"/>
                  </a:schemeClr>
                </a:solidFill>
                <a:latin typeface="Arial Narrow"/>
                <a:cs typeface="Arial Narrow"/>
              </a:rPr>
              <a:t>de </a:t>
            </a:r>
            <a:r>
              <a:rPr lang="fr-FR" sz="2000" b="1" dirty="0">
                <a:solidFill>
                  <a:schemeClr val="bg2">
                    <a:lumMod val="25000"/>
                  </a:schemeClr>
                </a:solidFill>
                <a:latin typeface="Arial Narrow"/>
                <a:cs typeface="Arial Narrow"/>
              </a:rPr>
              <a:t>spécifique </a:t>
            </a:r>
            <a:r>
              <a:rPr lang="fr-FR" sz="2000" dirty="0">
                <a:solidFill>
                  <a:srgbClr val="595959"/>
                </a:solidFill>
                <a:latin typeface="Arial Narrow"/>
                <a:cs typeface="Arial Narrow"/>
              </a:rPr>
              <a:t>et avec pratique intensive de la danse ou d’un instrument ; être </a:t>
            </a:r>
            <a:r>
              <a:rPr lang="fr-FR" sz="2000" dirty="0" err="1">
                <a:solidFill>
                  <a:srgbClr val="595959"/>
                </a:solidFill>
                <a:latin typeface="Arial Narrow"/>
                <a:cs typeface="Arial Narrow"/>
              </a:rPr>
              <a:t>inscrit-e</a:t>
            </a:r>
            <a:r>
              <a:rPr lang="fr-FR" sz="2000" dirty="0">
                <a:solidFill>
                  <a:srgbClr val="595959"/>
                </a:solidFill>
                <a:latin typeface="Arial Narrow"/>
                <a:cs typeface="Arial Narrow"/>
              </a:rPr>
              <a:t> au conservatoire.</a:t>
            </a:r>
            <a:r>
              <a:rPr lang="fr-FR" sz="2000" b="1" dirty="0">
                <a:solidFill>
                  <a:srgbClr val="A9C000"/>
                </a:solidFill>
                <a:latin typeface="Arial Narrow"/>
                <a:cs typeface="Arial Narrow"/>
              </a:rPr>
              <a:t> </a:t>
            </a:r>
            <a:r>
              <a:rPr lang="fr-FR" sz="2000" b="1" dirty="0">
                <a:solidFill>
                  <a:srgbClr val="0070C0"/>
                </a:solidFill>
                <a:latin typeface="Arial Narrow"/>
                <a:cs typeface="Arial Narrow"/>
              </a:rPr>
              <a:t>Au programme </a:t>
            </a:r>
            <a:r>
              <a:rPr lang="fr-FR" sz="2000" dirty="0">
                <a:solidFill>
                  <a:srgbClr val="595959"/>
                </a:solidFill>
                <a:latin typeface="Arial Narrow"/>
                <a:cs typeface="Arial Narrow"/>
              </a:rPr>
              <a:t>en 3 ans : « instrument » ou «danse » + enseignements généraux (français, langue étrangère, philo, histoire de l’art et des civilisations, maths et physique) et enseignements techno (le son, les amplificateurs, dynamique de la danse…). Cours de musique ou de danse au lycée et au conservatoire. </a:t>
            </a:r>
            <a:r>
              <a:rPr lang="fr-FR" sz="2000" b="1" dirty="0">
                <a:solidFill>
                  <a:srgbClr val="267CF2"/>
                </a:solidFill>
                <a:latin typeface="Arial Narrow"/>
                <a:cs typeface="Arial Narrow"/>
              </a:rPr>
              <a:t>Et après ? </a:t>
            </a:r>
            <a:r>
              <a:rPr lang="fr-FR" sz="2000" dirty="0">
                <a:solidFill>
                  <a:srgbClr val="595959"/>
                </a:solidFill>
                <a:latin typeface="Arial Narrow"/>
                <a:cs typeface="Arial Narrow"/>
              </a:rPr>
              <a:t>Études supérieures surtout au conservatoire (sur concours), plus rarement à l’université (musicologie, arts, scène).</a:t>
            </a:r>
            <a:endParaRPr lang="fr-FR" sz="2000" b="1" dirty="0">
              <a:solidFill>
                <a:srgbClr val="595959"/>
              </a:solidFill>
              <a:latin typeface="Arial Narrow"/>
              <a:cs typeface="Arial Narrow"/>
            </a:endParaRPr>
          </a:p>
        </p:txBody>
      </p:sp>
    </p:spTree>
    <p:extLst>
      <p:ext uri="{BB962C8B-B14F-4D97-AF65-F5344CB8AC3E}">
        <p14:creationId xmlns:p14="http://schemas.microsoft.com/office/powerpoint/2010/main" val="1685734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dirty="0">
                <a:solidFill>
                  <a:schemeClr val="bg1"/>
                </a:solidFill>
              </a:rPr>
              <a:t>► </a:t>
            </a:r>
            <a:r>
              <a:rPr lang="fr-FR" sz="2800" dirty="0">
                <a:solidFill>
                  <a:srgbClr val="FFFFFF"/>
                </a:solidFill>
                <a:latin typeface="Arial Bold"/>
                <a:ea typeface="+mj-ea"/>
                <a:cs typeface="Arial Bold"/>
              </a:rPr>
              <a:t>1</a:t>
            </a:r>
            <a:r>
              <a:rPr lang="fr-FR" sz="2800" baseline="30000" dirty="0">
                <a:solidFill>
                  <a:srgbClr val="FFFFFF"/>
                </a:solidFill>
                <a:latin typeface="Arial Bold"/>
                <a:ea typeface="+mj-ea"/>
                <a:cs typeface="Arial Bold"/>
              </a:rPr>
              <a:t>re</a:t>
            </a:r>
            <a:r>
              <a:rPr lang="fr-FR" sz="2800" dirty="0">
                <a:solidFill>
                  <a:srgbClr val="FFFFFF"/>
                </a:solidFill>
                <a:latin typeface="Arial Bold"/>
                <a:ea typeface="+mj-ea"/>
                <a:cs typeface="Arial Bold"/>
              </a:rPr>
              <a:t> technologique</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7" name="Espace réservé du numéro de diapositive 5"/>
          <p:cNvSpPr txBox="1">
            <a:spLocks/>
          </p:cNvSpPr>
          <p:nvPr/>
        </p:nvSpPr>
        <p:spPr>
          <a:xfrm>
            <a:off x="8360228" y="6525708"/>
            <a:ext cx="789883" cy="365125"/>
          </a:xfrm>
          <a:prstGeom prst="rect">
            <a:avLst/>
          </a:prstGeom>
        </p:spPr>
        <p:txBody>
          <a:bodyPr vert="horz" wrap="square" lIns="91440" tIns="45720" rIns="91440" bIns="45720" numCol="1" anchor="ctr" anchorCtr="0" compatLnSpc="1">
            <a:prstTxWarp prst="textNoShape">
              <a:avLst/>
            </a:prstTxWarp>
          </a:bodyPr>
          <a:lstStyle>
            <a:defPPr>
              <a:defRPr lang="fr-FR"/>
            </a:defPPr>
            <a:lvl1pPr marL="0" algn="l" defTabSz="457200" rtl="0" eaLnBrk="1" latinLnBrk="0" hangingPunct="1">
              <a:defRPr sz="1200" kern="1200">
                <a:solidFill>
                  <a:srgbClr val="FFFFFF"/>
                </a:solidFill>
                <a:latin typeface="Arial Bold" charset="0"/>
                <a:ea typeface="Arial Bold" charset="0"/>
                <a:cs typeface="Arial Bold"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1F5AF79-3A2A-0A41-98EA-E9C0B58A780B}" type="slidenum">
              <a:rPr lang="fr-FR" smtClean="0"/>
              <a:pPr/>
              <a:t>29</a:t>
            </a:fld>
            <a:endParaRPr lang="fr-FR" dirty="0"/>
          </a:p>
        </p:txBody>
      </p:sp>
      <p:sp>
        <p:nvSpPr>
          <p:cNvPr id="9" name="Titre 19"/>
          <p:cNvSpPr>
            <a:spLocks noGrp="1"/>
          </p:cNvSpPr>
          <p:nvPr>
            <p:ph type="title"/>
          </p:nvPr>
        </p:nvSpPr>
        <p:spPr>
          <a:xfrm>
            <a:off x="1235277" y="6520046"/>
            <a:ext cx="6989841" cy="278186"/>
          </a:xfrm>
          <a:noFill/>
          <a:ln>
            <a:noFill/>
          </a:ln>
        </p:spPr>
        <p:txBody>
          <a:bodyPr>
            <a:normAutofit/>
          </a:bodyPr>
          <a:lstStyle/>
          <a:p>
            <a:pPr algn="r"/>
            <a:r>
              <a:rPr lang="fr-FR" sz="1200" i="1" cap="all" dirty="0">
                <a:solidFill>
                  <a:schemeClr val="bg1"/>
                </a:solidFill>
                <a:latin typeface="Arial"/>
                <a:cs typeface="Arial"/>
              </a:rPr>
              <a:t>novembre 2018</a:t>
            </a:r>
          </a:p>
        </p:txBody>
      </p:sp>
      <p:sp>
        <p:nvSpPr>
          <p:cNvPr id="3" name="Rectangle 2"/>
          <p:cNvSpPr/>
          <p:nvPr/>
        </p:nvSpPr>
        <p:spPr>
          <a:xfrm>
            <a:off x="609600" y="921043"/>
            <a:ext cx="8077200" cy="5632311"/>
          </a:xfrm>
          <a:prstGeom prst="rect">
            <a:avLst/>
          </a:prstGeom>
        </p:spPr>
        <p:txBody>
          <a:bodyPr wrap="square">
            <a:spAutoFit/>
          </a:bodyPr>
          <a:lstStyle/>
          <a:p>
            <a:pPr>
              <a:spcAft>
                <a:spcPts val="600"/>
              </a:spcAft>
            </a:pPr>
            <a:r>
              <a:rPr lang="fr-FR" sz="2000" b="1" dirty="0">
                <a:solidFill>
                  <a:schemeClr val="accent6">
                    <a:lumMod val="75000"/>
                  </a:schemeClr>
                </a:solidFill>
              </a:rPr>
              <a:t>Enseignements communs à toutes les séries</a:t>
            </a:r>
            <a:endParaRPr lang="fr-FR" sz="2000" dirty="0">
              <a:solidFill>
                <a:schemeClr val="accent6">
                  <a:lumMod val="75000"/>
                </a:schemeClr>
              </a:solidFill>
            </a:endParaRP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Français (en 1</a:t>
            </a:r>
            <a:r>
              <a:rPr lang="fr-FR" sz="2000" baseline="30000" dirty="0">
                <a:solidFill>
                  <a:schemeClr val="tx1">
                    <a:lumMod val="50000"/>
                    <a:lumOff val="50000"/>
                  </a:schemeClr>
                </a:solidFill>
                <a:cs typeface="Arial" panose="020B0604020202020204" pitchFamily="34" charset="0"/>
              </a:rPr>
              <a:t>re</a:t>
            </a:r>
            <a:r>
              <a:rPr lang="fr-FR" sz="2000" dirty="0">
                <a:solidFill>
                  <a:schemeClr val="tx1">
                    <a:lumMod val="50000"/>
                    <a:lumOff val="50000"/>
                  </a:schemeClr>
                </a:solidFill>
                <a:cs typeface="Arial" panose="020B0604020202020204" pitchFamily="34" charset="0"/>
              </a:rPr>
              <a:t> seulement) : 3h</a:t>
            </a: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Philosophie (en t</a:t>
            </a:r>
            <a:r>
              <a:rPr lang="fr-FR" sz="2000" baseline="30000" dirty="0">
                <a:solidFill>
                  <a:schemeClr val="tx1">
                    <a:lumMod val="50000"/>
                    <a:lumOff val="50000"/>
                  </a:schemeClr>
                </a:solidFill>
                <a:cs typeface="Arial" panose="020B0604020202020204" pitchFamily="34" charset="0"/>
              </a:rPr>
              <a:t>ale</a:t>
            </a:r>
            <a:r>
              <a:rPr lang="fr-FR" sz="2000" dirty="0">
                <a:solidFill>
                  <a:schemeClr val="tx1">
                    <a:lumMod val="50000"/>
                    <a:lumOff val="50000"/>
                  </a:schemeClr>
                </a:solidFill>
                <a:cs typeface="Arial" panose="020B0604020202020204" pitchFamily="34" charset="0"/>
              </a:rPr>
              <a:t>) : 2h</a:t>
            </a: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Histoire géographie : 1h 30</a:t>
            </a: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Langue vivante A et langue vivante B : 4h (dont 1h de techno LV)</a:t>
            </a: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Éducation physique et sportive : 2h</a:t>
            </a:r>
            <a:endParaRPr lang="fr-FR" sz="2000" dirty="0">
              <a:solidFill>
                <a:schemeClr val="tx1">
                  <a:lumMod val="50000"/>
                  <a:lumOff val="50000"/>
                </a:schemeClr>
              </a:solidFill>
            </a:endParaRP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Mathématiques : 3h</a:t>
            </a:r>
          </a:p>
          <a:p>
            <a:pPr marL="1057950" lvl="5" indent="-342900">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Enseignement moral et civique : 18h/an</a:t>
            </a:r>
          </a:p>
          <a:p>
            <a:pPr marL="1057950" lvl="5" indent="-342900">
              <a:spcAft>
                <a:spcPts val="1800"/>
              </a:spcAft>
              <a:buClr>
                <a:schemeClr val="tx1">
                  <a:lumMod val="50000"/>
                  <a:lumOff val="50000"/>
                </a:schemeClr>
              </a:buClr>
              <a:buFont typeface="Calibri" panose="020F0502020204030204" pitchFamily="34" charset="0"/>
              <a:buChar char="↘"/>
              <a:defRPr/>
            </a:pPr>
            <a:r>
              <a:rPr lang="fr-FR" sz="2000" dirty="0">
                <a:solidFill>
                  <a:schemeClr val="tx1">
                    <a:lumMod val="50000"/>
                    <a:lumOff val="50000"/>
                  </a:schemeClr>
                </a:solidFill>
                <a:cs typeface="Arial" panose="020B0604020202020204" pitchFamily="34" charset="0"/>
              </a:rPr>
              <a:t>Un accompagnement de l’orientation</a:t>
            </a:r>
          </a:p>
          <a:p>
            <a:pPr marL="0" lvl="3" indent="-199350">
              <a:buClr>
                <a:schemeClr val="tx1">
                  <a:lumMod val="50000"/>
                  <a:lumOff val="50000"/>
                </a:schemeClr>
              </a:buClr>
              <a:defRPr/>
            </a:pPr>
            <a:r>
              <a:rPr lang="fr-FR" altLang="fr-FR" sz="2000" b="1" dirty="0">
                <a:solidFill>
                  <a:schemeClr val="accent6">
                    <a:lumMod val="75000"/>
                  </a:schemeClr>
                </a:solidFill>
              </a:rPr>
              <a:t>Enseignements de spécialité</a:t>
            </a:r>
          </a:p>
          <a:p>
            <a:pPr marL="0" lvl="3" indent="-199350">
              <a:buClr>
                <a:schemeClr val="tx1">
                  <a:lumMod val="50000"/>
                  <a:lumOff val="50000"/>
                </a:schemeClr>
              </a:buClr>
              <a:defRPr/>
            </a:pPr>
            <a:r>
              <a:rPr lang="fr-FR" altLang="fr-FR" sz="2000" b="1" dirty="0">
                <a:solidFill>
                  <a:schemeClr val="accent6">
                    <a:lumMod val="75000"/>
                  </a:schemeClr>
                </a:solidFill>
              </a:rPr>
              <a:t> 		</a:t>
            </a:r>
            <a:r>
              <a:rPr lang="fr-FR" altLang="fr-FR" sz="2000" dirty="0">
                <a:solidFill>
                  <a:schemeClr val="bg1">
                    <a:lumMod val="50000"/>
                  </a:schemeClr>
                </a:solidFill>
              </a:rPr>
              <a:t>3 enseignements en 1</a:t>
            </a:r>
            <a:r>
              <a:rPr lang="fr-FR" altLang="fr-FR" sz="2000" baseline="30000" dirty="0">
                <a:solidFill>
                  <a:schemeClr val="bg1">
                    <a:lumMod val="50000"/>
                  </a:schemeClr>
                </a:solidFill>
              </a:rPr>
              <a:t>re</a:t>
            </a:r>
            <a:r>
              <a:rPr lang="fr-FR" altLang="fr-FR" sz="2000" dirty="0">
                <a:solidFill>
                  <a:schemeClr val="bg1">
                    <a:lumMod val="50000"/>
                  </a:schemeClr>
                </a:solidFill>
              </a:rPr>
              <a:t>,</a:t>
            </a:r>
            <a:r>
              <a:rPr lang="fr-FR" altLang="fr-FR" sz="2000" baseline="30000" dirty="0">
                <a:solidFill>
                  <a:schemeClr val="bg1">
                    <a:lumMod val="50000"/>
                  </a:schemeClr>
                </a:solidFill>
              </a:rPr>
              <a:t> </a:t>
            </a:r>
          </a:p>
          <a:p>
            <a:pPr marL="0" lvl="3" indent="-199350">
              <a:buClr>
                <a:schemeClr val="tx1">
                  <a:lumMod val="50000"/>
                  <a:lumOff val="50000"/>
                </a:schemeClr>
              </a:buClr>
              <a:defRPr/>
            </a:pPr>
            <a:r>
              <a:rPr lang="fr-FR" altLang="fr-FR" sz="2000" baseline="30000" dirty="0">
                <a:solidFill>
                  <a:schemeClr val="bg1">
                    <a:lumMod val="50000"/>
                  </a:schemeClr>
                </a:solidFill>
              </a:rPr>
              <a:t>		</a:t>
            </a:r>
            <a:r>
              <a:rPr lang="fr-FR" altLang="fr-FR" sz="2000" dirty="0">
                <a:solidFill>
                  <a:schemeClr val="bg1">
                    <a:lumMod val="50000"/>
                  </a:schemeClr>
                </a:solidFill>
              </a:rPr>
              <a:t>puis 2 en terminale (sauf en TMD) choix selon  la série visée</a:t>
            </a:r>
          </a:p>
          <a:p>
            <a:pPr marL="0" lvl="3" indent="-199350">
              <a:buClr>
                <a:schemeClr val="tx1">
                  <a:lumMod val="50000"/>
                  <a:lumOff val="50000"/>
                </a:schemeClr>
              </a:buClr>
              <a:defRPr/>
            </a:pPr>
            <a:r>
              <a:rPr lang="fr-FR" altLang="fr-FR" sz="2000" b="1" dirty="0">
                <a:solidFill>
                  <a:schemeClr val="accent6">
                    <a:lumMod val="75000"/>
                  </a:schemeClr>
                </a:solidFill>
              </a:rPr>
              <a:t>Enseignements optionnels (2 au +) </a:t>
            </a:r>
          </a:p>
          <a:p>
            <a:pPr marL="809625" lvl="5">
              <a:buClr>
                <a:schemeClr val="tx1">
                  <a:lumMod val="50000"/>
                  <a:lumOff val="50000"/>
                </a:schemeClr>
              </a:buClr>
              <a:buFont typeface="Arial" panose="020B0604020202020204" pitchFamily="34" charset="0"/>
              <a:buChar char="•"/>
              <a:defRPr/>
            </a:pPr>
            <a:r>
              <a:rPr lang="fr-FR" altLang="fr-FR" sz="2000" b="1" dirty="0">
                <a:solidFill>
                  <a:schemeClr val="tx1">
                    <a:lumMod val="50000"/>
                    <a:lumOff val="50000"/>
                  </a:schemeClr>
                </a:solidFill>
              </a:rPr>
              <a:t> </a:t>
            </a:r>
            <a:r>
              <a:rPr lang="fr-FR" altLang="fr-FR" sz="2000" dirty="0">
                <a:solidFill>
                  <a:schemeClr val="tx1">
                    <a:lumMod val="50000"/>
                    <a:lumOff val="50000"/>
                  </a:schemeClr>
                </a:solidFill>
              </a:rPr>
              <a:t>Langue vivante C (seulement pour la série STHR) </a:t>
            </a:r>
          </a:p>
          <a:p>
            <a:pPr marL="809625" lvl="3">
              <a:buClr>
                <a:schemeClr val="tx1">
                  <a:lumMod val="50000"/>
                  <a:lumOff val="50000"/>
                </a:schemeClr>
              </a:buClr>
              <a:buFont typeface="Arial" pitchFamily="34" charset="0"/>
              <a:buChar char="•"/>
            </a:pPr>
            <a:r>
              <a:rPr lang="fr-FR" altLang="fr-FR" sz="2000" dirty="0">
                <a:solidFill>
                  <a:schemeClr val="tx1">
                    <a:lumMod val="50000"/>
                    <a:lumOff val="50000"/>
                  </a:schemeClr>
                </a:solidFill>
              </a:rPr>
              <a:t> Arts (au choix : arts plastiques, cinéma-audiovisuel, danse, histoire des arts, musique ou théâtre)</a:t>
            </a:r>
          </a:p>
          <a:p>
            <a:pPr marL="809625" lvl="3">
              <a:buClr>
                <a:schemeClr val="tx1">
                  <a:lumMod val="50000"/>
                  <a:lumOff val="50000"/>
                </a:schemeClr>
              </a:buClr>
              <a:buFont typeface="Arial" pitchFamily="34" charset="0"/>
              <a:buChar char="•"/>
            </a:pPr>
            <a:r>
              <a:rPr lang="fr-FR" altLang="fr-FR" sz="2000" dirty="0">
                <a:solidFill>
                  <a:schemeClr val="tx1">
                    <a:lumMod val="50000"/>
                    <a:lumOff val="50000"/>
                  </a:schemeClr>
                </a:solidFill>
              </a:rPr>
              <a:t> Éducation physique et sportive</a:t>
            </a:r>
          </a:p>
        </p:txBody>
      </p:sp>
    </p:spTree>
    <p:extLst>
      <p:ext uri="{BB962C8B-B14F-4D97-AF65-F5344CB8AC3E}">
        <p14:creationId xmlns:p14="http://schemas.microsoft.com/office/powerpoint/2010/main" val="367809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6251306" y="226368"/>
            <a:ext cx="2645916" cy="461665"/>
          </a:xfrm>
          <a:prstGeom prst="rect">
            <a:avLst/>
          </a:prstGeom>
        </p:spPr>
        <p:txBody>
          <a:bodyPr wrap="none">
            <a:spAutoFit/>
          </a:bodyPr>
          <a:lstStyle/>
          <a:p>
            <a:pPr lvl="0" algn="r"/>
            <a:r>
              <a:rPr lang="fr-FR" sz="2400" dirty="0">
                <a:solidFill>
                  <a:prstClr val="white"/>
                </a:solidFill>
                <a:latin typeface="Arial"/>
                <a:cs typeface="Arial"/>
              </a:rPr>
              <a:t>L’orientation en 3</a:t>
            </a:r>
            <a:r>
              <a:rPr lang="fr-FR" sz="2400" baseline="30000" dirty="0">
                <a:solidFill>
                  <a:prstClr val="white"/>
                </a:solidFill>
                <a:latin typeface="Arial"/>
                <a:cs typeface="Arial"/>
              </a:rPr>
              <a:t>e</a:t>
            </a:r>
          </a:p>
        </p:txBody>
      </p:sp>
      <p:sp>
        <p:nvSpPr>
          <p:cNvPr id="5" name="ZoneTexte 4"/>
          <p:cNvSpPr txBox="1"/>
          <p:nvPr/>
        </p:nvSpPr>
        <p:spPr>
          <a:xfrm>
            <a:off x="483783" y="959912"/>
            <a:ext cx="8413440" cy="5909310"/>
          </a:xfrm>
          <a:prstGeom prst="rect">
            <a:avLst/>
          </a:prstGeom>
          <a:noFill/>
        </p:spPr>
        <p:txBody>
          <a:bodyPr wrap="square" rtlCol="0">
            <a:spAutoFit/>
          </a:bodyPr>
          <a:lstStyle/>
          <a:p>
            <a:r>
              <a:rPr lang="fr-FR" sz="2000" b="1" dirty="0">
                <a:solidFill>
                  <a:srgbClr val="FF6600"/>
                </a:solidFill>
              </a:rPr>
              <a:t>1</a:t>
            </a:r>
            <a:r>
              <a:rPr lang="fr-FR" sz="2000" b="1" baseline="30000" dirty="0">
                <a:solidFill>
                  <a:srgbClr val="FF6600"/>
                </a:solidFill>
              </a:rPr>
              <a:t>er </a:t>
            </a:r>
            <a:r>
              <a:rPr lang="fr-FR" sz="2000" b="1" dirty="0">
                <a:solidFill>
                  <a:srgbClr val="FF6600"/>
                </a:solidFill>
              </a:rPr>
              <a:t>trimestre</a:t>
            </a:r>
          </a:p>
          <a:p>
            <a:pPr indent="-342900">
              <a:spcAft>
                <a:spcPts val="1200"/>
              </a:spcAft>
              <a:buFont typeface="Arial"/>
              <a:buChar char="•"/>
            </a:pPr>
            <a:r>
              <a:rPr lang="fr-FR" sz="2000" b="1" dirty="0">
                <a:solidFill>
                  <a:schemeClr val="tx1">
                    <a:lumMod val="50000"/>
                    <a:lumOff val="50000"/>
                  </a:schemeClr>
                </a:solidFill>
              </a:rPr>
              <a:t>Information sur l’orientation et premier conseil de classe. </a:t>
            </a:r>
          </a:p>
          <a:p>
            <a:r>
              <a:rPr lang="fr-FR" sz="2000" b="1" dirty="0">
                <a:solidFill>
                  <a:srgbClr val="FF6600"/>
                </a:solidFill>
              </a:rPr>
              <a:t>2</a:t>
            </a:r>
            <a:r>
              <a:rPr lang="fr-FR" sz="2000" b="1" baseline="30000" dirty="0">
                <a:solidFill>
                  <a:srgbClr val="FF6600"/>
                </a:solidFill>
              </a:rPr>
              <a:t>e</a:t>
            </a:r>
            <a:r>
              <a:rPr lang="fr-FR" sz="2000" b="1" dirty="0">
                <a:solidFill>
                  <a:srgbClr val="FF6600"/>
                </a:solidFill>
              </a:rPr>
              <a:t> trimestre</a:t>
            </a:r>
          </a:p>
          <a:p>
            <a:pPr marL="342900" indent="-342900">
              <a:buFont typeface="Arial"/>
              <a:buChar char="•"/>
            </a:pPr>
            <a:r>
              <a:rPr lang="fr-FR" sz="2000" b="1" dirty="0">
                <a:solidFill>
                  <a:schemeClr val="tx1">
                    <a:lumMod val="50000"/>
                    <a:lumOff val="50000"/>
                  </a:schemeClr>
                </a:solidFill>
              </a:rPr>
              <a:t>Intentions d’orientation exprimées sur la fiche de dialogue.  </a:t>
            </a:r>
          </a:p>
          <a:p>
            <a:pPr marL="342900" indent="-342900">
              <a:spcAft>
                <a:spcPts val="1200"/>
              </a:spcAft>
              <a:buFont typeface="Arial"/>
              <a:buChar char="•"/>
            </a:pPr>
            <a:r>
              <a:rPr lang="fr-FR" sz="2000" b="1" dirty="0">
                <a:solidFill>
                  <a:schemeClr val="tx1">
                    <a:lumMod val="50000"/>
                    <a:lumOff val="50000"/>
                  </a:schemeClr>
                </a:solidFill>
              </a:rPr>
              <a:t>Avis du conseil de classe sur les intentions.</a:t>
            </a:r>
          </a:p>
          <a:p>
            <a:r>
              <a:rPr lang="fr-FR" sz="2000" b="1" dirty="0">
                <a:solidFill>
                  <a:srgbClr val="FF6600"/>
                </a:solidFill>
              </a:rPr>
              <a:t>Avril à mai </a:t>
            </a:r>
          </a:p>
          <a:p>
            <a:pPr marL="342900" indent="-342900">
              <a:buFont typeface="Arial"/>
              <a:buChar char="•"/>
            </a:pPr>
            <a:r>
              <a:rPr lang="fr-FR" sz="2000" b="1" dirty="0">
                <a:solidFill>
                  <a:schemeClr val="tx1">
                    <a:lumMod val="50000"/>
                    <a:lumOff val="50000"/>
                  </a:schemeClr>
                </a:solidFill>
              </a:rPr>
              <a:t>Dossier de demande d’orientation et d’affectation dans un établissement public. (</a:t>
            </a:r>
            <a:r>
              <a:rPr lang="fr-FR" sz="2000" b="1" dirty="0" err="1">
                <a:solidFill>
                  <a:schemeClr val="tx1">
                    <a:lumMod val="50000"/>
                    <a:lumOff val="50000"/>
                  </a:schemeClr>
                </a:solidFill>
              </a:rPr>
              <a:t>Affelnet</a:t>
            </a:r>
            <a:r>
              <a:rPr lang="fr-FR" sz="2000" b="1" dirty="0">
                <a:solidFill>
                  <a:schemeClr val="tx1">
                    <a:lumMod val="50000"/>
                    <a:lumOff val="50000"/>
                  </a:schemeClr>
                </a:solidFill>
              </a:rPr>
              <a:t>)</a:t>
            </a:r>
          </a:p>
          <a:p>
            <a:r>
              <a:rPr lang="fr-FR" sz="2000" b="1" dirty="0">
                <a:solidFill>
                  <a:srgbClr val="FF6600"/>
                </a:solidFill>
              </a:rPr>
              <a:t>Juin</a:t>
            </a:r>
          </a:p>
          <a:p>
            <a:pPr marL="342900" indent="-342900">
              <a:buFont typeface="Arial"/>
              <a:buChar char="•"/>
            </a:pPr>
            <a:r>
              <a:rPr lang="fr-FR" sz="2000" b="1" dirty="0">
                <a:solidFill>
                  <a:schemeClr val="tx1">
                    <a:lumMod val="50000"/>
                    <a:lumOff val="50000"/>
                  </a:schemeClr>
                </a:solidFill>
              </a:rPr>
              <a:t>Proposition de voie d’orientation par le conseil de classe du 3</a:t>
            </a:r>
            <a:r>
              <a:rPr lang="fr-FR" sz="2000" b="1" baseline="30000" dirty="0">
                <a:solidFill>
                  <a:schemeClr val="tx1">
                    <a:lumMod val="50000"/>
                    <a:lumOff val="50000"/>
                  </a:schemeClr>
                </a:solidFill>
              </a:rPr>
              <a:t>e</a:t>
            </a:r>
            <a:r>
              <a:rPr lang="fr-FR" sz="2000" b="1" dirty="0">
                <a:solidFill>
                  <a:schemeClr val="tx1">
                    <a:lumMod val="50000"/>
                    <a:lumOff val="50000"/>
                  </a:schemeClr>
                </a:solidFill>
              </a:rPr>
              <a:t> trimestre et décision du chef d’établissement.</a:t>
            </a:r>
          </a:p>
          <a:p>
            <a:r>
              <a:rPr lang="fr-FR" sz="2000" b="1" dirty="0">
                <a:solidFill>
                  <a:schemeClr val="tx1">
                    <a:lumMod val="50000"/>
                    <a:lumOff val="50000"/>
                  </a:schemeClr>
                </a:solidFill>
              </a:rPr>
              <a:t>	</a:t>
            </a:r>
            <a:r>
              <a:rPr lang="fr-FR" sz="2000" b="1" dirty="0">
                <a:solidFill>
                  <a:srgbClr val="92D050"/>
                </a:solidFill>
              </a:rPr>
              <a:t>➜</a:t>
            </a:r>
            <a:r>
              <a:rPr lang="fr-FR" sz="2000" b="1" dirty="0">
                <a:solidFill>
                  <a:schemeClr val="tx1">
                    <a:lumMod val="50000"/>
                    <a:lumOff val="50000"/>
                  </a:schemeClr>
                </a:solidFill>
              </a:rPr>
              <a:t> Si accord : validation et décision d’orientation définitive.</a:t>
            </a:r>
          </a:p>
          <a:p>
            <a:pPr marL="363538" indent="-363538"/>
            <a:r>
              <a:rPr lang="fr-FR" sz="2000" b="1" dirty="0">
                <a:solidFill>
                  <a:schemeClr val="tx1">
                    <a:lumMod val="50000"/>
                    <a:lumOff val="50000"/>
                  </a:schemeClr>
                </a:solidFill>
              </a:rPr>
              <a:t> 	 </a:t>
            </a:r>
            <a:r>
              <a:rPr lang="fr-FR" sz="2000" b="1" dirty="0">
                <a:solidFill>
                  <a:srgbClr val="FF0000"/>
                </a:solidFill>
              </a:rPr>
              <a:t>➜</a:t>
            </a:r>
            <a:r>
              <a:rPr lang="fr-FR" sz="2000" b="1" dirty="0">
                <a:solidFill>
                  <a:schemeClr val="tx1">
                    <a:lumMod val="50000"/>
                    <a:lumOff val="50000"/>
                  </a:schemeClr>
                </a:solidFill>
              </a:rPr>
              <a:t> Si désaccord  : entretien famille/chef d’établissement et possibilité de          saisine de la commission d’appel.</a:t>
            </a:r>
          </a:p>
          <a:p>
            <a:pPr marL="342900" indent="-342900">
              <a:buFont typeface="Arial"/>
              <a:buChar char="•"/>
            </a:pPr>
            <a:r>
              <a:rPr lang="fr-FR" sz="2000" b="1" dirty="0">
                <a:solidFill>
                  <a:schemeClr val="tx1">
                    <a:lumMod val="50000"/>
                    <a:lumOff val="50000"/>
                  </a:schemeClr>
                </a:solidFill>
              </a:rPr>
              <a:t>Choix des enseignements d’exploration de 2</a:t>
            </a:r>
            <a:r>
              <a:rPr lang="fr-FR" sz="2000" b="1" baseline="30000" dirty="0">
                <a:solidFill>
                  <a:schemeClr val="tx1">
                    <a:lumMod val="50000"/>
                    <a:lumOff val="50000"/>
                  </a:schemeClr>
                </a:solidFill>
              </a:rPr>
              <a:t>de</a:t>
            </a:r>
            <a:r>
              <a:rPr lang="fr-FR" sz="2000" b="1" dirty="0">
                <a:solidFill>
                  <a:schemeClr val="tx1">
                    <a:lumMod val="50000"/>
                    <a:lumOff val="50000"/>
                  </a:schemeClr>
                </a:solidFill>
              </a:rPr>
              <a:t> ou de spécialité de diplôme professionnel.</a:t>
            </a:r>
          </a:p>
          <a:p>
            <a:r>
              <a:rPr lang="fr-FR" sz="2000" b="1" dirty="0">
                <a:solidFill>
                  <a:schemeClr val="accent6">
                    <a:lumMod val="75000"/>
                  </a:schemeClr>
                </a:solidFill>
              </a:rPr>
              <a:t>Tout au long de l’année </a:t>
            </a:r>
            <a:r>
              <a:rPr lang="fr-FR" sz="2000" b="1" dirty="0">
                <a:solidFill>
                  <a:schemeClr val="tx1">
                    <a:lumMod val="50000"/>
                    <a:lumOff val="50000"/>
                  </a:schemeClr>
                </a:solidFill>
              </a:rPr>
              <a:t>: entretiens personnalisés d’orientation.</a:t>
            </a:r>
          </a:p>
          <a:p>
            <a:endParaRPr lang="fr-FR" dirty="0"/>
          </a:p>
        </p:txBody>
      </p:sp>
    </p:spTree>
    <p:extLst>
      <p:ext uri="{BB962C8B-B14F-4D97-AF65-F5344CB8AC3E}">
        <p14:creationId xmlns:p14="http://schemas.microsoft.com/office/powerpoint/2010/main" val="4132739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37944" cy="487362"/>
          </a:xfrm>
        </p:spPr>
        <p:txBody>
          <a:bodyPr>
            <a:normAutofit fontScale="90000"/>
          </a:bodyPr>
          <a:lstStyle/>
          <a:p>
            <a:r>
              <a:rPr lang="fr-FR" sz="2700" dirty="0"/>
              <a:t>				</a:t>
            </a:r>
            <a:r>
              <a:rPr lang="fr-FR" sz="2400" dirty="0">
                <a:solidFill>
                  <a:schemeClr val="bg1"/>
                </a:solidFill>
              </a:rPr>
              <a:t>►</a:t>
            </a:r>
            <a:r>
              <a:rPr lang="fr-FR" sz="2700" dirty="0"/>
              <a:t>  </a:t>
            </a:r>
            <a:r>
              <a:rPr lang="fr-FR" sz="2700" b="1" dirty="0">
                <a:solidFill>
                  <a:schemeClr val="bg1"/>
                </a:solidFill>
                <a:latin typeface="Arial Black"/>
                <a:cs typeface="Arial Black"/>
              </a:rPr>
              <a:t>Les spécialités en classe de techno</a:t>
            </a:r>
          </a:p>
        </p:txBody>
      </p:sp>
      <p:graphicFrame>
        <p:nvGraphicFramePr>
          <p:cNvPr id="4" name="Tableau 3"/>
          <p:cNvGraphicFramePr>
            <a:graphicFrameLocks noGrp="1"/>
          </p:cNvGraphicFramePr>
          <p:nvPr>
            <p:extLst>
              <p:ext uri="{D42A27DB-BD31-4B8C-83A1-F6EECF244321}">
                <p14:modId xmlns:p14="http://schemas.microsoft.com/office/powerpoint/2010/main" val="3509171236"/>
              </p:ext>
            </p:extLst>
          </p:nvPr>
        </p:nvGraphicFramePr>
        <p:xfrm>
          <a:off x="584791" y="1151290"/>
          <a:ext cx="8231820" cy="4876800"/>
        </p:xfrm>
        <a:graphic>
          <a:graphicData uri="http://schemas.openxmlformats.org/drawingml/2006/table">
            <a:tbl>
              <a:tblPr firstRow="1" bandRow="1">
                <a:tableStyleId>{46F890A9-2807-4EBB-B81D-B2AA78EC7F39}</a:tableStyleId>
              </a:tblPr>
              <a:tblGrid>
                <a:gridCol w="1435395">
                  <a:extLst>
                    <a:ext uri="{9D8B030D-6E8A-4147-A177-3AD203B41FA5}">
                      <a16:colId xmlns:a16="http://schemas.microsoft.com/office/drawing/2014/main" val="20000"/>
                    </a:ext>
                  </a:extLst>
                </a:gridCol>
                <a:gridCol w="3189625">
                  <a:extLst>
                    <a:ext uri="{9D8B030D-6E8A-4147-A177-3AD203B41FA5}">
                      <a16:colId xmlns:a16="http://schemas.microsoft.com/office/drawing/2014/main" val="20001"/>
                    </a:ext>
                  </a:extLst>
                </a:gridCol>
                <a:gridCol w="3606800">
                  <a:extLst>
                    <a:ext uri="{9D8B030D-6E8A-4147-A177-3AD203B41FA5}">
                      <a16:colId xmlns:a16="http://schemas.microsoft.com/office/drawing/2014/main" val="20002"/>
                    </a:ext>
                  </a:extLst>
                </a:gridCol>
              </a:tblGrid>
              <a:tr h="291765">
                <a:tc>
                  <a:txBody>
                    <a:bodyPr/>
                    <a:lstStyle/>
                    <a:p>
                      <a:pPr algn="l"/>
                      <a:r>
                        <a:rPr lang="fr-FR" sz="2000" b="1" dirty="0">
                          <a:solidFill>
                            <a:schemeClr val="bg1"/>
                          </a:solidFill>
                        </a:rPr>
                        <a:t>Bac</a:t>
                      </a:r>
                    </a:p>
                  </a:txBody>
                  <a:tcPr>
                    <a:lnL w="12700" cap="flat" cmpd="sng" algn="ctr">
                      <a:no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a:r>
                        <a:rPr lang="fr-FR" sz="2000" b="1" dirty="0">
                          <a:solidFill>
                            <a:schemeClr val="bg1"/>
                          </a:solidFill>
                        </a:rPr>
                        <a:t>1</a:t>
                      </a:r>
                      <a:r>
                        <a:rPr lang="fr-FR" sz="2000" b="1" baseline="30000" dirty="0">
                          <a:solidFill>
                            <a:schemeClr val="bg1"/>
                          </a:solidFill>
                        </a:rPr>
                        <a:t>re</a:t>
                      </a:r>
                      <a:r>
                        <a:rPr lang="fr-FR" sz="2000" b="1" dirty="0">
                          <a:solidFill>
                            <a:schemeClr val="bg1"/>
                          </a:solidFill>
                        </a:rPr>
                        <a:t> techno</a:t>
                      </a:r>
                      <a:endParaRPr lang="fr-FR" sz="2000" b="1" baseline="30000" dirty="0">
                        <a:solidFill>
                          <a:schemeClr val="bg1"/>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B w="19050" cap="flat" cmpd="sng" algn="ctr">
                      <a:solidFill>
                        <a:srgbClr val="FFC000"/>
                      </a:solidFill>
                      <a:prstDash val="solid"/>
                      <a:round/>
                      <a:headEnd type="none" w="med" len="med"/>
                      <a:tailEnd type="none" w="med" len="med"/>
                    </a:lnB>
                    <a:solidFill>
                      <a:schemeClr val="bg2">
                        <a:lumMod val="50000"/>
                      </a:schemeClr>
                    </a:solidFill>
                  </a:tcPr>
                </a:tc>
                <a:tc>
                  <a:txBody>
                    <a:bodyPr/>
                    <a:lstStyle/>
                    <a:p>
                      <a:pPr algn="l"/>
                      <a:r>
                        <a:rPr lang="fr-FR" sz="2000" b="1" dirty="0">
                          <a:solidFill>
                            <a:schemeClr val="bg1"/>
                          </a:solidFill>
                        </a:rPr>
                        <a:t>Terminale</a:t>
                      </a:r>
                      <a:endParaRPr lang="fr-FR" sz="2000" b="1" baseline="30000" dirty="0">
                        <a:solidFill>
                          <a:schemeClr val="bg1"/>
                        </a:solidFill>
                      </a:endParaRPr>
                    </a:p>
                  </a:txBody>
                  <a:tcPr>
                    <a:lnL w="19050" cap="flat" cmpd="sng" algn="ctr">
                      <a:solidFill>
                        <a:srgbClr val="FFC000"/>
                      </a:solidFill>
                      <a:prstDash val="solid"/>
                      <a:round/>
                      <a:headEnd type="none" w="med" len="med"/>
                      <a:tailEnd type="none" w="med" len="med"/>
                    </a:lnL>
                    <a:lnB w="19050" cap="flat" cmpd="sng" algn="ctr">
                      <a:solidFill>
                        <a:srgbClr val="FFC000"/>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370840">
                <a:tc>
                  <a:txBody>
                    <a:bodyPr/>
                    <a:lstStyle/>
                    <a:p>
                      <a:pPr marL="0" indent="0" algn="l"/>
                      <a:r>
                        <a:rPr lang="fr-FR" sz="2000" b="1" dirty="0">
                          <a:solidFill>
                            <a:schemeClr val="tx1">
                              <a:lumMod val="50000"/>
                              <a:lumOff val="50000"/>
                            </a:schemeClr>
                          </a:solidFill>
                        </a:rPr>
                        <a:t>ST2S</a:t>
                      </a:r>
                    </a:p>
                    <a:p>
                      <a:pPr marL="0" indent="0" algn="l"/>
                      <a:r>
                        <a:rPr lang="fr-FR" sz="1200" b="1" dirty="0">
                          <a:solidFill>
                            <a:schemeClr val="tx1">
                              <a:lumMod val="50000"/>
                              <a:lumOff val="50000"/>
                            </a:schemeClr>
                          </a:solidFill>
                        </a:rPr>
                        <a:t>Sciences et technologies de la santé et du social</a:t>
                      </a:r>
                    </a:p>
                  </a:txBody>
                  <a:tcPr>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tc>
                  <a:txBody>
                    <a:bodyPr/>
                    <a:lstStyle/>
                    <a:p>
                      <a:pPr algn="l"/>
                      <a:r>
                        <a:rPr lang="fr-FR" sz="1600" b="1" dirty="0">
                          <a:solidFill>
                            <a:schemeClr val="tx1">
                              <a:lumMod val="50000"/>
                              <a:lumOff val="50000"/>
                            </a:schemeClr>
                          </a:solidFill>
                        </a:rPr>
                        <a:t>- Physique, chimie pour la santé</a:t>
                      </a:r>
                    </a:p>
                    <a:p>
                      <a:pPr algn="l"/>
                      <a:r>
                        <a:rPr lang="fr-FR" sz="1600" b="1" dirty="0">
                          <a:solidFill>
                            <a:schemeClr val="tx1">
                              <a:lumMod val="50000"/>
                              <a:lumOff val="50000"/>
                            </a:schemeClr>
                          </a:solidFill>
                        </a:rPr>
                        <a:t>- Biologie et physiologie humaines</a:t>
                      </a:r>
                    </a:p>
                    <a:p>
                      <a:pPr marL="285750" indent="-285750" algn="l">
                        <a:buFontTx/>
                        <a:buChar char="-"/>
                      </a:pPr>
                      <a:r>
                        <a:rPr lang="fr-FR" sz="1600" b="1" dirty="0">
                          <a:solidFill>
                            <a:schemeClr val="tx1">
                              <a:lumMod val="50000"/>
                              <a:lumOff val="50000"/>
                            </a:schemeClr>
                          </a:solidFill>
                        </a:rPr>
                        <a:t>Sciences et techniques sanitaires et sociales</a:t>
                      </a:r>
                    </a:p>
                    <a:p>
                      <a:pPr marL="285750" indent="-285750" algn="l">
                        <a:buFontTx/>
                        <a:buChar char="-"/>
                      </a:pPr>
                      <a:endParaRPr lang="fr-FR" sz="16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tc>
                  <a:txBody>
                    <a:bodyPr/>
                    <a:lstStyle/>
                    <a:p>
                      <a:pPr algn="l"/>
                      <a:r>
                        <a:rPr lang="fr-FR" sz="1600" b="1" dirty="0">
                          <a:solidFill>
                            <a:schemeClr val="tx1">
                              <a:lumMod val="50000"/>
                              <a:lumOff val="50000"/>
                            </a:schemeClr>
                          </a:solidFill>
                        </a:rPr>
                        <a:t>- Chimie, biologie et physiopathologie humaines</a:t>
                      </a:r>
                    </a:p>
                    <a:p>
                      <a:pPr algn="l"/>
                      <a:r>
                        <a:rPr lang="fr-FR" sz="1600" b="1" dirty="0">
                          <a:solidFill>
                            <a:schemeClr val="tx1">
                              <a:lumMod val="50000"/>
                              <a:lumOff val="50000"/>
                            </a:schemeClr>
                          </a:solidFill>
                        </a:rPr>
                        <a:t>- Sciences et techniques sanitaires et sociales</a:t>
                      </a:r>
                    </a:p>
                  </a:txBody>
                  <a:tcPr>
                    <a:lnL w="19050" cap="flat" cmpd="sng" algn="ctr">
                      <a:solidFill>
                        <a:srgbClr val="FFC000"/>
                      </a:solidFill>
                      <a:prstDash val="solid"/>
                      <a:round/>
                      <a:headEnd type="none" w="med" len="med"/>
                      <a:tailEnd type="none" w="med" len="med"/>
                    </a:lnL>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1800000">
                <a:tc>
                  <a:txBody>
                    <a:bodyPr/>
                    <a:lstStyle/>
                    <a:p>
                      <a:pPr algn="l"/>
                      <a:r>
                        <a:rPr lang="fr-FR" sz="2000" b="1" dirty="0">
                          <a:solidFill>
                            <a:schemeClr val="tx1">
                              <a:lumMod val="50000"/>
                              <a:lumOff val="50000"/>
                            </a:schemeClr>
                          </a:solidFill>
                        </a:rPr>
                        <a:t>STAV</a:t>
                      </a:r>
                    </a:p>
                    <a:p>
                      <a:pPr algn="l"/>
                      <a:r>
                        <a:rPr lang="fr-FR" sz="1200" b="1" dirty="0">
                          <a:solidFill>
                            <a:schemeClr val="tx1">
                              <a:lumMod val="50000"/>
                              <a:lumOff val="50000"/>
                            </a:schemeClr>
                          </a:solidFill>
                        </a:rPr>
                        <a:t>Sciences et technologies de l’agronomie et du vivant</a:t>
                      </a:r>
                      <a:r>
                        <a:rPr lang="fr-FR" sz="1200" b="1" baseline="0" dirty="0">
                          <a:solidFill>
                            <a:schemeClr val="tx1">
                              <a:lumMod val="50000"/>
                              <a:lumOff val="50000"/>
                            </a:schemeClr>
                          </a:solidFill>
                        </a:rPr>
                        <a:t> </a:t>
                      </a:r>
                      <a:r>
                        <a:rPr lang="fr-FR" sz="1200" b="0" dirty="0">
                          <a:solidFill>
                            <a:schemeClr val="tx1">
                              <a:lumMod val="50000"/>
                              <a:lumOff val="50000"/>
                            </a:schemeClr>
                          </a:solidFill>
                        </a:rPr>
                        <a:t>(uniquement</a:t>
                      </a:r>
                      <a:r>
                        <a:rPr lang="fr-FR" sz="1200" b="0" baseline="0" dirty="0">
                          <a:solidFill>
                            <a:schemeClr val="tx1">
                              <a:lumMod val="50000"/>
                              <a:lumOff val="50000"/>
                            </a:schemeClr>
                          </a:solidFill>
                        </a:rPr>
                        <a:t> en lycée agricole)</a:t>
                      </a:r>
                    </a:p>
                    <a:p>
                      <a:pPr algn="l"/>
                      <a:endParaRPr lang="fr-FR" sz="1600" b="1" baseline="0" dirty="0">
                        <a:solidFill>
                          <a:schemeClr val="tx1">
                            <a:lumMod val="50000"/>
                            <a:lumOff val="50000"/>
                          </a:schemeClr>
                        </a:solidFill>
                      </a:endParaRPr>
                    </a:p>
                    <a:p>
                      <a:pPr algn="l"/>
                      <a:endParaRPr lang="fr-FR" sz="1600" b="1" baseline="0" dirty="0">
                        <a:solidFill>
                          <a:schemeClr val="tx1">
                            <a:lumMod val="50000"/>
                            <a:lumOff val="50000"/>
                          </a:schemeClr>
                        </a:solidFill>
                      </a:endParaRPr>
                    </a:p>
                    <a:p>
                      <a:pPr algn="l"/>
                      <a:endParaRPr lang="fr-FR" sz="1600" b="1" baseline="0" dirty="0">
                        <a:solidFill>
                          <a:schemeClr val="tx1">
                            <a:lumMod val="50000"/>
                            <a:lumOff val="50000"/>
                          </a:schemeClr>
                        </a:solidFill>
                      </a:endParaRPr>
                    </a:p>
                  </a:txBody>
                  <a:tcPr>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9FCE8"/>
                    </a:solidFill>
                  </a:tcPr>
                </a:tc>
                <a:tc>
                  <a:txBody>
                    <a:bodyPr/>
                    <a:lstStyle/>
                    <a:p>
                      <a:pPr marL="0" indent="0" algn="l">
                        <a:buFont typeface="+mj-lt"/>
                        <a:buNone/>
                      </a:pPr>
                      <a:r>
                        <a:rPr lang="fr-FR" sz="1600" b="1" dirty="0">
                          <a:solidFill>
                            <a:schemeClr val="tx1">
                              <a:lumMod val="50000"/>
                              <a:lumOff val="50000"/>
                            </a:schemeClr>
                          </a:solidFill>
                        </a:rPr>
                        <a:t>- Gestion des ressources et de l’alimentation</a:t>
                      </a:r>
                    </a:p>
                    <a:p>
                      <a:pPr marL="0" marR="0" lvl="1" indent="0" algn="l" defTabSz="457200" rtl="0" eaLnBrk="1" fontAlgn="auto" latinLnBrk="0" hangingPunct="1">
                        <a:lnSpc>
                          <a:spcPct val="100000"/>
                        </a:lnSpc>
                        <a:spcBef>
                          <a:spcPts val="0"/>
                        </a:spcBef>
                        <a:spcAft>
                          <a:spcPts val="0"/>
                        </a:spcAft>
                        <a:buClrTx/>
                        <a:buSzTx/>
                        <a:buFont typeface="+mj-lt"/>
                        <a:buNone/>
                        <a:tabLst/>
                        <a:defRPr/>
                      </a:pPr>
                      <a:r>
                        <a:rPr lang="fr-FR" sz="1600" b="1" dirty="0">
                          <a:solidFill>
                            <a:schemeClr val="tx1">
                              <a:lumMod val="50000"/>
                              <a:lumOff val="50000"/>
                            </a:schemeClr>
                          </a:solidFill>
                        </a:rPr>
                        <a:t>- Territoires et sociétés</a:t>
                      </a:r>
                    </a:p>
                    <a:p>
                      <a:pPr marL="0" lvl="1" indent="0">
                        <a:buFont typeface="+mj-lt"/>
                        <a:buNone/>
                        <a:tabLst>
                          <a:tab pos="628650" algn="l"/>
                        </a:tabLst>
                      </a:pPr>
                      <a:r>
                        <a:rPr lang="fr-FR" sz="1600" b="1" dirty="0">
                          <a:solidFill>
                            <a:schemeClr val="tx1">
                              <a:lumMod val="50000"/>
                              <a:lumOff val="50000"/>
                            </a:schemeClr>
                          </a:solidFill>
                        </a:rPr>
                        <a:t>- Technologie (aménagement / production / agroéquipement / services / transformation)</a:t>
                      </a: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9FCE8"/>
                    </a:solidFill>
                  </a:tcPr>
                </a:tc>
                <a:tc>
                  <a:txBody>
                    <a:bodyPr/>
                    <a:lstStyle/>
                    <a:p>
                      <a:pPr algn="l"/>
                      <a:r>
                        <a:rPr lang="fr-FR" sz="1600" b="1" dirty="0">
                          <a:solidFill>
                            <a:schemeClr val="tx1">
                              <a:lumMod val="50000"/>
                              <a:lumOff val="50000"/>
                            </a:schemeClr>
                          </a:solidFill>
                        </a:rPr>
                        <a:t>- Gestion des ressources et de l’alimentation</a:t>
                      </a:r>
                    </a:p>
                    <a:p>
                      <a:pPr algn="l"/>
                      <a:r>
                        <a:rPr lang="fr-FR" sz="1600" b="1" dirty="0">
                          <a:solidFill>
                            <a:schemeClr val="tx1">
                              <a:lumMod val="50000"/>
                              <a:lumOff val="50000"/>
                            </a:schemeClr>
                          </a:solidFill>
                        </a:rPr>
                        <a:t>- Territoires et technologies</a:t>
                      </a:r>
                    </a:p>
                  </a:txBody>
                  <a:tcPr>
                    <a:lnL w="19050" cap="flat" cmpd="sng" algn="ctr">
                      <a:solidFill>
                        <a:srgbClr val="FFC000"/>
                      </a:solidFill>
                      <a:prstDash val="solid"/>
                      <a:round/>
                      <a:headEnd type="none" w="med" len="med"/>
                      <a:tailEnd type="none" w="med" len="med"/>
                    </a:lnL>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9FCE8"/>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altLang="fr-FR" sz="2000" b="1" dirty="0">
                          <a:solidFill>
                            <a:schemeClr val="tx1">
                              <a:lumMod val="50000"/>
                              <a:lumOff val="50000"/>
                            </a:schemeClr>
                          </a:solidFill>
                        </a:rPr>
                        <a:t>STD2A</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lumMod val="50000"/>
                              <a:lumOff val="50000"/>
                            </a:schemeClr>
                          </a:solidFill>
                          <a:latin typeface="+mn-lt"/>
                        </a:rPr>
                        <a:t>Sciences et technologies du design et des arts appliqués</a:t>
                      </a:r>
                    </a:p>
                  </a:txBody>
                  <a:tcPr>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solidFill>
                      <a:srgbClr val="90FFFD"/>
                    </a:solidFill>
                  </a:tcPr>
                </a:tc>
                <a:tc>
                  <a:txBody>
                    <a:bodyPr/>
                    <a:lstStyle/>
                    <a:p>
                      <a:pPr marL="0" indent="0" algn="l">
                        <a:buFontTx/>
                        <a:buNone/>
                      </a:pPr>
                      <a:r>
                        <a:rPr lang="fr-FR" sz="1600" b="1" dirty="0">
                          <a:solidFill>
                            <a:schemeClr val="tx1">
                              <a:lumMod val="50000"/>
                              <a:lumOff val="50000"/>
                            </a:schemeClr>
                          </a:solidFill>
                        </a:rPr>
                        <a:t>- Physique, chimie</a:t>
                      </a:r>
                    </a:p>
                    <a:p>
                      <a:pPr marL="0" indent="0" algn="l">
                        <a:buFontTx/>
                        <a:buNone/>
                      </a:pPr>
                      <a:r>
                        <a:rPr lang="fr-FR" sz="1600" b="1" dirty="0">
                          <a:solidFill>
                            <a:schemeClr val="tx1">
                              <a:lumMod val="50000"/>
                              <a:lumOff val="50000"/>
                            </a:schemeClr>
                          </a:solidFill>
                        </a:rPr>
                        <a:t>- Outils et langages numériques</a:t>
                      </a:r>
                    </a:p>
                    <a:p>
                      <a:pPr marL="0" indent="0" algn="l">
                        <a:buFontTx/>
                        <a:buNone/>
                      </a:pPr>
                      <a:r>
                        <a:rPr lang="fr-FR" sz="1600" b="1" dirty="0">
                          <a:solidFill>
                            <a:schemeClr val="tx1">
                              <a:lumMod val="50000"/>
                              <a:lumOff val="50000"/>
                            </a:schemeClr>
                          </a:solidFill>
                        </a:rPr>
                        <a:t>- Design et métiers d’art</a:t>
                      </a:r>
                    </a:p>
                    <a:p>
                      <a:pPr algn="l"/>
                      <a:endParaRPr lang="fr-FR" sz="20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solidFill>
                      <a:srgbClr val="90FFFD"/>
                    </a:solidFill>
                  </a:tcPr>
                </a:tc>
                <a:tc>
                  <a:txBody>
                    <a:bodyPr/>
                    <a:lstStyle/>
                    <a:p>
                      <a:pPr algn="l"/>
                      <a:r>
                        <a:rPr lang="fr-FR" sz="1600" b="1" dirty="0">
                          <a:solidFill>
                            <a:schemeClr val="tx1">
                              <a:lumMod val="50000"/>
                              <a:lumOff val="50000"/>
                            </a:schemeClr>
                          </a:solidFill>
                        </a:rPr>
                        <a:t>- Analyse et méthode en design</a:t>
                      </a:r>
                    </a:p>
                    <a:p>
                      <a:pPr algn="l"/>
                      <a:r>
                        <a:rPr lang="fr-FR" sz="1600" b="1" dirty="0">
                          <a:solidFill>
                            <a:schemeClr val="tx1">
                              <a:lumMod val="50000"/>
                              <a:lumOff val="50000"/>
                            </a:schemeClr>
                          </a:solidFill>
                        </a:rPr>
                        <a:t>- Conception et création en design et métiers d’art</a:t>
                      </a:r>
                    </a:p>
                  </a:txBody>
                  <a:tcPr>
                    <a:lnL w="19050" cap="flat" cmpd="sng" algn="ctr">
                      <a:solidFill>
                        <a:srgbClr val="FFC000"/>
                      </a:solidFill>
                      <a:prstDash val="solid"/>
                      <a:round/>
                      <a:headEnd type="none" w="med" len="med"/>
                      <a:tailEnd type="none" w="med" len="med"/>
                    </a:lnL>
                    <a:lnT w="19050" cap="flat" cmpd="sng" algn="ctr">
                      <a:solidFill>
                        <a:srgbClr val="FFC000"/>
                      </a:solidFill>
                      <a:prstDash val="solid"/>
                      <a:round/>
                      <a:headEnd type="none" w="med" len="med"/>
                      <a:tailEnd type="none" w="med" len="med"/>
                    </a:lnT>
                    <a:solidFill>
                      <a:srgbClr val="90FF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0442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37944" cy="487362"/>
          </a:xfrm>
        </p:spPr>
        <p:txBody>
          <a:bodyPr>
            <a:normAutofit fontScale="90000"/>
          </a:bodyPr>
          <a:lstStyle/>
          <a:p>
            <a:r>
              <a:rPr lang="fr-FR" sz="2700" dirty="0"/>
              <a:t>				</a:t>
            </a:r>
            <a:r>
              <a:rPr lang="fr-FR" sz="2400" dirty="0">
                <a:solidFill>
                  <a:schemeClr val="bg1"/>
                </a:solidFill>
              </a:rPr>
              <a:t> ► </a:t>
            </a:r>
            <a:r>
              <a:rPr lang="fr-FR" sz="2700" b="1" dirty="0">
                <a:solidFill>
                  <a:schemeClr val="bg1"/>
                </a:solidFill>
                <a:latin typeface="Arial Black"/>
                <a:cs typeface="Arial Black"/>
              </a:rPr>
              <a:t>Les spécialités en classe de techno</a:t>
            </a:r>
          </a:p>
        </p:txBody>
      </p:sp>
      <p:graphicFrame>
        <p:nvGraphicFramePr>
          <p:cNvPr id="5" name="Tableau 4"/>
          <p:cNvGraphicFramePr>
            <a:graphicFrameLocks noGrp="1"/>
          </p:cNvGraphicFramePr>
          <p:nvPr>
            <p:extLst>
              <p:ext uri="{D42A27DB-BD31-4B8C-83A1-F6EECF244321}">
                <p14:modId xmlns:p14="http://schemas.microsoft.com/office/powerpoint/2010/main" val="2519761875"/>
              </p:ext>
            </p:extLst>
          </p:nvPr>
        </p:nvGraphicFramePr>
        <p:xfrm>
          <a:off x="651387" y="1010094"/>
          <a:ext cx="7825420" cy="5401339"/>
        </p:xfrm>
        <a:graphic>
          <a:graphicData uri="http://schemas.openxmlformats.org/drawingml/2006/table">
            <a:tbl>
              <a:tblPr firstRow="1" bandRow="1">
                <a:tableStyleId>{46F890A9-2807-4EBB-B81D-B2AA78EC7F39}</a:tableStyleId>
              </a:tblPr>
              <a:tblGrid>
                <a:gridCol w="1209311">
                  <a:extLst>
                    <a:ext uri="{9D8B030D-6E8A-4147-A177-3AD203B41FA5}">
                      <a16:colId xmlns:a16="http://schemas.microsoft.com/office/drawing/2014/main" val="20000"/>
                    </a:ext>
                  </a:extLst>
                </a:gridCol>
                <a:gridCol w="3253562">
                  <a:extLst>
                    <a:ext uri="{9D8B030D-6E8A-4147-A177-3AD203B41FA5}">
                      <a16:colId xmlns:a16="http://schemas.microsoft.com/office/drawing/2014/main" val="20001"/>
                    </a:ext>
                  </a:extLst>
                </a:gridCol>
                <a:gridCol w="3362547">
                  <a:extLst>
                    <a:ext uri="{9D8B030D-6E8A-4147-A177-3AD203B41FA5}">
                      <a16:colId xmlns:a16="http://schemas.microsoft.com/office/drawing/2014/main" val="20002"/>
                    </a:ext>
                  </a:extLst>
                </a:gridCol>
              </a:tblGrid>
              <a:tr h="641662">
                <a:tc>
                  <a:txBody>
                    <a:bodyPr/>
                    <a:lstStyle/>
                    <a:p>
                      <a:r>
                        <a:rPr lang="fr-FR" sz="2000" b="1" dirty="0">
                          <a:solidFill>
                            <a:schemeClr val="bg1"/>
                          </a:solidFill>
                        </a:rPr>
                        <a:t>Bac</a:t>
                      </a:r>
                    </a:p>
                  </a:txBody>
                  <a:tcPr>
                    <a:lnL w="19050" cap="flat" cmpd="sng" algn="ctr">
                      <a:solidFill>
                        <a:srgbClr val="FFC000"/>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r>
                        <a:rPr lang="fr-FR" sz="2000" b="1" dirty="0">
                          <a:solidFill>
                            <a:schemeClr val="bg1"/>
                          </a:solidFill>
                        </a:rPr>
                        <a:t>1</a:t>
                      </a:r>
                      <a:r>
                        <a:rPr lang="fr-FR" sz="2000" b="1" baseline="30000" dirty="0">
                          <a:solidFill>
                            <a:schemeClr val="bg1"/>
                          </a:solidFill>
                        </a:rPr>
                        <a:t>re</a:t>
                      </a:r>
                      <a:r>
                        <a:rPr lang="fr-FR" sz="2000" b="1" dirty="0">
                          <a:solidFill>
                            <a:schemeClr val="bg1"/>
                          </a:solidFill>
                        </a:rPr>
                        <a:t> techno</a:t>
                      </a:r>
                      <a:endParaRPr lang="fr-FR" sz="2000" b="1" baseline="30000" dirty="0">
                        <a:solidFill>
                          <a:schemeClr val="bg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solidFill>
                      <a:schemeClr val="accent3">
                        <a:lumMod val="75000"/>
                      </a:schemeClr>
                    </a:solidFill>
                  </a:tcPr>
                </a:tc>
                <a:tc>
                  <a:txBody>
                    <a:bodyPr/>
                    <a:lstStyle/>
                    <a:p>
                      <a:pPr algn="ctr"/>
                      <a:r>
                        <a:rPr lang="fr-FR" sz="2000" b="1" dirty="0">
                          <a:solidFill>
                            <a:schemeClr val="bg1"/>
                          </a:solidFill>
                        </a:rPr>
                        <a:t>Terminale</a:t>
                      </a:r>
                      <a:endParaRPr lang="fr-FR" sz="2000" b="1" baseline="30000" dirty="0">
                        <a:solidFill>
                          <a:schemeClr val="bg1"/>
                        </a:solidFill>
                      </a:endParaRPr>
                    </a:p>
                  </a:txBody>
                  <a:tcPr>
                    <a:lnL w="19050" cap="flat" cmpd="sng" algn="ctr">
                      <a:no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1474217">
                <a:tc>
                  <a:txBody>
                    <a:bodyPr/>
                    <a:lstStyle/>
                    <a:p>
                      <a:pPr algn="l"/>
                      <a:r>
                        <a:rPr lang="fr-FR" sz="2000" b="1" baseline="0" dirty="0">
                          <a:solidFill>
                            <a:schemeClr val="tx1">
                              <a:lumMod val="50000"/>
                              <a:lumOff val="50000"/>
                            </a:schemeClr>
                          </a:solidFill>
                        </a:rPr>
                        <a:t>STHR</a:t>
                      </a:r>
                    </a:p>
                    <a:p>
                      <a:pPr algn="l"/>
                      <a:r>
                        <a:rPr lang="fr-FR" sz="1200" b="1" baseline="0" dirty="0">
                          <a:solidFill>
                            <a:schemeClr val="tx1">
                              <a:lumMod val="50000"/>
                              <a:lumOff val="50000"/>
                            </a:schemeClr>
                          </a:solidFill>
                          <a:latin typeface="+mn-lt"/>
                        </a:rPr>
                        <a:t>Sciences et technologies de l’industrie et du développement durable</a:t>
                      </a:r>
                    </a:p>
                  </a:txBody>
                  <a:tcPr>
                    <a:lnL w="19050" cap="flat" cmpd="sng" algn="ctr">
                      <a:no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fr-FR" sz="1600" b="1" dirty="0">
                          <a:solidFill>
                            <a:schemeClr val="tx1">
                              <a:lumMod val="50000"/>
                              <a:lumOff val="50000"/>
                            </a:schemeClr>
                          </a:solidFill>
                        </a:rPr>
                        <a:t>- Enseignement scientifique, alimentation,</a:t>
                      </a:r>
                      <a:r>
                        <a:rPr lang="fr-FR" sz="1600" b="1" baseline="0" dirty="0">
                          <a:solidFill>
                            <a:schemeClr val="tx1">
                              <a:lumMod val="50000"/>
                              <a:lumOff val="50000"/>
                            </a:schemeClr>
                          </a:solidFill>
                        </a:rPr>
                        <a:t> environnement</a:t>
                      </a:r>
                    </a:p>
                    <a:p>
                      <a:pPr algn="l"/>
                      <a:r>
                        <a:rPr lang="fr-FR" sz="1600" b="1" baseline="0" dirty="0">
                          <a:solidFill>
                            <a:schemeClr val="tx1">
                              <a:lumMod val="50000"/>
                              <a:lumOff val="50000"/>
                            </a:schemeClr>
                          </a:solidFill>
                        </a:rPr>
                        <a:t>- Sciences et technologies culinaires et des services</a:t>
                      </a:r>
                    </a:p>
                    <a:p>
                      <a:pPr algn="l"/>
                      <a:r>
                        <a:rPr lang="fr-FR" sz="1600" b="1" baseline="0" dirty="0">
                          <a:solidFill>
                            <a:schemeClr val="tx1">
                              <a:lumMod val="50000"/>
                              <a:lumOff val="50000"/>
                            </a:schemeClr>
                          </a:solidFill>
                        </a:rPr>
                        <a:t>- Économie, gestion hôtelière</a:t>
                      </a:r>
                      <a:endParaRPr lang="fr-FR" sz="16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a:solidFill>
                            <a:schemeClr val="tx1">
                              <a:lumMod val="50000"/>
                              <a:lumOff val="50000"/>
                            </a:schemeClr>
                          </a:solidFill>
                        </a:rPr>
                        <a:t>- Sciences et technologies culinaires et des services, </a:t>
                      </a:r>
                      <a:r>
                        <a:rPr lang="fr-FR" sz="1600" b="1" dirty="0">
                          <a:solidFill>
                            <a:schemeClr val="tx1">
                              <a:lumMod val="50000"/>
                              <a:lumOff val="50000"/>
                            </a:schemeClr>
                          </a:solidFill>
                        </a:rPr>
                        <a:t>enseignement scientifique, alimentation,</a:t>
                      </a:r>
                      <a:r>
                        <a:rPr lang="fr-FR" sz="1600" b="1" baseline="0" dirty="0">
                          <a:solidFill>
                            <a:schemeClr val="tx1">
                              <a:lumMod val="50000"/>
                              <a:lumOff val="50000"/>
                            </a:schemeClr>
                          </a:solidFill>
                        </a:rPr>
                        <a:t> environnement</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a:solidFill>
                            <a:schemeClr val="tx1">
                              <a:lumMod val="50000"/>
                              <a:lumOff val="50000"/>
                            </a:schemeClr>
                          </a:solidFill>
                        </a:rPr>
                        <a:t>- Économie, gestion hôtelière</a:t>
                      </a:r>
                      <a:endParaRPr lang="fr-FR"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1899519">
                <a:tc>
                  <a:txBody>
                    <a:bodyPr/>
                    <a:lstStyle/>
                    <a:p>
                      <a:pPr algn="l"/>
                      <a:r>
                        <a:rPr lang="fr-FR" sz="2000" b="1" baseline="0" dirty="0">
                          <a:solidFill>
                            <a:schemeClr val="tx1">
                              <a:lumMod val="50000"/>
                              <a:lumOff val="50000"/>
                            </a:schemeClr>
                          </a:solidFill>
                        </a:rPr>
                        <a:t>STI2D</a:t>
                      </a:r>
                    </a:p>
                    <a:p>
                      <a:pPr algn="l"/>
                      <a:r>
                        <a:rPr lang="fr-FR" sz="1200" b="1" baseline="0" dirty="0">
                          <a:solidFill>
                            <a:schemeClr val="tx1">
                              <a:lumMod val="50000"/>
                              <a:lumOff val="50000"/>
                            </a:schemeClr>
                          </a:solidFill>
                        </a:rPr>
                        <a:t>Sciences et technologies de l’industrie et du développement durable</a:t>
                      </a:r>
                    </a:p>
                  </a:txBody>
                  <a:tcPr>
                    <a:lnL w="19050" cap="flat" cmpd="sng" algn="ctr">
                      <a:no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90FFFD"/>
                    </a:solidFill>
                  </a:tcPr>
                </a:tc>
                <a:tc>
                  <a:txBody>
                    <a:bodyPr/>
                    <a:lstStyle/>
                    <a:p>
                      <a:pPr algn="l"/>
                      <a:r>
                        <a:rPr lang="fr-FR" sz="1600" b="1" dirty="0">
                          <a:solidFill>
                            <a:schemeClr val="tx1">
                              <a:lumMod val="50000"/>
                              <a:lumOff val="50000"/>
                            </a:schemeClr>
                          </a:solidFill>
                        </a:rPr>
                        <a:t>- Innovation technologique</a:t>
                      </a:r>
                    </a:p>
                    <a:p>
                      <a:pPr marL="0" indent="0" algn="l">
                        <a:buFontTx/>
                        <a:buNone/>
                      </a:pPr>
                      <a:r>
                        <a:rPr lang="fr-FR" sz="1600" b="1" dirty="0">
                          <a:solidFill>
                            <a:schemeClr val="tx1">
                              <a:lumMod val="50000"/>
                              <a:lumOff val="50000"/>
                            </a:schemeClr>
                          </a:solidFill>
                        </a:rPr>
                        <a:t>- Ingénierie du développement durable</a:t>
                      </a:r>
                    </a:p>
                    <a:p>
                      <a:pPr marL="0" indent="0" algn="l">
                        <a:buFontTx/>
                        <a:buNone/>
                      </a:pPr>
                      <a:r>
                        <a:rPr lang="fr-FR" sz="1600" b="1" dirty="0">
                          <a:solidFill>
                            <a:schemeClr val="tx1">
                              <a:lumMod val="50000"/>
                              <a:lumOff val="50000"/>
                            </a:schemeClr>
                          </a:solidFill>
                        </a:rPr>
                        <a:t>-</a:t>
                      </a:r>
                      <a:r>
                        <a:rPr lang="fr-FR" sz="1600" b="1" baseline="0" dirty="0">
                          <a:solidFill>
                            <a:schemeClr val="tx1">
                              <a:lumMod val="50000"/>
                              <a:lumOff val="50000"/>
                            </a:schemeClr>
                          </a:solidFill>
                        </a:rPr>
                        <a:t> </a:t>
                      </a:r>
                      <a:r>
                        <a:rPr lang="fr-FR" sz="1600" b="1" dirty="0">
                          <a:solidFill>
                            <a:schemeClr val="tx1">
                              <a:lumMod val="50000"/>
                              <a:lumOff val="50000"/>
                            </a:schemeClr>
                          </a:solidFill>
                        </a:rPr>
                        <a:t>Physique, chimie et mathématiques</a:t>
                      </a: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90FFFD"/>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Ingénierie, innovation et développement durable +, au choix, architecture et construction/ énergie et environnement/ innovation technologique et écoconception/ systèmes d’information et numérique</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Physique, chimie et mathématiques</a:t>
                      </a:r>
                    </a:p>
                  </a:txBody>
                  <a:tcPr>
                    <a:lnL w="19050" cap="flat" cmpd="sng" algn="ctr">
                      <a:solidFill>
                        <a:srgbClr val="FFC000"/>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90FFFD"/>
                    </a:solidFill>
                  </a:tcPr>
                </a:tc>
                <a:extLst>
                  <a:ext uri="{0D108BD9-81ED-4DB2-BD59-A6C34878D82A}">
                    <a16:rowId xmlns:a16="http://schemas.microsoft.com/office/drawing/2014/main" val="10002"/>
                  </a:ext>
                </a:extLst>
              </a:tr>
              <a:tr h="1385941">
                <a:tc>
                  <a:txBody>
                    <a:bodyPr/>
                    <a:lstStyle/>
                    <a:p>
                      <a:pPr algn="l"/>
                      <a:r>
                        <a:rPr lang="fr-FR" sz="2000" b="1" baseline="0" dirty="0">
                          <a:solidFill>
                            <a:schemeClr val="tx1">
                              <a:lumMod val="50000"/>
                              <a:lumOff val="50000"/>
                            </a:schemeClr>
                          </a:solidFill>
                          <a:latin typeface="+mn-lt"/>
                        </a:rPr>
                        <a:t>STL</a:t>
                      </a:r>
                    </a:p>
                    <a:p>
                      <a:pPr algn="l"/>
                      <a:r>
                        <a:rPr lang="fr-FR" sz="1200" b="1" baseline="0" dirty="0">
                          <a:solidFill>
                            <a:schemeClr val="tx1">
                              <a:lumMod val="50000"/>
                              <a:lumOff val="50000"/>
                            </a:schemeClr>
                          </a:solidFill>
                          <a:latin typeface="+mn-lt"/>
                        </a:rPr>
                        <a:t>Sciences et technologies de laboratoire</a:t>
                      </a:r>
                    </a:p>
                  </a:txBody>
                  <a:tcPr>
                    <a:lnL w="19050" cap="flat" cmpd="sng" algn="ctr">
                      <a:no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9FCE8"/>
                    </a:solidFill>
                  </a:tcPr>
                </a:tc>
                <a:tc>
                  <a:txBody>
                    <a:bodyPr/>
                    <a:lstStyle/>
                    <a:p>
                      <a:pPr algn="l"/>
                      <a:r>
                        <a:rPr lang="fr-FR" sz="1600" b="1" dirty="0">
                          <a:solidFill>
                            <a:schemeClr val="tx1">
                              <a:lumMod val="50000"/>
                              <a:lumOff val="50000"/>
                            </a:schemeClr>
                          </a:solidFill>
                        </a:rPr>
                        <a:t>- Physique, chimie et mathématiques</a:t>
                      </a:r>
                    </a:p>
                    <a:p>
                      <a:pPr algn="l"/>
                      <a:r>
                        <a:rPr lang="fr-FR" sz="1600" b="1" dirty="0">
                          <a:solidFill>
                            <a:schemeClr val="tx1">
                              <a:lumMod val="50000"/>
                              <a:lumOff val="50000"/>
                            </a:schemeClr>
                          </a:solidFill>
                        </a:rPr>
                        <a:t>- Biochimie,</a:t>
                      </a:r>
                      <a:r>
                        <a:rPr lang="fr-FR" sz="1600" b="1" baseline="0" dirty="0">
                          <a:solidFill>
                            <a:schemeClr val="tx1">
                              <a:lumMod val="50000"/>
                              <a:lumOff val="50000"/>
                            </a:schemeClr>
                          </a:solidFill>
                        </a:rPr>
                        <a:t> biologie</a:t>
                      </a:r>
                    </a:p>
                    <a:p>
                      <a:pPr algn="l"/>
                      <a:r>
                        <a:rPr lang="fr-FR" sz="1600" b="1" baseline="0" dirty="0">
                          <a:solidFill>
                            <a:schemeClr val="tx1">
                              <a:lumMod val="50000"/>
                              <a:lumOff val="50000"/>
                            </a:schemeClr>
                          </a:solidFill>
                        </a:rPr>
                        <a:t>- Biotechnologies ou sc. physiques et chimiques en laboratoire</a:t>
                      </a: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9FCE8"/>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Physique, chimie et mathématiques</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Biochimie,</a:t>
                      </a:r>
                      <a:r>
                        <a:rPr lang="fr-FR" sz="1600" b="1" baseline="0" dirty="0">
                          <a:solidFill>
                            <a:schemeClr val="tx1">
                              <a:lumMod val="50000"/>
                              <a:lumOff val="50000"/>
                            </a:schemeClr>
                          </a:solidFill>
                        </a:rPr>
                        <a:t> biologie, biotechnologies ou sciences physiques et chimiques en laboratoire</a:t>
                      </a:r>
                      <a:endParaRPr lang="fr-FR" sz="16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9FCE8"/>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5214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87079" y="274638"/>
            <a:ext cx="8580474" cy="487362"/>
          </a:xfrm>
        </p:spPr>
        <p:txBody>
          <a:bodyPr>
            <a:normAutofit fontScale="90000"/>
          </a:bodyPr>
          <a:lstStyle/>
          <a:p>
            <a:r>
              <a:rPr lang="fr-FR" sz="2700" dirty="0"/>
              <a:t>				</a:t>
            </a:r>
            <a:r>
              <a:rPr lang="fr-FR" sz="2800" dirty="0">
                <a:solidFill>
                  <a:schemeClr val="bg1"/>
                </a:solidFill>
              </a:rPr>
              <a:t> ► </a:t>
            </a:r>
            <a:r>
              <a:rPr lang="fr-FR" sz="2700" b="1" dirty="0">
                <a:solidFill>
                  <a:schemeClr val="bg1"/>
                </a:solidFill>
                <a:latin typeface="Arial Black"/>
                <a:cs typeface="Arial Black"/>
              </a:rPr>
              <a:t>Les spécialités en classe de techno</a:t>
            </a:r>
          </a:p>
        </p:txBody>
      </p:sp>
      <p:graphicFrame>
        <p:nvGraphicFramePr>
          <p:cNvPr id="3" name="Tableau 2"/>
          <p:cNvGraphicFramePr>
            <a:graphicFrameLocks noGrp="1"/>
          </p:cNvGraphicFramePr>
          <p:nvPr>
            <p:extLst>
              <p:ext uri="{D42A27DB-BD31-4B8C-83A1-F6EECF244321}">
                <p14:modId xmlns:p14="http://schemas.microsoft.com/office/powerpoint/2010/main" val="3646492711"/>
              </p:ext>
            </p:extLst>
          </p:nvPr>
        </p:nvGraphicFramePr>
        <p:xfrm>
          <a:off x="861380" y="1461976"/>
          <a:ext cx="7825420" cy="4254582"/>
        </p:xfrm>
        <a:graphic>
          <a:graphicData uri="http://schemas.openxmlformats.org/drawingml/2006/table">
            <a:tbl>
              <a:tblPr firstRow="1" bandRow="1">
                <a:tableStyleId>{46F890A9-2807-4EBB-B81D-B2AA78EC7F39}</a:tableStyleId>
              </a:tblPr>
              <a:tblGrid>
                <a:gridCol w="1208720">
                  <a:extLst>
                    <a:ext uri="{9D8B030D-6E8A-4147-A177-3AD203B41FA5}">
                      <a16:colId xmlns:a16="http://schemas.microsoft.com/office/drawing/2014/main" val="20000"/>
                    </a:ext>
                  </a:extLst>
                </a:gridCol>
                <a:gridCol w="3254153">
                  <a:extLst>
                    <a:ext uri="{9D8B030D-6E8A-4147-A177-3AD203B41FA5}">
                      <a16:colId xmlns:a16="http://schemas.microsoft.com/office/drawing/2014/main" val="20001"/>
                    </a:ext>
                  </a:extLst>
                </a:gridCol>
                <a:gridCol w="3362547">
                  <a:extLst>
                    <a:ext uri="{9D8B030D-6E8A-4147-A177-3AD203B41FA5}">
                      <a16:colId xmlns:a16="http://schemas.microsoft.com/office/drawing/2014/main" val="20002"/>
                    </a:ext>
                  </a:extLst>
                </a:gridCol>
              </a:tblGrid>
              <a:tr h="568842">
                <a:tc>
                  <a:txBody>
                    <a:bodyPr/>
                    <a:lstStyle/>
                    <a:p>
                      <a:r>
                        <a:rPr lang="fr-FR" sz="2000" b="1" dirty="0">
                          <a:solidFill>
                            <a:schemeClr val="bg1"/>
                          </a:solidFill>
                        </a:rPr>
                        <a:t>Bac</a:t>
                      </a:r>
                    </a:p>
                  </a:txBody>
                  <a:tcPr>
                    <a:lnL w="1270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3">
                        <a:lumMod val="75000"/>
                      </a:schemeClr>
                    </a:solidFill>
                  </a:tcPr>
                </a:tc>
                <a:tc>
                  <a:txBody>
                    <a:bodyPr/>
                    <a:lstStyle/>
                    <a:p>
                      <a:pPr algn="ctr"/>
                      <a:r>
                        <a:rPr lang="fr-FR" sz="2000" b="1" dirty="0">
                          <a:solidFill>
                            <a:schemeClr val="bg1"/>
                          </a:solidFill>
                        </a:rPr>
                        <a:t>1</a:t>
                      </a:r>
                      <a:r>
                        <a:rPr lang="fr-FR" sz="2000" b="1" baseline="30000" dirty="0">
                          <a:solidFill>
                            <a:schemeClr val="bg1"/>
                          </a:solidFill>
                        </a:rPr>
                        <a:t>re</a:t>
                      </a:r>
                      <a:r>
                        <a:rPr lang="fr-FR" sz="2000" b="1" dirty="0">
                          <a:solidFill>
                            <a:schemeClr val="bg1"/>
                          </a:solidFill>
                        </a:rPr>
                        <a:t> techno</a:t>
                      </a:r>
                      <a:endParaRPr lang="fr-FR" sz="2000" b="1" baseline="30000" dirty="0">
                        <a:solidFill>
                          <a:schemeClr val="bg1"/>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3">
                        <a:lumMod val="75000"/>
                      </a:schemeClr>
                    </a:solidFill>
                  </a:tcPr>
                </a:tc>
                <a:tc>
                  <a:txBody>
                    <a:bodyPr/>
                    <a:lstStyle/>
                    <a:p>
                      <a:pPr algn="ctr"/>
                      <a:r>
                        <a:rPr lang="fr-FR" sz="2000" b="1" dirty="0">
                          <a:solidFill>
                            <a:schemeClr val="bg1"/>
                          </a:solidFill>
                        </a:rPr>
                        <a:t>Terminale</a:t>
                      </a:r>
                      <a:endParaRPr lang="fr-FR" sz="2000" b="1" baseline="30000" dirty="0">
                        <a:solidFill>
                          <a:schemeClr val="bg1"/>
                        </a:solidFill>
                      </a:endParaRPr>
                    </a:p>
                  </a:txBody>
                  <a:tcPr>
                    <a:lnL w="1905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1842870">
                <a:tc>
                  <a:txBody>
                    <a:bodyPr/>
                    <a:lstStyle/>
                    <a:p>
                      <a:pPr algn="l"/>
                      <a:r>
                        <a:rPr lang="fr-FR" sz="1600" b="1" baseline="0" dirty="0">
                          <a:solidFill>
                            <a:schemeClr val="tx1">
                              <a:lumMod val="50000"/>
                              <a:lumOff val="50000"/>
                            </a:schemeClr>
                          </a:solidFill>
                        </a:rPr>
                        <a:t>STMG</a:t>
                      </a:r>
                    </a:p>
                    <a:p>
                      <a:pPr algn="l"/>
                      <a:r>
                        <a:rPr lang="fr-FR" sz="1200" b="1" baseline="0" dirty="0">
                          <a:solidFill>
                            <a:schemeClr val="tx1">
                              <a:lumMod val="50000"/>
                              <a:lumOff val="50000"/>
                            </a:schemeClr>
                          </a:solidFill>
                        </a:rPr>
                        <a:t>Sciences et technologies du management et de la gestion</a:t>
                      </a:r>
                    </a:p>
                  </a:txBody>
                  <a:tcPr>
                    <a:lnL w="1270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tc>
                  <a:txBody>
                    <a:bodyPr/>
                    <a:lstStyle/>
                    <a:p>
                      <a:pPr algn="l"/>
                      <a:r>
                        <a:rPr lang="fr-FR" sz="1600" b="1" dirty="0">
                          <a:solidFill>
                            <a:schemeClr val="tx1">
                              <a:lumMod val="50000"/>
                              <a:lumOff val="50000"/>
                            </a:schemeClr>
                          </a:solidFill>
                        </a:rPr>
                        <a:t>- Sciences de gestion et numérique</a:t>
                      </a:r>
                      <a:endParaRPr lang="fr-FR" sz="1600" b="1" baseline="0" dirty="0">
                        <a:solidFill>
                          <a:schemeClr val="tx1">
                            <a:lumMod val="50000"/>
                            <a:lumOff val="50000"/>
                          </a:schemeClr>
                        </a:solidFill>
                      </a:endParaRPr>
                    </a:p>
                    <a:p>
                      <a:pPr marL="0" indent="0" algn="l">
                        <a:buFontTx/>
                        <a:buNone/>
                      </a:pPr>
                      <a:r>
                        <a:rPr lang="fr-FR" sz="1600" b="1" baseline="0" dirty="0">
                          <a:solidFill>
                            <a:schemeClr val="tx1">
                              <a:lumMod val="50000"/>
                              <a:lumOff val="50000"/>
                            </a:schemeClr>
                          </a:solidFill>
                        </a:rPr>
                        <a:t>- Management</a:t>
                      </a:r>
                    </a:p>
                    <a:p>
                      <a:pPr marL="0" indent="0" algn="l">
                        <a:buFontTx/>
                        <a:buNone/>
                      </a:pPr>
                      <a:r>
                        <a:rPr lang="fr-FR" sz="1600" b="1" baseline="0" dirty="0">
                          <a:solidFill>
                            <a:schemeClr val="tx1">
                              <a:lumMod val="50000"/>
                              <a:lumOff val="50000"/>
                            </a:schemeClr>
                          </a:solidFill>
                        </a:rPr>
                        <a:t>- Droit et économie</a:t>
                      </a:r>
                      <a:endParaRPr lang="fr-FR" sz="16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a:solidFill>
                            <a:schemeClr val="tx1">
                              <a:lumMod val="50000"/>
                              <a:lumOff val="50000"/>
                            </a:schemeClr>
                          </a:solidFill>
                        </a:rPr>
                        <a:t>- Management, sciences de gestion et numérique +, au choix, gestion et finance / mercatique / ressources humaines / système de gestion</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baseline="0" dirty="0">
                          <a:solidFill>
                            <a:schemeClr val="tx1">
                              <a:lumMod val="50000"/>
                              <a:lumOff val="50000"/>
                            </a:schemeClr>
                          </a:solidFill>
                        </a:rPr>
                        <a:t>- Droit et économie</a:t>
                      </a:r>
                      <a:endParaRPr lang="fr-FR"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1842870">
                <a:tc>
                  <a:txBody>
                    <a:bodyPr/>
                    <a:lstStyle/>
                    <a:p>
                      <a:pPr algn="l"/>
                      <a:r>
                        <a:rPr lang="fr-FR" sz="1600" b="1" baseline="0" dirty="0">
                          <a:solidFill>
                            <a:schemeClr val="tx1">
                              <a:lumMod val="50000"/>
                              <a:lumOff val="50000"/>
                            </a:schemeClr>
                          </a:solidFill>
                        </a:rPr>
                        <a:t>TMD</a:t>
                      </a:r>
                    </a:p>
                    <a:p>
                      <a:pPr algn="l"/>
                      <a:r>
                        <a:rPr lang="fr-FR" sz="1200" b="1" baseline="0" dirty="0">
                          <a:solidFill>
                            <a:schemeClr val="tx1">
                              <a:lumMod val="50000"/>
                              <a:lumOff val="50000"/>
                            </a:schemeClr>
                          </a:solidFill>
                        </a:rPr>
                        <a:t>Techniques de la musique et de la danse</a:t>
                      </a:r>
                    </a:p>
                  </a:txBody>
                  <a:tcPr>
                    <a:lnL w="1270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90FFFD"/>
                    </a:solidFill>
                  </a:tcPr>
                </a:tc>
                <a:tc>
                  <a:txBody>
                    <a:bodyPr/>
                    <a:lstStyle/>
                    <a:p>
                      <a:pPr marL="0" indent="0" algn="l">
                        <a:buFontTx/>
                        <a:buNone/>
                      </a:pPr>
                      <a:r>
                        <a:rPr lang="fr-FR" sz="1600" b="1" dirty="0">
                          <a:solidFill>
                            <a:schemeClr val="tx1">
                              <a:lumMod val="50000"/>
                              <a:lumOff val="50000"/>
                            </a:schemeClr>
                          </a:solidFill>
                        </a:rPr>
                        <a:t>-Option</a:t>
                      </a:r>
                      <a:r>
                        <a:rPr lang="fr-FR" sz="1600" b="1" baseline="0" dirty="0">
                          <a:solidFill>
                            <a:schemeClr val="tx1">
                              <a:lumMod val="50000"/>
                              <a:lumOff val="50000"/>
                            </a:schemeClr>
                          </a:solidFill>
                        </a:rPr>
                        <a:t> instrument</a:t>
                      </a:r>
                    </a:p>
                    <a:p>
                      <a:pPr marL="0" indent="0" algn="l">
                        <a:buFontTx/>
                        <a:buNone/>
                      </a:pPr>
                      <a:r>
                        <a:rPr lang="fr-FR" sz="1600" b="1" baseline="0" dirty="0">
                          <a:solidFill>
                            <a:schemeClr val="tx1">
                              <a:lumMod val="50000"/>
                              <a:lumOff val="50000"/>
                            </a:schemeClr>
                          </a:solidFill>
                        </a:rPr>
                        <a:t>- Option danse</a:t>
                      </a:r>
                      <a:endParaRPr lang="fr-FR" sz="1600" b="1" dirty="0">
                        <a:solidFill>
                          <a:schemeClr val="tx1">
                            <a:lumMod val="50000"/>
                            <a:lumOff val="50000"/>
                          </a:schemeClr>
                        </a:solidFill>
                      </a:endParaRPr>
                    </a:p>
                  </a:txBody>
                  <a:tcP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90FFFD"/>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Option instrument</a:t>
                      </a:r>
                    </a:p>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a:solidFill>
                            <a:schemeClr val="tx1">
                              <a:lumMod val="50000"/>
                              <a:lumOff val="50000"/>
                            </a:schemeClr>
                          </a:solidFill>
                        </a:rPr>
                        <a:t>- Option danse</a:t>
                      </a:r>
                    </a:p>
                  </a:txBody>
                  <a:tcPr>
                    <a:lnL w="1905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90FFFD"/>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898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5363505" y="247378"/>
            <a:ext cx="3401954"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lang="fr-FR" sz="2400" dirty="0">
                <a:solidFill>
                  <a:srgbClr val="FFFFFF"/>
                </a:solidFill>
                <a:latin typeface="Arial Bold"/>
                <a:ea typeface="+mj-ea"/>
                <a:cs typeface="Arial Bold"/>
              </a:rPr>
              <a:t>Des questions ? </a:t>
            </a:r>
            <a:endParaRPr kumimoji="0" lang="fr-FR" sz="24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2" name="Parallélogramme 1"/>
          <p:cNvSpPr/>
          <p:nvPr/>
        </p:nvSpPr>
        <p:spPr>
          <a:xfrm>
            <a:off x="1362867" y="1097635"/>
            <a:ext cx="6866218" cy="3962400"/>
          </a:xfrm>
          <a:prstGeom prst="parallelogram">
            <a:avLst/>
          </a:prstGeom>
          <a:solidFill>
            <a:schemeClr val="bg2"/>
          </a:solidFill>
          <a:ln>
            <a:solidFill>
              <a:srgbClr val="9BBB59"/>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50000"/>
              </a:lnSpc>
            </a:pPr>
            <a:r>
              <a:rPr lang="fr-FR" b="1" dirty="0">
                <a:solidFill>
                  <a:srgbClr val="FF6600"/>
                </a:solidFill>
                <a:latin typeface="Arial Black"/>
                <a:cs typeface="Arial Black"/>
              </a:rPr>
              <a:t>➜	</a:t>
            </a:r>
            <a:r>
              <a:rPr lang="fr-FR" b="1" dirty="0">
                <a:solidFill>
                  <a:schemeClr val="accent6">
                    <a:lumMod val="75000"/>
                  </a:schemeClr>
                </a:solidFill>
                <a:latin typeface="Arial Black"/>
                <a:cs typeface="Arial Black"/>
              </a:rPr>
              <a:t>Votre </a:t>
            </a:r>
            <a:r>
              <a:rPr lang="fr-FR" b="1" dirty="0" err="1">
                <a:solidFill>
                  <a:schemeClr val="accent6">
                    <a:lumMod val="75000"/>
                  </a:schemeClr>
                </a:solidFill>
                <a:latin typeface="Arial Black"/>
                <a:cs typeface="Arial Black"/>
              </a:rPr>
              <a:t>professeur-e</a:t>
            </a:r>
            <a:r>
              <a:rPr lang="fr-FR" b="1" dirty="0">
                <a:solidFill>
                  <a:schemeClr val="accent6">
                    <a:lumMod val="75000"/>
                  </a:schemeClr>
                </a:solidFill>
                <a:latin typeface="Arial Black"/>
                <a:cs typeface="Arial Black"/>
              </a:rPr>
              <a:t> </a:t>
            </a:r>
            <a:r>
              <a:rPr lang="fr-FR" b="1" dirty="0" err="1">
                <a:solidFill>
                  <a:schemeClr val="accent6">
                    <a:lumMod val="75000"/>
                  </a:schemeClr>
                </a:solidFill>
                <a:latin typeface="Arial Black"/>
                <a:cs typeface="Arial Black"/>
              </a:rPr>
              <a:t>principal-e</a:t>
            </a:r>
            <a:r>
              <a:rPr lang="fr-FR" b="1" dirty="0">
                <a:solidFill>
                  <a:schemeClr val="accent6">
                    <a:lumMod val="75000"/>
                  </a:schemeClr>
                </a:solidFill>
                <a:latin typeface="Arial Black"/>
                <a:cs typeface="Arial Black"/>
              </a:rPr>
              <a:t> </a:t>
            </a:r>
          </a:p>
          <a:p>
            <a:pPr>
              <a:lnSpc>
                <a:spcPct val="150000"/>
              </a:lnSpc>
            </a:pPr>
            <a:r>
              <a:rPr lang="fr-FR" b="1" dirty="0">
                <a:solidFill>
                  <a:srgbClr val="FF6600"/>
                </a:solidFill>
                <a:latin typeface="Arial Black"/>
                <a:cs typeface="Arial Black"/>
              </a:rPr>
              <a:t> </a:t>
            </a:r>
            <a:r>
              <a:rPr lang="fr-FR" b="1" dirty="0">
                <a:solidFill>
                  <a:schemeClr val="accent3"/>
                </a:solidFill>
                <a:latin typeface="Arial Black"/>
                <a:cs typeface="Arial Black"/>
              </a:rPr>
              <a:t>➜  Votre psychologue de l’éducation 	nationale</a:t>
            </a:r>
          </a:p>
          <a:p>
            <a:pPr>
              <a:lnSpc>
                <a:spcPct val="150000"/>
              </a:lnSpc>
            </a:pPr>
            <a:r>
              <a:rPr lang="fr-FR" b="1" dirty="0">
                <a:solidFill>
                  <a:srgbClr val="FF6600"/>
                </a:solidFill>
                <a:latin typeface="Arial Black"/>
                <a:cs typeface="Arial Black"/>
              </a:rPr>
              <a:t> ➜ </a:t>
            </a:r>
            <a:r>
              <a:rPr lang="fr-FR" b="1" dirty="0">
                <a:solidFill>
                  <a:srgbClr val="CCCC33"/>
                </a:solidFill>
                <a:latin typeface="Arial Black"/>
                <a:cs typeface="Arial Black"/>
              </a:rPr>
              <a:t> </a:t>
            </a:r>
            <a:r>
              <a:rPr lang="fr-FR" b="1" dirty="0">
                <a:solidFill>
                  <a:srgbClr val="E46C0A"/>
                </a:solidFill>
                <a:latin typeface="Arial Black"/>
                <a:cs typeface="Arial Black"/>
              </a:rPr>
              <a:t>Votre CDI et votre CIO</a:t>
            </a:r>
          </a:p>
        </p:txBody>
      </p:sp>
      <p:sp>
        <p:nvSpPr>
          <p:cNvPr id="4" name="ZoneTexte 3"/>
          <p:cNvSpPr txBox="1"/>
          <p:nvPr/>
        </p:nvSpPr>
        <p:spPr>
          <a:xfrm>
            <a:off x="1235277" y="5197794"/>
            <a:ext cx="5703429" cy="738664"/>
          </a:xfrm>
          <a:prstGeom prst="rect">
            <a:avLst/>
          </a:prstGeom>
          <a:noFill/>
          <a:ln>
            <a:noFill/>
          </a:ln>
          <a:effectLst/>
        </p:spPr>
        <p:txBody>
          <a:bodyPr wrap="square" rtlCol="0">
            <a:spAutoFit/>
          </a:bodyPr>
          <a:lstStyle/>
          <a:p>
            <a:r>
              <a:rPr lang="fr-FR" sz="1400" dirty="0">
                <a:solidFill>
                  <a:schemeClr val="accent6">
                    <a:lumMod val="75000"/>
                  </a:schemeClr>
                </a:solidFill>
              </a:rPr>
              <a:t>Les points nouveaux de la réforme seront répercutés dans les diapos au fur et à mesure de leur publication officielle (vérifiez les dates de mise à jour des diaporamas en page de titre).</a:t>
            </a:r>
          </a:p>
        </p:txBody>
      </p:sp>
      <p:sp>
        <p:nvSpPr>
          <p:cNvPr id="7" name="Flèche droite 6"/>
          <p:cNvSpPr/>
          <p:nvPr/>
        </p:nvSpPr>
        <p:spPr>
          <a:xfrm>
            <a:off x="207529" y="5060035"/>
            <a:ext cx="837217" cy="838445"/>
          </a:xfrm>
          <a:prstGeom prst="right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08671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5363505" y="247378"/>
            <a:ext cx="3401954"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lang="fr-FR" sz="2400" dirty="0">
                <a:solidFill>
                  <a:srgbClr val="FFFFFF"/>
                </a:solidFill>
                <a:latin typeface="Arial Bold"/>
                <a:ea typeface="+mj-ea"/>
                <a:cs typeface="Arial Bold"/>
              </a:rPr>
              <a:t>Des questions ? </a:t>
            </a:r>
            <a:endParaRPr kumimoji="0" lang="fr-FR" sz="24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7" name="Flèche droite 6"/>
          <p:cNvSpPr/>
          <p:nvPr/>
        </p:nvSpPr>
        <p:spPr>
          <a:xfrm>
            <a:off x="207529" y="5060035"/>
            <a:ext cx="837217" cy="838445"/>
          </a:xfrm>
          <a:prstGeom prst="right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26" name="Picture 2" descr="C:\Users\faveur\Desktop\Le-dico-des-formations-de-la-voie-professionnelle_scalewidth_1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4453" y="3503575"/>
            <a:ext cx="1989073" cy="2404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522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Espace réservé du titre 1"/>
          <p:cNvSpPr txBox="1">
            <a:spLocks/>
          </p:cNvSpPr>
          <p:nvPr/>
        </p:nvSpPr>
        <p:spPr bwMode="auto">
          <a:xfrm>
            <a:off x="2357965" y="188640"/>
            <a:ext cx="6572250" cy="4844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a:spcBef>
                <a:spcPct val="0"/>
              </a:spcBef>
              <a:defRPr/>
            </a:pPr>
            <a:r>
              <a:rPr lang="fr-FR" sz="2800">
                <a:solidFill>
                  <a:srgbClr val="FFFFFF"/>
                </a:solidFill>
                <a:latin typeface="Arial Bold"/>
                <a:ea typeface="+mj-ea"/>
                <a:cs typeface="Arial Bold"/>
              </a:rPr>
              <a:t>Des questions ?</a:t>
            </a:r>
            <a:endParaRPr kumimoji="0" lang="fr-FR" sz="2800" u="none" strike="noStrike" kern="1200" cap="none" spc="0" normalizeH="0" baseline="0" noProof="0" dirty="0">
              <a:ln>
                <a:noFill/>
              </a:ln>
              <a:solidFill>
                <a:srgbClr val="FFFFFF"/>
              </a:solidFill>
              <a:effectLst/>
              <a:uLnTx/>
              <a:uFillTx/>
              <a:latin typeface="Arial Bold"/>
              <a:ea typeface="+mj-ea"/>
              <a:cs typeface="Arial Bold"/>
            </a:endParaRPr>
          </a:p>
        </p:txBody>
      </p:sp>
      <p:sp>
        <p:nvSpPr>
          <p:cNvPr id="7" name="Espace réservé du numéro de diapositive 5"/>
          <p:cNvSpPr txBox="1">
            <a:spLocks/>
          </p:cNvSpPr>
          <p:nvPr/>
        </p:nvSpPr>
        <p:spPr>
          <a:xfrm>
            <a:off x="8451668" y="6478083"/>
            <a:ext cx="698443" cy="365125"/>
          </a:xfrm>
          <a:prstGeom prst="rect">
            <a:avLst/>
          </a:prstGeom>
        </p:spPr>
        <p:txBody>
          <a:bodyPr vert="horz" wrap="square" lIns="91440" tIns="45720" rIns="91440" bIns="45720" numCol="1" anchor="ctr" anchorCtr="0" compatLnSpc="1">
            <a:prstTxWarp prst="textNoShape">
              <a:avLst/>
            </a:prstTxWarp>
          </a:bodyPr>
          <a:lstStyle>
            <a:defPPr>
              <a:defRPr lang="fr-FR"/>
            </a:defPPr>
            <a:lvl1pPr marL="0" algn="l" defTabSz="457200" rtl="0" eaLnBrk="1" latinLnBrk="0" hangingPunct="1">
              <a:defRPr sz="1200" kern="1200">
                <a:solidFill>
                  <a:srgbClr val="FFFFFF"/>
                </a:solidFill>
                <a:latin typeface="Arial Bold" charset="0"/>
                <a:ea typeface="Arial Bold" charset="0"/>
                <a:cs typeface="Arial Bold"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1F5AF79-3A2A-0A41-98EA-E9C0B58A780B}" type="slidenum">
              <a:rPr lang="fr-FR" smtClean="0"/>
              <a:pPr/>
              <a:t>35</a:t>
            </a:fld>
            <a:endParaRPr lang="fr-FR" dirty="0"/>
          </a:p>
        </p:txBody>
      </p:sp>
      <p:sp>
        <p:nvSpPr>
          <p:cNvPr id="5" name="Titre 19"/>
          <p:cNvSpPr>
            <a:spLocks noGrp="1"/>
          </p:cNvSpPr>
          <p:nvPr>
            <p:ph type="title"/>
          </p:nvPr>
        </p:nvSpPr>
        <p:spPr>
          <a:xfrm>
            <a:off x="1235277" y="6520046"/>
            <a:ext cx="6989841" cy="278186"/>
          </a:xfrm>
          <a:noFill/>
          <a:ln>
            <a:noFill/>
          </a:ln>
        </p:spPr>
        <p:txBody>
          <a:bodyPr>
            <a:normAutofit/>
          </a:bodyPr>
          <a:lstStyle/>
          <a:p>
            <a:pPr algn="r"/>
            <a:r>
              <a:rPr lang="fr-FR" sz="1200" i="1" cap="all" dirty="0">
                <a:solidFill>
                  <a:schemeClr val="bg1"/>
                </a:solidFill>
                <a:latin typeface="Arial"/>
                <a:cs typeface="Arial"/>
              </a:rPr>
              <a:t>Novembre  2018</a:t>
            </a:r>
          </a:p>
        </p:txBody>
      </p:sp>
      <p:pic>
        <p:nvPicPr>
          <p:cNvPr id="2" name="Image 1"/>
          <p:cNvPicPr>
            <a:picLocks noChangeAspect="1"/>
          </p:cNvPicPr>
          <p:nvPr/>
        </p:nvPicPr>
        <p:blipFill>
          <a:blip r:embed="rId3"/>
          <a:stretch>
            <a:fillRect/>
          </a:stretch>
        </p:blipFill>
        <p:spPr>
          <a:xfrm>
            <a:off x="-6111" y="1187631"/>
            <a:ext cx="9150111" cy="5145421"/>
          </a:xfrm>
          <a:prstGeom prst="rect">
            <a:avLst/>
          </a:prstGeom>
        </p:spPr>
      </p:pic>
    </p:spTree>
    <p:extLst>
      <p:ext uri="{BB962C8B-B14F-4D97-AF65-F5344CB8AC3E}">
        <p14:creationId xmlns:p14="http://schemas.microsoft.com/office/powerpoint/2010/main" val="333539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Espace réservé du numéro de diapositive 1"/>
          <p:cNvSpPr txBox="1">
            <a:spLocks noGrp="1"/>
          </p:cNvSpPr>
          <p:nvPr/>
        </p:nvSpPr>
        <p:spPr bwMode="auto">
          <a:xfrm>
            <a:off x="6523431" y="6495788"/>
            <a:ext cx="2554287" cy="30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r">
              <a:defRPr/>
            </a:pPr>
            <a:fld id="{0109CA47-933C-3942-8585-A5FBCD8B061C}" type="slidenum">
              <a:rPr lang="fr-FR" sz="1400" smtClean="0">
                <a:solidFill>
                  <a:prstClr val="white"/>
                </a:solidFill>
                <a:cs typeface="Arial" charset="0"/>
              </a:rPr>
              <a:pPr algn="r">
                <a:defRPr/>
              </a:pPr>
              <a:t>4</a:t>
            </a:fld>
            <a:endParaRPr lang="fr-FR" sz="1400" dirty="0">
              <a:solidFill>
                <a:prstClr val="white"/>
              </a:solidFill>
              <a:cs typeface="Arial" charset="0"/>
            </a:endParaRPr>
          </a:p>
        </p:txBody>
      </p:sp>
      <p:sp>
        <p:nvSpPr>
          <p:cNvPr id="6" name="ZoneTexte 5"/>
          <p:cNvSpPr txBox="1"/>
          <p:nvPr/>
        </p:nvSpPr>
        <p:spPr>
          <a:xfrm>
            <a:off x="1533211" y="-1034700"/>
            <a:ext cx="7125218"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FF"/>
                </a:solidFill>
                <a:effectLst/>
                <a:uLnTx/>
                <a:uFillTx/>
              </a:rPr>
              <a:t>Deux voies possibles</a:t>
            </a:r>
          </a:p>
        </p:txBody>
      </p:sp>
      <p:sp>
        <p:nvSpPr>
          <p:cNvPr id="7" name="Rectangle 6"/>
          <p:cNvSpPr/>
          <p:nvPr/>
        </p:nvSpPr>
        <p:spPr>
          <a:xfrm>
            <a:off x="431666" y="1762244"/>
            <a:ext cx="4260341" cy="755702"/>
          </a:xfrm>
          <a:prstGeom prst="rect">
            <a:avLst/>
          </a:prstGeom>
          <a:solidFill>
            <a:srgbClr val="E7FF33"/>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Voie professionnelle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(statut scolaire ou apprentissage</a:t>
            </a:r>
            <a:r>
              <a:rPr kumimoji="0" lang="fr-FR" sz="1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a:t>
            </a:r>
          </a:p>
        </p:txBody>
      </p:sp>
      <p:sp>
        <p:nvSpPr>
          <p:cNvPr id="8" name="Rectangle 7"/>
          <p:cNvSpPr/>
          <p:nvPr/>
        </p:nvSpPr>
        <p:spPr>
          <a:xfrm>
            <a:off x="399842" y="4333364"/>
            <a:ext cx="1304528" cy="355180"/>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9" name="Rectangle 8"/>
          <p:cNvSpPr/>
          <p:nvPr/>
        </p:nvSpPr>
        <p:spPr>
          <a:xfrm>
            <a:off x="2486841" y="3827677"/>
            <a:ext cx="1874142" cy="355180"/>
          </a:xfrm>
          <a:prstGeom prst="rect">
            <a:avLst/>
          </a:prstGeom>
          <a:solidFill>
            <a:srgbClr val="9FB4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professionnelle</a:t>
            </a:r>
          </a:p>
        </p:txBody>
      </p:sp>
      <p:sp>
        <p:nvSpPr>
          <p:cNvPr id="10" name="Rectangle 9"/>
          <p:cNvSpPr/>
          <p:nvPr/>
        </p:nvSpPr>
        <p:spPr>
          <a:xfrm>
            <a:off x="2486841" y="4324547"/>
            <a:ext cx="1874142" cy="355180"/>
          </a:xfrm>
          <a:prstGeom prst="rect">
            <a:avLst/>
          </a:prstGeom>
          <a:solidFill>
            <a:srgbClr val="9FB4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de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professionnelle</a:t>
            </a:r>
          </a:p>
        </p:txBody>
      </p:sp>
      <p:sp>
        <p:nvSpPr>
          <p:cNvPr id="11" name="Rectangle 10"/>
          <p:cNvSpPr/>
          <p:nvPr/>
        </p:nvSpPr>
        <p:spPr>
          <a:xfrm>
            <a:off x="391909" y="3849102"/>
            <a:ext cx="1304528" cy="355180"/>
          </a:xfrm>
          <a:prstGeom prst="rect">
            <a:avLst/>
          </a:prstGeom>
          <a:solidFill>
            <a:srgbClr val="A9C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12" name="Rectangle 11"/>
          <p:cNvSpPr/>
          <p:nvPr/>
        </p:nvSpPr>
        <p:spPr>
          <a:xfrm>
            <a:off x="7015903" y="1762244"/>
            <a:ext cx="1874141" cy="755702"/>
          </a:xfrm>
          <a:prstGeom prst="rect">
            <a:avLst/>
          </a:prstGeom>
          <a:solidFill>
            <a:srgbClr val="EB6615"/>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Voie générale*</a:t>
            </a:r>
          </a:p>
        </p:txBody>
      </p:sp>
      <p:sp>
        <p:nvSpPr>
          <p:cNvPr id="13" name="Rectangle 12"/>
          <p:cNvSpPr/>
          <p:nvPr/>
        </p:nvSpPr>
        <p:spPr>
          <a:xfrm>
            <a:off x="7015903" y="3343401"/>
            <a:ext cx="1874142" cy="355180"/>
          </a:xfrm>
          <a:prstGeom prst="rect">
            <a:avLst/>
          </a:prstGeom>
          <a:solidFill>
            <a:srgbClr val="EF7D0B"/>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T</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ale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générale</a:t>
            </a:r>
          </a:p>
        </p:txBody>
      </p:sp>
      <p:sp>
        <p:nvSpPr>
          <p:cNvPr id="14" name="Rectangle 13"/>
          <p:cNvSpPr/>
          <p:nvPr/>
        </p:nvSpPr>
        <p:spPr>
          <a:xfrm>
            <a:off x="7015903" y="3831456"/>
            <a:ext cx="1874142" cy="355180"/>
          </a:xfrm>
          <a:prstGeom prst="rect">
            <a:avLst/>
          </a:prstGeom>
          <a:solidFill>
            <a:srgbClr val="EF7D0B"/>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générale</a:t>
            </a:r>
          </a:p>
        </p:txBody>
      </p:sp>
      <p:sp>
        <p:nvSpPr>
          <p:cNvPr id="15" name="Rectangle 14"/>
          <p:cNvSpPr/>
          <p:nvPr/>
        </p:nvSpPr>
        <p:spPr>
          <a:xfrm>
            <a:off x="4989362" y="4319511"/>
            <a:ext cx="3900684" cy="355180"/>
          </a:xfrm>
          <a:prstGeom prst="rect">
            <a:avLst/>
          </a:prstGeom>
          <a:solidFill>
            <a:srgbClr val="EF7D0B"/>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de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générale et technologique</a:t>
            </a:r>
          </a:p>
        </p:txBody>
      </p:sp>
      <p:sp>
        <p:nvSpPr>
          <p:cNvPr id="16" name="Rectangle 15"/>
          <p:cNvSpPr/>
          <p:nvPr/>
        </p:nvSpPr>
        <p:spPr>
          <a:xfrm>
            <a:off x="4989361" y="3343401"/>
            <a:ext cx="1874142" cy="355180"/>
          </a:xfrm>
          <a:prstGeom prst="rect">
            <a:avLst/>
          </a:prstGeom>
          <a:solidFill>
            <a:srgbClr val="EB6615"/>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T</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ale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technologique</a:t>
            </a:r>
          </a:p>
        </p:txBody>
      </p:sp>
      <p:sp>
        <p:nvSpPr>
          <p:cNvPr id="17" name="Rectangle 16"/>
          <p:cNvSpPr/>
          <p:nvPr/>
        </p:nvSpPr>
        <p:spPr>
          <a:xfrm>
            <a:off x="4989361" y="3831456"/>
            <a:ext cx="1874142" cy="355180"/>
          </a:xfrm>
          <a:prstGeom prst="rect">
            <a:avLst/>
          </a:prstGeom>
          <a:solidFill>
            <a:srgbClr val="EB6615"/>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technologique</a:t>
            </a:r>
          </a:p>
        </p:txBody>
      </p:sp>
      <p:sp>
        <p:nvSpPr>
          <p:cNvPr id="18" name="Rectangle 17"/>
          <p:cNvSpPr/>
          <p:nvPr/>
        </p:nvSpPr>
        <p:spPr>
          <a:xfrm>
            <a:off x="2486841" y="3343409"/>
            <a:ext cx="1874142" cy="355180"/>
          </a:xfrm>
          <a:prstGeom prst="rect">
            <a:avLst/>
          </a:prstGeom>
          <a:solidFill>
            <a:srgbClr val="9FB4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T</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ale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professionnelle</a:t>
            </a:r>
          </a:p>
        </p:txBody>
      </p:sp>
      <p:sp>
        <p:nvSpPr>
          <p:cNvPr id="19" name="Rectangle 18"/>
          <p:cNvSpPr/>
          <p:nvPr/>
        </p:nvSpPr>
        <p:spPr>
          <a:xfrm>
            <a:off x="1764828" y="4333364"/>
            <a:ext cx="628378" cy="350772"/>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22" name="Rectangle 21"/>
          <p:cNvSpPr/>
          <p:nvPr/>
        </p:nvSpPr>
        <p:spPr>
          <a:xfrm>
            <a:off x="1764827" y="3825784"/>
            <a:ext cx="628378" cy="355180"/>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1"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e</a:t>
            </a:r>
            <a:r>
              <a:rPr kumimoji="0" lang="fr-FR" sz="14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23" name="ZoneTexte 22"/>
          <p:cNvSpPr txBox="1"/>
          <p:nvPr/>
        </p:nvSpPr>
        <p:spPr>
          <a:xfrm>
            <a:off x="1759601" y="3314166"/>
            <a:ext cx="628377" cy="307777"/>
          </a:xfrm>
          <a:prstGeom prst="rect">
            <a:avLst/>
          </a:prstGeom>
          <a:noFill/>
        </p:spPr>
        <p:txBody>
          <a:bodyPr wrap="square" rtlCol="0">
            <a:spAutoFit/>
          </a:bodyPr>
          <a:lstStyle/>
          <a:p>
            <a:pPr algn="ctr"/>
            <a:r>
              <a:rPr lang="fr-FR" sz="1400" b="1" dirty="0">
                <a:solidFill>
                  <a:prstClr val="black">
                    <a:lumMod val="65000"/>
                    <a:lumOff val="35000"/>
                  </a:prstClr>
                </a:solidFill>
                <a:latin typeface="Arial Narrow" panose="020B0606020202030204" pitchFamily="34" charset="0"/>
              </a:rPr>
              <a:t>BPA</a:t>
            </a:r>
          </a:p>
        </p:txBody>
      </p:sp>
      <p:sp>
        <p:nvSpPr>
          <p:cNvPr id="24" name="ZoneTexte 23"/>
          <p:cNvSpPr txBox="1"/>
          <p:nvPr/>
        </p:nvSpPr>
        <p:spPr>
          <a:xfrm>
            <a:off x="701947" y="3348010"/>
            <a:ext cx="822982" cy="307777"/>
          </a:xfrm>
          <a:prstGeom prst="rect">
            <a:avLst/>
          </a:prstGeom>
          <a:noFill/>
        </p:spPr>
        <p:txBody>
          <a:bodyPr wrap="square" rtlCol="0">
            <a:spAutoFit/>
          </a:bodyPr>
          <a:lstStyle/>
          <a:p>
            <a:pPr algn="ctr"/>
            <a:r>
              <a:rPr lang="fr-FR" sz="1400" b="1" dirty="0">
                <a:solidFill>
                  <a:prstClr val="black">
                    <a:lumMod val="65000"/>
                    <a:lumOff val="35000"/>
                  </a:prstClr>
                </a:solidFill>
                <a:latin typeface="Arial Narrow" panose="020B0606020202030204" pitchFamily="34" charset="0"/>
              </a:rPr>
              <a:t>CAP/A</a:t>
            </a:r>
          </a:p>
        </p:txBody>
      </p:sp>
      <p:cxnSp>
        <p:nvCxnSpPr>
          <p:cNvPr id="25" name="Connecteur droit avec flèche 24"/>
          <p:cNvCxnSpPr/>
          <p:nvPr/>
        </p:nvCxnSpPr>
        <p:spPr>
          <a:xfrm flipH="1">
            <a:off x="4425134" y="4580004"/>
            <a:ext cx="502920" cy="0"/>
          </a:xfrm>
          <a:prstGeom prst="straightConnector1">
            <a:avLst/>
          </a:prstGeom>
          <a:noFill/>
          <a:ln w="25400" cap="flat" cmpd="sng" algn="ctr">
            <a:solidFill>
              <a:srgbClr val="EB6615"/>
            </a:solidFill>
            <a:prstDash val="solid"/>
            <a:tailEnd type="triangle"/>
          </a:ln>
          <a:effectLst>
            <a:outerShdw blurRad="40000" dist="20000" dir="5400000" rotWithShape="0">
              <a:srgbClr val="000000">
                <a:alpha val="38000"/>
              </a:srgbClr>
            </a:outerShdw>
          </a:effectLst>
        </p:spPr>
      </p:cxnSp>
      <p:cxnSp>
        <p:nvCxnSpPr>
          <p:cNvPr id="26" name="Connecteur droit avec flèche 25"/>
          <p:cNvCxnSpPr/>
          <p:nvPr/>
        </p:nvCxnSpPr>
        <p:spPr>
          <a:xfrm flipH="1">
            <a:off x="4418731" y="3925034"/>
            <a:ext cx="502920" cy="0"/>
          </a:xfrm>
          <a:prstGeom prst="straightConnector1">
            <a:avLst/>
          </a:prstGeom>
          <a:noFill/>
          <a:ln w="25400" cap="flat" cmpd="sng" algn="ctr">
            <a:solidFill>
              <a:srgbClr val="EB6615"/>
            </a:solidFill>
            <a:prstDash val="solid"/>
            <a:tailEnd type="triangle"/>
          </a:ln>
          <a:effectLst>
            <a:outerShdw blurRad="40000" dist="20000" dir="5400000" rotWithShape="0">
              <a:srgbClr val="000000">
                <a:alpha val="38000"/>
              </a:srgbClr>
            </a:outerShdw>
          </a:effectLst>
        </p:spPr>
      </p:cxnSp>
      <p:cxnSp>
        <p:nvCxnSpPr>
          <p:cNvPr id="27" name="Connecteur droit avec flèche 26"/>
          <p:cNvCxnSpPr/>
          <p:nvPr/>
        </p:nvCxnSpPr>
        <p:spPr>
          <a:xfrm flipH="1" flipV="1">
            <a:off x="4372141" y="4112071"/>
            <a:ext cx="582658" cy="378103"/>
          </a:xfrm>
          <a:prstGeom prst="straightConnector1">
            <a:avLst/>
          </a:prstGeom>
          <a:noFill/>
          <a:ln w="25400" cap="flat" cmpd="sng" algn="ctr">
            <a:solidFill>
              <a:srgbClr val="073779"/>
            </a:solidFill>
            <a:prstDash val="solid"/>
            <a:tailEnd type="triangle"/>
          </a:ln>
          <a:effectLst>
            <a:outerShdw blurRad="40000" dist="20000" dir="5400000" rotWithShape="0">
              <a:srgbClr val="000000">
                <a:alpha val="38000"/>
              </a:srgbClr>
            </a:outerShdw>
          </a:effectLst>
        </p:spPr>
      </p:cxnSp>
      <p:cxnSp>
        <p:nvCxnSpPr>
          <p:cNvPr id="28" name="Connecteur droit avec flèche 27"/>
          <p:cNvCxnSpPr/>
          <p:nvPr/>
        </p:nvCxnSpPr>
        <p:spPr>
          <a:xfrm>
            <a:off x="4425134" y="4656114"/>
            <a:ext cx="529665" cy="0"/>
          </a:xfrm>
          <a:prstGeom prst="straightConnector1">
            <a:avLst/>
          </a:prstGeom>
          <a:noFill/>
          <a:ln w="25400" cap="flat" cmpd="sng" algn="ctr">
            <a:solidFill>
              <a:srgbClr val="9FB400"/>
            </a:solidFill>
            <a:prstDash val="solid"/>
            <a:tailEnd type="triangle"/>
          </a:ln>
          <a:effectLst>
            <a:outerShdw blurRad="40000" dist="20000" dir="5400000" rotWithShape="0">
              <a:srgbClr val="000000">
                <a:alpha val="38000"/>
              </a:srgbClr>
            </a:outerShdw>
          </a:effectLst>
        </p:spPr>
      </p:cxnSp>
      <p:cxnSp>
        <p:nvCxnSpPr>
          <p:cNvPr id="29" name="Connecteur droit avec flèche 28"/>
          <p:cNvCxnSpPr/>
          <p:nvPr/>
        </p:nvCxnSpPr>
        <p:spPr>
          <a:xfrm flipV="1">
            <a:off x="4384874" y="4130468"/>
            <a:ext cx="569925" cy="354236"/>
          </a:xfrm>
          <a:prstGeom prst="straightConnector1">
            <a:avLst/>
          </a:prstGeom>
          <a:noFill/>
          <a:ln w="25400" cap="flat" cmpd="sng" algn="ctr">
            <a:solidFill>
              <a:srgbClr val="9FB400"/>
            </a:solidFill>
            <a:prstDash val="solid"/>
            <a:tailEnd type="triangle"/>
          </a:ln>
          <a:effectLst>
            <a:outerShdw blurRad="40000" dist="20000" dir="5400000" rotWithShape="0">
              <a:srgbClr val="000000">
                <a:alpha val="38000"/>
              </a:srgbClr>
            </a:outerShdw>
          </a:effectLst>
        </p:spPr>
      </p:cxnSp>
      <p:sp>
        <p:nvSpPr>
          <p:cNvPr id="30" name="ZoneTexte 29"/>
          <p:cNvSpPr txBox="1"/>
          <p:nvPr/>
        </p:nvSpPr>
        <p:spPr>
          <a:xfrm>
            <a:off x="2399692" y="2717588"/>
            <a:ext cx="1874142" cy="369332"/>
          </a:xfrm>
          <a:prstGeom prst="rect">
            <a:avLst/>
          </a:prstGeom>
          <a:noFill/>
        </p:spPr>
        <p:txBody>
          <a:bodyPr wrap="square" rtlCol="0">
            <a:spAutoFit/>
          </a:bodyPr>
          <a:lstStyle/>
          <a:p>
            <a:pPr algn="ctr"/>
            <a:r>
              <a:rPr lang="fr-FR" b="1" dirty="0">
                <a:solidFill>
                  <a:prstClr val="black">
                    <a:lumMod val="65000"/>
                    <a:lumOff val="35000"/>
                  </a:prstClr>
                </a:solidFill>
                <a:latin typeface="Arial Narrow" panose="020B0606020202030204" pitchFamily="34" charset="0"/>
              </a:rPr>
              <a:t>Bac professionnel</a:t>
            </a:r>
          </a:p>
        </p:txBody>
      </p:sp>
      <p:sp>
        <p:nvSpPr>
          <p:cNvPr id="31" name="ZoneTexte 30"/>
          <p:cNvSpPr txBox="1"/>
          <p:nvPr/>
        </p:nvSpPr>
        <p:spPr>
          <a:xfrm>
            <a:off x="6928754" y="2713747"/>
            <a:ext cx="1874142" cy="369332"/>
          </a:xfrm>
          <a:prstGeom prst="rect">
            <a:avLst/>
          </a:prstGeom>
          <a:noFill/>
        </p:spPr>
        <p:txBody>
          <a:bodyPr wrap="square" rtlCol="0">
            <a:spAutoFit/>
          </a:bodyPr>
          <a:lstStyle/>
          <a:p>
            <a:pPr algn="ctr"/>
            <a:r>
              <a:rPr lang="fr-FR" b="1" dirty="0">
                <a:solidFill>
                  <a:prstClr val="black">
                    <a:lumMod val="65000"/>
                    <a:lumOff val="35000"/>
                  </a:prstClr>
                </a:solidFill>
                <a:latin typeface="Arial Narrow" panose="020B0606020202030204" pitchFamily="34" charset="0"/>
              </a:rPr>
              <a:t>Bac général</a:t>
            </a:r>
          </a:p>
        </p:txBody>
      </p:sp>
      <p:sp>
        <p:nvSpPr>
          <p:cNvPr id="32" name="ZoneTexte 31"/>
          <p:cNvSpPr txBox="1"/>
          <p:nvPr/>
        </p:nvSpPr>
        <p:spPr>
          <a:xfrm>
            <a:off x="4954799" y="2717588"/>
            <a:ext cx="1908704" cy="369332"/>
          </a:xfrm>
          <a:prstGeom prst="rect">
            <a:avLst/>
          </a:prstGeom>
          <a:noFill/>
        </p:spPr>
        <p:txBody>
          <a:bodyPr wrap="square" rtlCol="0">
            <a:spAutoFit/>
          </a:bodyPr>
          <a:lstStyle/>
          <a:p>
            <a:pPr algn="ctr"/>
            <a:r>
              <a:rPr lang="fr-FR" b="1" dirty="0">
                <a:solidFill>
                  <a:prstClr val="black">
                    <a:lumMod val="65000"/>
                    <a:lumOff val="35000"/>
                  </a:prstClr>
                </a:solidFill>
                <a:latin typeface="Arial Narrow" panose="020B0606020202030204" pitchFamily="34" charset="0"/>
              </a:rPr>
              <a:t>Bac technologique</a:t>
            </a:r>
          </a:p>
        </p:txBody>
      </p:sp>
      <p:sp>
        <p:nvSpPr>
          <p:cNvPr id="34" name="Rectangle à coins arrondis 33"/>
          <p:cNvSpPr/>
          <p:nvPr/>
        </p:nvSpPr>
        <p:spPr>
          <a:xfrm>
            <a:off x="371398" y="5123311"/>
            <a:ext cx="8494559" cy="580157"/>
          </a:xfrm>
          <a:prstGeom prst="roundRect">
            <a:avLst/>
          </a:prstGeom>
          <a:gradFill rotWithShape="1">
            <a:gsLst>
              <a:gs pos="0">
                <a:srgbClr val="8FD9FB">
                  <a:tint val="100000"/>
                  <a:shade val="100000"/>
                  <a:satMod val="130000"/>
                </a:srgbClr>
              </a:gs>
              <a:gs pos="100000">
                <a:srgbClr val="8FD9FB">
                  <a:tint val="50000"/>
                  <a:shade val="100000"/>
                  <a:satMod val="350000"/>
                </a:srgbClr>
              </a:gs>
            </a:gsLst>
            <a:lin ang="16200000" scaled="0"/>
          </a:gradFill>
          <a:ln w="9525" cap="flat" cmpd="sng" algn="ctr">
            <a:solidFill>
              <a:srgbClr val="8FD9FB">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prstClr val="black"/>
                </a:solidFill>
                <a:effectLst/>
                <a:uLnTx/>
                <a:uFillTx/>
                <a:latin typeface="Calibri"/>
                <a:ea typeface="+mn-ea"/>
                <a:cs typeface="+mn-cs"/>
              </a:rPr>
              <a:t>classe de 3</a:t>
            </a:r>
            <a:r>
              <a:rPr kumimoji="0" lang="fr-FR" sz="2400" b="1" i="0" u="none" strike="noStrike" kern="0" cap="none" spc="0" normalizeH="0" baseline="30000" noProof="0" dirty="0">
                <a:ln>
                  <a:noFill/>
                </a:ln>
                <a:solidFill>
                  <a:prstClr val="black"/>
                </a:solidFill>
                <a:effectLst/>
                <a:uLnTx/>
                <a:uFillTx/>
                <a:latin typeface="Calibri"/>
                <a:ea typeface="+mn-ea"/>
                <a:cs typeface="+mn-cs"/>
              </a:rPr>
              <a:t>e</a:t>
            </a:r>
          </a:p>
        </p:txBody>
      </p:sp>
      <p:sp>
        <p:nvSpPr>
          <p:cNvPr id="35" name="Flèche vers le haut 34"/>
          <p:cNvSpPr/>
          <p:nvPr/>
        </p:nvSpPr>
        <p:spPr>
          <a:xfrm>
            <a:off x="2300829" y="4727948"/>
            <a:ext cx="484632" cy="978408"/>
          </a:xfrm>
          <a:prstGeom prst="upArrow">
            <a:avLst/>
          </a:prstGeom>
          <a:solidFill>
            <a:srgbClr val="8FD9FB"/>
          </a:solidFill>
          <a:ln w="9525" cap="flat" cmpd="sng" algn="ctr">
            <a:solidFill>
              <a:srgbClr val="073779">
                <a:shade val="95000"/>
                <a:satMod val="105000"/>
              </a:srgbClr>
            </a:solidFill>
            <a:prstDash val="solid"/>
          </a:ln>
          <a:effectLst>
            <a:glow rad="139700">
              <a:srgbClr val="FFCC00">
                <a:satMod val="175000"/>
                <a:alpha val="4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sp>
        <p:nvSpPr>
          <p:cNvPr id="36" name="Flèche vers le haut 35"/>
          <p:cNvSpPr/>
          <p:nvPr/>
        </p:nvSpPr>
        <p:spPr>
          <a:xfrm>
            <a:off x="6686438" y="4727948"/>
            <a:ext cx="484632" cy="978408"/>
          </a:xfrm>
          <a:prstGeom prst="upArrow">
            <a:avLst/>
          </a:prstGeom>
          <a:solidFill>
            <a:srgbClr val="8FD9FB"/>
          </a:solidFill>
          <a:ln w="9525" cap="flat" cmpd="sng" algn="ctr">
            <a:solidFill>
              <a:srgbClr val="073779">
                <a:shade val="95000"/>
                <a:satMod val="105000"/>
              </a:srgbClr>
            </a:solidFill>
            <a:prstDash val="solid"/>
          </a:ln>
          <a:effectLst>
            <a:glow rad="139700">
              <a:srgbClr val="FFCC00">
                <a:satMod val="175000"/>
                <a:alpha val="4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sp>
        <p:nvSpPr>
          <p:cNvPr id="37" name="Rectangle 36"/>
          <p:cNvSpPr/>
          <p:nvPr/>
        </p:nvSpPr>
        <p:spPr>
          <a:xfrm>
            <a:off x="4954799" y="1762244"/>
            <a:ext cx="1908704" cy="755702"/>
          </a:xfrm>
          <a:prstGeom prst="rect">
            <a:avLst/>
          </a:prstGeom>
          <a:solidFill>
            <a:srgbClr val="EB6615"/>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Voie technologique</a:t>
            </a:r>
          </a:p>
        </p:txBody>
      </p:sp>
      <p:sp>
        <p:nvSpPr>
          <p:cNvPr id="3" name="ZoneTexte 2"/>
          <p:cNvSpPr txBox="1"/>
          <p:nvPr/>
        </p:nvSpPr>
        <p:spPr>
          <a:xfrm>
            <a:off x="2486841" y="97402"/>
            <a:ext cx="6590877" cy="830997"/>
          </a:xfrm>
          <a:prstGeom prst="rect">
            <a:avLst/>
          </a:prstGeom>
          <a:noFill/>
        </p:spPr>
        <p:txBody>
          <a:bodyPr wrap="square" rtlCol="0">
            <a:spAutoFit/>
          </a:bodyPr>
          <a:lstStyle/>
          <a:p>
            <a:endParaRPr lang="fr-FR" sz="2400" dirty="0">
              <a:solidFill>
                <a:schemeClr val="bg1"/>
              </a:solidFill>
              <a:latin typeface="Arial" panose="020B0604020202020204" pitchFamily="34" charset="0"/>
              <a:cs typeface="Arial" panose="020B0604020202020204" pitchFamily="34" charset="0"/>
            </a:endParaRPr>
          </a:p>
          <a:p>
            <a:r>
              <a:rPr lang="fr-FR" sz="2400" dirty="0">
                <a:solidFill>
                  <a:schemeClr val="bg1"/>
                </a:solidFill>
                <a:latin typeface="Arial" panose="020B0604020202020204" pitchFamily="34" charset="0"/>
                <a:cs typeface="Arial" panose="020B0604020202020204" pitchFamily="34" charset="0"/>
              </a:rPr>
              <a:t>Des formations différentes, plusieurs diplômes</a:t>
            </a:r>
          </a:p>
        </p:txBody>
      </p:sp>
    </p:spTree>
    <p:extLst>
      <p:ext uri="{BB962C8B-B14F-4D97-AF65-F5344CB8AC3E}">
        <p14:creationId xmlns:p14="http://schemas.microsoft.com/office/powerpoint/2010/main" val="11974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1000"/>
                                        <p:tgtEl>
                                          <p:spTgt spid="3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down)">
                                      <p:cBhvr>
                                        <p:cTn id="10" dur="10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1000"/>
                                        <p:tgtEl>
                                          <p:spTgt spid="28"/>
                                        </p:tgtEl>
                                      </p:cBhvr>
                                    </p:animEffect>
                                  </p:childTnLst>
                                </p:cTn>
                              </p:par>
                            </p:childTnLst>
                          </p:cTn>
                        </p:par>
                        <p:par>
                          <p:cTn id="16" fill="hold">
                            <p:stCondLst>
                              <p:cond delay="1000"/>
                            </p:stCondLst>
                            <p:childTnLst>
                              <p:par>
                                <p:cTn id="17" presetID="22" presetClass="entr" presetSubtype="2" fill="hold" nodeType="afterEffect">
                                  <p:stCondLst>
                                    <p:cond delay="1000"/>
                                  </p:stCondLst>
                                  <p:childTnLst>
                                    <p:set>
                                      <p:cBhvr>
                                        <p:cTn id="18" dur="1" fill="hold">
                                          <p:stCondLst>
                                            <p:cond delay="0"/>
                                          </p:stCondLst>
                                        </p:cTn>
                                        <p:tgtEl>
                                          <p:spTgt spid="25"/>
                                        </p:tgtEl>
                                        <p:attrNameLst>
                                          <p:attrName>style.visibility</p:attrName>
                                        </p:attrNameLst>
                                      </p:cBhvr>
                                      <p:to>
                                        <p:strVal val="visible"/>
                                      </p:to>
                                    </p:set>
                                    <p:animEffect transition="in" filter="wipe(right)">
                                      <p:cBhvr>
                                        <p:cTn id="19" dur="1000"/>
                                        <p:tgtEl>
                                          <p:spTgt spid="25"/>
                                        </p:tgtEl>
                                      </p:cBhvr>
                                    </p:animEffect>
                                  </p:childTnLst>
                                </p:cTn>
                              </p:par>
                            </p:childTnLst>
                          </p:cTn>
                        </p:par>
                        <p:par>
                          <p:cTn id="20" fill="hold">
                            <p:stCondLst>
                              <p:cond delay="3000"/>
                            </p:stCondLst>
                            <p:childTnLst>
                              <p:par>
                                <p:cTn id="21" presetID="22" presetClass="entr" presetSubtype="4" fill="hold" nodeType="afterEffect">
                                  <p:stCondLst>
                                    <p:cond delay="1000"/>
                                  </p:stCondLst>
                                  <p:childTnLst>
                                    <p:set>
                                      <p:cBhvr>
                                        <p:cTn id="22" dur="1" fill="hold">
                                          <p:stCondLst>
                                            <p:cond delay="0"/>
                                          </p:stCondLst>
                                        </p:cTn>
                                        <p:tgtEl>
                                          <p:spTgt spid="29"/>
                                        </p:tgtEl>
                                        <p:attrNameLst>
                                          <p:attrName>style.visibility</p:attrName>
                                        </p:attrNameLst>
                                      </p:cBhvr>
                                      <p:to>
                                        <p:strVal val="visible"/>
                                      </p:to>
                                    </p:set>
                                    <p:animEffect transition="in" filter="wipe(down)">
                                      <p:cBhvr>
                                        <p:cTn id="23" dur="1000"/>
                                        <p:tgtEl>
                                          <p:spTgt spid="29"/>
                                        </p:tgtEl>
                                      </p:cBhvr>
                                    </p:animEffect>
                                  </p:childTnLst>
                                </p:cTn>
                              </p:par>
                            </p:childTnLst>
                          </p:cTn>
                        </p:par>
                        <p:par>
                          <p:cTn id="24" fill="hold">
                            <p:stCondLst>
                              <p:cond delay="5000"/>
                            </p:stCondLst>
                            <p:childTnLst>
                              <p:par>
                                <p:cTn id="25" presetID="22" presetClass="entr" presetSubtype="4" fill="hold" nodeType="afterEffect">
                                  <p:stCondLst>
                                    <p:cond delay="1000"/>
                                  </p:stCondLst>
                                  <p:childTnLst>
                                    <p:set>
                                      <p:cBhvr>
                                        <p:cTn id="26" dur="1" fill="hold">
                                          <p:stCondLst>
                                            <p:cond delay="0"/>
                                          </p:stCondLst>
                                        </p:cTn>
                                        <p:tgtEl>
                                          <p:spTgt spid="27"/>
                                        </p:tgtEl>
                                        <p:attrNameLst>
                                          <p:attrName>style.visibility</p:attrName>
                                        </p:attrNameLst>
                                      </p:cBhvr>
                                      <p:to>
                                        <p:strVal val="visible"/>
                                      </p:to>
                                    </p:set>
                                    <p:animEffect transition="in" filter="wipe(down)">
                                      <p:cBhvr>
                                        <p:cTn id="27" dur="1000"/>
                                        <p:tgtEl>
                                          <p:spTgt spid="27"/>
                                        </p:tgtEl>
                                      </p:cBhvr>
                                    </p:animEffect>
                                  </p:childTnLst>
                                </p:cTn>
                              </p:par>
                            </p:childTnLst>
                          </p:cTn>
                        </p:par>
                        <p:par>
                          <p:cTn id="28" fill="hold">
                            <p:stCondLst>
                              <p:cond delay="7000"/>
                            </p:stCondLst>
                            <p:childTnLst>
                              <p:par>
                                <p:cTn id="29" presetID="22" presetClass="entr" presetSubtype="2" fill="hold" nodeType="afterEffect">
                                  <p:stCondLst>
                                    <p:cond delay="1000"/>
                                  </p:stCondLst>
                                  <p:childTnLst>
                                    <p:set>
                                      <p:cBhvr>
                                        <p:cTn id="30" dur="1" fill="hold">
                                          <p:stCondLst>
                                            <p:cond delay="0"/>
                                          </p:stCondLst>
                                        </p:cTn>
                                        <p:tgtEl>
                                          <p:spTgt spid="26"/>
                                        </p:tgtEl>
                                        <p:attrNameLst>
                                          <p:attrName>style.visibility</p:attrName>
                                        </p:attrNameLst>
                                      </p:cBhvr>
                                      <p:to>
                                        <p:strVal val="visible"/>
                                      </p:to>
                                    </p:set>
                                    <p:animEffect transition="in" filter="wipe(right)">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arallélogramme 2"/>
          <p:cNvSpPr/>
          <p:nvPr/>
        </p:nvSpPr>
        <p:spPr>
          <a:xfrm>
            <a:off x="1039660" y="1205948"/>
            <a:ext cx="7865801" cy="5075582"/>
          </a:xfrm>
          <a:prstGeom prst="parallelogram">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4000" dirty="0">
              <a:latin typeface="Arial Black"/>
              <a:cs typeface="Arial Black"/>
            </a:endParaRPr>
          </a:p>
          <a:p>
            <a:pPr algn="ctr"/>
            <a:r>
              <a:rPr lang="fr-FR" sz="4000" dirty="0">
                <a:latin typeface="Arial Black"/>
                <a:cs typeface="Arial Black"/>
              </a:rPr>
              <a:t>La voie professionnelle</a:t>
            </a:r>
          </a:p>
          <a:p>
            <a:pPr algn="ctr"/>
            <a:endParaRPr lang="fr-FR" sz="4000" dirty="0"/>
          </a:p>
        </p:txBody>
      </p:sp>
    </p:spTree>
    <p:extLst>
      <p:ext uri="{BB962C8B-B14F-4D97-AF65-F5344CB8AC3E}">
        <p14:creationId xmlns:p14="http://schemas.microsoft.com/office/powerpoint/2010/main" val="349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63255" y="248475"/>
            <a:ext cx="8655485" cy="707886"/>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La voie professionnelle*</a:t>
            </a:r>
          </a:p>
          <a:p>
            <a:pPr marL="0" marR="0" lvl="0" indent="0" algn="r" defTabSz="914400" eaLnBrk="1" fontAlgn="auto" latinLnBrk="0" hangingPunct="1">
              <a:lnSpc>
                <a:spcPct val="100000"/>
              </a:lnSpc>
              <a:spcBef>
                <a:spcPts val="0"/>
              </a:spcBef>
              <a:spcAft>
                <a:spcPts val="0"/>
              </a:spcAft>
              <a:buClrTx/>
              <a:buSzTx/>
              <a:buFontTx/>
              <a:buNone/>
              <a:tabLst/>
              <a:defRPr/>
            </a:pPr>
            <a:r>
              <a:rPr lang="fr-FR" sz="1600" kern="0" dirty="0">
                <a:solidFill>
                  <a:schemeClr val="bg1"/>
                </a:solidFill>
                <a:latin typeface="Arial" panose="020B0604020202020204" pitchFamily="34" charset="0"/>
                <a:cs typeface="Arial" panose="020B0604020202020204" pitchFamily="34" charset="0"/>
              </a:rPr>
              <a:t>(réforme annoncée)</a:t>
            </a:r>
            <a:endParaRPr kumimoji="0" lang="fr-FR" sz="1600" b="0"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sp>
        <p:nvSpPr>
          <p:cNvPr id="5" name="ZoneTexte 4"/>
          <p:cNvSpPr txBox="1"/>
          <p:nvPr/>
        </p:nvSpPr>
        <p:spPr>
          <a:xfrm>
            <a:off x="1123406" y="1127815"/>
            <a:ext cx="8020593" cy="4678204"/>
          </a:xfrm>
          <a:prstGeom prst="rect">
            <a:avLst/>
          </a:prstGeom>
          <a:noFill/>
        </p:spPr>
        <p:txBody>
          <a:bodyPr wrap="square" rtlCol="0">
            <a:spAutoFit/>
          </a:bodyPr>
          <a:lstStyle/>
          <a:p>
            <a:pPr>
              <a:spcAft>
                <a:spcPts val="600"/>
              </a:spcAft>
            </a:pPr>
            <a:endParaRPr lang="fr-FR" sz="2000" b="1" dirty="0">
              <a:solidFill>
                <a:srgbClr val="A9C000"/>
              </a:solidFill>
            </a:endParaRPr>
          </a:p>
          <a:p>
            <a:pPr>
              <a:spcAft>
                <a:spcPts val="600"/>
              </a:spcAft>
            </a:pPr>
            <a:r>
              <a:rPr lang="fr-FR" sz="2000" b="1" dirty="0">
                <a:solidFill>
                  <a:srgbClr val="A9C000"/>
                </a:solidFill>
              </a:rPr>
              <a:t>	Durée</a:t>
            </a:r>
          </a:p>
          <a:p>
            <a:pPr marL="914400" lvl="1" indent="-457200">
              <a:buClr>
                <a:schemeClr val="accent3"/>
              </a:buClr>
              <a:buFont typeface="Calibri" panose="020F0502020204030204" pitchFamily="34" charset="0"/>
              <a:buChar char="↘"/>
            </a:pPr>
            <a:r>
              <a:rPr lang="fr-FR" sz="2000" b="1" dirty="0">
                <a:solidFill>
                  <a:schemeClr val="tx1">
                    <a:lumMod val="50000"/>
                    <a:lumOff val="50000"/>
                  </a:schemeClr>
                </a:solidFill>
              </a:rPr>
              <a:t>en 2 ans : CAP</a:t>
            </a:r>
          </a:p>
          <a:p>
            <a:pPr marL="914400" lvl="1" indent="-457200">
              <a:buClr>
                <a:schemeClr val="accent3"/>
              </a:buClr>
              <a:buFont typeface="Calibri" panose="020F0502020204030204" pitchFamily="34" charset="0"/>
              <a:buChar char="↘"/>
            </a:pPr>
            <a:r>
              <a:rPr lang="fr-FR" sz="2000" b="1" dirty="0">
                <a:solidFill>
                  <a:schemeClr val="tx1">
                    <a:lumMod val="50000"/>
                    <a:lumOff val="50000"/>
                  </a:schemeClr>
                </a:solidFill>
              </a:rPr>
              <a:t>3 ans : bac pro (poursuite possible dans le supérieur)</a:t>
            </a:r>
          </a:p>
          <a:p>
            <a:pPr marL="36000">
              <a:spcBef>
                <a:spcPts val="600"/>
              </a:spcBef>
              <a:spcAft>
                <a:spcPts val="600"/>
              </a:spcAft>
              <a:buClr>
                <a:schemeClr val="accent3"/>
              </a:buClr>
            </a:pPr>
            <a:r>
              <a:rPr lang="fr-FR" sz="2000" b="1" dirty="0">
                <a:solidFill>
                  <a:schemeClr val="accent3"/>
                </a:solidFill>
              </a:rPr>
              <a:t>	Statut</a:t>
            </a:r>
          </a:p>
          <a:p>
            <a:pPr marL="914400" lvl="1" indent="-457200">
              <a:buClr>
                <a:schemeClr val="accent3"/>
              </a:buClr>
              <a:buFont typeface="Calibri" panose="020F0502020204030204" pitchFamily="34" charset="0"/>
              <a:buChar char="↘"/>
            </a:pPr>
            <a:r>
              <a:rPr lang="fr-FR" sz="2000" b="1" dirty="0">
                <a:solidFill>
                  <a:schemeClr val="tx1">
                    <a:lumMod val="50000"/>
                    <a:lumOff val="50000"/>
                  </a:schemeClr>
                </a:solidFill>
              </a:rPr>
              <a:t>scolaire : </a:t>
            </a:r>
            <a:r>
              <a:rPr lang="fr-FR" sz="2000" b="1" dirty="0">
                <a:solidFill>
                  <a:srgbClr val="FF6600"/>
                </a:solidFill>
              </a:rPr>
              <a:t>élève</a:t>
            </a:r>
            <a:r>
              <a:rPr lang="fr-FR" sz="2000" b="1" dirty="0">
                <a:solidFill>
                  <a:schemeClr val="tx1">
                    <a:lumMod val="50000"/>
                    <a:lumOff val="50000"/>
                  </a:schemeClr>
                </a:solidFill>
              </a:rPr>
              <a:t> au lycée </a:t>
            </a:r>
          </a:p>
          <a:p>
            <a:pPr marL="914400" lvl="1" indent="-457200">
              <a:buClr>
                <a:schemeClr val="accent3"/>
              </a:buClr>
              <a:buFont typeface="Calibri" panose="020F0502020204030204" pitchFamily="34" charset="0"/>
              <a:buChar char="↘"/>
            </a:pPr>
            <a:r>
              <a:rPr lang="fr-FR" sz="2000" b="1" dirty="0">
                <a:solidFill>
                  <a:schemeClr val="tx1">
                    <a:lumMod val="50000"/>
                    <a:lumOff val="50000"/>
                  </a:schemeClr>
                </a:solidFill>
              </a:rPr>
              <a:t>salarié : </a:t>
            </a:r>
            <a:r>
              <a:rPr lang="fr-FR" sz="2000" b="1" dirty="0" err="1">
                <a:solidFill>
                  <a:srgbClr val="FF6600"/>
                </a:solidFill>
              </a:rPr>
              <a:t>apprenti-e</a:t>
            </a:r>
            <a:r>
              <a:rPr lang="fr-FR" sz="2000" b="1" dirty="0">
                <a:solidFill>
                  <a:srgbClr val="FF6600"/>
                </a:solidFill>
              </a:rPr>
              <a:t> </a:t>
            </a:r>
            <a:r>
              <a:rPr lang="fr-FR" sz="2000" b="1" dirty="0">
                <a:solidFill>
                  <a:schemeClr val="tx1">
                    <a:lumMod val="50000"/>
                    <a:lumOff val="50000"/>
                  </a:schemeClr>
                </a:solidFill>
              </a:rPr>
              <a:t>en alternance entre CFA et entreprise</a:t>
            </a:r>
          </a:p>
          <a:p>
            <a:pPr>
              <a:spcBef>
                <a:spcPts val="600"/>
              </a:spcBef>
              <a:spcAft>
                <a:spcPts val="600"/>
              </a:spcAft>
            </a:pPr>
            <a:r>
              <a:rPr lang="fr-FR" sz="2000" b="1" dirty="0">
                <a:solidFill>
                  <a:srgbClr val="A9C000"/>
                </a:solidFill>
              </a:rPr>
              <a:t>	Programme</a:t>
            </a:r>
          </a:p>
          <a:p>
            <a:pPr marL="914400" lvl="1" indent="-457200">
              <a:buClr>
                <a:schemeClr val="accent3"/>
              </a:buClr>
              <a:buSzPct val="100000"/>
              <a:buFont typeface="Calibri" panose="020F0502020204030204" pitchFamily="34" charset="0"/>
              <a:buChar char="↘"/>
            </a:pPr>
            <a:r>
              <a:rPr lang="fr-FR" sz="2000" b="1" dirty="0">
                <a:solidFill>
                  <a:schemeClr val="tx1">
                    <a:lumMod val="50000"/>
                    <a:lumOff val="50000"/>
                  </a:schemeClr>
                </a:solidFill>
              </a:rPr>
              <a:t>des </a:t>
            </a:r>
            <a:r>
              <a:rPr lang="fr-FR" sz="2000" b="1" dirty="0">
                <a:solidFill>
                  <a:srgbClr val="FF6600"/>
                </a:solidFill>
              </a:rPr>
              <a:t>cours généraux,  </a:t>
            </a:r>
            <a:r>
              <a:rPr lang="fr-FR" sz="2000" b="1" dirty="0">
                <a:solidFill>
                  <a:schemeClr val="tx1">
                    <a:lumMod val="50000"/>
                    <a:lumOff val="50000"/>
                  </a:schemeClr>
                </a:solidFill>
              </a:rPr>
              <a:t>en relation avec le métier,</a:t>
            </a:r>
          </a:p>
          <a:p>
            <a:pPr marL="914400" lvl="1" indent="-457200">
              <a:buClr>
                <a:schemeClr val="accent3"/>
              </a:buClr>
              <a:buSzPct val="100000"/>
              <a:buFont typeface="Calibri" panose="020F0502020204030204" pitchFamily="34" charset="0"/>
              <a:buChar char="↘"/>
            </a:pPr>
            <a:r>
              <a:rPr lang="fr-FR" sz="2000" b="1" dirty="0">
                <a:solidFill>
                  <a:schemeClr val="tx1">
                    <a:lumMod val="50000"/>
                    <a:lumOff val="50000"/>
                  </a:schemeClr>
                </a:solidFill>
              </a:rPr>
              <a:t>la moitié de l’emploi du temps en </a:t>
            </a:r>
            <a:r>
              <a:rPr lang="fr-FR" sz="2000" b="1" dirty="0">
                <a:solidFill>
                  <a:srgbClr val="FF6600"/>
                </a:solidFill>
              </a:rPr>
              <a:t>cours techniques et professionnels </a:t>
            </a:r>
            <a:r>
              <a:rPr lang="fr-FR" sz="2000" b="1" dirty="0">
                <a:solidFill>
                  <a:schemeClr val="bg1">
                    <a:lumMod val="50000"/>
                  </a:schemeClr>
                </a:solidFill>
              </a:rPr>
              <a:t>(outils, exercices techniques, TP, gestes professionnels)</a:t>
            </a:r>
          </a:p>
          <a:p>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703614" y="5749319"/>
            <a:ext cx="6096000" cy="465857"/>
          </a:xfrm>
          <a:prstGeom prst="rect">
            <a:avLst/>
          </a:prstGeom>
          <a:gradFill rotWithShape="1">
            <a:gsLst>
              <a:gs pos="0">
                <a:srgbClr val="8FD9FB">
                  <a:tint val="100000"/>
                  <a:shade val="100000"/>
                  <a:satMod val="130000"/>
                </a:srgbClr>
              </a:gs>
              <a:gs pos="100000">
                <a:srgbClr val="8FD9FB">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Classe de 3</a:t>
            </a:r>
            <a:r>
              <a:rPr kumimoji="0" lang="fr-FR" sz="1800" b="0"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e</a:t>
            </a:r>
            <a:endParaRPr kumimoji="0" lang="fr-FR" sz="1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 name="Rectangle 6"/>
          <p:cNvSpPr/>
          <p:nvPr/>
        </p:nvSpPr>
        <p:spPr>
          <a:xfrm>
            <a:off x="1703614" y="5217766"/>
            <a:ext cx="1988136" cy="355180"/>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0"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8" name="Rectangle 7"/>
          <p:cNvSpPr/>
          <p:nvPr/>
        </p:nvSpPr>
        <p:spPr>
          <a:xfrm>
            <a:off x="5925472" y="4760996"/>
            <a:ext cx="1874142" cy="355180"/>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1</a:t>
            </a:r>
            <a:r>
              <a:rPr kumimoji="0" lang="fr-FR" sz="1400" b="0"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re</a:t>
            </a: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fr-FR" sz="1400" b="1" i="0" u="none" strike="noStrike" kern="0" cap="none" spc="0" normalizeH="0" baseline="0" noProof="0" dirty="0">
                <a:ln>
                  <a:noFill/>
                </a:ln>
                <a:solidFill>
                  <a:prstClr val="black">
                    <a:lumMod val="65000"/>
                    <a:lumOff val="35000"/>
                  </a:prstClr>
                </a:solidFill>
                <a:effectLst/>
                <a:uLnTx/>
                <a:uFillTx/>
                <a:latin typeface="Arial Narrow" panose="020B0606020202030204" pitchFamily="34" charset="0"/>
                <a:ea typeface="+mn-ea"/>
                <a:cs typeface="+mn-cs"/>
              </a:rPr>
              <a:t>professionnelle</a:t>
            </a:r>
          </a:p>
        </p:txBody>
      </p:sp>
      <p:sp>
        <p:nvSpPr>
          <p:cNvPr id="9" name="Rectangle 8"/>
          <p:cNvSpPr/>
          <p:nvPr/>
        </p:nvSpPr>
        <p:spPr>
          <a:xfrm>
            <a:off x="5925472" y="5257866"/>
            <a:ext cx="1874142" cy="355180"/>
          </a:xfrm>
          <a:prstGeom prst="rect">
            <a:avLst/>
          </a:prstGeom>
          <a:solidFill>
            <a:srgbClr val="A9C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0"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de</a:t>
            </a:r>
            <a:r>
              <a:rPr kumimoji="0" lang="fr-FR" sz="1400" b="0" i="0" u="none" strike="noStrike" kern="0" cap="none" spc="0" normalizeH="0" baseline="0" noProof="0" dirty="0">
                <a:ln>
                  <a:noFill/>
                </a:ln>
                <a:solidFill>
                  <a:prstClr val="black">
                    <a:lumMod val="65000"/>
                    <a:lumOff val="35000"/>
                  </a:prstClr>
                </a:solidFill>
                <a:effectLst/>
                <a:uLnTx/>
                <a:uFillTx/>
                <a:latin typeface="Arial Narrow" panose="020B0606020202030204" pitchFamily="34" charset="0"/>
                <a:ea typeface="+mn-ea"/>
                <a:cs typeface="+mn-cs"/>
              </a:rPr>
              <a:t> </a:t>
            </a:r>
            <a:r>
              <a:rPr kumimoji="0" lang="fr-FR" sz="1400" b="1" i="0" u="none" strike="noStrike" kern="0" cap="none" spc="0" normalizeH="0" baseline="0" noProof="0" dirty="0">
                <a:ln>
                  <a:noFill/>
                </a:ln>
                <a:solidFill>
                  <a:prstClr val="black">
                    <a:lumMod val="65000"/>
                    <a:lumOff val="35000"/>
                  </a:prstClr>
                </a:solidFill>
                <a:effectLst/>
                <a:uLnTx/>
                <a:uFillTx/>
                <a:latin typeface="Arial Narrow" panose="020B0606020202030204" pitchFamily="34" charset="0"/>
                <a:ea typeface="+mn-ea"/>
                <a:cs typeface="+mn-cs"/>
              </a:rPr>
              <a:t>professionnelle</a:t>
            </a:r>
          </a:p>
        </p:txBody>
      </p:sp>
      <p:sp>
        <p:nvSpPr>
          <p:cNvPr id="10" name="Rectangle 9"/>
          <p:cNvSpPr/>
          <p:nvPr/>
        </p:nvSpPr>
        <p:spPr>
          <a:xfrm>
            <a:off x="1703614" y="4724039"/>
            <a:ext cx="1988136" cy="355180"/>
          </a:xfrm>
          <a:prstGeom prst="rect">
            <a:avLst/>
          </a:prstGeom>
          <a:solidFill>
            <a:srgbClr val="A9C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2</a:t>
            </a:r>
            <a:r>
              <a:rPr kumimoji="0" lang="fr-FR" sz="1400" b="0" i="0" u="none" strike="noStrike" kern="0" cap="none" spc="0" normalizeH="0" baseline="30000" noProof="0" dirty="0">
                <a:ln>
                  <a:noFill/>
                </a:ln>
                <a:solidFill>
                  <a:prstClr val="black"/>
                </a:solidFill>
                <a:effectLst/>
                <a:uLnTx/>
                <a:uFillTx/>
                <a:latin typeface="Arial Narrow" panose="020B0606020202030204" pitchFamily="34" charset="0"/>
                <a:ea typeface="+mn-ea"/>
                <a:cs typeface="+mn-cs"/>
              </a:rPr>
              <a:t>e</a:t>
            </a:r>
            <a:r>
              <a:rPr kumimoji="0" lang="fr-FR" sz="14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année</a:t>
            </a:r>
          </a:p>
        </p:txBody>
      </p:sp>
      <p:sp>
        <p:nvSpPr>
          <p:cNvPr id="11" name="Rectangle 10"/>
          <p:cNvSpPr/>
          <p:nvPr/>
        </p:nvSpPr>
        <p:spPr>
          <a:xfrm>
            <a:off x="5925472" y="4284586"/>
            <a:ext cx="1874142" cy="355180"/>
          </a:xfrm>
          <a:prstGeom prst="rect">
            <a:avLst/>
          </a:prstGeom>
          <a:solidFill>
            <a:srgbClr val="B1C8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black">
                    <a:lumMod val="65000"/>
                    <a:lumOff val="35000"/>
                  </a:prstClr>
                </a:solidFill>
                <a:effectLst/>
                <a:uLnTx/>
                <a:uFillTx/>
                <a:latin typeface="Arial Narrow" panose="020B0606020202030204" pitchFamily="34" charset="0"/>
                <a:ea typeface="+mn-ea"/>
                <a:cs typeface="+mn-cs"/>
              </a:rPr>
              <a:t>T</a:t>
            </a:r>
            <a:r>
              <a:rPr kumimoji="0" lang="fr-FR" sz="1400" b="1" i="0" u="none" strike="noStrike" kern="0" cap="none" spc="0" normalizeH="0" baseline="30000" noProof="0" dirty="0">
                <a:ln>
                  <a:noFill/>
                </a:ln>
                <a:solidFill>
                  <a:prstClr val="black">
                    <a:lumMod val="65000"/>
                    <a:lumOff val="35000"/>
                  </a:prstClr>
                </a:solidFill>
                <a:effectLst/>
                <a:uLnTx/>
                <a:uFillTx/>
                <a:latin typeface="Arial Narrow" panose="020B0606020202030204" pitchFamily="34" charset="0"/>
                <a:ea typeface="+mn-ea"/>
                <a:cs typeface="+mn-cs"/>
              </a:rPr>
              <a:t>ale </a:t>
            </a:r>
            <a:r>
              <a:rPr kumimoji="0" lang="fr-FR" sz="1400" b="1" i="0" u="none" strike="noStrike" kern="0" cap="none" spc="0" normalizeH="0" baseline="0" noProof="0" dirty="0">
                <a:ln>
                  <a:noFill/>
                </a:ln>
                <a:solidFill>
                  <a:prstClr val="black">
                    <a:lumMod val="65000"/>
                    <a:lumOff val="35000"/>
                  </a:prstClr>
                </a:solidFill>
                <a:effectLst/>
                <a:uLnTx/>
                <a:uFillTx/>
                <a:latin typeface="Arial Narrow" panose="020B0606020202030204" pitchFamily="34" charset="0"/>
                <a:ea typeface="+mn-ea"/>
                <a:cs typeface="+mn-cs"/>
              </a:rPr>
              <a:t>professionnelle</a:t>
            </a:r>
          </a:p>
        </p:txBody>
      </p:sp>
      <p:sp>
        <p:nvSpPr>
          <p:cNvPr id="12" name="ZoneTexte 11"/>
          <p:cNvSpPr txBox="1"/>
          <p:nvPr/>
        </p:nvSpPr>
        <p:spPr>
          <a:xfrm>
            <a:off x="2383493" y="4367243"/>
            <a:ext cx="628377" cy="276999"/>
          </a:xfrm>
          <a:prstGeom prst="rect">
            <a:avLst/>
          </a:prstGeom>
          <a:noFill/>
        </p:spPr>
        <p:txBody>
          <a:bodyPr wrap="square" rtlCol="0">
            <a:spAutoFit/>
          </a:bodyPr>
          <a:lstStyle/>
          <a:p>
            <a:pPr algn="ctr"/>
            <a:r>
              <a:rPr lang="fr-FR" sz="1200" b="1" dirty="0">
                <a:solidFill>
                  <a:prstClr val="black">
                    <a:lumMod val="65000"/>
                    <a:lumOff val="35000"/>
                  </a:prstClr>
                </a:solidFill>
                <a:latin typeface="Arial Narrow" panose="020B0606020202030204" pitchFamily="34" charset="0"/>
              </a:rPr>
              <a:t>CAP/A</a:t>
            </a:r>
          </a:p>
        </p:txBody>
      </p:sp>
      <p:sp>
        <p:nvSpPr>
          <p:cNvPr id="13" name="ZoneTexte 12"/>
          <p:cNvSpPr txBox="1"/>
          <p:nvPr/>
        </p:nvSpPr>
        <p:spPr>
          <a:xfrm>
            <a:off x="6288648" y="3881978"/>
            <a:ext cx="825062" cy="276999"/>
          </a:xfrm>
          <a:prstGeom prst="rect">
            <a:avLst/>
          </a:prstGeom>
          <a:noFill/>
        </p:spPr>
        <p:txBody>
          <a:bodyPr wrap="square" rtlCol="0">
            <a:spAutoFit/>
          </a:bodyPr>
          <a:lstStyle/>
          <a:p>
            <a:pPr algn="ctr"/>
            <a:r>
              <a:rPr lang="fr-FR" sz="1200" b="1" dirty="0">
                <a:solidFill>
                  <a:prstClr val="black">
                    <a:lumMod val="65000"/>
                    <a:lumOff val="35000"/>
                  </a:prstClr>
                </a:solidFill>
                <a:latin typeface="Arial Narrow" panose="020B0606020202030204" pitchFamily="34" charset="0"/>
              </a:rPr>
              <a:t>BAC PRO</a:t>
            </a:r>
          </a:p>
        </p:txBody>
      </p:sp>
      <p:cxnSp>
        <p:nvCxnSpPr>
          <p:cNvPr id="14" name="Connecteur droit avec flèche 13"/>
          <p:cNvCxnSpPr/>
          <p:nvPr/>
        </p:nvCxnSpPr>
        <p:spPr>
          <a:xfrm flipH="1" flipV="1">
            <a:off x="3691750" y="4995846"/>
            <a:ext cx="2265978" cy="262020"/>
          </a:xfrm>
          <a:prstGeom prst="straightConnector1">
            <a:avLst/>
          </a:prstGeom>
          <a:noFill/>
          <a:ln w="25400" cap="flat" cmpd="sng" algn="ctr">
            <a:solidFill>
              <a:srgbClr val="073779"/>
            </a:solidFill>
            <a:prstDash val="solid"/>
            <a:tailEnd type="triangle"/>
          </a:ln>
          <a:effectLst>
            <a:outerShdw blurRad="40000" dist="20000" dir="5400000" rotWithShape="0">
              <a:srgbClr val="000000">
                <a:alpha val="38000"/>
              </a:srgbClr>
            </a:outerShdw>
          </a:effectLst>
        </p:spPr>
      </p:cxnSp>
      <p:cxnSp>
        <p:nvCxnSpPr>
          <p:cNvPr id="15" name="Connecteur droit avec flèche 14"/>
          <p:cNvCxnSpPr/>
          <p:nvPr/>
        </p:nvCxnSpPr>
        <p:spPr>
          <a:xfrm>
            <a:off x="3713325" y="4760996"/>
            <a:ext cx="2222828" cy="318223"/>
          </a:xfrm>
          <a:prstGeom prst="straightConnector1">
            <a:avLst/>
          </a:prstGeom>
          <a:noFill/>
          <a:ln w="25400" cap="flat" cmpd="sng" algn="ctr">
            <a:solidFill>
              <a:srgbClr val="EF823F"/>
            </a:solidFill>
            <a:prstDash val="solid"/>
            <a:tailEnd type="arrow"/>
          </a:ln>
          <a:effectLst/>
        </p:spPr>
      </p:cxnSp>
      <p:sp>
        <p:nvSpPr>
          <p:cNvPr id="16" name="ZoneTexte 15"/>
          <p:cNvSpPr txBox="1"/>
          <p:nvPr/>
        </p:nvSpPr>
        <p:spPr>
          <a:xfrm>
            <a:off x="1235277" y="1127815"/>
            <a:ext cx="7545652"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srgbClr val="A9C000"/>
                </a:solidFill>
                <a:effectLst/>
                <a:uLnTx/>
                <a:uFillTx/>
              </a:rPr>
              <a:t>CAP = </a:t>
            </a:r>
            <a:r>
              <a:rPr kumimoji="0" lang="fr-FR" sz="2000" b="1" i="0" u="none" strike="noStrike" kern="0" cap="none" spc="0" normalizeH="0" baseline="0" noProof="0" dirty="0">
                <a:ln>
                  <a:noFill/>
                </a:ln>
                <a:solidFill>
                  <a:srgbClr val="00B050"/>
                </a:solidFill>
                <a:effectLst/>
                <a:uLnTx/>
                <a:uFillTx/>
              </a:rPr>
              <a:t>premier niveau de qualification</a:t>
            </a:r>
            <a:r>
              <a:rPr kumimoji="0" lang="fr-FR" sz="2000" b="1" i="0" u="none" strike="noStrike" kern="0" cap="none" spc="0" normalizeH="0" baseline="0" noProof="0" dirty="0">
                <a:ln>
                  <a:noFill/>
                </a:ln>
                <a:solidFill>
                  <a:srgbClr val="A9C000"/>
                </a:solidFill>
                <a:effectLst/>
                <a:uLnTx/>
                <a:uFillTx/>
              </a:rPr>
              <a:t>  pour l’emploi</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srgbClr val="A9C000"/>
                </a:solidFill>
                <a:effectLst/>
                <a:uLnTx/>
                <a:uFillTx/>
              </a:rPr>
              <a:t>Attention, </a:t>
            </a:r>
            <a:r>
              <a:rPr kumimoji="0" lang="fr-FR" sz="2000" b="1" i="0" u="none" strike="noStrike" kern="0" cap="none" spc="0" normalizeH="0" baseline="0" noProof="0" dirty="0">
                <a:ln>
                  <a:noFill/>
                </a:ln>
                <a:solidFill>
                  <a:srgbClr val="00B050"/>
                </a:solidFill>
                <a:effectLst/>
                <a:uLnTx/>
                <a:uFillTx/>
              </a:rPr>
              <a:t>tous les secteurs professionnels ne proposent pas le CAP mais le bac professionnel  comme diplôme d’accès à l’emploi</a:t>
            </a:r>
          </a:p>
          <a:p>
            <a:pPr marL="0" marR="0" lvl="0" indent="0" algn="ctr" defTabSz="914400" eaLnBrk="1" fontAlgn="auto" latinLnBrk="0" hangingPunct="1">
              <a:lnSpc>
                <a:spcPct val="100000"/>
              </a:lnSpc>
              <a:spcBef>
                <a:spcPts val="0"/>
              </a:spcBef>
              <a:spcAft>
                <a:spcPts val="0"/>
              </a:spcAft>
              <a:buClr>
                <a:srgbClr val="EF823F"/>
              </a:buClr>
              <a:buSzTx/>
              <a:buFontTx/>
              <a:buNone/>
              <a:tabLst/>
              <a:defRPr/>
            </a:pPr>
            <a:endParaRPr kumimoji="0" lang="fr-FR" sz="2000" b="1" i="0" u="none" strike="noStrike" kern="0" cap="none" spc="0" normalizeH="0" baseline="0" noProof="0" dirty="0">
              <a:ln>
                <a:noFill/>
              </a:ln>
              <a:solidFill>
                <a:srgbClr val="EB6615"/>
              </a:solidFill>
              <a:effectLst/>
              <a:uLnTx/>
              <a:uFillTx/>
            </a:endParaRPr>
          </a:p>
        </p:txBody>
      </p:sp>
      <p:sp>
        <p:nvSpPr>
          <p:cNvPr id="3" name="Rectangle 2"/>
          <p:cNvSpPr/>
          <p:nvPr/>
        </p:nvSpPr>
        <p:spPr>
          <a:xfrm>
            <a:off x="5688030" y="226368"/>
            <a:ext cx="2998770" cy="461665"/>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a:ln>
                  <a:noFill/>
                </a:ln>
                <a:solidFill>
                  <a:srgbClr val="A9C000"/>
                </a:solidFill>
                <a:effectLst/>
                <a:uLnTx/>
                <a:uFillTx/>
              </a:rPr>
              <a:t>►</a:t>
            </a:r>
            <a:r>
              <a:rPr kumimoji="0" lang="fr-FR" sz="2400" b="0" i="0" u="none" strike="noStrike" kern="0" cap="none" spc="0" normalizeH="0" baseline="0" noProof="0" dirty="0">
                <a:ln>
                  <a:noFill/>
                </a:ln>
                <a:solidFill>
                  <a:srgbClr val="A9C000"/>
                </a:solidFill>
                <a:effectLst/>
                <a:uLnTx/>
                <a:uFillTx/>
                <a:latin typeface="Arial" panose="020B0604020202020204" pitchFamily="34" charset="0"/>
                <a:cs typeface="Arial" panose="020B0604020202020204" pitchFamily="34" charset="0"/>
              </a:rPr>
              <a:t> </a:t>
            </a:r>
            <a:r>
              <a:rPr kumimoji="0" lang="fr-FR" sz="24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CAP ou bac pro ?</a:t>
            </a:r>
          </a:p>
        </p:txBody>
      </p:sp>
      <p:sp>
        <p:nvSpPr>
          <p:cNvPr id="17" name="Titre 19"/>
          <p:cNvSpPr txBox="1">
            <a:spLocks/>
          </p:cNvSpPr>
          <p:nvPr/>
        </p:nvSpPr>
        <p:spPr>
          <a:xfrm>
            <a:off x="1513182" y="6215176"/>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Octobre 2018</a:t>
            </a:r>
          </a:p>
        </p:txBody>
      </p:sp>
      <p:sp>
        <p:nvSpPr>
          <p:cNvPr id="2" name="ZoneTexte 1"/>
          <p:cNvSpPr txBox="1"/>
          <p:nvPr/>
        </p:nvSpPr>
        <p:spPr>
          <a:xfrm>
            <a:off x="1141148" y="2194086"/>
            <a:ext cx="7545652" cy="1908215"/>
          </a:xfrm>
          <a:prstGeom prst="rect">
            <a:avLst/>
          </a:prstGeom>
          <a:solidFill>
            <a:schemeClr val="bg2"/>
          </a:solidFill>
        </p:spPr>
        <p:txBody>
          <a:bodyPr wrap="square" rtlCol="0">
            <a:spAutoFit/>
          </a:bodyPr>
          <a:lstStyle/>
          <a:p>
            <a:pPr marL="800100" lvl="1" indent="-342900" defTabSz="914400">
              <a:buClr>
                <a:srgbClr val="EF823F"/>
              </a:buClr>
              <a:buFont typeface="Calibri" pitchFamily="34" charset="0"/>
              <a:buChar char="↘"/>
              <a:defRPr/>
            </a:pPr>
            <a:r>
              <a:rPr lang="fr-FR" sz="2000" b="1" i="1" kern="0" dirty="0">
                <a:solidFill>
                  <a:srgbClr val="EB6615"/>
                </a:solidFill>
              </a:rPr>
              <a:t>En 2</a:t>
            </a:r>
            <a:r>
              <a:rPr lang="fr-FR" sz="2000" b="1" i="1" kern="0" baseline="30000" dirty="0">
                <a:solidFill>
                  <a:srgbClr val="EB6615"/>
                </a:solidFill>
              </a:rPr>
              <a:t>de </a:t>
            </a:r>
            <a:r>
              <a:rPr lang="fr-FR" sz="2000" b="1" i="1" kern="0" dirty="0">
                <a:solidFill>
                  <a:srgbClr val="EB6615"/>
                </a:solidFill>
              </a:rPr>
              <a:t>pro, une </a:t>
            </a:r>
            <a:r>
              <a:rPr lang="fr-FR" sz="2000" b="1" i="1" kern="0" dirty="0">
                <a:solidFill>
                  <a:schemeClr val="tx1">
                    <a:lumMod val="50000"/>
                    <a:lumOff val="50000"/>
                  </a:schemeClr>
                </a:solidFill>
              </a:rPr>
              <a:t>période de « consolidation de l'orientation » </a:t>
            </a:r>
            <a:r>
              <a:rPr lang="fr-FR" sz="2000" b="1" i="1" kern="0" dirty="0">
                <a:solidFill>
                  <a:srgbClr val="EB6615"/>
                </a:solidFill>
              </a:rPr>
              <a:t>permet  de changer de secteur professionnel en début de 1</a:t>
            </a:r>
            <a:r>
              <a:rPr lang="fr-FR" sz="2000" b="1" i="1" kern="0" baseline="30000" dirty="0">
                <a:solidFill>
                  <a:srgbClr val="EB6615"/>
                </a:solidFill>
              </a:rPr>
              <a:t>er</a:t>
            </a:r>
            <a:r>
              <a:rPr lang="fr-FR" sz="2000" b="1" i="1" kern="0" dirty="0">
                <a:solidFill>
                  <a:srgbClr val="EB6615"/>
                </a:solidFill>
              </a:rPr>
              <a:t> trimestre</a:t>
            </a:r>
          </a:p>
          <a:p>
            <a:pPr marL="800100" lvl="1" indent="-342900" defTabSz="914400">
              <a:buClr>
                <a:srgbClr val="EF823F"/>
              </a:buClr>
              <a:buFont typeface="Calibri" pitchFamily="34" charset="0"/>
              <a:buChar char="↘"/>
              <a:defRPr/>
            </a:pPr>
            <a:r>
              <a:rPr lang="fr-FR" sz="2000" b="1" kern="0" dirty="0">
                <a:solidFill>
                  <a:srgbClr val="EB6615"/>
                </a:solidFill>
              </a:rPr>
              <a:t>Passage possible de 2</a:t>
            </a:r>
            <a:r>
              <a:rPr lang="fr-FR" sz="2000" b="1" kern="0" baseline="30000" dirty="0">
                <a:solidFill>
                  <a:srgbClr val="EB6615"/>
                </a:solidFill>
              </a:rPr>
              <a:t>de</a:t>
            </a:r>
            <a:r>
              <a:rPr lang="fr-FR" sz="2000" b="1" kern="0" dirty="0">
                <a:solidFill>
                  <a:srgbClr val="EB6615"/>
                </a:solidFill>
              </a:rPr>
              <a:t> pro à 2</a:t>
            </a:r>
            <a:r>
              <a:rPr lang="fr-FR" sz="2000" b="1" kern="0" baseline="30000" dirty="0">
                <a:solidFill>
                  <a:srgbClr val="EB6615"/>
                </a:solidFill>
              </a:rPr>
              <a:t>e</a:t>
            </a:r>
            <a:r>
              <a:rPr lang="fr-FR" sz="2000" b="1" kern="0" dirty="0">
                <a:solidFill>
                  <a:srgbClr val="EB6615"/>
                </a:solidFill>
              </a:rPr>
              <a:t> année de CAP</a:t>
            </a:r>
          </a:p>
          <a:p>
            <a:pPr marL="800100" lvl="1" indent="-342900" defTabSz="914400">
              <a:buClr>
                <a:srgbClr val="EF823F"/>
              </a:buClr>
              <a:buFont typeface="Calibri" pitchFamily="34" charset="0"/>
              <a:buChar char="↘"/>
              <a:defRPr/>
            </a:pPr>
            <a:r>
              <a:rPr lang="fr-FR" sz="2000" b="1" kern="0" dirty="0">
                <a:solidFill>
                  <a:srgbClr val="EB6615"/>
                </a:solidFill>
              </a:rPr>
              <a:t>À l’issue du CAP, la poursuite possible en 1</a:t>
            </a:r>
            <a:r>
              <a:rPr lang="fr-FR" sz="2000" b="1" kern="0" baseline="30000" dirty="0">
                <a:solidFill>
                  <a:srgbClr val="EB6615"/>
                </a:solidFill>
              </a:rPr>
              <a:t>re</a:t>
            </a:r>
            <a:r>
              <a:rPr lang="fr-FR" sz="2000" b="1" kern="0" dirty="0">
                <a:solidFill>
                  <a:srgbClr val="EB6615"/>
                </a:solidFill>
              </a:rPr>
              <a:t> pro</a:t>
            </a:r>
          </a:p>
          <a:p>
            <a:endParaRPr lang="fr-FR" dirty="0"/>
          </a:p>
        </p:txBody>
      </p:sp>
    </p:spTree>
    <p:extLst>
      <p:ext uri="{BB962C8B-B14F-4D97-AF65-F5344CB8AC3E}">
        <p14:creationId xmlns:p14="http://schemas.microsoft.com/office/powerpoint/2010/main" val="339510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0" name="Titre 19"/>
          <p:cNvSpPr>
            <a:spLocks noGrp="1"/>
          </p:cNvSpPr>
          <p:nvPr>
            <p:ph type="title"/>
          </p:nvPr>
        </p:nvSpPr>
        <p:spPr>
          <a:xfrm>
            <a:off x="1235277" y="6520046"/>
            <a:ext cx="6989841" cy="278186"/>
          </a:xfrm>
          <a:noFill/>
          <a:ln>
            <a:noFill/>
          </a:ln>
        </p:spPr>
        <p:txBody>
          <a:bodyPr>
            <a:normAutofit/>
          </a:bodyPr>
          <a:lstStyle/>
          <a:p>
            <a:pPr algn="l"/>
            <a:r>
              <a:rPr lang="fr-FR" sz="1200" i="1" cap="all" dirty="0">
                <a:solidFill>
                  <a:schemeClr val="bg1"/>
                </a:solidFill>
                <a:latin typeface="Arial"/>
                <a:cs typeface="Arial"/>
              </a:rPr>
              <a:t>La voie professionnelle</a:t>
            </a:r>
          </a:p>
        </p:txBody>
      </p:sp>
      <p:sp>
        <p:nvSpPr>
          <p:cNvPr id="21" name="Espace réservé du contenu 20"/>
          <p:cNvSpPr>
            <a:spLocks noGrp="1"/>
          </p:cNvSpPr>
          <p:nvPr>
            <p:ph idx="1"/>
          </p:nvPr>
        </p:nvSpPr>
        <p:spPr>
          <a:xfrm>
            <a:off x="816621" y="1116554"/>
            <a:ext cx="7767919" cy="5441950"/>
          </a:xfrm>
          <a:solidFill>
            <a:schemeClr val="bg1">
              <a:lumMod val="95000"/>
            </a:schemeClr>
          </a:solidFill>
        </p:spPr>
        <p:txBody>
          <a:bodyPr>
            <a:normAutofit fontScale="92500" lnSpcReduction="10000"/>
          </a:bodyPr>
          <a:lstStyle/>
          <a:p>
            <a:pPr marL="0" lvl="0" indent="0">
              <a:spcBef>
                <a:spcPts val="0"/>
              </a:spcBef>
              <a:buNone/>
            </a:pPr>
            <a:r>
              <a:rPr lang="fr-FR" sz="2200" b="1" dirty="0">
                <a:solidFill>
                  <a:schemeClr val="accent6">
                    <a:lumMod val="75000"/>
                  </a:schemeClr>
                </a:solidFill>
              </a:rPr>
              <a:t>Durée </a:t>
            </a:r>
          </a:p>
          <a:p>
            <a:pPr marL="0" lvl="0" indent="0">
              <a:spcBef>
                <a:spcPts val="0"/>
              </a:spcBef>
              <a:buClr>
                <a:srgbClr val="EB6615"/>
              </a:buClr>
              <a:buNone/>
            </a:pPr>
            <a:r>
              <a:rPr lang="fr-FR" sz="2200" b="1" dirty="0">
                <a:solidFill>
                  <a:srgbClr val="A9C000"/>
                </a:solidFill>
              </a:rPr>
              <a:t>	Bac pro : </a:t>
            </a:r>
            <a:r>
              <a:rPr lang="fr-FR" sz="2200" b="1" dirty="0">
                <a:solidFill>
                  <a:prstClr val="black">
                    <a:lumMod val="50000"/>
                    <a:lumOff val="50000"/>
                  </a:prstClr>
                </a:solidFill>
              </a:rPr>
              <a:t>au moins </a:t>
            </a:r>
            <a:r>
              <a:rPr lang="fr-FR" sz="2200" b="1" dirty="0">
                <a:solidFill>
                  <a:srgbClr val="9FB400"/>
                </a:solidFill>
              </a:rPr>
              <a:t>5 mois ½ </a:t>
            </a:r>
            <a:r>
              <a:rPr lang="fr-FR" sz="2200" b="1" dirty="0">
                <a:solidFill>
                  <a:prstClr val="black">
                    <a:lumMod val="50000"/>
                    <a:lumOff val="50000"/>
                  </a:prstClr>
                </a:solidFill>
              </a:rPr>
              <a:t>en 3 ans</a:t>
            </a:r>
          </a:p>
          <a:p>
            <a:pPr marL="0" lvl="0" indent="0">
              <a:spcBef>
                <a:spcPts val="0"/>
              </a:spcBef>
              <a:buClr>
                <a:srgbClr val="EB6615"/>
              </a:buClr>
              <a:buNone/>
            </a:pPr>
            <a:r>
              <a:rPr lang="fr-FR" sz="2200" b="1" dirty="0">
                <a:solidFill>
                  <a:srgbClr val="A9C000"/>
                </a:solidFill>
              </a:rPr>
              <a:t>	CAP : </a:t>
            </a:r>
            <a:r>
              <a:rPr lang="fr-FR" sz="2200" b="1" dirty="0">
                <a:solidFill>
                  <a:prstClr val="black">
                    <a:lumMod val="50000"/>
                    <a:lumOff val="50000"/>
                  </a:prstClr>
                </a:solidFill>
              </a:rPr>
              <a:t>au moins </a:t>
            </a:r>
            <a:r>
              <a:rPr lang="fr-FR" sz="2200" b="1" dirty="0">
                <a:solidFill>
                  <a:srgbClr val="9FB400"/>
                </a:solidFill>
              </a:rPr>
              <a:t>3 mois </a:t>
            </a:r>
            <a:r>
              <a:rPr lang="fr-FR" sz="2200" b="1" dirty="0">
                <a:solidFill>
                  <a:prstClr val="black">
                    <a:lumMod val="50000"/>
                    <a:lumOff val="50000"/>
                  </a:prstClr>
                </a:solidFill>
              </a:rPr>
              <a:t>en 2 ans</a:t>
            </a:r>
          </a:p>
          <a:p>
            <a:pPr marL="0" lvl="0" indent="0">
              <a:spcBef>
                <a:spcPts val="0"/>
              </a:spcBef>
              <a:buNone/>
            </a:pPr>
            <a:endParaRPr lang="fr-FR" sz="2200" b="1" dirty="0">
              <a:solidFill>
                <a:prstClr val="black">
                  <a:lumMod val="50000"/>
                  <a:lumOff val="50000"/>
                </a:prstClr>
              </a:solidFill>
            </a:endParaRPr>
          </a:p>
          <a:p>
            <a:pPr marL="0" lvl="0" indent="0">
              <a:spcBef>
                <a:spcPts val="0"/>
              </a:spcBef>
              <a:buNone/>
            </a:pPr>
            <a:r>
              <a:rPr lang="fr-FR" sz="2200" b="1" dirty="0">
                <a:solidFill>
                  <a:schemeClr val="accent6">
                    <a:lumMod val="75000"/>
                  </a:schemeClr>
                </a:solidFill>
              </a:rPr>
              <a:t>Organisation</a:t>
            </a:r>
          </a:p>
          <a:p>
            <a:pPr marL="0" lvl="0" indent="0">
              <a:spcBef>
                <a:spcPts val="0"/>
              </a:spcBef>
              <a:buNone/>
            </a:pPr>
            <a:endParaRPr lang="fr-FR" sz="2200" b="1" dirty="0">
              <a:solidFill>
                <a:schemeClr val="accent6">
                  <a:lumMod val="75000"/>
                </a:schemeClr>
              </a:solidFill>
            </a:endParaRPr>
          </a:p>
          <a:p>
            <a:pPr marL="0" indent="0">
              <a:spcBef>
                <a:spcPts val="0"/>
              </a:spcBef>
              <a:buClr>
                <a:srgbClr val="EB6615"/>
              </a:buClr>
              <a:buNone/>
            </a:pPr>
            <a:r>
              <a:rPr lang="fr-FR" sz="2200" b="1" dirty="0">
                <a:solidFill>
                  <a:srgbClr val="A9C000"/>
                </a:solidFill>
                <a:cs typeface="Arial" panose="020B0604020202020204" pitchFamily="34" charset="0"/>
              </a:rPr>
              <a:t>	</a:t>
            </a:r>
            <a:r>
              <a:rPr lang="fr-FR" sz="2200" dirty="0">
                <a:solidFill>
                  <a:srgbClr val="FF6600"/>
                </a:solidFill>
              </a:rPr>
              <a:t> ➜ </a:t>
            </a:r>
            <a:r>
              <a:rPr lang="fr-FR" sz="2200" b="1" dirty="0">
                <a:solidFill>
                  <a:schemeClr val="accent3"/>
                </a:solidFill>
                <a:cs typeface="Arial" panose="020B0604020202020204" pitchFamily="34" charset="0"/>
              </a:rPr>
              <a:t>Rechercher</a:t>
            </a:r>
            <a:r>
              <a:rPr lang="fr-FR" sz="2200" b="1" dirty="0">
                <a:solidFill>
                  <a:srgbClr val="A9C000"/>
                </a:solidFill>
                <a:cs typeface="Arial" panose="020B0604020202020204" pitchFamily="34" charset="0"/>
              </a:rPr>
              <a:t> </a:t>
            </a:r>
            <a:r>
              <a:rPr lang="fr-FR" sz="2200" b="1" dirty="0">
                <a:solidFill>
                  <a:prstClr val="black">
                    <a:lumMod val="50000"/>
                    <a:lumOff val="50000"/>
                  </a:prstClr>
                </a:solidFill>
                <a:cs typeface="Arial" panose="020B0604020202020204" pitchFamily="34" charset="0"/>
              </a:rPr>
              <a:t>une entreprise (cv, lettre de motivation, 					entretien) avec l’aide du lycée, ou sur Mon stage en ligne			</a:t>
            </a:r>
            <a:r>
              <a:rPr lang="fr-FR" sz="2200" b="1" dirty="0">
                <a:solidFill>
                  <a:prstClr val="black">
                    <a:lumMod val="50000"/>
                    <a:lumOff val="50000"/>
                  </a:prstClr>
                </a:solidFill>
                <a:cs typeface="Arial" panose="020B0604020202020204" pitchFamily="34" charset="0"/>
                <a:hlinkClick r:id="rId4"/>
              </a:rPr>
              <a:t>https://www.monstageenligne.fr/</a:t>
            </a:r>
            <a:r>
              <a:rPr lang="fr-FR" sz="2200" b="1" dirty="0">
                <a:solidFill>
                  <a:prstClr val="black">
                    <a:lumMod val="50000"/>
                    <a:lumOff val="50000"/>
                  </a:prstClr>
                </a:solidFill>
                <a:cs typeface="Arial" panose="020B0604020202020204" pitchFamily="34" charset="0"/>
              </a:rPr>
              <a:t>	</a:t>
            </a:r>
          </a:p>
          <a:p>
            <a:pPr>
              <a:spcBef>
                <a:spcPts val="0"/>
              </a:spcBef>
              <a:buClr>
                <a:srgbClr val="EB6615"/>
              </a:buClr>
              <a:buFont typeface="Wingdings" panose="05000000000000000000" pitchFamily="2" charset="2"/>
              <a:buChar char="î"/>
            </a:pPr>
            <a:endParaRPr lang="fr-FR" sz="2200" b="1" dirty="0">
              <a:solidFill>
                <a:prstClr val="black">
                  <a:lumMod val="50000"/>
                  <a:lumOff val="50000"/>
                </a:prstClr>
              </a:solidFill>
              <a:cs typeface="Arial" panose="020B0604020202020204" pitchFamily="34" charset="0"/>
            </a:endParaRPr>
          </a:p>
          <a:p>
            <a:pPr marL="0" indent="0">
              <a:spcBef>
                <a:spcPts val="0"/>
              </a:spcBef>
              <a:buClr>
                <a:srgbClr val="EB6615"/>
              </a:buClr>
              <a:buNone/>
            </a:pPr>
            <a:r>
              <a:rPr lang="fr-FR" sz="2200" b="1" dirty="0">
                <a:solidFill>
                  <a:srgbClr val="A9C000"/>
                </a:solidFill>
                <a:cs typeface="Arial" panose="020B0604020202020204" pitchFamily="34" charset="0"/>
              </a:rPr>
              <a:t>	</a:t>
            </a:r>
            <a:r>
              <a:rPr lang="fr-FR" sz="2200" dirty="0">
                <a:solidFill>
                  <a:srgbClr val="FF6600"/>
                </a:solidFill>
              </a:rPr>
              <a:t> ➜ </a:t>
            </a:r>
            <a:r>
              <a:rPr lang="fr-FR" sz="2200" b="1" dirty="0">
                <a:solidFill>
                  <a:srgbClr val="A9C000"/>
                </a:solidFill>
                <a:cs typeface="Arial" panose="020B0604020202020204" pitchFamily="34" charset="0"/>
              </a:rPr>
              <a:t>Faire son stage </a:t>
            </a:r>
            <a:r>
              <a:rPr lang="fr-FR" sz="2200" b="1" dirty="0">
                <a:solidFill>
                  <a:prstClr val="black">
                    <a:lumMod val="50000"/>
                    <a:lumOff val="50000"/>
                  </a:prstClr>
                </a:solidFill>
                <a:cs typeface="Arial" panose="020B0604020202020204" pitchFamily="34" charset="0"/>
              </a:rPr>
              <a:t>avec tutorat dans l’entreprise</a:t>
            </a:r>
          </a:p>
          <a:p>
            <a:pPr marL="0" indent="0">
              <a:spcBef>
                <a:spcPts val="0"/>
              </a:spcBef>
              <a:buClr>
                <a:srgbClr val="EB6615"/>
              </a:buClr>
              <a:buNone/>
            </a:pPr>
            <a:endParaRPr lang="fr-FR" sz="2200" b="1" dirty="0">
              <a:solidFill>
                <a:prstClr val="black">
                  <a:lumMod val="50000"/>
                  <a:lumOff val="50000"/>
                </a:prstClr>
              </a:solidFill>
              <a:cs typeface="Arial" panose="020B0604020202020204" pitchFamily="34" charset="0"/>
            </a:endParaRPr>
          </a:p>
          <a:p>
            <a:pPr marL="0" indent="0">
              <a:spcBef>
                <a:spcPts val="0"/>
              </a:spcBef>
              <a:buClr>
                <a:srgbClr val="EB6615"/>
              </a:buClr>
              <a:buNone/>
            </a:pPr>
            <a:r>
              <a:rPr lang="fr-FR" sz="2200" b="1" dirty="0">
                <a:solidFill>
                  <a:prstClr val="black">
                    <a:lumMod val="50000"/>
                    <a:lumOff val="50000"/>
                  </a:prstClr>
                </a:solidFill>
                <a:cs typeface="Arial" panose="020B0604020202020204" pitchFamily="34" charset="0"/>
              </a:rPr>
              <a:t>	</a:t>
            </a:r>
            <a:r>
              <a:rPr lang="fr-FR" sz="2200" dirty="0">
                <a:solidFill>
                  <a:srgbClr val="FF6600"/>
                </a:solidFill>
              </a:rPr>
              <a:t> ➜ </a:t>
            </a:r>
            <a:r>
              <a:rPr lang="fr-FR" sz="2200" b="1" dirty="0">
                <a:solidFill>
                  <a:prstClr val="black">
                    <a:lumMod val="50000"/>
                    <a:lumOff val="50000"/>
                  </a:prstClr>
                </a:solidFill>
                <a:cs typeface="Arial" panose="020B0604020202020204" pitchFamily="34" charset="0"/>
              </a:rPr>
              <a:t>Être </a:t>
            </a:r>
            <a:r>
              <a:rPr lang="fr-FR" sz="2200" b="1" dirty="0" err="1">
                <a:solidFill>
                  <a:prstClr val="black">
                    <a:lumMod val="50000"/>
                    <a:lumOff val="50000"/>
                  </a:prstClr>
                </a:solidFill>
                <a:cs typeface="Arial" panose="020B0604020202020204" pitchFamily="34" charset="0"/>
              </a:rPr>
              <a:t>contrôlé-e</a:t>
            </a:r>
            <a:r>
              <a:rPr lang="fr-FR" sz="2200" b="1" dirty="0">
                <a:solidFill>
                  <a:prstClr val="black">
                    <a:lumMod val="50000"/>
                    <a:lumOff val="50000"/>
                  </a:prstClr>
                </a:solidFill>
                <a:cs typeface="Arial" panose="020B0604020202020204" pitchFamily="34" charset="0"/>
              </a:rPr>
              <a:t> par le lycée pendant le stage et </a:t>
            </a:r>
            <a:r>
              <a:rPr lang="fr-FR" sz="2200" b="1" dirty="0">
                <a:solidFill>
                  <a:srgbClr val="A9C000"/>
                </a:solidFill>
                <a:cs typeface="Arial" panose="020B0604020202020204" pitchFamily="34" charset="0"/>
              </a:rPr>
              <a:t>rendre un 			rapport  </a:t>
            </a:r>
            <a:r>
              <a:rPr lang="fr-FR" sz="2200" b="1" dirty="0">
                <a:solidFill>
                  <a:srgbClr val="00B050"/>
                </a:solidFill>
                <a:cs typeface="Arial" panose="020B0604020202020204" pitchFamily="34" charset="0"/>
              </a:rPr>
              <a:t>pris en compte pour obtenir le  diplôme</a:t>
            </a:r>
          </a:p>
          <a:p>
            <a:pPr marL="0" indent="0">
              <a:spcBef>
                <a:spcPts val="0"/>
              </a:spcBef>
              <a:buClr>
                <a:srgbClr val="EB6615"/>
              </a:buClr>
              <a:buNone/>
            </a:pPr>
            <a:endParaRPr lang="fr-FR" sz="2200" b="1" dirty="0">
              <a:solidFill>
                <a:prstClr val="black">
                  <a:lumMod val="50000"/>
                  <a:lumOff val="50000"/>
                </a:prstClr>
              </a:solidFill>
              <a:cs typeface="Arial" panose="020B0604020202020204" pitchFamily="34" charset="0"/>
            </a:endParaRPr>
          </a:p>
          <a:p>
            <a:pPr marL="0" lvl="0" indent="0">
              <a:spcBef>
                <a:spcPts val="0"/>
              </a:spcBef>
              <a:buClr>
                <a:srgbClr val="EB6615"/>
              </a:buClr>
              <a:buNone/>
            </a:pPr>
            <a:endParaRPr lang="fr-FR" sz="2200" b="1" dirty="0">
              <a:solidFill>
                <a:prstClr val="black">
                  <a:lumMod val="50000"/>
                  <a:lumOff val="50000"/>
                </a:prstClr>
              </a:solidFill>
              <a:cs typeface="Arial" panose="020B0604020202020204" pitchFamily="34" charset="0"/>
            </a:endParaRPr>
          </a:p>
          <a:p>
            <a:pPr marL="0" lvl="0" indent="0">
              <a:spcBef>
                <a:spcPts val="0"/>
              </a:spcBef>
              <a:buClr>
                <a:srgbClr val="EB6615"/>
              </a:buClr>
              <a:buNone/>
            </a:pPr>
            <a:r>
              <a:rPr lang="fr-FR" sz="2200" b="1" dirty="0">
                <a:solidFill>
                  <a:schemeClr val="accent6">
                    <a:lumMod val="75000"/>
                  </a:schemeClr>
                </a:solidFill>
                <a:cs typeface="Arial" panose="020B0604020202020204" pitchFamily="34" charset="0"/>
              </a:rPr>
              <a:t>Découvrez  le tuto des stages </a:t>
            </a:r>
          </a:p>
          <a:p>
            <a:pPr marL="0" lvl="0" indent="0">
              <a:spcBef>
                <a:spcPts val="0"/>
              </a:spcBef>
              <a:buClr>
                <a:srgbClr val="EB6615"/>
              </a:buClr>
              <a:buNone/>
            </a:pPr>
            <a:r>
              <a:rPr lang="fr-FR" sz="2200" b="1" dirty="0">
                <a:solidFill>
                  <a:srgbClr val="62BCE9">
                    <a:lumMod val="75000"/>
                  </a:srgbClr>
                </a:solidFill>
                <a:cs typeface="Arial" panose="020B0604020202020204" pitchFamily="34" charset="0"/>
                <a:hlinkClick r:id="rId5"/>
              </a:rPr>
              <a:t>https://readymag.com/edugouv/tutostages/bacpro-famille-eleve/</a:t>
            </a:r>
            <a:r>
              <a:rPr lang="fr-FR" sz="2200" b="1" dirty="0">
                <a:solidFill>
                  <a:srgbClr val="62BCE9">
                    <a:lumMod val="75000"/>
                  </a:srgbClr>
                </a:solidFill>
                <a:cs typeface="Arial" panose="020B0604020202020204" pitchFamily="34" charset="0"/>
              </a:rPr>
              <a:t>	</a:t>
            </a:r>
          </a:p>
          <a:p>
            <a:endParaRPr lang="fr-FR" sz="2800" i="1" dirty="0"/>
          </a:p>
        </p:txBody>
      </p:sp>
      <p:sp>
        <p:nvSpPr>
          <p:cNvPr id="4" name="Rectangle 3"/>
          <p:cNvSpPr/>
          <p:nvPr/>
        </p:nvSpPr>
        <p:spPr>
          <a:xfrm>
            <a:off x="2020186" y="297712"/>
            <a:ext cx="7026833" cy="400110"/>
          </a:xfrm>
          <a:prstGeom prst="rect">
            <a:avLst/>
          </a:prstGeom>
        </p:spPr>
        <p:txBody>
          <a:bodyPr wrap="square">
            <a:spAutoFit/>
          </a:bodyPr>
          <a:lstStyle/>
          <a:p>
            <a:pPr defTabSz="914400"/>
            <a:r>
              <a:rPr kumimoji="0" lang="fr-FR" sz="2000" b="0"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L Périodes de formation en milieu</a:t>
            </a:r>
            <a:r>
              <a:rPr kumimoji="0" lang="fr-FR" sz="2000" b="0" i="0" u="none" strike="noStrike" kern="0" cap="none" spc="0" normalizeH="0" noProof="0" dirty="0">
                <a:ln>
                  <a:noFill/>
                </a:ln>
                <a:solidFill>
                  <a:schemeClr val="bg1"/>
                </a:solidFill>
                <a:effectLst/>
                <a:uLnTx/>
                <a:uFillTx/>
                <a:latin typeface="Arial" panose="020B0604020202020204" pitchFamily="34" charset="0"/>
                <a:cs typeface="Arial" panose="020B0604020202020204" pitchFamily="34" charset="0"/>
              </a:rPr>
              <a:t> </a:t>
            </a:r>
            <a:r>
              <a:rPr kumimoji="0" lang="fr-FR" sz="2000" b="0"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professionnel</a:t>
            </a:r>
            <a:r>
              <a:rPr kumimoji="0" lang="fr-FR" sz="2000" b="0" i="0" u="none" strike="noStrike" kern="0" cap="none" spc="0" normalizeH="0" noProof="0" dirty="0">
                <a:ln>
                  <a:noFill/>
                </a:ln>
                <a:solidFill>
                  <a:schemeClr val="bg1"/>
                </a:solidFill>
                <a:effectLst/>
                <a:uLnTx/>
                <a:uFillTx/>
                <a:latin typeface="Arial" panose="020B0604020202020204" pitchFamily="34" charset="0"/>
                <a:cs typeface="Arial" panose="020B0604020202020204" pitchFamily="34" charset="0"/>
              </a:rPr>
              <a:t> </a:t>
            </a:r>
            <a:r>
              <a:rPr lang="fr-FR" sz="2000" kern="0" dirty="0">
                <a:solidFill>
                  <a:prstClr val="white"/>
                </a:solidFill>
              </a:rPr>
              <a:t>►</a:t>
            </a:r>
            <a:r>
              <a:rPr lang="fr-FR" sz="2000" kern="0" dirty="0">
                <a:solidFill>
                  <a:prstClr val="white"/>
                </a:solidFill>
                <a:latin typeface="Arial" panose="020B0604020202020204" pitchFamily="34" charset="0"/>
                <a:cs typeface="Arial" panose="020B0604020202020204" pitchFamily="34" charset="0"/>
              </a:rPr>
              <a:t> </a:t>
            </a:r>
            <a:r>
              <a:rPr kumimoji="0" lang="fr-FR" sz="2000" b="0" i="0" u="none" strike="noStrike" kern="0" cap="none" spc="0" normalizeH="0" noProof="0" dirty="0">
                <a:ln>
                  <a:noFill/>
                </a:ln>
                <a:solidFill>
                  <a:schemeClr val="bg1"/>
                </a:solidFill>
                <a:effectLst/>
                <a:uLnTx/>
                <a:uFillTx/>
                <a:latin typeface="Arial" panose="020B0604020202020204" pitchFamily="34" charset="0"/>
                <a:cs typeface="Arial" panose="020B0604020202020204" pitchFamily="34" charset="0"/>
              </a:rPr>
              <a:t>PFMP</a:t>
            </a:r>
            <a:endParaRPr lang="fr-FR" sz="2000" b="1" u="sng" baseline="-24000" dirty="0">
              <a:solidFill>
                <a:schemeClr val="bg1"/>
              </a:solidFill>
              <a:uFill>
                <a:solidFill>
                  <a:srgbClr val="92D050"/>
                </a:solidFill>
              </a:uFill>
              <a:latin typeface="Arial" panose="020B0604020202020204" pitchFamily="34" charset="0"/>
              <a:cs typeface="Arial" panose="020B0604020202020204" pitchFamily="34" charset="0"/>
            </a:endParaRPr>
          </a:p>
        </p:txBody>
      </p:sp>
      <p:sp>
        <p:nvSpPr>
          <p:cNvPr id="6" name="Titre 19"/>
          <p:cNvSpPr txBox="1">
            <a:spLocks/>
          </p:cNvSpPr>
          <p:nvPr/>
        </p:nvSpPr>
        <p:spPr>
          <a:xfrm>
            <a:off x="1387677" y="6558504"/>
            <a:ext cx="6989841" cy="278186"/>
          </a:xfrm>
          <a:prstGeom prst="rect">
            <a:avLst/>
          </a:prstGeom>
          <a:noFill/>
          <a:ln>
            <a:no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1200" i="1" cap="all" dirty="0">
                <a:solidFill>
                  <a:schemeClr val="bg1"/>
                </a:solidFill>
                <a:latin typeface="Arial"/>
                <a:cs typeface="Arial"/>
              </a:rPr>
              <a:t>Octobre 2018</a:t>
            </a:r>
          </a:p>
        </p:txBody>
      </p:sp>
    </p:spTree>
    <p:extLst>
      <p:ext uri="{BB962C8B-B14F-4D97-AF65-F5344CB8AC3E}">
        <p14:creationId xmlns:p14="http://schemas.microsoft.com/office/powerpoint/2010/main" val="74484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1" name="Espace réservé du contenu 20"/>
          <p:cNvSpPr>
            <a:spLocks noGrp="1"/>
          </p:cNvSpPr>
          <p:nvPr>
            <p:ph idx="1"/>
          </p:nvPr>
        </p:nvSpPr>
        <p:spPr>
          <a:xfrm>
            <a:off x="1072719" y="966355"/>
            <a:ext cx="7498978" cy="5496789"/>
          </a:xfrm>
          <a:solidFill>
            <a:srgbClr val="F9FCE8"/>
          </a:solidFill>
        </p:spPr>
        <p:txBody>
          <a:bodyPr>
            <a:noAutofit/>
          </a:bodyPr>
          <a:lstStyle/>
          <a:p>
            <a:pPr marL="0" indent="0" fontAlgn="t">
              <a:buNone/>
            </a:pPr>
            <a:r>
              <a:rPr lang="fr-FR" sz="2000" b="1" dirty="0">
                <a:solidFill>
                  <a:schemeClr val="accent6">
                    <a:lumMod val="75000"/>
                  </a:schemeClr>
                </a:solidFill>
              </a:rPr>
              <a:t>Démarche</a:t>
            </a:r>
          </a:p>
          <a:p>
            <a:pPr marL="0" indent="0" fontAlgn="t">
              <a:buNone/>
            </a:pPr>
            <a:r>
              <a:rPr lang="fr-FR" sz="2000" b="1" dirty="0">
                <a:solidFill>
                  <a:srgbClr val="92D050"/>
                </a:solidFill>
              </a:rPr>
              <a:t>➜</a:t>
            </a:r>
            <a:r>
              <a:rPr lang="fr-FR" sz="2000" b="1" dirty="0">
                <a:solidFill>
                  <a:srgbClr val="FF6600"/>
                </a:solidFill>
              </a:rPr>
              <a:t> </a:t>
            </a:r>
            <a:r>
              <a:rPr lang="fr-FR" sz="2000" b="1" dirty="0">
                <a:solidFill>
                  <a:schemeClr val="tx1">
                    <a:lumMod val="50000"/>
                    <a:lumOff val="50000"/>
                  </a:schemeClr>
                </a:solidFill>
              </a:rPr>
              <a:t>Rechercher une entreprise d’accueil avec l’aide de l’établissement, 	du CIO  ou des chambres consulaires</a:t>
            </a:r>
          </a:p>
          <a:p>
            <a:pPr marL="0" indent="0" fontAlgn="t">
              <a:lnSpc>
                <a:spcPct val="110000"/>
              </a:lnSpc>
              <a:buNone/>
            </a:pPr>
            <a:r>
              <a:rPr lang="fr-FR" sz="2000" b="1" dirty="0">
                <a:solidFill>
                  <a:srgbClr val="FF6600"/>
                </a:solidFill>
              </a:rPr>
              <a:t> </a:t>
            </a:r>
            <a:r>
              <a:rPr lang="fr-FR" sz="2000" b="1" dirty="0">
                <a:solidFill>
                  <a:srgbClr val="92D050"/>
                </a:solidFill>
              </a:rPr>
              <a:t>➜</a:t>
            </a:r>
            <a:r>
              <a:rPr lang="fr-FR" sz="2000" b="1" dirty="0">
                <a:solidFill>
                  <a:srgbClr val="FF6600"/>
                </a:solidFill>
              </a:rPr>
              <a:t> </a:t>
            </a:r>
            <a:r>
              <a:rPr lang="fr-FR" sz="2000" b="1" dirty="0">
                <a:solidFill>
                  <a:schemeClr val="tx1">
                    <a:lumMod val="50000"/>
                    <a:lumOff val="50000"/>
                  </a:schemeClr>
                </a:solidFill>
              </a:rPr>
              <a:t>Signer un contrat avec l’employeur, qui vous inscrit en formation</a:t>
            </a:r>
          </a:p>
          <a:p>
            <a:pPr marL="0" indent="0" fontAlgn="t">
              <a:spcBef>
                <a:spcPts val="0"/>
              </a:spcBef>
              <a:buNone/>
            </a:pPr>
            <a:endParaRPr lang="fr-FR" sz="2400" b="1" dirty="0">
              <a:solidFill>
                <a:schemeClr val="accent6">
                  <a:lumMod val="75000"/>
                </a:schemeClr>
              </a:solidFill>
            </a:endParaRPr>
          </a:p>
          <a:p>
            <a:pPr marL="0" indent="0" fontAlgn="t">
              <a:spcBef>
                <a:spcPts val="0"/>
              </a:spcBef>
              <a:buNone/>
            </a:pPr>
            <a:r>
              <a:rPr lang="fr-FR" sz="2000" b="1" dirty="0">
                <a:solidFill>
                  <a:schemeClr val="accent6">
                    <a:lumMod val="75000"/>
                  </a:schemeClr>
                </a:solidFill>
              </a:rPr>
              <a:t>Durée</a:t>
            </a:r>
          </a:p>
          <a:p>
            <a:pPr marL="450850" indent="0" fontAlgn="t">
              <a:spcBef>
                <a:spcPts val="0"/>
              </a:spcBef>
              <a:buNone/>
            </a:pPr>
            <a:r>
              <a:rPr lang="fr-FR" sz="2000" b="1" dirty="0">
                <a:solidFill>
                  <a:schemeClr val="tx1">
                    <a:lumMod val="50000"/>
                    <a:lumOff val="50000"/>
                  </a:schemeClr>
                </a:solidFill>
              </a:rPr>
              <a:t>Cursus complet ou partiel, selon le parcours antérieur </a:t>
            </a:r>
          </a:p>
          <a:p>
            <a:pPr marL="0" indent="0" fontAlgn="t">
              <a:spcBef>
                <a:spcPts val="0"/>
              </a:spcBef>
              <a:buNone/>
            </a:pPr>
            <a:endParaRPr lang="fr-FR" sz="2000" b="1" dirty="0">
              <a:solidFill>
                <a:schemeClr val="accent6">
                  <a:lumMod val="75000"/>
                </a:schemeClr>
              </a:solidFill>
            </a:endParaRPr>
          </a:p>
          <a:p>
            <a:pPr marL="0" indent="0" fontAlgn="t">
              <a:spcBef>
                <a:spcPts val="0"/>
              </a:spcBef>
              <a:buNone/>
            </a:pPr>
            <a:r>
              <a:rPr lang="fr-FR" sz="2000" b="1" dirty="0">
                <a:solidFill>
                  <a:schemeClr val="accent6">
                    <a:lumMod val="75000"/>
                  </a:schemeClr>
                </a:solidFill>
              </a:rPr>
              <a:t>Lieu</a:t>
            </a:r>
          </a:p>
          <a:p>
            <a:pPr marL="0" indent="0" fontAlgn="t">
              <a:spcBef>
                <a:spcPts val="0"/>
              </a:spcBef>
              <a:buNone/>
            </a:pPr>
            <a:r>
              <a:rPr lang="fr-FR" sz="2000" b="1" dirty="0">
                <a:solidFill>
                  <a:schemeClr val="tx1">
                    <a:lumMod val="50000"/>
                    <a:lumOff val="50000"/>
                  </a:schemeClr>
                </a:solidFill>
              </a:rPr>
              <a:t>	Cours en CFA ou lycée, en alternance avec les périodes </a:t>
            </a:r>
          </a:p>
          <a:p>
            <a:pPr marL="0" indent="0" fontAlgn="t">
              <a:spcBef>
                <a:spcPts val="0"/>
              </a:spcBef>
              <a:buNone/>
            </a:pPr>
            <a:r>
              <a:rPr lang="fr-FR" sz="2000" b="1" dirty="0">
                <a:solidFill>
                  <a:schemeClr val="tx1">
                    <a:lumMod val="50000"/>
                    <a:lumOff val="50000"/>
                  </a:schemeClr>
                </a:solidFill>
              </a:rPr>
              <a:t>	de travail chez l’employeur </a:t>
            </a:r>
          </a:p>
          <a:p>
            <a:pPr marL="0" indent="0" fontAlgn="t">
              <a:spcBef>
                <a:spcPts val="0"/>
              </a:spcBef>
              <a:buNone/>
            </a:pPr>
            <a:endParaRPr lang="fr-FR" sz="2000" b="1" dirty="0">
              <a:solidFill>
                <a:schemeClr val="accent6">
                  <a:lumMod val="75000"/>
                </a:schemeClr>
              </a:solidFill>
            </a:endParaRPr>
          </a:p>
          <a:p>
            <a:pPr marL="0" indent="0" fontAlgn="t">
              <a:spcBef>
                <a:spcPts val="0"/>
              </a:spcBef>
              <a:buNone/>
            </a:pPr>
            <a:r>
              <a:rPr lang="fr-FR" sz="2000" b="1" dirty="0">
                <a:solidFill>
                  <a:schemeClr val="accent6">
                    <a:lumMod val="75000"/>
                  </a:schemeClr>
                </a:solidFill>
              </a:rPr>
              <a:t>Conditions </a:t>
            </a:r>
          </a:p>
          <a:p>
            <a:pPr marL="0" indent="0" fontAlgn="t">
              <a:spcBef>
                <a:spcPts val="0"/>
              </a:spcBef>
              <a:buNone/>
            </a:pPr>
            <a:r>
              <a:rPr lang="fr-FR" sz="2000" b="1" dirty="0">
                <a:solidFill>
                  <a:schemeClr val="tx1">
                    <a:lumMod val="50000"/>
                    <a:lumOff val="50000"/>
                  </a:schemeClr>
                </a:solidFill>
              </a:rPr>
              <a:t>	Avoir entre 16 et 30 ans</a:t>
            </a:r>
          </a:p>
          <a:p>
            <a:pPr marL="0" indent="0">
              <a:spcBef>
                <a:spcPts val="0"/>
              </a:spcBef>
              <a:buNone/>
            </a:pPr>
            <a:endParaRPr lang="fr-FR" sz="2000" b="1" dirty="0">
              <a:solidFill>
                <a:schemeClr val="accent6">
                  <a:lumMod val="75000"/>
                </a:schemeClr>
              </a:solidFill>
            </a:endParaRPr>
          </a:p>
          <a:p>
            <a:pPr marL="0" indent="0">
              <a:spcBef>
                <a:spcPts val="0"/>
              </a:spcBef>
              <a:buNone/>
            </a:pPr>
            <a:r>
              <a:rPr lang="fr-FR" sz="2000" b="1" dirty="0">
                <a:solidFill>
                  <a:schemeClr val="accent6">
                    <a:lumMod val="75000"/>
                  </a:schemeClr>
                </a:solidFill>
              </a:rPr>
              <a:t>Rémunération</a:t>
            </a:r>
          </a:p>
          <a:p>
            <a:pPr marL="0" indent="0">
              <a:spcBef>
                <a:spcPts val="0"/>
              </a:spcBef>
              <a:buNone/>
            </a:pPr>
            <a:r>
              <a:rPr lang="fr-FR" sz="2000" b="1" dirty="0">
                <a:solidFill>
                  <a:schemeClr val="tx1">
                    <a:lumMod val="50000"/>
                    <a:lumOff val="50000"/>
                  </a:schemeClr>
                </a:solidFill>
              </a:rPr>
              <a:t>	Selon l’âge et l’année d’étude (375 - 1 168 €)*</a:t>
            </a:r>
          </a:p>
          <a:p>
            <a:endParaRPr lang="fr-FR" sz="2000" b="1" i="1" dirty="0">
              <a:solidFill>
                <a:schemeClr val="tx1">
                  <a:lumMod val="75000"/>
                  <a:lumOff val="25000"/>
                </a:schemeClr>
              </a:solidFill>
            </a:endParaRPr>
          </a:p>
        </p:txBody>
      </p:sp>
      <p:sp>
        <p:nvSpPr>
          <p:cNvPr id="3" name="Rectangle 2"/>
          <p:cNvSpPr/>
          <p:nvPr/>
        </p:nvSpPr>
        <p:spPr>
          <a:xfrm>
            <a:off x="4061012" y="211124"/>
            <a:ext cx="4926106" cy="523220"/>
          </a:xfrm>
          <a:prstGeom prst="rect">
            <a:avLst/>
          </a:prstGeom>
        </p:spPr>
        <p:txBody>
          <a:bodyPr wrap="square">
            <a:spAutoFit/>
          </a:bodyPr>
          <a:lstStyle/>
          <a:p>
            <a:pPr defTabSz="914400"/>
            <a:r>
              <a:rPr lang="fr-FR" kern="0" dirty="0">
                <a:solidFill>
                  <a:prstClr val="white"/>
                </a:solidFill>
              </a:rPr>
              <a:t>►</a:t>
            </a:r>
            <a:r>
              <a:rPr lang="fr-FR" kern="0" dirty="0">
                <a:solidFill>
                  <a:prstClr val="white"/>
                </a:solidFill>
                <a:latin typeface="Arial" panose="020B0604020202020204" pitchFamily="34" charset="0"/>
                <a:cs typeface="Arial" panose="020B0604020202020204" pitchFamily="34" charset="0"/>
              </a:rPr>
              <a:t> </a:t>
            </a:r>
            <a:r>
              <a:rPr lang="fr-FR" sz="2800" kern="0" dirty="0">
                <a:solidFill>
                  <a:schemeClr val="bg1"/>
                </a:solidFill>
                <a:latin typeface="Arial" panose="020B0604020202020204" pitchFamily="34" charset="0"/>
                <a:cs typeface="Arial" panose="020B0604020202020204" pitchFamily="34" charset="0"/>
              </a:rPr>
              <a:t>Se former en apprentissage</a:t>
            </a:r>
            <a:endParaRPr lang="fr-FR" sz="2800" b="1" u="sng" baseline="-24000" dirty="0">
              <a:solidFill>
                <a:schemeClr val="bg1"/>
              </a:solidFill>
              <a:uFill>
                <a:solidFill>
                  <a:srgbClr val="92D050"/>
                </a:solidFill>
              </a:u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6276164"/>
      </p:ext>
    </p:extLst>
  </p:cSld>
  <p:clrMapOvr>
    <a:masterClrMapping/>
  </p:clrMapOvr>
</p:sld>
</file>

<file path=ppt/theme/theme1.xml><?xml version="1.0" encoding="utf-8"?>
<a:theme xmlns:a="http://schemas.openxmlformats.org/drawingml/2006/main" name="Après la 3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Après la 3e</Template>
  <TotalTime>2964</TotalTime>
  <Words>2596</Words>
  <Application>Microsoft Office PowerPoint</Application>
  <PresentationFormat>Affichage à l'écran (4:3)</PresentationFormat>
  <Paragraphs>507</Paragraphs>
  <Slides>35</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35</vt:i4>
      </vt:variant>
    </vt:vector>
  </HeadingPairs>
  <TitlesOfParts>
    <vt:vector size="43" baseType="lpstr">
      <vt:lpstr>Arial</vt:lpstr>
      <vt:lpstr>Arial Black</vt:lpstr>
      <vt:lpstr>Arial Bold</vt:lpstr>
      <vt:lpstr>Arial Narrow</vt:lpstr>
      <vt:lpstr>Calibri</vt:lpstr>
      <vt:lpstr>Century Gothic</vt:lpstr>
      <vt:lpstr>Wingdings</vt:lpstr>
      <vt:lpstr>Après la 3e</vt:lpstr>
      <vt:lpstr>Choisir son orientation après la 3e  </vt:lpstr>
      <vt:lpstr>Présentation PowerPoint</vt:lpstr>
      <vt:lpstr>Présentation PowerPoint</vt:lpstr>
      <vt:lpstr>Présentation PowerPoint</vt:lpstr>
      <vt:lpstr>Présentation PowerPoint</vt:lpstr>
      <vt:lpstr>Présentation PowerPoint</vt:lpstr>
      <vt:lpstr>Présentation PowerPoint</vt:lpstr>
      <vt:lpstr>La voie professionnelle</vt:lpstr>
      <vt:lpstr>Présentation PowerPoint</vt:lpstr>
      <vt:lpstr>Présentation PowerPoint</vt:lpstr>
      <vt:lpstr>Présentation PowerPoint</vt:lpstr>
      <vt:lpstr>Novembre 2018</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novembre 2018</vt:lpstr>
      <vt:lpstr>    ►  Les spécialités en classe de techno</vt:lpstr>
      <vt:lpstr>     ► Les spécialités en classe de techno</vt:lpstr>
      <vt:lpstr>     ► Les spécialités en classe de techno</vt:lpstr>
      <vt:lpstr>Présentation PowerPoint</vt:lpstr>
      <vt:lpstr>Présentation PowerPoint</vt:lpstr>
      <vt:lpstr>Novembre  2018</vt:lpstr>
    </vt:vector>
  </TitlesOfParts>
  <Company>ONISEP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Choisir son orientation après la 3e</dc:title>
  <dc:creator>Béatrice Faveur</dc:creator>
  <cp:lastModifiedBy>armande JAGER</cp:lastModifiedBy>
  <cp:revision>169</cp:revision>
  <cp:lastPrinted>2018-11-12T08:56:41Z</cp:lastPrinted>
  <dcterms:created xsi:type="dcterms:W3CDTF">2018-02-28T15:12:25Z</dcterms:created>
  <dcterms:modified xsi:type="dcterms:W3CDTF">2018-12-10T17:15:31Z</dcterms:modified>
</cp:coreProperties>
</file>