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77" r:id="rId4"/>
    <p:sldId id="261" r:id="rId5"/>
    <p:sldId id="262" r:id="rId6"/>
    <p:sldId id="280" r:id="rId7"/>
    <p:sldId id="264" r:id="rId8"/>
    <p:sldId id="265" r:id="rId9"/>
    <p:sldId id="266" r:id="rId10"/>
    <p:sldId id="267" r:id="rId11"/>
    <p:sldId id="268" r:id="rId12"/>
    <p:sldId id="269" r:id="rId13"/>
    <p:sldId id="270" r:id="rId14"/>
    <p:sldId id="271" r:id="rId15"/>
    <p:sldId id="272" r:id="rId16"/>
    <p:sldId id="273" r:id="rId17"/>
    <p:sldId id="281" r:id="rId18"/>
    <p:sldId id="28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11"/>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autoAdjust="0"/>
  </p:normalViewPr>
  <p:slideViewPr>
    <p:cSldViewPr snapToGrid="0">
      <p:cViewPr varScale="1">
        <p:scale>
          <a:sx n="81" d="100"/>
          <a:sy n="81" d="100"/>
        </p:scale>
        <p:origin x="58"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5/7/2016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dirty="0"/>
              <a:pPr/>
              <a:t>5/7/2016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pPr/>
              <a:t>5/7/2016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dirty="0"/>
              <a:pPr/>
              <a:t>5/7/2016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dirty="0"/>
              <a:pPr/>
              <a:t>5/7/2016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5/7/2016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5/7/2016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5/7/2016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5/7/2016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5/7/2016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dirty="0"/>
              <a:pPr/>
              <a:t>5/7/2016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5/7/2016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5/7/2016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5/7/2016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5/7/2016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dirty="0"/>
              <a:pPr/>
              <a:t>5/7/2016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dirty="0"/>
              <a:pPr/>
              <a:t>5/7/2016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5/7/2016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transition spd="slow" advTm="6000"/>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gif"/><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2099733"/>
            <a:ext cx="7831390" cy="2677648"/>
          </a:xfrm>
        </p:spPr>
        <p:txBody>
          <a:bodyPr/>
          <a:lstStyle/>
          <a:p>
            <a:pPr algn="ctr">
              <a:lnSpc>
                <a:spcPct val="115000"/>
              </a:lnSpc>
              <a:spcAft>
                <a:spcPts val="1000"/>
              </a:spcAft>
            </a:pPr>
            <a:r>
              <a:rPr lang="fr-FR" sz="4800" b="1" dirty="0">
                <a:latin typeface="Arial" panose="020B0604020202020204" pitchFamily="34" charset="0"/>
                <a:ea typeface="Calibri" panose="020F0502020204030204" pitchFamily="34" charset="0"/>
                <a:cs typeface="Times New Roman" panose="02020603050405020304" pitchFamily="18" charset="0"/>
              </a:rPr>
              <a:t>INFORMATION PARENTS</a:t>
            </a:r>
            <a:r>
              <a:rPr lang="fr-FR" sz="4800" dirty="0">
                <a:latin typeface="Calibri" panose="020F0502020204030204" pitchFamily="34" charset="0"/>
                <a:ea typeface="Calibri" panose="020F0502020204030204" pitchFamily="34" charset="0"/>
                <a:cs typeface="Times New Roman" panose="02020603050405020304" pitchFamily="18" charset="0"/>
              </a:rPr>
              <a:t/>
            </a:r>
            <a:br>
              <a:rPr lang="fr-FR" sz="4800" dirty="0">
                <a:latin typeface="Calibri" panose="020F0502020204030204" pitchFamily="34" charset="0"/>
                <a:ea typeface="Calibri" panose="020F0502020204030204" pitchFamily="34" charset="0"/>
                <a:cs typeface="Times New Roman" panose="02020603050405020304" pitchFamily="18" charset="0"/>
              </a:rPr>
            </a:br>
            <a:r>
              <a:rPr lang="fr-FR" sz="4800" b="1" dirty="0">
                <a:latin typeface="Arial" panose="020B0604020202020204" pitchFamily="34" charset="0"/>
                <a:ea typeface="Calibri" panose="020F0502020204030204" pitchFamily="34" charset="0"/>
                <a:cs typeface="Times New Roman" panose="02020603050405020304" pitchFamily="18" charset="0"/>
              </a:rPr>
              <a:t>REFORME DU COLLEGE</a:t>
            </a:r>
            <a:r>
              <a:rPr lang="fr-FR" dirty="0">
                <a:latin typeface="Calibri" panose="020F0502020204030204" pitchFamily="34" charset="0"/>
                <a:ea typeface="Calibri" panose="020F0502020204030204" pitchFamily="34" charset="0"/>
                <a:cs typeface="Times New Roman" panose="02020603050405020304" pitchFamily="18" charset="0"/>
              </a:rPr>
              <a:t/>
            </a:r>
            <a:br>
              <a:rPr lang="fr-FR"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443" y="4532671"/>
            <a:ext cx="2781112" cy="1830067"/>
          </a:xfrm>
          <a:prstGeom prst="rect">
            <a:avLst/>
          </a:prstGeom>
        </p:spPr>
      </p:pic>
    </p:spTree>
    <p:extLst>
      <p:ext uri="{BB962C8B-B14F-4D97-AF65-F5344CB8AC3E}">
        <p14:creationId xmlns:p14="http://schemas.microsoft.com/office/powerpoint/2010/main" val="249521215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1274704" y="2123124"/>
            <a:ext cx="9815662" cy="3508653"/>
          </a:xfrm>
          <a:prstGeom prst="rect">
            <a:avLst/>
          </a:prstGeom>
        </p:spPr>
        <p:txBody>
          <a:bodyPr wrap="square">
            <a:spAutoFit/>
          </a:bodyPr>
          <a:lstStyle/>
          <a:p>
            <a:pPr algn="ctr"/>
            <a:r>
              <a:rPr lang="fr-FR" sz="2400" u="sng" dirty="0">
                <a:solidFill>
                  <a:schemeClr val="accent4"/>
                </a:solidFill>
                <a:latin typeface="Times New Roman" panose="02020603050405020304" pitchFamily="18" charset="0"/>
                <a:cs typeface="Times New Roman" panose="02020603050405020304" pitchFamily="18" charset="0"/>
              </a:rPr>
              <a:t>Enseignements Pratiques Interdisciplinaires (EPI</a:t>
            </a:r>
            <a:r>
              <a:rPr lang="fr-FR" sz="2400" u="sng" dirty="0" smtClean="0">
                <a:solidFill>
                  <a:schemeClr val="accent4"/>
                </a:solidFill>
                <a:latin typeface="Times New Roman" panose="02020603050405020304" pitchFamily="18" charset="0"/>
                <a:cs typeface="Times New Roman" panose="02020603050405020304" pitchFamily="18" charset="0"/>
              </a:rPr>
              <a:t>)</a:t>
            </a:r>
          </a:p>
          <a:p>
            <a:endParaRPr lang="fr-FR" u="sng" dirty="0">
              <a:solidFill>
                <a:schemeClr val="bg1"/>
              </a:solidFill>
              <a:latin typeface="Times New Roman" panose="02020603050405020304" pitchFamily="18" charset="0"/>
              <a:cs typeface="Times New Roman" panose="02020603050405020304" pitchFamily="18" charset="0"/>
            </a:endParaRPr>
          </a:p>
          <a:p>
            <a:pPr marL="800100" lvl="1" indent="-342900">
              <a:lnSpc>
                <a:spcPct val="250000"/>
              </a:lnSpc>
            </a:pPr>
            <a:r>
              <a:rPr lang="fr-FR" dirty="0" smtClean="0">
                <a:solidFill>
                  <a:schemeClr val="accent4">
                    <a:lumMod val="40000"/>
                    <a:lumOff val="60000"/>
                  </a:schemeClr>
                </a:solidFill>
              </a:rPr>
              <a:t>      </a:t>
            </a:r>
            <a:r>
              <a:rPr lang="fr-FR" dirty="0" smtClean="0">
                <a:solidFill>
                  <a:schemeClr val="bg1"/>
                </a:solidFill>
              </a:rPr>
              <a:t>Toute </a:t>
            </a:r>
            <a:r>
              <a:rPr lang="fr-FR" dirty="0">
                <a:solidFill>
                  <a:schemeClr val="bg1"/>
                </a:solidFill>
              </a:rPr>
              <a:t>heure dédiée aux EPI sera prélevée sur les enseignements communs : il ne s'agit pas d'un enseignement supplémentaire mais d'une "nouvelle modalité d'enseignement", autrement dit d'une manière différente d'enseigner les disciplines traditionnelles.</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52352" cy="1726176"/>
          </a:xfrm>
          <a:prstGeom prst="rect">
            <a:avLst/>
          </a:prstGeom>
        </p:spPr>
      </p:pic>
    </p:spTree>
    <p:extLst>
      <p:ext uri="{BB962C8B-B14F-4D97-AF65-F5344CB8AC3E}">
        <p14:creationId xmlns:p14="http://schemas.microsoft.com/office/powerpoint/2010/main" val="669256921"/>
      </p:ext>
    </p:extLst>
  </p:cSld>
  <p:clrMapOvr>
    <a:masterClrMapping/>
  </p:clrMapOvr>
  <p:transition spd="slow" advTm="17438">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9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9000" fill="hold"/>
                                        <p:tgtEl>
                                          <p:spTgt spid="3"/>
                                        </p:tgtEl>
                                        <p:attrNameLst>
                                          <p:attrName>ppt_x</p:attrName>
                                        </p:attrNameLst>
                                      </p:cBhvr>
                                      <p:tavLst>
                                        <p:tav tm="0">
                                          <p:val>
                                            <p:strVal val="#ppt_x"/>
                                          </p:val>
                                        </p:tav>
                                        <p:tav tm="100000">
                                          <p:val>
                                            <p:strVal val="#ppt_x"/>
                                          </p:val>
                                        </p:tav>
                                      </p:tavLst>
                                    </p:anim>
                                    <p:anim calcmode="lin" valueType="num">
                                      <p:cBhvr additive="base">
                                        <p:cTn id="8" dur="59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1030147" y="1006997"/>
            <a:ext cx="9572263" cy="4247317"/>
          </a:xfrm>
          <a:prstGeom prst="rect">
            <a:avLst/>
          </a:prstGeom>
        </p:spPr>
        <p:txBody>
          <a:bodyPr wrap="square">
            <a:spAutoFit/>
          </a:bodyPr>
          <a:lstStyle/>
          <a:p>
            <a:pPr algn="ctr"/>
            <a:r>
              <a:rPr lang="fr-FR" u="sng" dirty="0">
                <a:solidFill>
                  <a:schemeClr val="accent4"/>
                </a:solidFill>
                <a:latin typeface="Times New Roman" pitchFamily="18" charset="0"/>
                <a:cs typeface="Times New Roman" pitchFamily="18" charset="0"/>
              </a:rPr>
              <a:t>Les EPI font l'objet d'une évaluation prise en compte dans le cadre du Diplôme National du Brevet (DNB</a:t>
            </a:r>
            <a:r>
              <a:rPr lang="fr-FR" u="sng" dirty="0" smtClean="0">
                <a:solidFill>
                  <a:schemeClr val="accent4"/>
                </a:solidFill>
                <a:latin typeface="Times New Roman" pitchFamily="18" charset="0"/>
                <a:cs typeface="Times New Roman" pitchFamily="18" charset="0"/>
              </a:rPr>
              <a:t>)</a:t>
            </a:r>
          </a:p>
          <a:p>
            <a:endParaRPr lang="fr-FR" dirty="0" smtClean="0">
              <a:solidFill>
                <a:schemeClr val="bg1"/>
              </a:solidFill>
            </a:endParaRPr>
          </a:p>
          <a:p>
            <a:endParaRPr lang="fr-FR" dirty="0">
              <a:solidFill>
                <a:schemeClr val="bg1"/>
              </a:solidFill>
            </a:endParaRPr>
          </a:p>
          <a:p>
            <a:r>
              <a:rPr lang="fr-FR" dirty="0">
                <a:solidFill>
                  <a:schemeClr val="accent4"/>
                </a:solidFill>
              </a:rPr>
              <a:t>Les enseignements pratiques interdisciplinaires concernent les élèves du cycle 4</a:t>
            </a:r>
            <a:r>
              <a:rPr lang="fr-FR" dirty="0">
                <a:solidFill>
                  <a:schemeClr val="bg1"/>
                </a:solidFill>
              </a:rPr>
              <a:t>. Ils permettent de construire et d'approfondir des connaissances et des compétences par une </a:t>
            </a:r>
            <a:r>
              <a:rPr lang="fr-FR" dirty="0">
                <a:solidFill>
                  <a:schemeClr val="accent4"/>
                </a:solidFill>
              </a:rPr>
              <a:t>démarche de projet conduisant à une réalisation concrète, individuelle ou collective </a:t>
            </a:r>
            <a:r>
              <a:rPr lang="fr-FR" dirty="0">
                <a:solidFill>
                  <a:schemeClr val="bg1"/>
                </a:solidFill>
              </a:rPr>
              <a:t>(qui peut prendre la forme d'une présentation orale ou écrite, de la constitution d'un livret ou d'un carnet, etc</a:t>
            </a:r>
            <a:r>
              <a:rPr lang="fr-FR" dirty="0" smtClean="0">
                <a:solidFill>
                  <a:schemeClr val="bg1"/>
                </a:solidFill>
              </a:rPr>
              <a:t>.)</a:t>
            </a:r>
          </a:p>
          <a:p>
            <a:endParaRPr lang="fr-FR" dirty="0">
              <a:solidFill>
                <a:schemeClr val="bg1"/>
              </a:solidFill>
            </a:endParaRPr>
          </a:p>
          <a:p>
            <a:endParaRPr lang="fr-FR" dirty="0">
              <a:solidFill>
                <a:schemeClr val="bg1"/>
              </a:solidFill>
            </a:endParaRPr>
          </a:p>
          <a:p>
            <a:r>
              <a:rPr lang="fr-FR" dirty="0">
                <a:solidFill>
                  <a:schemeClr val="bg1"/>
                </a:solidFill>
              </a:rPr>
              <a:t>Les enseignements pratiques interdisciplinaires sont des temps privilégiés pour développer les </a:t>
            </a:r>
            <a:r>
              <a:rPr lang="fr-FR" dirty="0">
                <a:solidFill>
                  <a:schemeClr val="accent4"/>
                </a:solidFill>
              </a:rPr>
              <a:t>compétences liées à l'oral, l'esprit créatif et la participation : les élèves apprennent à s'inscrire dans un travail en équipe, à être force de proposition, à s'exprimer à l'oral, à conduire un projet, individuel ou collectif.</a:t>
            </a:r>
          </a:p>
        </p:txBody>
      </p:sp>
    </p:spTree>
    <p:extLst>
      <p:ext uri="{BB962C8B-B14F-4D97-AF65-F5344CB8AC3E}">
        <p14:creationId xmlns:p14="http://schemas.microsoft.com/office/powerpoint/2010/main" val="1400482295"/>
      </p:ext>
    </p:extLst>
  </p:cSld>
  <p:clrMapOvr>
    <a:masterClrMapping/>
  </p:clrMapOvr>
  <p:transition spd="slow" advTm="2821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9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9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900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9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5900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9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1214845" y="653141"/>
            <a:ext cx="9144000" cy="5940088"/>
          </a:xfrm>
          <a:prstGeom prst="rect">
            <a:avLst/>
          </a:prstGeom>
        </p:spPr>
        <p:txBody>
          <a:bodyPr wrap="square">
            <a:spAutoFit/>
          </a:bodyPr>
          <a:lstStyle/>
          <a:p>
            <a:pPr lvl="0" algn="ctr" defTabSz="914400" fontAlgn="base">
              <a:spcBef>
                <a:spcPct val="0"/>
              </a:spcBef>
              <a:spcAft>
                <a:spcPct val="0"/>
              </a:spcAft>
            </a:pPr>
            <a:r>
              <a:rPr lang="fr-FR" sz="2400" u="sng" dirty="0" smtClean="0">
                <a:solidFill>
                  <a:schemeClr val="accent4"/>
                </a:solidFill>
                <a:latin typeface="Times New Roman" pitchFamily="18" charset="0"/>
                <a:ea typeface="Times New Roman" pitchFamily="18" charset="0"/>
                <a:cs typeface="Times New Roman" pitchFamily="18" charset="0"/>
              </a:rPr>
              <a:t>Les EPI s'inscrivent dans l'un des </a:t>
            </a:r>
            <a:r>
              <a:rPr lang="fr-FR" sz="2400" b="1" u="sng" dirty="0" smtClean="0">
                <a:solidFill>
                  <a:schemeClr val="accent4"/>
                </a:solidFill>
                <a:latin typeface="Times New Roman" pitchFamily="18" charset="0"/>
                <a:ea typeface="Times New Roman" pitchFamily="18" charset="0"/>
                <a:cs typeface="Times New Roman" pitchFamily="18" charset="0"/>
              </a:rPr>
              <a:t>8 thèmes de travail</a:t>
            </a:r>
            <a:r>
              <a:rPr lang="fr-FR" sz="2400" u="sng" dirty="0" smtClean="0">
                <a:solidFill>
                  <a:schemeClr val="accent4"/>
                </a:solidFill>
                <a:latin typeface="Times New Roman" pitchFamily="18" charset="0"/>
                <a:ea typeface="Times New Roman" pitchFamily="18" charset="0"/>
                <a:cs typeface="Times New Roman" pitchFamily="18" charset="0"/>
              </a:rPr>
              <a:t> suivants : </a:t>
            </a:r>
          </a:p>
          <a:p>
            <a:pPr lvl="0" algn="ctr" defTabSz="914400" fontAlgn="base">
              <a:spcBef>
                <a:spcPct val="0"/>
              </a:spcBef>
              <a:spcAft>
                <a:spcPct val="0"/>
              </a:spcAft>
            </a:pPr>
            <a:endParaRPr lang="fr-FR" sz="1600" dirty="0" smtClean="0">
              <a:solidFill>
                <a:schemeClr val="accent4"/>
              </a:solidFill>
              <a:latin typeface="Calibri" pitchFamily="34" charset="0"/>
              <a:ea typeface="Times New Roman" pitchFamily="18" charset="0"/>
              <a:cs typeface="Times New Roman" pitchFamily="18" charset="0"/>
            </a:endParaRPr>
          </a:p>
          <a:p>
            <a:pPr lvl="0" defTabSz="914400" fontAlgn="base">
              <a:spcBef>
                <a:spcPct val="0"/>
              </a:spcBef>
              <a:spcAft>
                <a:spcPct val="0"/>
              </a:spcAft>
            </a:pPr>
            <a:endParaRPr lang="fr-FR" sz="1600" dirty="0" smtClean="0">
              <a:solidFill>
                <a:schemeClr val="bg1"/>
              </a:solidFill>
              <a:latin typeface="Arial" pitchFamily="34" charset="0"/>
              <a:cs typeface="Arial" pitchFamily="34" charset="0"/>
            </a:endParaRPr>
          </a:p>
          <a:p>
            <a:pPr lvl="0" defTabSz="914400" eaLnBrk="0" fontAlgn="base" hangingPunct="0">
              <a:spcBef>
                <a:spcPct val="0"/>
              </a:spcBef>
              <a:spcAft>
                <a:spcPct val="0"/>
              </a:spcAft>
              <a:buFontTx/>
              <a:buChar char="•"/>
            </a:pPr>
            <a:r>
              <a:rPr lang="fr-FR" dirty="0" smtClean="0">
                <a:solidFill>
                  <a:schemeClr val="bg1"/>
                </a:solidFill>
                <a:ea typeface="Times New Roman" pitchFamily="18" charset="0"/>
                <a:cs typeface="Times New Roman" pitchFamily="18" charset="0"/>
              </a:rPr>
              <a:t>Corps, santé, bien-être, sécurité ; </a:t>
            </a:r>
            <a:endParaRPr lang="fr-FR" dirty="0" smtClean="0">
              <a:solidFill>
                <a:schemeClr val="bg1"/>
              </a:solidFill>
              <a:ea typeface="Calibri" pitchFamily="34" charset="0"/>
              <a:cs typeface="Times New Roman" pitchFamily="18" charset="0"/>
            </a:endParaRPr>
          </a:p>
          <a:p>
            <a:pPr lvl="0" defTabSz="914400" eaLnBrk="0" fontAlgn="base" hangingPunct="0">
              <a:spcBef>
                <a:spcPct val="0"/>
              </a:spcBef>
              <a:spcAft>
                <a:spcPct val="0"/>
              </a:spcAft>
            </a:pPr>
            <a:endParaRPr lang="fr-FR" dirty="0" smtClean="0">
              <a:solidFill>
                <a:schemeClr val="bg1"/>
              </a:solidFill>
              <a:ea typeface="Times New Roman" pitchFamily="18" charset="0"/>
              <a:cs typeface="Times New Roman" pitchFamily="18" charset="0"/>
            </a:endParaRPr>
          </a:p>
          <a:p>
            <a:pPr lvl="0" defTabSz="914400" eaLnBrk="0" fontAlgn="base" hangingPunct="0">
              <a:spcBef>
                <a:spcPct val="0"/>
              </a:spcBef>
              <a:spcAft>
                <a:spcPct val="0"/>
              </a:spcAft>
              <a:buFontTx/>
              <a:buChar char="•"/>
            </a:pPr>
            <a:r>
              <a:rPr lang="fr-FR" dirty="0" smtClean="0">
                <a:solidFill>
                  <a:schemeClr val="bg1"/>
                </a:solidFill>
                <a:ea typeface="Times New Roman" pitchFamily="18" charset="0"/>
                <a:cs typeface="Times New Roman" pitchFamily="18" charset="0"/>
              </a:rPr>
              <a:t>Culture et création artistiques ; </a:t>
            </a:r>
            <a:endParaRPr lang="fr-FR" dirty="0" smtClean="0">
              <a:solidFill>
                <a:schemeClr val="bg1"/>
              </a:solidFill>
              <a:ea typeface="Calibri" pitchFamily="34" charset="0"/>
              <a:cs typeface="Times New Roman" pitchFamily="18" charset="0"/>
            </a:endParaRPr>
          </a:p>
          <a:p>
            <a:pPr lvl="0" defTabSz="914400" eaLnBrk="0" fontAlgn="base" hangingPunct="0">
              <a:spcBef>
                <a:spcPct val="0"/>
              </a:spcBef>
              <a:spcAft>
                <a:spcPct val="0"/>
              </a:spcAft>
              <a:buFontTx/>
              <a:buChar char="•"/>
            </a:pPr>
            <a:endParaRPr lang="fr-FR" dirty="0" smtClean="0">
              <a:solidFill>
                <a:schemeClr val="bg1"/>
              </a:solidFill>
              <a:ea typeface="Times New Roman" pitchFamily="18" charset="0"/>
              <a:cs typeface="Times New Roman" pitchFamily="18" charset="0"/>
            </a:endParaRPr>
          </a:p>
          <a:p>
            <a:pPr lvl="0" defTabSz="914400" eaLnBrk="0" fontAlgn="base" hangingPunct="0">
              <a:spcBef>
                <a:spcPct val="0"/>
              </a:spcBef>
              <a:spcAft>
                <a:spcPct val="0"/>
              </a:spcAft>
              <a:buFontTx/>
              <a:buChar char="•"/>
            </a:pPr>
            <a:r>
              <a:rPr lang="fr-FR" dirty="0" smtClean="0">
                <a:solidFill>
                  <a:schemeClr val="bg1"/>
                </a:solidFill>
                <a:ea typeface="Times New Roman" pitchFamily="18" charset="0"/>
                <a:cs typeface="Times New Roman" pitchFamily="18" charset="0"/>
              </a:rPr>
              <a:t>Transition écologique et développement durable ; </a:t>
            </a:r>
            <a:endParaRPr lang="fr-FR" dirty="0" smtClean="0">
              <a:solidFill>
                <a:schemeClr val="bg1"/>
              </a:solidFill>
              <a:ea typeface="Calibri" pitchFamily="34" charset="0"/>
              <a:cs typeface="Times New Roman" pitchFamily="18" charset="0"/>
            </a:endParaRPr>
          </a:p>
          <a:p>
            <a:pPr lvl="0" defTabSz="914400" eaLnBrk="0" fontAlgn="base" hangingPunct="0">
              <a:spcBef>
                <a:spcPct val="0"/>
              </a:spcBef>
              <a:spcAft>
                <a:spcPct val="0"/>
              </a:spcAft>
              <a:buFontTx/>
              <a:buChar char="•"/>
            </a:pPr>
            <a:endParaRPr lang="fr-FR" dirty="0" smtClean="0">
              <a:solidFill>
                <a:schemeClr val="bg1"/>
              </a:solidFill>
              <a:ea typeface="Times New Roman" pitchFamily="18" charset="0"/>
              <a:cs typeface="Times New Roman" pitchFamily="18" charset="0"/>
            </a:endParaRPr>
          </a:p>
          <a:p>
            <a:pPr lvl="0" defTabSz="914400" eaLnBrk="0" fontAlgn="base" hangingPunct="0">
              <a:spcBef>
                <a:spcPct val="0"/>
              </a:spcBef>
              <a:spcAft>
                <a:spcPct val="0"/>
              </a:spcAft>
              <a:buFontTx/>
              <a:buChar char="•"/>
            </a:pPr>
            <a:r>
              <a:rPr lang="fr-FR" dirty="0" smtClean="0">
                <a:solidFill>
                  <a:schemeClr val="bg1"/>
                </a:solidFill>
                <a:ea typeface="Times New Roman" pitchFamily="18" charset="0"/>
                <a:cs typeface="Times New Roman" pitchFamily="18" charset="0"/>
              </a:rPr>
              <a:t>Information, communication, citoyenneté ; </a:t>
            </a:r>
            <a:endParaRPr lang="fr-FR" dirty="0" smtClean="0">
              <a:solidFill>
                <a:schemeClr val="bg1"/>
              </a:solidFill>
              <a:ea typeface="Calibri" pitchFamily="34" charset="0"/>
              <a:cs typeface="Times New Roman" pitchFamily="18" charset="0"/>
            </a:endParaRPr>
          </a:p>
          <a:p>
            <a:pPr lvl="0" defTabSz="914400" eaLnBrk="0" fontAlgn="base" hangingPunct="0">
              <a:spcBef>
                <a:spcPct val="0"/>
              </a:spcBef>
              <a:spcAft>
                <a:spcPct val="0"/>
              </a:spcAft>
              <a:buFontTx/>
              <a:buChar char="•"/>
            </a:pPr>
            <a:endParaRPr lang="fr-FR" dirty="0" smtClean="0">
              <a:solidFill>
                <a:schemeClr val="bg1"/>
              </a:solidFill>
              <a:ea typeface="Times New Roman" pitchFamily="18" charset="0"/>
              <a:cs typeface="Times New Roman" pitchFamily="18" charset="0"/>
            </a:endParaRPr>
          </a:p>
          <a:p>
            <a:pPr lvl="0" defTabSz="914400" eaLnBrk="0" fontAlgn="base" hangingPunct="0">
              <a:spcBef>
                <a:spcPct val="0"/>
              </a:spcBef>
              <a:spcAft>
                <a:spcPct val="0"/>
              </a:spcAft>
              <a:buFontTx/>
              <a:buChar char="•"/>
            </a:pPr>
            <a:r>
              <a:rPr lang="fr-FR" dirty="0" smtClean="0">
                <a:solidFill>
                  <a:schemeClr val="bg1"/>
                </a:solidFill>
                <a:ea typeface="Times New Roman" pitchFamily="18" charset="0"/>
                <a:cs typeface="Times New Roman" pitchFamily="18" charset="0"/>
              </a:rPr>
              <a:t>Langues et cultures de l’Antiquité ; </a:t>
            </a:r>
            <a:endParaRPr lang="fr-FR" dirty="0" smtClean="0">
              <a:solidFill>
                <a:schemeClr val="bg1"/>
              </a:solidFill>
              <a:ea typeface="Calibri" pitchFamily="34" charset="0"/>
              <a:cs typeface="Times New Roman" pitchFamily="18" charset="0"/>
            </a:endParaRPr>
          </a:p>
          <a:p>
            <a:pPr lvl="0" defTabSz="914400" eaLnBrk="0" fontAlgn="base" hangingPunct="0">
              <a:spcBef>
                <a:spcPct val="0"/>
              </a:spcBef>
              <a:spcAft>
                <a:spcPct val="0"/>
              </a:spcAft>
              <a:buFontTx/>
              <a:buChar char="•"/>
            </a:pPr>
            <a:endParaRPr lang="fr-FR" dirty="0" smtClean="0">
              <a:solidFill>
                <a:schemeClr val="bg1"/>
              </a:solidFill>
              <a:ea typeface="Times New Roman" pitchFamily="18" charset="0"/>
              <a:cs typeface="Times New Roman" pitchFamily="18" charset="0"/>
            </a:endParaRPr>
          </a:p>
          <a:p>
            <a:pPr lvl="0" defTabSz="914400" eaLnBrk="0" fontAlgn="base" hangingPunct="0">
              <a:spcBef>
                <a:spcPct val="0"/>
              </a:spcBef>
              <a:spcAft>
                <a:spcPct val="0"/>
              </a:spcAft>
              <a:buFontTx/>
              <a:buChar char="•"/>
            </a:pPr>
            <a:r>
              <a:rPr lang="fr-FR" dirty="0" smtClean="0">
                <a:solidFill>
                  <a:schemeClr val="bg1"/>
                </a:solidFill>
                <a:ea typeface="Times New Roman" pitchFamily="18" charset="0"/>
                <a:cs typeface="Times New Roman" pitchFamily="18" charset="0"/>
              </a:rPr>
              <a:t>Langues et cultures étrangères et/ou, régionales ; </a:t>
            </a:r>
            <a:endParaRPr lang="fr-FR" dirty="0" smtClean="0">
              <a:solidFill>
                <a:schemeClr val="bg1"/>
              </a:solidFill>
              <a:ea typeface="Calibri" pitchFamily="34" charset="0"/>
              <a:cs typeface="Times New Roman" pitchFamily="18" charset="0"/>
            </a:endParaRPr>
          </a:p>
          <a:p>
            <a:pPr lvl="0" defTabSz="914400" eaLnBrk="0" fontAlgn="base" hangingPunct="0">
              <a:spcBef>
                <a:spcPct val="0"/>
              </a:spcBef>
              <a:spcAft>
                <a:spcPct val="0"/>
              </a:spcAft>
              <a:buFontTx/>
              <a:buChar char="•"/>
            </a:pPr>
            <a:endParaRPr lang="fr-FR" dirty="0" smtClean="0">
              <a:solidFill>
                <a:schemeClr val="bg1"/>
              </a:solidFill>
              <a:ea typeface="Times New Roman" pitchFamily="18" charset="0"/>
              <a:cs typeface="Times New Roman" pitchFamily="18" charset="0"/>
            </a:endParaRPr>
          </a:p>
          <a:p>
            <a:pPr lvl="0" defTabSz="914400" eaLnBrk="0" fontAlgn="base" hangingPunct="0">
              <a:spcBef>
                <a:spcPct val="0"/>
              </a:spcBef>
              <a:spcAft>
                <a:spcPct val="0"/>
              </a:spcAft>
              <a:buFontTx/>
              <a:buChar char="•"/>
            </a:pPr>
            <a:r>
              <a:rPr lang="fr-FR" dirty="0" smtClean="0">
                <a:solidFill>
                  <a:schemeClr val="bg1"/>
                </a:solidFill>
                <a:ea typeface="Times New Roman" pitchFamily="18" charset="0"/>
                <a:cs typeface="Times New Roman" pitchFamily="18" charset="0"/>
              </a:rPr>
              <a:t>Monde économique et professionnel ; </a:t>
            </a:r>
            <a:endParaRPr lang="fr-FR" dirty="0" smtClean="0">
              <a:solidFill>
                <a:schemeClr val="bg1"/>
              </a:solidFill>
              <a:ea typeface="Calibri" pitchFamily="34" charset="0"/>
              <a:cs typeface="Times New Roman" pitchFamily="18" charset="0"/>
            </a:endParaRPr>
          </a:p>
          <a:p>
            <a:pPr lvl="0" defTabSz="914400" eaLnBrk="0" fontAlgn="base" hangingPunct="0">
              <a:spcBef>
                <a:spcPct val="0"/>
              </a:spcBef>
              <a:spcAft>
                <a:spcPct val="0"/>
              </a:spcAft>
            </a:pPr>
            <a:endParaRPr lang="fr-FR" dirty="0" smtClean="0">
              <a:solidFill>
                <a:schemeClr val="bg1"/>
              </a:solidFill>
              <a:ea typeface="Times New Roman" pitchFamily="18" charset="0"/>
              <a:cs typeface="Times New Roman" pitchFamily="18" charset="0"/>
            </a:endParaRPr>
          </a:p>
          <a:p>
            <a:pPr lvl="0" defTabSz="914400" eaLnBrk="0" fontAlgn="base" hangingPunct="0">
              <a:spcBef>
                <a:spcPct val="0"/>
              </a:spcBef>
              <a:spcAft>
                <a:spcPct val="0"/>
              </a:spcAft>
              <a:buFontTx/>
              <a:buChar char="•"/>
            </a:pPr>
            <a:r>
              <a:rPr lang="fr-FR" dirty="0" smtClean="0">
                <a:solidFill>
                  <a:schemeClr val="bg1"/>
                </a:solidFill>
                <a:ea typeface="Times New Roman" pitchFamily="18" charset="0"/>
                <a:cs typeface="Times New Roman" pitchFamily="18" charset="0"/>
              </a:rPr>
              <a:t>Sciences, technologie et société.</a:t>
            </a:r>
          </a:p>
          <a:p>
            <a:pPr lvl="0" defTabSz="914400" eaLnBrk="0" fontAlgn="base" hangingPunct="0">
              <a:spcBef>
                <a:spcPct val="0"/>
              </a:spcBef>
              <a:spcAft>
                <a:spcPct val="0"/>
              </a:spcAft>
              <a:buFontTx/>
              <a:buChar char="•"/>
            </a:pPr>
            <a:endParaRPr lang="fr-FR" dirty="0" smtClean="0">
              <a:solidFill>
                <a:schemeClr val="bg1"/>
              </a:solidFill>
              <a:cs typeface="Arial" pitchFamily="34" charset="0"/>
            </a:endParaRPr>
          </a:p>
          <a:p>
            <a:pPr lvl="0" defTabSz="914400" eaLnBrk="0" fontAlgn="base" hangingPunct="0">
              <a:spcBef>
                <a:spcPct val="0"/>
              </a:spcBef>
              <a:spcAft>
                <a:spcPct val="0"/>
              </a:spcAft>
            </a:pPr>
            <a:r>
              <a:rPr lang="fr-FR" b="1" dirty="0" smtClean="0">
                <a:solidFill>
                  <a:schemeClr val="bg1"/>
                </a:solidFill>
                <a:ea typeface="Times New Roman" pitchFamily="18" charset="0"/>
                <a:cs typeface="Times New Roman" pitchFamily="18" charset="0"/>
              </a:rPr>
              <a:t>Au moins 6 de ces thèmes</a:t>
            </a:r>
            <a:r>
              <a:rPr lang="fr-FR" dirty="0" smtClean="0">
                <a:solidFill>
                  <a:schemeClr val="bg1"/>
                </a:solidFill>
                <a:ea typeface="Times New Roman" pitchFamily="18" charset="0"/>
                <a:cs typeface="Times New Roman" pitchFamily="18" charset="0"/>
              </a:rPr>
              <a:t> seront traités par chaque élève au cours du cycle 4, à raison d'au moins 2 thèmes différents traités chaque année</a:t>
            </a:r>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230" y="2349908"/>
            <a:ext cx="4945770" cy="2379408"/>
          </a:xfrm>
          <a:prstGeom prst="rect">
            <a:avLst/>
          </a:prstGeom>
        </p:spPr>
      </p:pic>
    </p:spTree>
    <p:extLst>
      <p:ext uri="{BB962C8B-B14F-4D97-AF65-F5344CB8AC3E}">
        <p14:creationId xmlns:p14="http://schemas.microsoft.com/office/powerpoint/2010/main" val="3793617589"/>
      </p:ext>
    </p:extLst>
  </p:cSld>
  <p:clrMapOvr>
    <a:masterClrMapping/>
  </p:clrMapOvr>
  <p:transition spd="slow" advTm="1709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9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900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5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5900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5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5900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5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5900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50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5900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down)">
                                      <p:cBhvr>
                                        <p:cTn id="32" dur="550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5900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wipe(down)">
                                      <p:cBhvr>
                                        <p:cTn id="37" dur="550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5900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wipe(down)">
                                      <p:cBhvr>
                                        <p:cTn id="42" dur="55000"/>
                                        <p:tgtEl>
                                          <p:spTgt spid="3">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59000"/>
                                  </p:stCondLst>
                                  <p:childTnLst>
                                    <p:set>
                                      <p:cBhvr>
                                        <p:cTn id="46" dur="1" fill="hold">
                                          <p:stCondLst>
                                            <p:cond delay="0"/>
                                          </p:stCondLst>
                                        </p:cTn>
                                        <p:tgtEl>
                                          <p:spTgt spid="3">
                                            <p:txEl>
                                              <p:pRg st="17" end="17"/>
                                            </p:txEl>
                                          </p:spTgt>
                                        </p:tgtEl>
                                        <p:attrNameLst>
                                          <p:attrName>style.visibility</p:attrName>
                                        </p:attrNameLst>
                                      </p:cBhvr>
                                      <p:to>
                                        <p:strVal val="visible"/>
                                      </p:to>
                                    </p:set>
                                    <p:animEffect transition="in" filter="wipe(down)">
                                      <p:cBhvr>
                                        <p:cTn id="47" dur="55000"/>
                                        <p:tgtEl>
                                          <p:spTgt spid="3">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59000"/>
                                  </p:stCondLst>
                                  <p:childTnLst>
                                    <p:set>
                                      <p:cBhvr>
                                        <p:cTn id="51" dur="1" fill="hold">
                                          <p:stCondLst>
                                            <p:cond delay="0"/>
                                          </p:stCondLst>
                                        </p:cTn>
                                        <p:tgtEl>
                                          <p:spTgt spid="3">
                                            <p:txEl>
                                              <p:pRg st="19" end="19"/>
                                            </p:txEl>
                                          </p:spTgt>
                                        </p:tgtEl>
                                        <p:attrNameLst>
                                          <p:attrName>style.visibility</p:attrName>
                                        </p:attrNameLst>
                                      </p:cBhvr>
                                      <p:to>
                                        <p:strVal val="visible"/>
                                      </p:to>
                                    </p:set>
                                    <p:animEffect transition="in" filter="wipe(down)">
                                      <p:cBhvr>
                                        <p:cTn id="52" dur="55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88275" y="1767036"/>
            <a:ext cx="935838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i="0"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Les EPI doivent également contribuer à  la mise en œuvre des trois parcours éducatifs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bg1"/>
                </a:solidFill>
                <a:effectLst/>
                <a:ea typeface="Times New Roman" pitchFamily="18" charset="0"/>
                <a:cs typeface="Times New Roman" pitchFamily="18" charset="0"/>
              </a:rPr>
              <a:t>le parcours citoyen,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bg1"/>
                </a:solidFill>
                <a:effectLst/>
                <a:ea typeface="Times New Roman" pitchFamily="18" charset="0"/>
                <a:cs typeface="Times New Roman" pitchFamily="18" charset="0"/>
              </a:rPr>
              <a:t>le parcours d'éducation artistique et culturelle (PEAC)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bg1"/>
                </a:solidFill>
                <a:effectLst/>
                <a:ea typeface="Times New Roman" pitchFamily="18" charset="0"/>
                <a:cs typeface="Times New Roman" pitchFamily="18" charset="0"/>
              </a:rPr>
              <a:t> le parcours individuel d'information et de découverte du monde économique et professionnel (PIIODMEP).</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bg1"/>
                </a:solidFill>
                <a:effectLst/>
                <a:ea typeface="Times New Roman" pitchFamily="18" charset="0"/>
                <a:cs typeface="Arial" pitchFamily="34" charset="0"/>
              </a:rPr>
              <a:t>Les enseignements pratiques interdisciplinaires offerts aux élèves doivent, chaque année, être au moins au nombre de deux, portant chacun sur une thématique interdisciplinaire différente.</a:t>
            </a:r>
            <a:endParaRPr kumimoji="0" lang="fr-FR" b="0" i="0" u="none" strike="noStrike" cap="none" normalizeH="0" baseline="0" dirty="0" smtClean="0">
              <a:ln>
                <a:noFill/>
              </a:ln>
              <a:solidFill>
                <a:schemeClr val="bg1"/>
              </a:solidFill>
              <a:effectLst/>
              <a:cs typeface="Arial" pitchFamily="34" charset="0"/>
            </a:endParaRPr>
          </a:p>
        </p:txBody>
      </p:sp>
    </p:spTree>
    <p:extLst>
      <p:ext uri="{BB962C8B-B14F-4D97-AF65-F5344CB8AC3E}">
        <p14:creationId xmlns:p14="http://schemas.microsoft.com/office/powerpoint/2010/main" val="822353678"/>
      </p:ext>
    </p:extLst>
  </p:cSld>
  <p:clrMapOvr>
    <a:masterClrMapping/>
  </p:clrMapOvr>
  <p:transition spd="slow" advTm="18359">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590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9000"/>
                                  </p:stCondLst>
                                  <p:childTnLst>
                                    <p:set>
                                      <p:cBhvr>
                                        <p:cTn id="11" dur="1" fill="hold">
                                          <p:stCondLst>
                                            <p:cond delay="0"/>
                                          </p:stCondLst>
                                        </p:cTn>
                                        <p:tgtEl>
                                          <p:spTgt spid="31746">
                                            <p:txEl>
                                              <p:pRg st="3" end="3"/>
                                            </p:txEl>
                                          </p:spTgt>
                                        </p:tgtEl>
                                        <p:attrNameLst>
                                          <p:attrName>style.visibility</p:attrName>
                                        </p:attrNameLst>
                                      </p:cBhvr>
                                      <p:to>
                                        <p:strVal val="visible"/>
                                      </p:to>
                                    </p:set>
                                    <p:animEffect transition="in" filter="fade">
                                      <p:cBhvr>
                                        <p:cTn id="12" dur="59000"/>
                                        <p:tgtEl>
                                          <p:spTgt spid="3174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9000"/>
                                  </p:stCondLst>
                                  <p:childTnLst>
                                    <p:set>
                                      <p:cBhvr>
                                        <p:cTn id="16" dur="1" fill="hold">
                                          <p:stCondLst>
                                            <p:cond delay="0"/>
                                          </p:stCondLst>
                                        </p:cTn>
                                        <p:tgtEl>
                                          <p:spTgt spid="31746">
                                            <p:txEl>
                                              <p:pRg st="5" end="5"/>
                                            </p:txEl>
                                          </p:spTgt>
                                        </p:tgtEl>
                                        <p:attrNameLst>
                                          <p:attrName>style.visibility</p:attrName>
                                        </p:attrNameLst>
                                      </p:cBhvr>
                                      <p:to>
                                        <p:strVal val="visible"/>
                                      </p:to>
                                    </p:set>
                                    <p:animEffect transition="in" filter="fade">
                                      <p:cBhvr>
                                        <p:cTn id="17" dur="59000"/>
                                        <p:tgtEl>
                                          <p:spTgt spid="3174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9000"/>
                                  </p:stCondLst>
                                  <p:childTnLst>
                                    <p:set>
                                      <p:cBhvr>
                                        <p:cTn id="21" dur="1" fill="hold">
                                          <p:stCondLst>
                                            <p:cond delay="0"/>
                                          </p:stCondLst>
                                        </p:cTn>
                                        <p:tgtEl>
                                          <p:spTgt spid="31746">
                                            <p:txEl>
                                              <p:pRg st="7" end="7"/>
                                            </p:txEl>
                                          </p:spTgt>
                                        </p:tgtEl>
                                        <p:attrNameLst>
                                          <p:attrName>style.visibility</p:attrName>
                                        </p:attrNameLst>
                                      </p:cBhvr>
                                      <p:to>
                                        <p:strVal val="visible"/>
                                      </p:to>
                                    </p:set>
                                    <p:animEffect transition="in" filter="fade">
                                      <p:cBhvr>
                                        <p:cTn id="22" dur="59000"/>
                                        <p:tgtEl>
                                          <p:spTgt spid="3174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9000"/>
                                  </p:stCondLst>
                                  <p:childTnLst>
                                    <p:set>
                                      <p:cBhvr>
                                        <p:cTn id="26" dur="1" fill="hold">
                                          <p:stCondLst>
                                            <p:cond delay="0"/>
                                          </p:stCondLst>
                                        </p:cTn>
                                        <p:tgtEl>
                                          <p:spTgt spid="31746">
                                            <p:txEl>
                                              <p:pRg st="9" end="9"/>
                                            </p:txEl>
                                          </p:spTgt>
                                        </p:tgtEl>
                                        <p:attrNameLst>
                                          <p:attrName>style.visibility</p:attrName>
                                        </p:attrNameLst>
                                      </p:cBhvr>
                                      <p:to>
                                        <p:strVal val="visible"/>
                                      </p:to>
                                    </p:set>
                                    <p:animEffect transition="in" filter="fade">
                                      <p:cBhvr>
                                        <p:cTn id="27" dur="59000"/>
                                        <p:tgtEl>
                                          <p:spTgt spid="317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1065072" y="957347"/>
            <a:ext cx="9196250" cy="4339650"/>
          </a:xfrm>
          <a:prstGeom prst="rect">
            <a:avLst/>
          </a:prstGeom>
        </p:spPr>
        <p:txBody>
          <a:bodyPr wrap="square">
            <a:spAutoFit/>
          </a:bodyPr>
          <a:lstStyle/>
          <a:p>
            <a:pPr algn="ctr"/>
            <a:r>
              <a:rPr lang="fr-FR" sz="2400" u="sng" dirty="0" smtClean="0">
                <a:solidFill>
                  <a:schemeClr val="accent4"/>
                </a:solidFill>
                <a:latin typeface="Times New Roman" pitchFamily="18" charset="0"/>
                <a:cs typeface="Times New Roman" pitchFamily="18" charset="0"/>
              </a:rPr>
              <a:t>Les langues vivantes étrangères  et  régionales</a:t>
            </a:r>
          </a:p>
          <a:p>
            <a:pPr algn="ctr"/>
            <a:endParaRPr lang="fr-FR" b="1" u="sng" dirty="0" smtClean="0">
              <a:solidFill>
                <a:srgbClr val="00B0F0"/>
              </a:solidFill>
            </a:endParaRPr>
          </a:p>
          <a:p>
            <a:endParaRPr lang="fr-FR" dirty="0" smtClean="0">
              <a:solidFill>
                <a:schemeClr val="bg1"/>
              </a:solidFill>
            </a:endParaRPr>
          </a:p>
          <a:p>
            <a:r>
              <a:rPr lang="fr-FR" dirty="0" smtClean="0">
                <a:solidFill>
                  <a:schemeClr val="bg1"/>
                </a:solidFill>
              </a:rPr>
              <a:t>L'offre de formation en langues vivantes étrangères de l'établissement est définie dans le cadre de la nouvelle carte académique des langues vivantes, elle assure, dans chaque académie, une continuité de l'apprentissage entre le primaire et le collège, et vise le développement de la diversité linguistique.</a:t>
            </a:r>
          </a:p>
          <a:p>
            <a:endParaRPr lang="fr-FR" dirty="0" smtClean="0">
              <a:solidFill>
                <a:schemeClr val="bg1"/>
              </a:solidFill>
            </a:endParaRPr>
          </a:p>
          <a:p>
            <a:endParaRPr lang="fr-FR" dirty="0" smtClean="0">
              <a:solidFill>
                <a:schemeClr val="bg1"/>
              </a:solidFill>
            </a:endParaRPr>
          </a:p>
          <a:p>
            <a:r>
              <a:rPr lang="fr-FR" dirty="0" smtClean="0">
                <a:solidFill>
                  <a:schemeClr val="bg1"/>
                </a:solidFill>
              </a:rPr>
              <a:t> </a:t>
            </a:r>
            <a:r>
              <a:rPr lang="fr-FR" dirty="0" smtClean="0">
                <a:solidFill>
                  <a:schemeClr val="accent4"/>
                </a:solidFill>
              </a:rPr>
              <a:t>Les élèves qui ont bénéficié à l'école élémentaire de l'enseignement d'une langue vivante étrangère autre que l'anglais ou d'une langue régionale peuvent se voir proposer de poursuivre l'apprentissage </a:t>
            </a:r>
            <a:r>
              <a:rPr lang="fr-FR" dirty="0" smtClean="0">
                <a:solidFill>
                  <a:schemeClr val="bg1"/>
                </a:solidFill>
              </a:rPr>
              <a:t>de cette langue en même temps que l'enseignement de l'anglais dès la classe de sixième. L'apprentissage de ces deux langues se fera à hauteur de 6 heures hebdomadaires. Les élèves doivent être répartis sur plusieurs classes pour éviter toute constitution de filières.</a:t>
            </a:r>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02445" cy="180244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048" y="5201463"/>
            <a:ext cx="2482952" cy="1656537"/>
          </a:xfrm>
          <a:prstGeom prst="rect">
            <a:avLst/>
          </a:prstGeom>
        </p:spPr>
      </p:pic>
    </p:spTree>
    <p:extLst>
      <p:ext uri="{BB962C8B-B14F-4D97-AF65-F5344CB8AC3E}">
        <p14:creationId xmlns:p14="http://schemas.microsoft.com/office/powerpoint/2010/main" val="1085117665"/>
      </p:ext>
    </p:extLst>
  </p:cSld>
  <p:clrMapOvr>
    <a:masterClrMapping/>
  </p:clrMapOvr>
  <p:transition spd="slow" advTm="30422">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9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900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9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900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9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097279" y="1752982"/>
            <a:ext cx="9483635"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accent4"/>
                </a:solidFill>
                <a:effectLst/>
                <a:ea typeface="Times New Roman" pitchFamily="18" charset="0"/>
                <a:cs typeface="Arial" pitchFamily="34" charset="0"/>
              </a:rPr>
              <a:t>Le démarrage de la deuxième langue vivante en classe de cinquième, avec un horaire hebdomadaire de 2,5 heures de la classe de cinquième à la classe de troisième</a:t>
            </a:r>
            <a:r>
              <a:rPr kumimoji="0" lang="fr-FR" b="0" i="0" u="none" strike="noStrike" cap="none" normalizeH="0" baseline="0" dirty="0" smtClean="0">
                <a:ln>
                  <a:noFill/>
                </a:ln>
                <a:solidFill>
                  <a:schemeClr val="bg1"/>
                </a:solidFill>
                <a:effectLst/>
                <a:ea typeface="Times New Roman" pitchFamily="18" charset="0"/>
                <a:cs typeface="Arial" pitchFamily="34" charset="0"/>
              </a:rPr>
              <a:t>, augmente le temps d'exposition des élèves à la langue vivante étrangère.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bg1"/>
                </a:solidFill>
                <a:effectLst/>
                <a:ea typeface="Times New Roman" pitchFamily="18" charset="0"/>
                <a:cs typeface="Arial" pitchFamily="34" charset="0"/>
              </a:rPr>
              <a:t> L'organisation horaire des sciences expérimentales et de la technologie en classe de sixième et des enseignements artistiques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accent4"/>
                </a:solidFill>
                <a:effectLst/>
                <a:ea typeface="Times New Roman" pitchFamily="18" charset="0"/>
                <a:cs typeface="Arial" pitchFamily="34" charset="0"/>
              </a:rPr>
              <a:t>En classe de sixième, la dotation horaire est de 4 heures pour les sciences expérimentales </a:t>
            </a:r>
            <a:r>
              <a:rPr kumimoji="0" lang="fr-FR" b="0" i="0" u="none" strike="noStrike" cap="none" normalizeH="0" baseline="0" dirty="0" smtClean="0">
                <a:ln>
                  <a:noFill/>
                </a:ln>
                <a:solidFill>
                  <a:schemeClr val="bg1"/>
                </a:solidFill>
                <a:effectLst/>
                <a:ea typeface="Times New Roman" pitchFamily="18" charset="0"/>
                <a:cs typeface="Arial" pitchFamily="34" charset="0"/>
              </a:rPr>
              <a:t>(sciences de la vie et de la Terre, physique-chimie) et la technologie. Il revient aux établissements d'assurer l'enseignement des sciences de la vie et de la Terre et de la technologie selon un volume horaire pertinent.</a:t>
            </a:r>
            <a:endParaRPr kumimoji="0" lang="fr-FR" b="0" i="0" u="none" strike="noStrike" cap="none" normalizeH="0" baseline="0" dirty="0" smtClean="0">
              <a:ln>
                <a:noFill/>
              </a:ln>
              <a:solidFill>
                <a:schemeClr val="bg1"/>
              </a:solidFill>
              <a:effectLst/>
              <a:cs typeface="Arial"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413" y="0"/>
            <a:ext cx="2500465" cy="1767718"/>
          </a:xfrm>
          <a:prstGeom prst="rect">
            <a:avLst/>
          </a:prstGeom>
        </p:spPr>
      </p:pic>
    </p:spTree>
    <p:extLst>
      <p:ext uri="{BB962C8B-B14F-4D97-AF65-F5344CB8AC3E}">
        <p14:creationId xmlns:p14="http://schemas.microsoft.com/office/powerpoint/2010/main" val="1604552366"/>
      </p:ext>
    </p:extLst>
  </p:cSld>
  <p:clrMapOvr>
    <a:masterClrMapping/>
  </p:clrMapOvr>
  <p:transition spd="slow" advTm="28578">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29697">
                                            <p:txEl>
                                              <p:pRg st="0" end="0"/>
                                            </p:txEl>
                                          </p:spTgt>
                                        </p:tgtEl>
                                        <p:attrNameLst>
                                          <p:attrName>style.visibility</p:attrName>
                                        </p:attrNameLst>
                                      </p:cBhvr>
                                      <p:to>
                                        <p:strVal val="visible"/>
                                      </p:to>
                                    </p:set>
                                    <p:animEffect transition="in" filter="fade">
                                      <p:cBhvr>
                                        <p:cTn id="7" dur="59000"/>
                                        <p:tgtEl>
                                          <p:spTgt spid="296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9000"/>
                                  </p:stCondLst>
                                  <p:childTnLst>
                                    <p:set>
                                      <p:cBhvr>
                                        <p:cTn id="11" dur="1" fill="hold">
                                          <p:stCondLst>
                                            <p:cond delay="0"/>
                                          </p:stCondLst>
                                        </p:cTn>
                                        <p:tgtEl>
                                          <p:spTgt spid="29697">
                                            <p:txEl>
                                              <p:pRg st="2" end="2"/>
                                            </p:txEl>
                                          </p:spTgt>
                                        </p:tgtEl>
                                        <p:attrNameLst>
                                          <p:attrName>style.visibility</p:attrName>
                                        </p:attrNameLst>
                                      </p:cBhvr>
                                      <p:to>
                                        <p:strVal val="visible"/>
                                      </p:to>
                                    </p:set>
                                    <p:animEffect transition="in" filter="fade">
                                      <p:cBhvr>
                                        <p:cTn id="12" dur="59000"/>
                                        <p:tgtEl>
                                          <p:spTgt spid="296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9000"/>
                                  </p:stCondLst>
                                  <p:childTnLst>
                                    <p:set>
                                      <p:cBhvr>
                                        <p:cTn id="16" dur="1" fill="hold">
                                          <p:stCondLst>
                                            <p:cond delay="0"/>
                                          </p:stCondLst>
                                        </p:cTn>
                                        <p:tgtEl>
                                          <p:spTgt spid="29697">
                                            <p:txEl>
                                              <p:pRg st="4" end="4"/>
                                            </p:txEl>
                                          </p:spTgt>
                                        </p:tgtEl>
                                        <p:attrNameLst>
                                          <p:attrName>style.visibility</p:attrName>
                                        </p:attrNameLst>
                                      </p:cBhvr>
                                      <p:to>
                                        <p:strVal val="visible"/>
                                      </p:to>
                                    </p:set>
                                    <p:animEffect transition="in" filter="fade">
                                      <p:cBhvr>
                                        <p:cTn id="17" dur="59000"/>
                                        <p:tgtEl>
                                          <p:spTgt spid="296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5858" y="953502"/>
            <a:ext cx="10763794"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fr-FR" sz="2800" i="0"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L'organisation du temps scolaire des élèves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bg1"/>
                </a:solidFill>
                <a:effectLst/>
                <a:ea typeface="Times New Roman" pitchFamily="18" charset="0"/>
                <a:cs typeface="Arial" pitchFamily="34" charset="0"/>
              </a:rPr>
              <a:t>La journée est le premier niveau de l'organisation du temps scolaire. Les enseignements doivent être répartis de façon équilibrée entre la matinée et l'après-midi, en veillant au respect d'une pause méridienne d'au moins une heure et demie.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bg1"/>
                </a:solidFill>
                <a:effectLst/>
                <a:ea typeface="Times New Roman" pitchFamily="18" charset="0"/>
                <a:cs typeface="Arial" pitchFamily="34" charset="0"/>
              </a:rPr>
              <a:t> Leur amplitude quotidienne est limitée à 6 heures de cours par jour pour les élèves de la classe de sixième, à 7 heures de cours, autant que faire se peut, pour les élèves du cycle 4..</a:t>
            </a:r>
          </a:p>
          <a:p>
            <a:pPr marL="0" marR="0" lvl="0" indent="0" algn="l" defTabSz="914400" rtl="0" eaLnBrk="0" fontAlgn="base" latinLnBrk="0" hangingPunct="0">
              <a:lnSpc>
                <a:spcPct val="100000"/>
              </a:lnSpc>
              <a:spcBef>
                <a:spcPct val="0"/>
              </a:spcBef>
              <a:spcAft>
                <a:spcPct val="0"/>
              </a:spcAft>
              <a:buClrTx/>
              <a:buSzTx/>
              <a:buFontTx/>
              <a:buNone/>
              <a:tabLst/>
            </a:pPr>
            <a:endParaRPr lang="fr-FR" dirty="0" smtClean="0">
              <a:solidFill>
                <a:schemeClr val="bg1"/>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213" y="4050186"/>
            <a:ext cx="6272979" cy="2807814"/>
          </a:xfrm>
          <a:prstGeom prst="rect">
            <a:avLst/>
          </a:prstGeom>
        </p:spPr>
      </p:pic>
    </p:spTree>
    <p:extLst>
      <p:ext uri="{BB962C8B-B14F-4D97-AF65-F5344CB8AC3E}">
        <p14:creationId xmlns:p14="http://schemas.microsoft.com/office/powerpoint/2010/main" val="2903319119"/>
      </p:ext>
    </p:extLst>
  </p:cSld>
  <p:clrMapOvr>
    <a:masterClrMapping/>
  </p:clrMapOvr>
  <p:transition spd="slow" advTm="2636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28673">
                                            <p:txEl>
                                              <p:pRg st="0" end="0"/>
                                            </p:txEl>
                                          </p:spTgt>
                                        </p:tgtEl>
                                        <p:attrNameLst>
                                          <p:attrName>style.visibility</p:attrName>
                                        </p:attrNameLst>
                                      </p:cBhvr>
                                      <p:to>
                                        <p:strVal val="visible"/>
                                      </p:to>
                                    </p:set>
                                    <p:animEffect transition="in" filter="fade">
                                      <p:cBhvr>
                                        <p:cTn id="7" dur="59000"/>
                                        <p:tgtEl>
                                          <p:spTgt spid="286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9000"/>
                                  </p:stCondLst>
                                  <p:childTnLst>
                                    <p:set>
                                      <p:cBhvr>
                                        <p:cTn id="11" dur="1" fill="hold">
                                          <p:stCondLst>
                                            <p:cond delay="0"/>
                                          </p:stCondLst>
                                        </p:cTn>
                                        <p:tgtEl>
                                          <p:spTgt spid="28673">
                                            <p:txEl>
                                              <p:pRg st="3" end="3"/>
                                            </p:txEl>
                                          </p:spTgt>
                                        </p:tgtEl>
                                        <p:attrNameLst>
                                          <p:attrName>style.visibility</p:attrName>
                                        </p:attrNameLst>
                                      </p:cBhvr>
                                      <p:to>
                                        <p:strVal val="visible"/>
                                      </p:to>
                                    </p:set>
                                    <p:animEffect transition="in" filter="fade">
                                      <p:cBhvr>
                                        <p:cTn id="12" dur="59000"/>
                                        <p:tgtEl>
                                          <p:spTgt spid="2867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9000"/>
                                  </p:stCondLst>
                                  <p:childTnLst>
                                    <p:set>
                                      <p:cBhvr>
                                        <p:cTn id="16" dur="1" fill="hold">
                                          <p:stCondLst>
                                            <p:cond delay="0"/>
                                          </p:stCondLst>
                                        </p:cTn>
                                        <p:tgtEl>
                                          <p:spTgt spid="28673">
                                            <p:txEl>
                                              <p:pRg st="6" end="6"/>
                                            </p:txEl>
                                          </p:spTgt>
                                        </p:tgtEl>
                                        <p:attrNameLst>
                                          <p:attrName>style.visibility</p:attrName>
                                        </p:attrNameLst>
                                      </p:cBhvr>
                                      <p:to>
                                        <p:strVal val="visible"/>
                                      </p:to>
                                    </p:set>
                                    <p:animEffect transition="in" filter="fade">
                                      <p:cBhvr>
                                        <p:cTn id="17" dur="59000"/>
                                        <p:tgtEl>
                                          <p:spTgt spid="286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644769" y="1830702"/>
            <a:ext cx="10574216" cy="3416320"/>
          </a:xfrm>
          <a:prstGeom prst="rect">
            <a:avLst/>
          </a:prstGeom>
        </p:spPr>
        <p:txBody>
          <a:bodyPr wrap="square">
            <a:spAutoFit/>
          </a:bodyPr>
          <a:lstStyle/>
          <a:p>
            <a:r>
              <a:rPr lang="fr-FR" dirty="0">
                <a:solidFill>
                  <a:schemeClr val="bg1"/>
                </a:solidFill>
              </a:rPr>
              <a:t>L'établissement peut réfléchir à la mise en place d'une organisation du temps scolaire visant à réduire dans la journée et la semaine le nombre de séances, afin de limiter le morcellement des temps d'apprentissage. </a:t>
            </a:r>
            <a:r>
              <a:rPr lang="fr-FR" dirty="0">
                <a:solidFill>
                  <a:schemeClr val="accent4"/>
                </a:solidFill>
              </a:rPr>
              <a:t>Des séquences d'une heure et demie peuvent constituer des temps d'apprentissage efficaces</a:t>
            </a:r>
            <a:r>
              <a:rPr lang="fr-FR" dirty="0" smtClean="0">
                <a:solidFill>
                  <a:schemeClr val="accent4"/>
                </a:solidFill>
              </a:rPr>
              <a:t>.</a:t>
            </a:r>
          </a:p>
          <a:p>
            <a:endParaRPr lang="fr-FR" dirty="0">
              <a:solidFill>
                <a:schemeClr val="accent4"/>
              </a:solidFill>
            </a:endParaRPr>
          </a:p>
          <a:p>
            <a:endParaRPr lang="fr-FR" dirty="0" smtClean="0">
              <a:solidFill>
                <a:schemeClr val="accent4"/>
              </a:solidFill>
            </a:endParaRPr>
          </a:p>
          <a:p>
            <a:endParaRPr lang="fr-FR" dirty="0">
              <a:solidFill>
                <a:schemeClr val="accent4"/>
              </a:solidFill>
            </a:endParaRPr>
          </a:p>
          <a:p>
            <a:endParaRPr lang="fr-FR" dirty="0">
              <a:solidFill>
                <a:schemeClr val="bg1"/>
              </a:solidFill>
            </a:endParaRPr>
          </a:p>
          <a:p>
            <a:r>
              <a:rPr lang="fr-FR" dirty="0">
                <a:solidFill>
                  <a:schemeClr val="bg1"/>
                </a:solidFill>
              </a:rPr>
              <a:t>La modulation de la répartition du volume horaire hebdomadaire est fixée pour la durée du cycle. La répartition du volume horaire doit rester identique pour tous les élèves d'un même niveau. Toutes les disciplines d'enseignement obligatoire sont enseignées chaque année du cycle.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3506" y="5064369"/>
            <a:ext cx="1668494" cy="1793631"/>
          </a:xfrm>
          <a:prstGeom prst="rect">
            <a:avLst/>
          </a:prstGeom>
        </p:spPr>
      </p:pic>
    </p:spTree>
    <p:extLst>
      <p:ext uri="{BB962C8B-B14F-4D97-AF65-F5344CB8AC3E}">
        <p14:creationId xmlns:p14="http://schemas.microsoft.com/office/powerpoint/2010/main" val="2433996633"/>
      </p:ext>
    </p:extLst>
  </p:cSld>
  <p:clrMapOvr>
    <a:masterClrMapping/>
  </p:clrMapOvr>
  <p:transition spd="slow"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9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1155836"/>
            <a:ext cx="11233690" cy="2677648"/>
          </a:xfrm>
        </p:spPr>
        <p:txBody>
          <a:bodyPr/>
          <a:lstStyle/>
          <a:p>
            <a:r>
              <a:rPr lang="fr-FR" dirty="0" smtClean="0"/>
              <a:t>AVEZ-VOUS DES QUESTIONS ?</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14367823"/>
      </p:ext>
    </p:extLst>
  </p:cSld>
  <p:clrMapOvr>
    <a:masterClrMapping/>
  </p:clrMapOvr>
  <p:transition spd="slow"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9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2048442" y="1420427"/>
            <a:ext cx="7427089" cy="3970318"/>
          </a:xfrm>
          <a:prstGeom prst="rect">
            <a:avLst/>
          </a:prstGeom>
        </p:spPr>
        <p:txBody>
          <a:bodyPr wrap="square">
            <a:spAutoFit/>
          </a:bodyPr>
          <a:lstStyle/>
          <a:p>
            <a:r>
              <a:rPr lang="fr-FR" dirty="0">
                <a:solidFill>
                  <a:schemeClr val="bg1"/>
                </a:solidFill>
                <a:cs typeface="Times New Roman" panose="02020603050405020304" pitchFamily="18" charset="0"/>
              </a:rPr>
              <a:t>La loi n° 2013-595 du 8 juillet 2013 d'orientation et de programmation pour la refondation de l'école de la République </a:t>
            </a:r>
            <a:r>
              <a:rPr lang="fr-FR" dirty="0">
                <a:solidFill>
                  <a:schemeClr val="accent4"/>
                </a:solidFill>
                <a:cs typeface="Times New Roman" panose="02020603050405020304" pitchFamily="18" charset="0"/>
              </a:rPr>
              <a:t>confie au collège unique, la mission de conduire les élèves à la maîtrise du socle commun de connaissances, de compétences et de culture. </a:t>
            </a:r>
            <a:endParaRPr lang="fr-FR" dirty="0" smtClean="0">
              <a:solidFill>
                <a:schemeClr val="accent4"/>
              </a:solidFill>
              <a:cs typeface="Times New Roman" panose="02020603050405020304" pitchFamily="18" charset="0"/>
            </a:endParaRPr>
          </a:p>
          <a:p>
            <a:endParaRPr lang="fr-FR" dirty="0">
              <a:solidFill>
                <a:schemeClr val="bg1"/>
              </a:solidFill>
              <a:cs typeface="Times New Roman" panose="02020603050405020304" pitchFamily="18" charset="0"/>
            </a:endParaRPr>
          </a:p>
          <a:p>
            <a:r>
              <a:rPr lang="fr-FR" dirty="0">
                <a:solidFill>
                  <a:schemeClr val="bg1"/>
                </a:solidFill>
                <a:cs typeface="Times New Roman" panose="02020603050405020304" pitchFamily="18" charset="0"/>
              </a:rPr>
              <a:t>Le nouveau socle commun de connaissances, de compétences et de culture (publié le 2 avril 2015 au Journal officiel), les nouveaux programmes de cycle de la scolarité obligatoire, la nouvelle politique de l'évaluation des élèves et la nouvelle organisation des enseignements au collège doivent concourir à </a:t>
            </a:r>
            <a:r>
              <a:rPr lang="fr-FR" dirty="0">
                <a:solidFill>
                  <a:schemeClr val="accent4"/>
                </a:solidFill>
                <a:cs typeface="Times New Roman" panose="02020603050405020304" pitchFamily="18" charset="0"/>
              </a:rPr>
              <a:t>faire du collège, pour chaque élève, le tremplin vers la poursuite de ses études, la construction de son avenir personnel et professionnel, et la préparation à l'exercice de la citoyenneté.</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924449" cy="1420427"/>
          </a:xfrm>
          <a:prstGeom prst="rect">
            <a:avLst/>
          </a:prstGeom>
        </p:spPr>
      </p:pic>
    </p:spTree>
    <p:extLst>
      <p:ext uri="{BB962C8B-B14F-4D97-AF65-F5344CB8AC3E}">
        <p14:creationId xmlns:p14="http://schemas.microsoft.com/office/powerpoint/2010/main" val="1767256460"/>
      </p:ext>
    </p:extLst>
  </p:cSld>
  <p:clrMapOvr>
    <a:masterClrMapping/>
  </p:clrMapOvr>
  <p:transition spd="slow" advTm="2973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9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9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9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2099733"/>
            <a:ext cx="8825658" cy="458272"/>
          </a:xfrm>
        </p:spPr>
        <p:txBody>
          <a:bodyPr/>
          <a:lstStyle/>
          <a:p>
            <a:pPr algn="ctr"/>
            <a:r>
              <a:rPr lang="fr-FR" sz="2800" u="sng" dirty="0">
                <a:solidFill>
                  <a:schemeClr val="accent4"/>
                </a:solidFill>
                <a:latin typeface="Times New Roman" panose="02020603050405020304" pitchFamily="18" charset="0"/>
                <a:ea typeface="Times New Roman" panose="02020603050405020304" pitchFamily="18" charset="0"/>
              </a:rPr>
              <a:t>L'objectif du collège est double : </a:t>
            </a:r>
            <a:r>
              <a:rPr lang="fr-FR" dirty="0">
                <a:latin typeface="Times New Roman" panose="02020603050405020304" pitchFamily="18" charset="0"/>
                <a:ea typeface="Times New Roman" panose="02020603050405020304" pitchFamily="18" charset="0"/>
              </a:rPr>
              <a:t/>
            </a:r>
            <a:br>
              <a:rPr lang="fr-FR" dirty="0">
                <a:latin typeface="Times New Roman" panose="02020603050405020304" pitchFamily="18" charset="0"/>
                <a:ea typeface="Times New Roman" panose="02020603050405020304" pitchFamily="18" charset="0"/>
              </a:rPr>
            </a:br>
            <a:endParaRPr lang="fr-FR" dirty="0"/>
          </a:p>
        </p:txBody>
      </p:sp>
      <p:sp>
        <p:nvSpPr>
          <p:cNvPr id="3" name="Sous-titre 2"/>
          <p:cNvSpPr>
            <a:spLocks noGrp="1"/>
          </p:cNvSpPr>
          <p:nvPr>
            <p:ph type="subTitle" idx="1"/>
          </p:nvPr>
        </p:nvSpPr>
        <p:spPr>
          <a:xfrm>
            <a:off x="1154955" y="2430685"/>
            <a:ext cx="8825658" cy="3208116"/>
          </a:xfrm>
        </p:spPr>
        <p:txBody>
          <a:bodyPr>
            <a:normAutofit/>
          </a:bodyPr>
          <a:lstStyle/>
          <a:p>
            <a:r>
              <a:rPr lang="fr-FR" dirty="0" smtClean="0">
                <a:solidFill>
                  <a:schemeClr val="bg1"/>
                </a:solidFill>
              </a:rPr>
              <a:t>1 -</a:t>
            </a:r>
            <a:r>
              <a:rPr lang="fr-FR" b="1" dirty="0" smtClean="0">
                <a:solidFill>
                  <a:schemeClr val="bg1"/>
                </a:solidFill>
              </a:rPr>
              <a:t>renforcer </a:t>
            </a:r>
            <a:r>
              <a:rPr lang="fr-FR" b="1" dirty="0">
                <a:solidFill>
                  <a:schemeClr val="bg1"/>
                </a:solidFill>
              </a:rPr>
              <a:t>l'acquisition des savoirs fondamentaux dans tous les enseignements </a:t>
            </a:r>
            <a:endParaRPr lang="fr-FR" b="1" dirty="0" smtClean="0">
              <a:solidFill>
                <a:schemeClr val="bg1"/>
              </a:solidFill>
            </a:endParaRPr>
          </a:p>
          <a:p>
            <a:pPr marL="342900" indent="-342900">
              <a:buAutoNum type="arabicPlain"/>
            </a:pPr>
            <a:endParaRPr lang="fr-FR" u="sng" dirty="0">
              <a:solidFill>
                <a:schemeClr val="bg1"/>
              </a:solidFill>
            </a:endParaRPr>
          </a:p>
          <a:p>
            <a:pPr marL="342900" indent="-342900">
              <a:buAutoNum type="arabicPlain"/>
            </a:pPr>
            <a:endParaRPr lang="fr-FR" u="sng" dirty="0" smtClean="0">
              <a:solidFill>
                <a:schemeClr val="bg1"/>
              </a:solidFill>
            </a:endParaRPr>
          </a:p>
          <a:p>
            <a:pPr marL="342900" indent="-342900">
              <a:buAutoNum type="arabicPlain"/>
            </a:pPr>
            <a:endParaRPr lang="fr-FR" u="sng" dirty="0">
              <a:solidFill>
                <a:schemeClr val="bg1"/>
              </a:solidFill>
            </a:endParaRPr>
          </a:p>
          <a:p>
            <a:r>
              <a:rPr lang="fr-FR" b="1" i="1" dirty="0" smtClean="0">
                <a:solidFill>
                  <a:schemeClr val="bg1"/>
                </a:solidFill>
              </a:rPr>
              <a:t>2  -</a:t>
            </a:r>
            <a:r>
              <a:rPr lang="fr-FR" b="1" dirty="0">
                <a:solidFill>
                  <a:schemeClr val="bg1"/>
                </a:solidFill>
                <a:latin typeface="Times New Roman" panose="02020603050405020304" pitchFamily="18" charset="0"/>
                <a:cs typeface="Times New Roman" panose="02020603050405020304" pitchFamily="18" charset="0"/>
              </a:rPr>
              <a:t>développer </a:t>
            </a:r>
            <a:r>
              <a:rPr lang="fr-FR" b="1" dirty="0" smtClean="0">
                <a:solidFill>
                  <a:schemeClr val="bg1"/>
                </a:solidFill>
                <a:latin typeface="Times New Roman" panose="02020603050405020304" pitchFamily="18" charset="0"/>
                <a:cs typeface="Times New Roman" panose="02020603050405020304" pitchFamily="18" charset="0"/>
              </a:rPr>
              <a:t>les compétences </a:t>
            </a:r>
            <a:r>
              <a:rPr lang="fr-FR" b="1" dirty="0">
                <a:solidFill>
                  <a:schemeClr val="bg1"/>
                </a:solidFill>
                <a:latin typeface="Times New Roman" panose="02020603050405020304" pitchFamily="18" charset="0"/>
                <a:cs typeface="Times New Roman" panose="02020603050405020304" pitchFamily="18" charset="0"/>
              </a:rPr>
              <a:t>indispensables au futur parcours de formation des collégiens. </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73" y="554294"/>
            <a:ext cx="1047750" cy="990600"/>
          </a:xfrm>
          <a:prstGeom prst="rect">
            <a:avLst/>
          </a:prstGeom>
        </p:spPr>
      </p:pic>
    </p:spTree>
    <p:extLst>
      <p:ext uri="{BB962C8B-B14F-4D97-AF65-F5344CB8AC3E}">
        <p14:creationId xmlns:p14="http://schemas.microsoft.com/office/powerpoint/2010/main" val="2143525945"/>
      </p:ext>
    </p:extLst>
  </p:cSld>
  <p:clrMapOvr>
    <a:masterClrMapping/>
  </p:clrMapOvr>
  <p:transition spd="slow" advTm="9235">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9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9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900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9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1307940" y="1689904"/>
            <a:ext cx="10185722" cy="3416320"/>
          </a:xfrm>
          <a:prstGeom prst="rect">
            <a:avLst/>
          </a:prstGeom>
        </p:spPr>
        <p:txBody>
          <a:bodyPr wrap="square">
            <a:spAutoFit/>
          </a:bodyPr>
          <a:lstStyle/>
          <a:p>
            <a:r>
              <a:rPr lang="fr-FR" dirty="0">
                <a:solidFill>
                  <a:schemeClr val="bg1"/>
                </a:solidFill>
              </a:rPr>
              <a:t>Assurer un même niveau d'exigence pour que tous les élèves acquièrent le socle commun de connaissances, de compétences et de culture par une priorité centrale donnée à la maîtrise des savoirs fondamentaux est un impératif. </a:t>
            </a:r>
            <a:endParaRPr lang="fr-FR" dirty="0" smtClean="0">
              <a:solidFill>
                <a:schemeClr val="bg1"/>
              </a:solidFill>
            </a:endParaRPr>
          </a:p>
          <a:p>
            <a:endParaRPr lang="fr-FR" dirty="0"/>
          </a:p>
          <a:p>
            <a:r>
              <a:rPr lang="fr-FR" dirty="0">
                <a:solidFill>
                  <a:schemeClr val="accent4"/>
                </a:solidFill>
              </a:rPr>
              <a:t>Toutes les disciplines d'enseignement contribuent à la maîtrise de ces savoirs</a:t>
            </a:r>
            <a:r>
              <a:rPr lang="fr-FR" dirty="0" smtClean="0">
                <a:solidFill>
                  <a:schemeClr val="accent4"/>
                </a:solidFill>
              </a:rPr>
              <a:t>.</a:t>
            </a:r>
          </a:p>
          <a:p>
            <a:endParaRPr lang="fr-FR" dirty="0"/>
          </a:p>
          <a:p>
            <a:r>
              <a:rPr lang="fr-FR" dirty="0">
                <a:solidFill>
                  <a:schemeClr val="bg1"/>
                </a:solidFill>
              </a:rPr>
              <a:t>Les principes de la nouvelle organisation du collège, sont définis par le décret n°2015-544 du 19 mai 2015 relatif à l'organisation des enseignements au collège et l'arrêté du 19 mai 2015 relatif à l'organisation des enseignements dans les classes de collège. </a:t>
            </a:r>
            <a:endParaRPr lang="fr-FR" dirty="0" smtClean="0">
              <a:solidFill>
                <a:schemeClr val="bg1"/>
              </a:solidFill>
            </a:endParaRPr>
          </a:p>
          <a:p>
            <a:endParaRPr lang="fr-FR" dirty="0"/>
          </a:p>
          <a:p>
            <a:r>
              <a:rPr lang="fr-FR" dirty="0">
                <a:solidFill>
                  <a:schemeClr val="accent4"/>
                </a:solidFill>
              </a:rPr>
              <a:t>La nouvelle organisation du collège entre en vigueur, pour tous les niveaux d'enseignement, à compter de la rentrée scolaire 2016.</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2" y="5100732"/>
            <a:ext cx="1757268" cy="1757268"/>
          </a:xfrm>
          <a:prstGeom prst="rect">
            <a:avLst/>
          </a:prstGeom>
        </p:spPr>
      </p:pic>
    </p:spTree>
    <p:extLst>
      <p:ext uri="{BB962C8B-B14F-4D97-AF65-F5344CB8AC3E}">
        <p14:creationId xmlns:p14="http://schemas.microsoft.com/office/powerpoint/2010/main" val="3835269597"/>
      </p:ext>
    </p:extLst>
  </p:cSld>
  <p:clrMapOvr>
    <a:masterClrMapping/>
  </p:clrMapOvr>
  <p:transition spd="slow" advTm="28468">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9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90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9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900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9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900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9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1134319" y="2253671"/>
            <a:ext cx="9884780" cy="2585323"/>
          </a:xfrm>
          <a:prstGeom prst="rect">
            <a:avLst/>
          </a:prstGeom>
        </p:spPr>
        <p:txBody>
          <a:bodyPr wrap="square">
            <a:spAutoFit/>
          </a:bodyPr>
          <a:lstStyle/>
          <a:p>
            <a:r>
              <a:rPr lang="fr-FR" dirty="0">
                <a:solidFill>
                  <a:schemeClr val="bg1"/>
                </a:solidFill>
              </a:rPr>
              <a:t>Les </a:t>
            </a:r>
            <a:r>
              <a:rPr lang="fr-FR" dirty="0">
                <a:solidFill>
                  <a:schemeClr val="accent4"/>
                </a:solidFill>
              </a:rPr>
              <a:t>enseignements obligatoires </a:t>
            </a:r>
            <a:r>
              <a:rPr lang="fr-FR" dirty="0">
                <a:solidFill>
                  <a:schemeClr val="bg1"/>
                </a:solidFill>
              </a:rPr>
              <a:t>se répartissent en </a:t>
            </a:r>
            <a:r>
              <a:rPr lang="fr-FR" dirty="0">
                <a:solidFill>
                  <a:schemeClr val="accent4"/>
                </a:solidFill>
              </a:rPr>
              <a:t>enseignements communs à tous les élèves et en enseignements complémentaires </a:t>
            </a:r>
            <a:r>
              <a:rPr lang="fr-FR" dirty="0">
                <a:solidFill>
                  <a:schemeClr val="bg1"/>
                </a:solidFill>
              </a:rPr>
              <a:t>: accompagnement personnalisé(AP) et enseignements pratiques interdisciplinaires (EPI), qui contribuent à </a:t>
            </a:r>
            <a:r>
              <a:rPr lang="fr-FR" dirty="0">
                <a:solidFill>
                  <a:schemeClr val="accent4"/>
                </a:solidFill>
              </a:rPr>
              <a:t>la diversification et à l'individualisation des pratiques pédagogiques.</a:t>
            </a:r>
            <a:r>
              <a:rPr lang="fr-FR" dirty="0">
                <a:solidFill>
                  <a:schemeClr val="bg1"/>
                </a:solidFill>
              </a:rPr>
              <a:t> </a:t>
            </a:r>
            <a:endParaRPr lang="fr-FR" dirty="0" smtClean="0">
              <a:solidFill>
                <a:schemeClr val="bg1"/>
              </a:solidFill>
            </a:endParaRPr>
          </a:p>
          <a:p>
            <a:endParaRPr lang="fr-FR" dirty="0">
              <a:solidFill>
                <a:schemeClr val="bg1"/>
              </a:solidFill>
            </a:endParaRPr>
          </a:p>
          <a:p>
            <a:r>
              <a:rPr lang="fr-FR" dirty="0">
                <a:solidFill>
                  <a:schemeClr val="bg1"/>
                </a:solidFill>
              </a:rPr>
              <a:t>Le collège propose en outre aux élèves </a:t>
            </a:r>
            <a:r>
              <a:rPr lang="fr-FR" dirty="0">
                <a:solidFill>
                  <a:schemeClr val="accent4"/>
                </a:solidFill>
              </a:rPr>
              <a:t>un enseignement de complément aux enseignements pratiques interdisciplinaires </a:t>
            </a:r>
            <a:r>
              <a:rPr lang="fr-FR" dirty="0">
                <a:solidFill>
                  <a:schemeClr val="bg1"/>
                </a:solidFill>
              </a:rPr>
              <a:t>« Langues et cultures de l'Antiquité » et « Langues et cultures étrangères ou régionales ». Cet enseignement porte sur le latin, le grec ou une langue régionale.</a:t>
            </a:r>
          </a:p>
        </p:txBody>
      </p:sp>
      <p:sp>
        <p:nvSpPr>
          <p:cNvPr id="4" name="Titre 1"/>
          <p:cNvSpPr txBox="1">
            <a:spLocks/>
          </p:cNvSpPr>
          <p:nvPr/>
        </p:nvSpPr>
        <p:spPr>
          <a:xfrm>
            <a:off x="1694433" y="1157468"/>
            <a:ext cx="8461094" cy="1261641"/>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u="sng" dirty="0" smtClean="0">
                <a:solidFill>
                  <a:schemeClr val="accent4"/>
                </a:solidFill>
                <a:latin typeface="Times New Roman" panose="02020603050405020304" pitchFamily="18" charset="0"/>
                <a:ea typeface="Times New Roman" panose="02020603050405020304" pitchFamily="18" charset="0"/>
              </a:rPr>
              <a:t>L'organisation des enseignements dans l'établissement</a:t>
            </a:r>
            <a:r>
              <a:rPr lang="fr-FR" dirty="0" smtClean="0">
                <a:latin typeface="Times New Roman" panose="02020603050405020304" pitchFamily="18" charset="0"/>
                <a:ea typeface="Times New Roman" panose="02020603050405020304" pitchFamily="18" charset="0"/>
              </a:rPr>
              <a:t/>
            </a:r>
            <a:br>
              <a:rPr lang="fr-FR" dirty="0" smtClean="0">
                <a:latin typeface="Times New Roman" panose="02020603050405020304" pitchFamily="18" charset="0"/>
                <a:ea typeface="Times New Roman" panose="02020603050405020304" pitchFamily="18" charset="0"/>
              </a:rPr>
            </a:b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6" y="2851354"/>
            <a:ext cx="1173235" cy="1091381"/>
          </a:xfrm>
          <a:prstGeom prst="rect">
            <a:avLst/>
          </a:prstGeom>
        </p:spPr>
      </p:pic>
    </p:spTree>
    <p:extLst>
      <p:ext uri="{BB962C8B-B14F-4D97-AF65-F5344CB8AC3E}">
        <p14:creationId xmlns:p14="http://schemas.microsoft.com/office/powerpoint/2010/main" val="3314817302"/>
      </p:ext>
    </p:extLst>
  </p:cSld>
  <p:clrMapOvr>
    <a:masterClrMapping/>
  </p:clrMapOvr>
  <p:transition spd="slow" advTm="20860">
    <p:dissolv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9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9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9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9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14"/>
          <p:cNvSpPr>
            <a:spLocks noGrp="1"/>
          </p:cNvSpPr>
          <p:nvPr>
            <p:ph idx="1"/>
          </p:nvPr>
        </p:nvSpPr>
        <p:spPr/>
        <p:txBody>
          <a:bodyPr>
            <a:normAutofit/>
          </a:bodyPr>
          <a:lstStyle/>
          <a:p>
            <a:pPr marL="0" indent="0">
              <a:buNone/>
            </a:pPr>
            <a:r>
              <a:rPr lang="fr-FR" dirty="0" smtClean="0"/>
              <a:t> </a:t>
            </a:r>
          </a:p>
        </p:txBody>
      </p:sp>
      <p:graphicFrame>
        <p:nvGraphicFramePr>
          <p:cNvPr id="16" name="Objet 15"/>
          <p:cNvGraphicFramePr>
            <a:graphicFrameLocks noChangeAspect="1"/>
          </p:cNvGraphicFramePr>
          <p:nvPr>
            <p:extLst>
              <p:ext uri="{D42A27DB-BD31-4B8C-83A1-F6EECF244321}">
                <p14:modId xmlns:p14="http://schemas.microsoft.com/office/powerpoint/2010/main" val="2393508111"/>
              </p:ext>
            </p:extLst>
          </p:nvPr>
        </p:nvGraphicFramePr>
        <p:xfrm>
          <a:off x="1714852" y="2204141"/>
          <a:ext cx="7966249" cy="4588705"/>
        </p:xfrm>
        <a:graphic>
          <a:graphicData uri="http://schemas.openxmlformats.org/presentationml/2006/ole">
            <mc:AlternateContent xmlns:mc="http://schemas.openxmlformats.org/markup-compatibility/2006">
              <mc:Choice xmlns:v="urn:schemas-microsoft-com:vml" Requires="v">
                <p:oleObj spid="_x0000_s3090" name="Document" r:id="rId4" imgW="5737314" imgH="3308805" progId="Word.Document.12">
                  <p:embed/>
                </p:oleObj>
              </mc:Choice>
              <mc:Fallback>
                <p:oleObj name="Document" r:id="rId4" imgW="5737314" imgH="3308805" progId="Word.Document.12">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852" y="2204141"/>
                        <a:ext cx="7966249" cy="45887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itre 16"/>
          <p:cNvSpPr>
            <a:spLocks noGrp="1"/>
          </p:cNvSpPr>
          <p:nvPr>
            <p:ph type="title"/>
          </p:nvPr>
        </p:nvSpPr>
        <p:spPr/>
        <p:txBody>
          <a:bodyPr/>
          <a:lstStyle/>
          <a:p>
            <a:endParaRPr lang="fr-FR"/>
          </a:p>
        </p:txBody>
      </p:sp>
      <p:cxnSp>
        <p:nvCxnSpPr>
          <p:cNvPr id="19" name="Connecteur droit 18"/>
          <p:cNvCxnSpPr/>
          <p:nvPr/>
        </p:nvCxnSpPr>
        <p:spPr>
          <a:xfrm>
            <a:off x="9749927" y="2429040"/>
            <a:ext cx="0" cy="4138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6845" y="9119"/>
            <a:ext cx="3709107" cy="2195022"/>
          </a:xfrm>
          <a:prstGeom prst="rect">
            <a:avLst/>
          </a:prstGeom>
        </p:spPr>
      </p:pic>
    </p:spTree>
    <p:extLst>
      <p:ext uri="{BB962C8B-B14F-4D97-AF65-F5344CB8AC3E}">
        <p14:creationId xmlns:p14="http://schemas.microsoft.com/office/powerpoint/2010/main" val="4010832308"/>
      </p:ext>
    </p:extLst>
  </p:cSld>
  <p:clrMapOvr>
    <a:masterClrMapping/>
  </p:clrMapOvr>
  <p:transition spd="slow"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90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9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706055" y="1192192"/>
            <a:ext cx="10475089" cy="5109091"/>
          </a:xfrm>
          <a:prstGeom prst="rect">
            <a:avLst/>
          </a:prstGeom>
        </p:spPr>
        <p:txBody>
          <a:bodyPr wrap="square">
            <a:spAutoFit/>
          </a:bodyPr>
          <a:lstStyle/>
          <a:p>
            <a:pPr algn="ctr"/>
            <a:r>
              <a:rPr lang="fr-FR" sz="2400" u="sng" dirty="0">
                <a:solidFill>
                  <a:schemeClr val="accent4"/>
                </a:solidFill>
                <a:latin typeface="Times New Roman" panose="02020603050405020304" pitchFamily="18" charset="0"/>
                <a:cs typeface="Times New Roman" panose="02020603050405020304" pitchFamily="18" charset="0"/>
              </a:rPr>
              <a:t>L'accompagnement </a:t>
            </a:r>
            <a:r>
              <a:rPr lang="fr-FR" sz="2400" u="sng" dirty="0" smtClean="0">
                <a:solidFill>
                  <a:schemeClr val="accent4"/>
                </a:solidFill>
                <a:latin typeface="Times New Roman" panose="02020603050405020304" pitchFamily="18" charset="0"/>
                <a:cs typeface="Times New Roman" panose="02020603050405020304" pitchFamily="18" charset="0"/>
              </a:rPr>
              <a:t>personnalisé</a:t>
            </a:r>
          </a:p>
          <a:p>
            <a:endParaRPr lang="fr-FR" sz="1600" b="1" u="sng" dirty="0">
              <a:solidFill>
                <a:schemeClr val="accent4"/>
              </a:solidFill>
              <a:latin typeface="Times New Roman" panose="02020603050405020304" pitchFamily="18" charset="0"/>
              <a:cs typeface="Times New Roman" panose="02020603050405020304" pitchFamily="18" charset="0"/>
            </a:endParaRPr>
          </a:p>
          <a:p>
            <a:endParaRPr lang="fr-FR" sz="1600" b="1" u="sng" dirty="0">
              <a:solidFill>
                <a:schemeClr val="accent4"/>
              </a:solidFill>
              <a:latin typeface="Century Gothic" panose="020B0502020202020204" pitchFamily="34" charset="0"/>
              <a:cs typeface="Times New Roman" panose="02020603050405020304" pitchFamily="18" charset="0"/>
            </a:endParaRPr>
          </a:p>
          <a:p>
            <a:r>
              <a:rPr lang="fr-FR" dirty="0">
                <a:solidFill>
                  <a:schemeClr val="accent4"/>
                </a:solidFill>
                <a:latin typeface="Century Gothic" panose="020B0502020202020204" pitchFamily="34" charset="0"/>
                <a:cs typeface="Times New Roman" panose="02020603050405020304" pitchFamily="18" charset="0"/>
              </a:rPr>
              <a:t>L'accompagnement personnalisé concerne les élèves de tous les niveaux. </a:t>
            </a:r>
            <a:r>
              <a:rPr lang="fr-FR" dirty="0">
                <a:solidFill>
                  <a:schemeClr val="bg1"/>
                </a:solidFill>
                <a:latin typeface="Century Gothic" panose="020B0502020202020204" pitchFamily="34" charset="0"/>
                <a:cs typeface="Times New Roman" panose="02020603050405020304" pitchFamily="18" charset="0"/>
              </a:rPr>
              <a:t>Tenant compte des spécificités et des besoins de chaque élève, il est construit à partir </a:t>
            </a:r>
            <a:r>
              <a:rPr lang="fr-FR" dirty="0">
                <a:solidFill>
                  <a:schemeClr val="accent4"/>
                </a:solidFill>
                <a:latin typeface="Century Gothic" panose="020B0502020202020204" pitchFamily="34" charset="0"/>
                <a:cs typeface="Times New Roman" panose="02020603050405020304" pitchFamily="18" charset="0"/>
              </a:rPr>
              <a:t>du bilan préalable de ses besoins. </a:t>
            </a:r>
            <a:r>
              <a:rPr lang="fr-FR" dirty="0">
                <a:solidFill>
                  <a:schemeClr val="bg1"/>
                </a:solidFill>
                <a:latin typeface="Century Gothic" panose="020B0502020202020204" pitchFamily="34" charset="0"/>
                <a:cs typeface="Times New Roman" panose="02020603050405020304" pitchFamily="18" charset="0"/>
              </a:rPr>
              <a:t>Tous les élèves d'un même niveau de classe bénéficient du même nombre d'heures d'accompagnement personnalisé</a:t>
            </a:r>
            <a:r>
              <a:rPr lang="fr-FR" dirty="0" smtClean="0">
                <a:solidFill>
                  <a:schemeClr val="bg1"/>
                </a:solidFill>
                <a:latin typeface="Century Gothic" panose="020B0502020202020204" pitchFamily="34" charset="0"/>
                <a:cs typeface="Times New Roman" panose="02020603050405020304" pitchFamily="18" charset="0"/>
              </a:rPr>
              <a:t>.</a:t>
            </a:r>
          </a:p>
          <a:p>
            <a:endParaRPr lang="fr-FR" dirty="0">
              <a:solidFill>
                <a:schemeClr val="bg1"/>
              </a:solidFill>
              <a:latin typeface="Century Gothic" panose="020B0502020202020204" pitchFamily="34" charset="0"/>
              <a:cs typeface="Times New Roman" panose="02020603050405020304" pitchFamily="18" charset="0"/>
            </a:endParaRPr>
          </a:p>
          <a:p>
            <a:r>
              <a:rPr lang="fr-FR" dirty="0">
                <a:solidFill>
                  <a:schemeClr val="bg1"/>
                </a:solidFill>
                <a:latin typeface="Century Gothic" panose="020B0502020202020204" pitchFamily="34" charset="0"/>
                <a:cs typeface="Times New Roman" panose="02020603050405020304" pitchFamily="18" charset="0"/>
              </a:rPr>
              <a:t>I</a:t>
            </a:r>
            <a:r>
              <a:rPr lang="fr-FR" dirty="0" smtClean="0">
                <a:solidFill>
                  <a:schemeClr val="bg1"/>
                </a:solidFill>
                <a:latin typeface="Century Gothic" panose="020B0502020202020204" pitchFamily="34" charset="0"/>
                <a:cs typeface="Times New Roman" panose="02020603050405020304" pitchFamily="18" charset="0"/>
              </a:rPr>
              <a:t>l </a:t>
            </a:r>
            <a:r>
              <a:rPr lang="fr-FR" dirty="0">
                <a:solidFill>
                  <a:schemeClr val="bg1"/>
                </a:solidFill>
                <a:latin typeface="Century Gothic" panose="020B0502020202020204" pitchFamily="34" charset="0"/>
                <a:cs typeface="Times New Roman" panose="02020603050405020304" pitchFamily="18" charset="0"/>
              </a:rPr>
              <a:t>est destiné à soutenir la capacité des élèves à apprendre et à progresser, notamment dans leur travail personnel, à améliorer leurs compétences et à contribuer à la construction de leur autonomie intellectuelle. </a:t>
            </a:r>
            <a:endParaRPr lang="fr-FR" dirty="0" smtClean="0">
              <a:solidFill>
                <a:schemeClr val="bg1"/>
              </a:solidFill>
              <a:latin typeface="Century Gothic" panose="020B0502020202020204" pitchFamily="34" charset="0"/>
              <a:cs typeface="Times New Roman" panose="02020603050405020304" pitchFamily="18" charset="0"/>
            </a:endParaRPr>
          </a:p>
          <a:p>
            <a:endParaRPr lang="fr-FR" dirty="0">
              <a:solidFill>
                <a:schemeClr val="bg1"/>
              </a:solidFill>
              <a:latin typeface="Century Gothic" panose="020B0502020202020204" pitchFamily="34" charset="0"/>
              <a:cs typeface="Times New Roman" panose="02020603050405020304" pitchFamily="18" charset="0"/>
            </a:endParaRPr>
          </a:p>
          <a:p>
            <a:r>
              <a:rPr lang="fr-FR" dirty="0">
                <a:solidFill>
                  <a:schemeClr val="bg1"/>
                </a:solidFill>
                <a:latin typeface="Century Gothic" panose="020B0502020202020204" pitchFamily="34" charset="0"/>
                <a:cs typeface="Times New Roman" panose="02020603050405020304" pitchFamily="18" charset="0"/>
              </a:rPr>
              <a:t>L'accompagnement personnalisé prend des formes variées </a:t>
            </a:r>
            <a:r>
              <a:rPr lang="fr-FR" dirty="0">
                <a:solidFill>
                  <a:schemeClr val="accent4"/>
                </a:solidFill>
                <a:latin typeface="Century Gothic" panose="020B0502020202020204" pitchFamily="34" charset="0"/>
                <a:cs typeface="Times New Roman" panose="02020603050405020304" pitchFamily="18" charset="0"/>
              </a:rPr>
              <a:t>: approfondissement ou renforcement, développement des méthodes et outils pour apprendre, soutien, entraînement, remise à niveau. </a:t>
            </a:r>
            <a:r>
              <a:rPr lang="fr-FR" dirty="0">
                <a:solidFill>
                  <a:schemeClr val="bg1"/>
                </a:solidFill>
                <a:latin typeface="Century Gothic" panose="020B0502020202020204" pitchFamily="34" charset="0"/>
                <a:cs typeface="Times New Roman" panose="02020603050405020304" pitchFamily="18" charset="0"/>
              </a:rPr>
              <a:t>Quelles que soient les formes retenues, il repose sur les programmes d'enseignement, dans l'objectif de la maîtrise du socle commun de connaissances, de compétences et de culture, notamment le </a:t>
            </a:r>
            <a:r>
              <a:rPr lang="fr-FR" dirty="0">
                <a:solidFill>
                  <a:schemeClr val="accent4"/>
                </a:solidFill>
                <a:latin typeface="Century Gothic" panose="020B0502020202020204" pitchFamily="34" charset="0"/>
                <a:cs typeface="Times New Roman" panose="02020603050405020304" pitchFamily="18" charset="0"/>
              </a:rPr>
              <a:t>domaine 2 « les méthodes et outils pour apprendre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377" y="49192"/>
            <a:ext cx="1647825" cy="2286000"/>
          </a:xfrm>
          <a:prstGeom prst="rect">
            <a:avLst/>
          </a:prstGeom>
        </p:spPr>
      </p:pic>
    </p:spTree>
    <p:extLst>
      <p:ext uri="{BB962C8B-B14F-4D97-AF65-F5344CB8AC3E}">
        <p14:creationId xmlns:p14="http://schemas.microsoft.com/office/powerpoint/2010/main" val="3565999636"/>
      </p:ext>
    </p:extLst>
  </p:cSld>
  <p:clrMapOvr>
    <a:masterClrMapping/>
  </p:clrMapOvr>
  <p:transition spd="slow" advTm="4537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9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9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900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9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5900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9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5900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9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567159" y="1794076"/>
            <a:ext cx="11100121" cy="3970318"/>
          </a:xfrm>
          <a:prstGeom prst="rect">
            <a:avLst/>
          </a:prstGeom>
        </p:spPr>
        <p:txBody>
          <a:bodyPr wrap="square">
            <a:spAutoFit/>
          </a:bodyPr>
          <a:lstStyle/>
          <a:p>
            <a:r>
              <a:rPr lang="fr-FR" dirty="0">
                <a:solidFill>
                  <a:schemeClr val="bg1"/>
                </a:solidFill>
              </a:rPr>
              <a:t>En </a:t>
            </a:r>
            <a:r>
              <a:rPr lang="fr-FR" dirty="0">
                <a:solidFill>
                  <a:schemeClr val="accent4"/>
                </a:solidFill>
              </a:rPr>
              <a:t>classe de sixième, les 3 heures d'accompagnement personnalisé</a:t>
            </a:r>
            <a:r>
              <a:rPr lang="fr-FR" dirty="0">
                <a:solidFill>
                  <a:schemeClr val="bg1"/>
                </a:solidFill>
              </a:rPr>
              <a:t> ont pour objectif de faciliter la transition entre l'école et le collège, en rendant explicites les attendus du travail scolaire dans les différentes disciplines enseignées au collège et en conduisant tous les élèves à les maîtriser. </a:t>
            </a:r>
            <a:endParaRPr lang="fr-FR" dirty="0" smtClean="0">
              <a:solidFill>
                <a:schemeClr val="bg1"/>
              </a:solidFill>
            </a:endParaRPr>
          </a:p>
          <a:p>
            <a:endParaRPr lang="fr-FR" dirty="0">
              <a:solidFill>
                <a:schemeClr val="bg1"/>
              </a:solidFill>
            </a:endParaRPr>
          </a:p>
          <a:p>
            <a:endParaRPr lang="fr-FR" dirty="0">
              <a:solidFill>
                <a:schemeClr val="bg1"/>
              </a:solidFill>
            </a:endParaRPr>
          </a:p>
          <a:p>
            <a:r>
              <a:rPr lang="fr-FR" dirty="0">
                <a:solidFill>
                  <a:schemeClr val="bg1"/>
                </a:solidFill>
              </a:rPr>
              <a:t>On cherchera notamment à faire acquérir plus explicitement les méthodes nécessaires aux apprentissages : en lien avec les attendus des différentes disciplines, apprendre une leçon, faire des révisions, comprendre et rédiger un texte écrit, effectuer une recherche documentaire, organiser son travail personnel, etc</a:t>
            </a:r>
            <a:r>
              <a:rPr lang="fr-FR" dirty="0" smtClean="0">
                <a:solidFill>
                  <a:schemeClr val="bg1"/>
                </a:solidFill>
              </a:rPr>
              <a:t>.</a:t>
            </a:r>
          </a:p>
          <a:p>
            <a:endParaRPr lang="fr-FR" dirty="0">
              <a:solidFill>
                <a:schemeClr val="bg1"/>
              </a:solidFill>
            </a:endParaRPr>
          </a:p>
          <a:p>
            <a:endParaRPr lang="fr-FR" dirty="0">
              <a:solidFill>
                <a:schemeClr val="bg1"/>
              </a:solidFill>
            </a:endParaRPr>
          </a:p>
          <a:p>
            <a:r>
              <a:rPr lang="fr-FR" dirty="0">
                <a:solidFill>
                  <a:schemeClr val="accent4"/>
                </a:solidFill>
              </a:rPr>
              <a:t>Au cycle 4, les élèves bénéficient d'une heure à deux heures </a:t>
            </a:r>
            <a:r>
              <a:rPr lang="fr-FR" dirty="0">
                <a:solidFill>
                  <a:schemeClr val="bg1"/>
                </a:solidFill>
              </a:rPr>
              <a:t>hebdomadaires d'accompagnement personnalisé. Il favorise, en classe de troisième, la construction de l'autonomie, dans la perspective de la poursuite d'études au lycée.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
            <a:ext cx="1691148" cy="1796209"/>
          </a:xfrm>
          <a:prstGeom prst="rect">
            <a:avLst/>
          </a:prstGeom>
        </p:spPr>
      </p:pic>
    </p:spTree>
    <p:extLst>
      <p:ext uri="{BB962C8B-B14F-4D97-AF65-F5344CB8AC3E}">
        <p14:creationId xmlns:p14="http://schemas.microsoft.com/office/powerpoint/2010/main" val="2731566823"/>
      </p:ext>
    </p:extLst>
  </p:cSld>
  <p:clrMapOvr>
    <a:masterClrMapping/>
  </p:clrMapOvr>
  <p:transition spd="slow" advTm="4136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9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900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9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900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9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729205" y="1770927"/>
            <a:ext cx="9722734" cy="3693319"/>
          </a:xfrm>
          <a:prstGeom prst="rect">
            <a:avLst/>
          </a:prstGeom>
        </p:spPr>
        <p:txBody>
          <a:bodyPr wrap="square">
            <a:spAutoFit/>
          </a:bodyPr>
          <a:lstStyle/>
          <a:p>
            <a:r>
              <a:rPr lang="fr-FR" dirty="0">
                <a:solidFill>
                  <a:schemeClr val="bg1"/>
                </a:solidFill>
              </a:rPr>
              <a:t>Les élèves peuvent être regroupés en fonction de leurs besoins, au sein de groupes dont la composition peut varier durant l'année. </a:t>
            </a:r>
            <a:endParaRPr lang="fr-FR" dirty="0" smtClean="0">
              <a:solidFill>
                <a:schemeClr val="bg1"/>
              </a:solidFill>
            </a:endParaRPr>
          </a:p>
          <a:p>
            <a:endParaRPr lang="fr-FR" dirty="0">
              <a:solidFill>
                <a:schemeClr val="bg1"/>
              </a:solidFill>
            </a:endParaRPr>
          </a:p>
          <a:p>
            <a:endParaRPr lang="fr-FR" dirty="0">
              <a:solidFill>
                <a:schemeClr val="bg1"/>
              </a:solidFill>
            </a:endParaRPr>
          </a:p>
          <a:p>
            <a:r>
              <a:rPr lang="fr-FR" dirty="0">
                <a:solidFill>
                  <a:schemeClr val="bg1"/>
                </a:solidFill>
              </a:rPr>
              <a:t>Le </a:t>
            </a:r>
            <a:r>
              <a:rPr lang="fr-FR" dirty="0">
                <a:solidFill>
                  <a:schemeClr val="accent4"/>
                </a:solidFill>
              </a:rPr>
              <a:t>total hebdomadaire des heures </a:t>
            </a:r>
            <a:r>
              <a:rPr lang="fr-FR" dirty="0">
                <a:solidFill>
                  <a:schemeClr val="bg1"/>
                </a:solidFill>
              </a:rPr>
              <a:t>mis à la disposition des établissements pour la prise en charge </a:t>
            </a:r>
            <a:r>
              <a:rPr lang="fr-FR" dirty="0">
                <a:solidFill>
                  <a:schemeClr val="accent4"/>
                </a:solidFill>
              </a:rPr>
              <a:t>des élèves de la classe de sixième à la classe de troisième augmente </a:t>
            </a:r>
            <a:r>
              <a:rPr lang="fr-FR" dirty="0">
                <a:solidFill>
                  <a:schemeClr val="bg1"/>
                </a:solidFill>
              </a:rPr>
              <a:t>: il passe de 110,5 heures à 115 heures à la rentrée 2016, et à 116 heures à partir de la rentrée 2017 (pour les quatre niveaux). </a:t>
            </a:r>
            <a:endParaRPr lang="fr-FR" dirty="0" smtClean="0">
              <a:solidFill>
                <a:schemeClr val="bg1"/>
              </a:solidFill>
            </a:endParaRPr>
          </a:p>
          <a:p>
            <a:endParaRPr lang="fr-FR" dirty="0">
              <a:solidFill>
                <a:schemeClr val="bg1"/>
              </a:solidFill>
            </a:endParaRPr>
          </a:p>
          <a:p>
            <a:endParaRPr lang="fr-FR" dirty="0">
              <a:solidFill>
                <a:schemeClr val="bg1"/>
              </a:solidFill>
            </a:endParaRPr>
          </a:p>
          <a:p>
            <a:r>
              <a:rPr lang="fr-FR" dirty="0">
                <a:solidFill>
                  <a:schemeClr val="bg1"/>
                </a:solidFill>
              </a:rPr>
              <a:t>La répartition des volumes horaires entre l'accompagnement personnalisé et les enseignements pratiques interdisciplinaires est identique pour tous les élèves d'un même niveau.</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1419" y="4547419"/>
            <a:ext cx="2310581" cy="2310581"/>
          </a:xfrm>
          <a:prstGeom prst="rect">
            <a:avLst/>
          </a:prstGeom>
        </p:spPr>
      </p:pic>
    </p:spTree>
    <p:extLst>
      <p:ext uri="{BB962C8B-B14F-4D97-AF65-F5344CB8AC3E}">
        <p14:creationId xmlns:p14="http://schemas.microsoft.com/office/powerpoint/2010/main" val="3982362680"/>
      </p:ext>
    </p:extLst>
  </p:cSld>
  <p:clrMapOvr>
    <a:masterClrMapping/>
  </p:clrMapOvr>
  <p:transition spd="slow" advTm="30109">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9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900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9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900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9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710</TotalTime>
  <Words>1471</Words>
  <Application>Microsoft Office PowerPoint</Application>
  <PresentationFormat>Grand écran</PresentationFormat>
  <Paragraphs>110</Paragraphs>
  <Slides>18</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5" baseType="lpstr">
      <vt:lpstr>Arial</vt:lpstr>
      <vt:lpstr>Calibri</vt:lpstr>
      <vt:lpstr>Century Gothic</vt:lpstr>
      <vt:lpstr>Times New Roman</vt:lpstr>
      <vt:lpstr>Wingdings 3</vt:lpstr>
      <vt:lpstr>Direction Ion</vt:lpstr>
      <vt:lpstr>Document</vt:lpstr>
      <vt:lpstr>INFORMATION PARENTS REFORME DU COLLEGE </vt:lpstr>
      <vt:lpstr>Présentation PowerPoint</vt:lpstr>
      <vt:lpstr>L'objectif du collège est double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AVEZ-VOUS DES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PARENTS REFORME DU COLLEGE</dc:title>
  <dc:creator>admin</dc:creator>
  <cp:lastModifiedBy>ALAIN</cp:lastModifiedBy>
  <cp:revision>84</cp:revision>
  <dcterms:created xsi:type="dcterms:W3CDTF">2016-04-19T18:42:10Z</dcterms:created>
  <dcterms:modified xsi:type="dcterms:W3CDTF">2016-05-08T00:33:31Z</dcterms:modified>
</cp:coreProperties>
</file>