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9" r:id="rId3"/>
    <p:sldId id="268" r:id="rId4"/>
    <p:sldId id="264" r:id="rId5"/>
    <p:sldId id="257" r:id="rId6"/>
    <p:sldId id="258" r:id="rId7"/>
    <p:sldId id="261" r:id="rId8"/>
    <p:sldId id="259" r:id="rId9"/>
    <p:sldId id="260" r:id="rId10"/>
    <p:sldId id="262" r:id="rId11"/>
    <p:sldId id="263" r:id="rId12"/>
    <p:sldId id="265" r:id="rId13"/>
    <p:sldId id="266" r:id="rId14"/>
    <p:sldId id="267" r:id="rId15"/>
    <p:sldId id="270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6" autoAdjust="0"/>
    <p:restoredTop sz="94660"/>
  </p:normalViewPr>
  <p:slideViewPr>
    <p:cSldViewPr snapToGrid="0">
      <p:cViewPr varScale="1">
        <p:scale>
          <a:sx n="55" d="100"/>
          <a:sy n="55" d="100"/>
        </p:scale>
        <p:origin x="51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B6A2-BA2C-4D80-BFFD-1CC68E717768}" type="datetimeFigureOut">
              <a:rPr lang="fr-FR" smtClean="0"/>
              <a:t>21/10/2015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1BF6-1DF3-4DEE-8E88-196FCB72A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23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B6A2-BA2C-4D80-BFFD-1CC68E717768}" type="datetimeFigureOut">
              <a:rPr lang="fr-FR" smtClean="0"/>
              <a:t>21/10/2015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1BF6-1DF3-4DEE-8E88-196FCB72A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9151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B6A2-BA2C-4D80-BFFD-1CC68E717768}" type="datetimeFigureOut">
              <a:rPr lang="fr-FR" smtClean="0"/>
              <a:t>21/10/2015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1BF6-1DF3-4DEE-8E88-196FCB72A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44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B6A2-BA2C-4D80-BFFD-1CC68E717768}" type="datetimeFigureOut">
              <a:rPr lang="fr-FR" smtClean="0"/>
              <a:t>21/10/2015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1BF6-1DF3-4DEE-8E88-196FCB72A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193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B6A2-BA2C-4D80-BFFD-1CC68E717768}" type="datetimeFigureOut">
              <a:rPr lang="fr-FR" smtClean="0"/>
              <a:t>21/10/2015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1BF6-1DF3-4DEE-8E88-196FCB72A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183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B6A2-BA2C-4D80-BFFD-1CC68E717768}" type="datetimeFigureOut">
              <a:rPr lang="fr-FR" smtClean="0"/>
              <a:t>21/10/2015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1BF6-1DF3-4DEE-8E88-196FCB72A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21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B6A2-BA2C-4D80-BFFD-1CC68E717768}" type="datetimeFigureOut">
              <a:rPr lang="fr-FR" smtClean="0"/>
              <a:t>21/10/2015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1BF6-1DF3-4DEE-8E88-196FCB72A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722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B6A2-BA2C-4D80-BFFD-1CC68E717768}" type="datetimeFigureOut">
              <a:rPr lang="fr-FR" smtClean="0"/>
              <a:t>21/10/2015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1BF6-1DF3-4DEE-8E88-196FCB72A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56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B6A2-BA2C-4D80-BFFD-1CC68E717768}" type="datetimeFigureOut">
              <a:rPr lang="fr-FR" smtClean="0"/>
              <a:t>21/10/2015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1BF6-1DF3-4DEE-8E88-196FCB72A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72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B6A2-BA2C-4D80-BFFD-1CC68E717768}" type="datetimeFigureOut">
              <a:rPr lang="fr-FR" smtClean="0"/>
              <a:t>21/10/2015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1BF6-1DF3-4DEE-8E88-196FCB72A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12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B6A2-BA2C-4D80-BFFD-1CC68E717768}" type="datetimeFigureOut">
              <a:rPr lang="fr-FR" smtClean="0"/>
              <a:t>21/10/2015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1BF6-1DF3-4DEE-8E88-196FCB72A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11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6B6A2-BA2C-4D80-BFFD-1CC68E717768}" type="datetimeFigureOut">
              <a:rPr lang="fr-FR" smtClean="0"/>
              <a:t>21/10/2015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1BF6-1DF3-4DEE-8E88-196FCB72A0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580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mment%20r&#233;pondre%20&#224;%20a%20question%20argument&#233;e.docx" TargetMode="External"/><Relationship Id="rId2" Type="http://schemas.openxmlformats.org/officeDocument/2006/relationships/hyperlink" Target="doc%206-%20fiches%20m&#233;thodologiques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Doc%207-%20Construire%20PAS%20&#224;%20PAS%20%20l'argumentation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STAGE-%20Documents%20attenants/doc%201-Crit&#232;res%20d'&#233;valuation%20en%20&#233;conomie.docx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doc%202-%20crit&#232;res%20d'&#233;valuation%20de%20la%20r&#233;ponse%20argument&#233;e%20en%20sciences%20de%20gestion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doc%203%20-Exemple%20de%20profil%20d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GF%20-%20m&#233;thode,%20techniques%20et%20outils.docx" TargetMode="External"/><Relationship Id="rId2" Type="http://schemas.openxmlformats.org/officeDocument/2006/relationships/hyperlink" Target="doc%204-%20Arguments%20&#224;%20faire%20ressortir%20lors%20de%20l'&#233;tude%20des%20chapitr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33401"/>
            <a:ext cx="9144000" cy="230124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POURQUOI APPRENDRE</a:t>
            </a:r>
            <a:br>
              <a:rPr lang="fr-FR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fr-FR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AUX ELEVES</a:t>
            </a:r>
            <a:br>
              <a:rPr lang="fr-FR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fr-FR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A ARGUMENTER ?</a:t>
            </a:r>
            <a:endParaRPr lang="fr-FR" b="1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1524000" y="3291840"/>
            <a:ext cx="9144000" cy="2392680"/>
          </a:xfrm>
        </p:spPr>
        <p:txBody>
          <a:bodyPr>
            <a:normAutofit/>
          </a:bodyPr>
          <a:lstStyle/>
          <a:p>
            <a:r>
              <a:rPr lang="fr-FR" sz="4000" dirty="0" smtClean="0"/>
              <a:t>Parce que l’argumentation est </a:t>
            </a:r>
            <a:r>
              <a:rPr lang="fr-FR" sz="4000" b="1" dirty="0" smtClean="0"/>
              <a:t>un objectif de formation évalu</a:t>
            </a:r>
            <a:r>
              <a:rPr lang="fr-FR" sz="4000" b="1" dirty="0"/>
              <a:t>é</a:t>
            </a:r>
            <a:r>
              <a:rPr lang="fr-FR" sz="4000" b="1" dirty="0" smtClean="0"/>
              <a:t> à l’examen :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49000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2-En </a:t>
            </a:r>
            <a:r>
              <a:rPr lang="fr-FR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leur </a:t>
            </a:r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apprenant la méthodologie de l’argumentation</a:t>
            </a:r>
            <a:endParaRPr lang="fr-FR" b="1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3400" y="1690688"/>
            <a:ext cx="108204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4000" dirty="0" smtClean="0">
                <a:latin typeface="Century Gothic" panose="020B0502020202020204" pitchFamily="34" charset="0"/>
              </a:rPr>
              <a:t>►</a:t>
            </a:r>
            <a:r>
              <a:rPr lang="fr-FR" sz="4000" dirty="0" smtClean="0"/>
              <a:t> prendre appui sur </a:t>
            </a:r>
            <a:r>
              <a:rPr lang="fr-FR" sz="4000" dirty="0" smtClean="0"/>
              <a:t>la </a:t>
            </a:r>
            <a:r>
              <a:rPr lang="fr-FR" sz="4000" dirty="0" smtClean="0"/>
              <a:t>méthodologie de l’argumentation </a:t>
            </a:r>
            <a:r>
              <a:rPr lang="fr-FR" sz="4000" dirty="0" smtClean="0"/>
              <a:t>acquise </a:t>
            </a:r>
            <a:r>
              <a:rPr lang="fr-FR" sz="4000" b="1" dirty="0" smtClean="0"/>
              <a:t>en Français (en 1</a:t>
            </a:r>
            <a:r>
              <a:rPr lang="fr-FR" sz="4000" b="1" baseline="30000" dirty="0" smtClean="0"/>
              <a:t>ère</a:t>
            </a:r>
            <a:r>
              <a:rPr lang="fr-FR" sz="4000" b="1" dirty="0" smtClean="0"/>
              <a:t>) </a:t>
            </a:r>
            <a:r>
              <a:rPr lang="fr-FR" sz="4000" dirty="0" smtClean="0"/>
              <a:t>et </a:t>
            </a:r>
            <a:r>
              <a:rPr lang="fr-FR" sz="4000" b="1" dirty="0" smtClean="0"/>
              <a:t>en Philosophie (en </a:t>
            </a:r>
            <a:r>
              <a:rPr lang="fr-FR" sz="4000" b="1" dirty="0" err="1" smtClean="0"/>
              <a:t>Tle</a:t>
            </a:r>
            <a:r>
              <a:rPr lang="fr-FR" sz="4000" b="1" dirty="0" smtClean="0"/>
              <a:t>) </a:t>
            </a:r>
            <a:r>
              <a:rPr lang="fr-FR" sz="4000" dirty="0" smtClean="0"/>
              <a:t>et l’adapter à nos matières.</a:t>
            </a:r>
          </a:p>
          <a:p>
            <a:pPr marL="0" indent="0">
              <a:buNone/>
            </a:pPr>
            <a:endParaRPr lang="fr-FR" sz="4000" b="1" dirty="0"/>
          </a:p>
          <a:p>
            <a:pPr marL="0" indent="0">
              <a:buNone/>
            </a:pPr>
            <a:r>
              <a:rPr lang="fr-FR" sz="4000" dirty="0" smtClean="0">
                <a:latin typeface="Century Gothic" panose="020B0502020202020204" pitchFamily="34" charset="0"/>
              </a:rPr>
              <a:t>►</a:t>
            </a:r>
            <a:r>
              <a:rPr lang="fr-FR" sz="4000" dirty="0" smtClean="0"/>
              <a:t> </a:t>
            </a:r>
            <a:r>
              <a:rPr lang="fr-FR" sz="4000" dirty="0" smtClean="0"/>
              <a:t>utiliser des </a:t>
            </a:r>
            <a:r>
              <a:rPr lang="fr-FR" sz="4000" b="1" dirty="0" smtClean="0"/>
              <a:t>fiches méthodologiques</a:t>
            </a:r>
          </a:p>
          <a:p>
            <a:pPr marL="0" indent="0">
              <a:buNone/>
            </a:pPr>
            <a:r>
              <a:rPr lang="fr-FR" sz="4000" b="1" dirty="0" smtClean="0">
                <a:hlinkClick r:id="rId2" action="ppaction://hlinkfile"/>
              </a:rPr>
              <a:t>doc 6- fiches méthodologiques.docx</a:t>
            </a:r>
            <a:endParaRPr lang="fr-FR" sz="4000" b="1" dirty="0" smtClean="0"/>
          </a:p>
          <a:p>
            <a:pPr marL="0" indent="0">
              <a:buNone/>
            </a:pPr>
            <a:r>
              <a:rPr lang="fr-FR" sz="4000" b="1" dirty="0" smtClean="0">
                <a:hlinkClick r:id="rId3" action="ppaction://hlinkfile"/>
              </a:rPr>
              <a:t>comment répondre à a question argumentée.docx</a:t>
            </a:r>
            <a:endParaRPr lang="fr-FR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65911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9915"/>
          </a:xfrm>
        </p:spPr>
        <p:txBody>
          <a:bodyPr>
            <a:noAutofit/>
          </a:bodyPr>
          <a:lstStyle/>
          <a:p>
            <a:pPr algn="ctr"/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3- En utilisant un outil d’aide à la construction de l’argumentation</a:t>
            </a:r>
            <a:endParaRPr lang="fr-FR" b="1" dirty="0">
              <a:solidFill>
                <a:srgbClr val="00B05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225039"/>
            <a:ext cx="10866120" cy="3951923"/>
          </a:xfrm>
        </p:spPr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>
                <a:latin typeface="Century Gothic" panose="020B0502020202020204" pitchFamily="34" charset="0"/>
              </a:rPr>
              <a:t>► </a:t>
            </a:r>
            <a:r>
              <a:rPr lang="fr-FR" sz="3200" dirty="0" smtClean="0"/>
              <a:t>Pour amener l’élève à construire </a:t>
            </a:r>
            <a:r>
              <a:rPr lang="fr-FR" sz="3200" b="1" dirty="0" smtClean="0">
                <a:solidFill>
                  <a:srgbClr val="C00000"/>
                </a:solidFill>
              </a:rPr>
              <a:t>PAS à PAS </a:t>
            </a:r>
            <a:r>
              <a:rPr lang="fr-FR" sz="3200" dirty="0" smtClean="0"/>
              <a:t>l’argumentation.</a:t>
            </a:r>
          </a:p>
          <a:p>
            <a:endParaRPr lang="fr-FR" sz="3200" dirty="0"/>
          </a:p>
          <a:p>
            <a:r>
              <a:rPr lang="fr-FR" dirty="0" smtClean="0">
                <a:hlinkClick r:id="rId2" action="ppaction://hlinkfile"/>
              </a:rPr>
              <a:t>Doc 7- Construire PAS à PAS  l'argumentation.docx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7776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CONCLUSION</a:t>
            </a:r>
            <a:endParaRPr lang="fr-FR" b="1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Century Gothic" panose="020B0502020202020204" pitchFamily="34" charset="0"/>
              </a:rPr>
              <a:t>►</a:t>
            </a:r>
            <a:r>
              <a:rPr lang="fr-FR" dirty="0" smtClean="0"/>
              <a:t>La </a:t>
            </a:r>
            <a:r>
              <a:rPr lang="fr-FR" dirty="0"/>
              <a:t>formation des élèves </a:t>
            </a:r>
            <a:r>
              <a:rPr lang="fr-FR" dirty="0" smtClean="0"/>
              <a:t>à une </a:t>
            </a:r>
            <a:r>
              <a:rPr lang="fr-FR" dirty="0"/>
              <a:t>meilleure maitrise de l’argumentation suppose d’abord un </a:t>
            </a:r>
            <a:r>
              <a:rPr lang="fr-FR" b="1" dirty="0">
                <a:solidFill>
                  <a:srgbClr val="00B050"/>
                </a:solidFill>
              </a:rPr>
              <a:t>travail d’équipe pédagogique</a:t>
            </a:r>
            <a:r>
              <a:rPr lang="fr-FR" dirty="0">
                <a:solidFill>
                  <a:srgbClr val="00B050"/>
                </a:solidFill>
              </a:rPr>
              <a:t> de l’ensemble des disciplines</a:t>
            </a:r>
            <a:r>
              <a:rPr lang="fr-FR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>
                <a:latin typeface="Century Gothic" panose="020B0502020202020204" pitchFamily="34" charset="0"/>
              </a:rPr>
              <a:t>►</a:t>
            </a:r>
            <a:r>
              <a:rPr lang="fr-FR" dirty="0" smtClean="0"/>
              <a:t>L’enseignant </a:t>
            </a:r>
            <a:r>
              <a:rPr lang="fr-FR" dirty="0"/>
              <a:t>(seul ou en équipe) doit également envisager </a:t>
            </a:r>
            <a:r>
              <a:rPr lang="fr-FR" b="1" dirty="0">
                <a:solidFill>
                  <a:srgbClr val="00B050"/>
                </a:solidFill>
              </a:rPr>
              <a:t>une progression pédagogique</a:t>
            </a:r>
            <a:r>
              <a:rPr lang="fr-FR" dirty="0"/>
              <a:t> sur cette </a:t>
            </a:r>
            <a:r>
              <a:rPr lang="fr-FR" dirty="0" smtClean="0"/>
              <a:t>capacité.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i="1" dirty="0" smtClean="0">
                <a:solidFill>
                  <a:srgbClr val="C00000"/>
                </a:solidFill>
              </a:rPr>
              <a:t>La </a:t>
            </a:r>
            <a:r>
              <a:rPr lang="fr-FR" i="1" dirty="0">
                <a:solidFill>
                  <a:srgbClr val="C00000"/>
                </a:solidFill>
              </a:rPr>
              <a:t>formation à l’argumentation est l’affaire de </a:t>
            </a:r>
            <a:r>
              <a:rPr lang="fr-FR" i="1" dirty="0" smtClean="0">
                <a:solidFill>
                  <a:srgbClr val="C00000"/>
                </a:solidFill>
              </a:rPr>
              <a:t>tous, à </a:t>
            </a:r>
            <a:r>
              <a:rPr lang="fr-FR" i="1" dirty="0">
                <a:solidFill>
                  <a:srgbClr val="C00000"/>
                </a:solidFill>
              </a:rPr>
              <a:t>tous les niveaux et dans toutes les </a:t>
            </a:r>
            <a:r>
              <a:rPr lang="fr-FR" i="1" dirty="0" smtClean="0">
                <a:solidFill>
                  <a:srgbClr val="C00000"/>
                </a:solidFill>
              </a:rPr>
              <a:t>disciplines</a:t>
            </a:r>
            <a:r>
              <a:rPr lang="fr-FR" i="1" dirty="0" smtClean="0"/>
              <a:t>.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108233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Bibliographie conseillée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sz="3600" dirty="0" smtClean="0">
                <a:solidFill>
                  <a:srgbClr val="0070C0"/>
                </a:solidFill>
              </a:rPr>
              <a:t>Enseigner l’économie en STMG</a:t>
            </a:r>
            <a:r>
              <a:rPr lang="fr-FR" dirty="0" smtClean="0"/>
              <a:t> – Jean-Pierre Blanchard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sz="3200" dirty="0" smtClean="0">
                <a:solidFill>
                  <a:srgbClr val="0070C0"/>
                </a:solidFill>
              </a:rPr>
              <a:t>Enseigner les SDG en STMG</a:t>
            </a:r>
            <a:r>
              <a:rPr lang="fr-FR" dirty="0" smtClean="0"/>
              <a:t> – Claire L’heureux et Lydie </a:t>
            </a:r>
            <a:r>
              <a:rPr lang="fr-FR" dirty="0" err="1" smtClean="0"/>
              <a:t>Omont</a:t>
            </a:r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3600" b="1" dirty="0" smtClean="0">
                <a:solidFill>
                  <a:srgbClr val="00B050"/>
                </a:solidFill>
              </a:rPr>
              <a:t>Editions CANOPE  </a:t>
            </a:r>
            <a:r>
              <a:rPr lang="fr-FR" dirty="0" smtClean="0"/>
              <a:t>(ex </a:t>
            </a:r>
            <a:r>
              <a:rPr lang="fr-FR" dirty="0" err="1" smtClean="0"/>
              <a:t>Sceren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930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00B050"/>
                </a:solidFill>
              </a:rPr>
              <a:t>Exemple de progression pédagogique sur l’argumentation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Différents exercices peuvent être envisagés avec des </a:t>
            </a:r>
            <a:r>
              <a:rPr lang="fr-FR" b="1" dirty="0"/>
              <a:t>objectifs de découverte et d’appropriation progressifs</a:t>
            </a:r>
            <a:r>
              <a:rPr lang="fr-FR" b="1" dirty="0" smtClean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lv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1- Notions </a:t>
            </a:r>
            <a:r>
              <a:rPr lang="fr-FR" dirty="0">
                <a:solidFill>
                  <a:srgbClr val="0070C0"/>
                </a:solidFill>
              </a:rPr>
              <a:t>et types d’arguments</a:t>
            </a:r>
          </a:p>
          <a:p>
            <a:pPr marL="0" lv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2- Le </a:t>
            </a:r>
            <a:r>
              <a:rPr lang="fr-FR" dirty="0">
                <a:solidFill>
                  <a:srgbClr val="0070C0"/>
                </a:solidFill>
              </a:rPr>
              <a:t>principe de l’argumentation</a:t>
            </a:r>
          </a:p>
          <a:p>
            <a:pPr marL="0" lv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3- Repérage </a:t>
            </a:r>
            <a:r>
              <a:rPr lang="fr-FR" dirty="0">
                <a:solidFill>
                  <a:srgbClr val="0070C0"/>
                </a:solidFill>
              </a:rPr>
              <a:t>d’arguments et de l’argumentation</a:t>
            </a:r>
          </a:p>
          <a:p>
            <a:pPr marL="0" lv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4- Recherche </a:t>
            </a:r>
            <a:r>
              <a:rPr lang="fr-FR" dirty="0">
                <a:solidFill>
                  <a:srgbClr val="0070C0"/>
                </a:solidFill>
              </a:rPr>
              <a:t>d’arguments</a:t>
            </a:r>
          </a:p>
          <a:p>
            <a:pPr marL="0" lv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5- Construction </a:t>
            </a:r>
            <a:r>
              <a:rPr lang="fr-FR" dirty="0">
                <a:solidFill>
                  <a:srgbClr val="0070C0"/>
                </a:solidFill>
              </a:rPr>
              <a:t>d’une argumentation</a:t>
            </a:r>
          </a:p>
          <a:p>
            <a:pPr marL="0" lvl="0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6- Débat </a:t>
            </a:r>
            <a:r>
              <a:rPr lang="fr-FR" dirty="0">
                <a:solidFill>
                  <a:srgbClr val="0070C0"/>
                </a:solidFill>
              </a:rPr>
              <a:t>argumenté</a:t>
            </a:r>
          </a:p>
        </p:txBody>
      </p:sp>
    </p:spTree>
    <p:extLst>
      <p:ext uri="{BB962C8B-B14F-4D97-AF65-F5344CB8AC3E}">
        <p14:creationId xmlns:p14="http://schemas.microsoft.com/office/powerpoint/2010/main" val="256929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Applications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Mercatique</a:t>
            </a:r>
            <a:r>
              <a:rPr lang="fr-FR" dirty="0" smtClean="0"/>
              <a:t> : </a:t>
            </a:r>
            <a:r>
              <a:rPr lang="fr-FR" dirty="0"/>
              <a:t>Le producteur doit-il considérer le distributeur comme un concurrent ou un partenaire ?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RHC </a:t>
            </a:r>
            <a:r>
              <a:rPr lang="fr-FR" dirty="0" smtClean="0"/>
              <a:t>: </a:t>
            </a:r>
            <a:r>
              <a:rPr lang="fr-FR" dirty="0"/>
              <a:t>La gestion des compétences est-elle un atout pour la pérennité de l’organisation ?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GF</a:t>
            </a:r>
            <a:r>
              <a:rPr lang="fr-FR" dirty="0" smtClean="0"/>
              <a:t> : </a:t>
            </a:r>
            <a:r>
              <a:rPr lang="fr-FR" dirty="0"/>
              <a:t>Le calcul d’un coût par commande est-il un atout pour améliorer la performance  d’une entreprise? </a:t>
            </a:r>
            <a:endParaRPr lang="fr-FR" dirty="0" smtClean="0"/>
          </a:p>
          <a:p>
            <a:r>
              <a:rPr lang="fr-FR" b="1" dirty="0" smtClean="0">
                <a:solidFill>
                  <a:srgbClr val="0070C0"/>
                </a:solidFill>
              </a:rPr>
              <a:t>SIG</a:t>
            </a:r>
            <a:r>
              <a:rPr lang="fr-FR" dirty="0" smtClean="0"/>
              <a:t> </a:t>
            </a:r>
            <a:r>
              <a:rPr lang="fr-FR" dirty="0"/>
              <a:t>: Les traces des internautes sur les réseaux sociaux améliorent-elles toujours la réputation d’une organisation ? </a:t>
            </a:r>
          </a:p>
          <a:p>
            <a:r>
              <a:rPr lang="fr-FR" b="1" dirty="0" smtClean="0">
                <a:solidFill>
                  <a:srgbClr val="0070C0"/>
                </a:solidFill>
              </a:rPr>
              <a:t>Economie</a:t>
            </a:r>
            <a:r>
              <a:rPr lang="fr-FR" dirty="0" smtClean="0"/>
              <a:t> : </a:t>
            </a:r>
            <a:r>
              <a:rPr lang="fr-FR" dirty="0"/>
              <a:t>L’Etat français est-il libre de ses décisions en matière de politique économique ?</a:t>
            </a:r>
          </a:p>
        </p:txBody>
      </p:sp>
    </p:spTree>
    <p:extLst>
      <p:ext uri="{BB962C8B-B14F-4D97-AF65-F5344CB8AC3E}">
        <p14:creationId xmlns:p14="http://schemas.microsoft.com/office/powerpoint/2010/main" val="166399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L’ élève doit être capable de :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sz="3200" b="1" dirty="0" smtClean="0">
                <a:solidFill>
                  <a:srgbClr val="0070C0"/>
                </a:solidFill>
              </a:rPr>
              <a:t>En droit et en économie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« construire </a:t>
            </a:r>
            <a:r>
              <a:rPr lang="fr-FR" dirty="0"/>
              <a:t>une </a:t>
            </a:r>
            <a:r>
              <a:rPr lang="fr-FR" b="1" dirty="0"/>
              <a:t>argumentation </a:t>
            </a:r>
            <a:r>
              <a:rPr lang="fr-FR" dirty="0"/>
              <a:t>pertinente au regard du problème </a:t>
            </a:r>
            <a:r>
              <a:rPr lang="fr-FR" dirty="0" smtClean="0"/>
              <a:t>posé  »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19800" y="1825625"/>
            <a:ext cx="5334000" cy="4351338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rgbClr val="0070C0"/>
                </a:solidFill>
              </a:rPr>
              <a:t>E</a:t>
            </a:r>
            <a:r>
              <a:rPr lang="fr-FR" sz="3600" b="1" dirty="0" smtClean="0">
                <a:solidFill>
                  <a:srgbClr val="0070C0"/>
                </a:solidFill>
              </a:rPr>
              <a:t>n spécialité</a:t>
            </a:r>
          </a:p>
          <a:p>
            <a:pPr algn="ctr"/>
            <a:endParaRPr lang="fr-FR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b="1" dirty="0" smtClean="0"/>
              <a:t>« </a:t>
            </a:r>
            <a:r>
              <a:rPr lang="fr-FR" dirty="0" smtClean="0"/>
              <a:t>répondre à une question relative </a:t>
            </a:r>
            <a:r>
              <a:rPr lang="fr-FR" b="1" dirty="0" smtClean="0"/>
              <a:t>à une problématique de gestion »</a:t>
            </a:r>
          </a:p>
          <a:p>
            <a:pPr marL="0" indent="0">
              <a:buNone/>
            </a:pPr>
            <a:endParaRPr lang="fr-FR" sz="1800" b="1" dirty="0"/>
          </a:p>
        </p:txBody>
      </p:sp>
    </p:spTree>
    <p:extLst>
      <p:ext uri="{BB962C8B-B14F-4D97-AF65-F5344CB8AC3E}">
        <p14:creationId xmlns:p14="http://schemas.microsoft.com/office/powerpoint/2010/main" val="336185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9315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C00000"/>
                </a:solidFill>
              </a:rPr>
              <a:t>Qu’est-ce qu’argumenter ?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5280" y="1234440"/>
            <a:ext cx="11430000" cy="5623560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Argumenter </a:t>
            </a:r>
            <a:r>
              <a:rPr lang="fr-FR" sz="3200" b="1" dirty="0"/>
              <a:t>c’est proposer un </a:t>
            </a:r>
            <a:r>
              <a:rPr lang="fr-FR" sz="3200" b="1" dirty="0" smtClean="0"/>
              <a:t>raisonnement, </a:t>
            </a:r>
            <a:r>
              <a:rPr lang="fr-FR" sz="3200" dirty="0" smtClean="0"/>
              <a:t>c’est-à-dire </a:t>
            </a:r>
            <a:r>
              <a:rPr lang="fr-FR" sz="3200" dirty="0"/>
              <a:t>proposer [au lecteur] de bonnes raisons d’adhérer à l’opinion qu’on lui propose </a:t>
            </a:r>
            <a:r>
              <a:rPr lang="fr-FR" sz="3200" dirty="0" smtClean="0"/>
              <a:t>. </a:t>
            </a:r>
          </a:p>
          <a:p>
            <a:pPr marL="0" indent="0">
              <a:buNone/>
            </a:pPr>
            <a:endParaRPr lang="fr-FR" sz="3200" dirty="0" smtClean="0"/>
          </a:p>
          <a:p>
            <a:r>
              <a:rPr lang="fr-FR" sz="3200" dirty="0" smtClean="0"/>
              <a:t>une </a:t>
            </a:r>
            <a:r>
              <a:rPr lang="fr-FR" sz="3200" dirty="0"/>
              <a:t>argumentation est un </a:t>
            </a:r>
            <a:r>
              <a:rPr lang="fr-FR" sz="3200" b="1" dirty="0"/>
              <a:t>ensemble d’arguments mobilisés dans l’objectif de convaincre</a:t>
            </a:r>
            <a:endParaRPr lang="fr-FR" sz="3200" b="1" dirty="0" smtClean="0"/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r>
              <a:rPr lang="fr-FR" sz="2400" b="1" dirty="0" smtClean="0"/>
              <a:t>NB : </a:t>
            </a:r>
            <a:r>
              <a:rPr lang="fr-FR" sz="2400" b="1" dirty="0" smtClean="0">
                <a:solidFill>
                  <a:srgbClr val="00B050"/>
                </a:solidFill>
              </a:rPr>
              <a:t>un </a:t>
            </a:r>
            <a:r>
              <a:rPr lang="fr-FR" sz="2400" b="1" dirty="0">
                <a:solidFill>
                  <a:srgbClr val="00B050"/>
                </a:solidFill>
              </a:rPr>
              <a:t>ensemble d’arguments ne devient une argumentation que par l’effet d’une structuration</a:t>
            </a:r>
            <a:r>
              <a:rPr lang="fr-FR" sz="2400" dirty="0"/>
              <a:t>. En effet, un catalogue d’arguments sans lien entre eux ne peut constituer une </a:t>
            </a:r>
            <a:r>
              <a:rPr lang="fr-FR" sz="2400" dirty="0" smtClean="0"/>
              <a:t>argumentation. Il faut donc utiliser </a:t>
            </a:r>
            <a:r>
              <a:rPr lang="fr-FR" sz="2400" dirty="0" smtClean="0">
                <a:solidFill>
                  <a:srgbClr val="0070C0"/>
                </a:solidFill>
              </a:rPr>
              <a:t>des connecteurs logiques</a:t>
            </a:r>
            <a:r>
              <a:rPr lang="fr-FR" sz="2400" dirty="0" smtClean="0"/>
              <a:t>.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130338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6720" y="335279"/>
            <a:ext cx="10927080" cy="1539241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>
                <a:solidFill>
                  <a:srgbClr val="00B050"/>
                </a:solidFill>
              </a:rPr>
              <a:t/>
            </a:r>
            <a:br>
              <a:rPr lang="fr-FR" b="1" dirty="0" smtClean="0">
                <a:solidFill>
                  <a:srgbClr val="00B050"/>
                </a:solidFill>
              </a:rPr>
            </a:br>
            <a:r>
              <a:rPr lang="fr-FR" sz="6000" b="1" dirty="0" smtClean="0">
                <a:solidFill>
                  <a:srgbClr val="00B050"/>
                </a:solidFill>
              </a:rPr>
              <a:t> </a:t>
            </a:r>
            <a:r>
              <a:rPr lang="fr-FR" sz="60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fr-FR" sz="6000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 </a:t>
            </a:r>
            <a:r>
              <a:rPr lang="fr-FR" sz="6000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qui est attendu des élèves</a:t>
            </a:r>
            <a:r>
              <a:rPr lang="fr-FR" sz="6000" b="1" dirty="0"/>
              <a:t/>
            </a:r>
            <a:br>
              <a:rPr lang="fr-FR" sz="6000" b="1" dirty="0"/>
            </a:b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6720" y="2346959"/>
            <a:ext cx="10927080" cy="3830003"/>
          </a:xfrm>
        </p:spPr>
        <p:txBody>
          <a:bodyPr/>
          <a:lstStyle/>
          <a:p>
            <a:r>
              <a:rPr lang="fr-FR" sz="4000" dirty="0" smtClean="0"/>
              <a:t>De l’analyse et de la réflexion</a:t>
            </a:r>
          </a:p>
          <a:p>
            <a:r>
              <a:rPr lang="fr-FR" sz="4000" dirty="0" smtClean="0"/>
              <a:t>L’utilisation des savoirs, des </a:t>
            </a:r>
            <a:r>
              <a:rPr lang="fr-FR" sz="4000" dirty="0" smtClean="0"/>
              <a:t>notions</a:t>
            </a:r>
            <a:endParaRPr lang="fr-FR" sz="4000" dirty="0" smtClean="0"/>
          </a:p>
          <a:p>
            <a:pPr lvl="0"/>
            <a:r>
              <a:rPr lang="fr-FR" sz="4000" dirty="0"/>
              <a:t>Prendre appui sur </a:t>
            </a:r>
            <a:r>
              <a:rPr lang="fr-FR" sz="4000" dirty="0" smtClean="0"/>
              <a:t>l’actualité</a:t>
            </a:r>
          </a:p>
          <a:p>
            <a:r>
              <a:rPr lang="fr-FR" sz="4000" dirty="0"/>
              <a:t>Prendre appui sur les outils, méthodes et techniques </a:t>
            </a:r>
            <a:r>
              <a:rPr lang="fr-FR" dirty="0"/>
              <a:t>(notamment en spécialité) </a:t>
            </a:r>
          </a:p>
          <a:p>
            <a:pPr lvl="0"/>
            <a:endParaRPr lang="fr-FR" dirty="0" smtClean="0"/>
          </a:p>
          <a:p>
            <a:pPr lvl="0"/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999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649705"/>
            <a:ext cx="9144000" cy="1756611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Les critères d’évaluation</a:t>
            </a:r>
            <a:br>
              <a:rPr lang="fr-FR" b="1" dirty="0" smtClean="0">
                <a:solidFill>
                  <a:srgbClr val="C00000"/>
                </a:solidFill>
              </a:rPr>
            </a:br>
            <a:r>
              <a:rPr lang="fr-FR" b="1" dirty="0" smtClean="0">
                <a:solidFill>
                  <a:srgbClr val="C00000"/>
                </a:solidFill>
              </a:rPr>
              <a:t>en économie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935705"/>
            <a:ext cx="9144000" cy="3510815"/>
          </a:xfrm>
        </p:spPr>
        <p:txBody>
          <a:bodyPr>
            <a:normAutofit lnSpcReduction="10000"/>
          </a:bodyPr>
          <a:lstStyle/>
          <a:p>
            <a:pPr marL="342900" indent="-342900" algn="l">
              <a:buFontTx/>
              <a:buChar char="-"/>
            </a:pPr>
            <a:r>
              <a:rPr lang="fr-FR" sz="3600" b="1" dirty="0" smtClean="0"/>
              <a:t>Logique globale, enchaînement des arguments</a:t>
            </a:r>
          </a:p>
          <a:p>
            <a:pPr marL="342900" indent="-342900" algn="l">
              <a:buFontTx/>
              <a:buChar char="-"/>
            </a:pPr>
            <a:r>
              <a:rPr lang="fr-FR" sz="3600" b="1" dirty="0" smtClean="0"/>
              <a:t>Formulation d’une réponse cohérente</a:t>
            </a:r>
          </a:p>
          <a:p>
            <a:pPr marL="342900" indent="-342900" algn="l">
              <a:buFontTx/>
              <a:buChar char="-"/>
            </a:pPr>
            <a:r>
              <a:rPr lang="fr-FR" sz="3600" b="1" dirty="0" smtClean="0"/>
              <a:t>Concepts et arguments</a:t>
            </a:r>
          </a:p>
          <a:p>
            <a:pPr marL="342900" indent="-342900" algn="l">
              <a:buFontTx/>
              <a:buChar char="-"/>
            </a:pPr>
            <a:endParaRPr lang="fr-FR" b="1" dirty="0"/>
          </a:p>
          <a:p>
            <a:pPr marL="342900" indent="-342900">
              <a:buFontTx/>
              <a:buChar char="-"/>
            </a:pPr>
            <a:r>
              <a:rPr lang="fr-FR" dirty="0" smtClean="0">
                <a:hlinkClick r:id="rId2" action="ppaction://hlinkfile"/>
              </a:rPr>
              <a:t>STAGE- Documents attenants\doc 1-Critères d'évaluation en économie.docx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592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b="1" dirty="0" smtClean="0">
                <a:solidFill>
                  <a:srgbClr val="C00000"/>
                </a:solidFill>
              </a:rPr>
              <a:t>Les critères d’évaluation en spécialité</a:t>
            </a:r>
            <a:endParaRPr lang="fr-FR" sz="6000" b="1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118359"/>
            <a:ext cx="10515600" cy="4058603"/>
          </a:xfrm>
        </p:spPr>
        <p:txBody>
          <a:bodyPr>
            <a:normAutofit fontScale="77500" lnSpcReduction="20000"/>
          </a:bodyPr>
          <a:lstStyle/>
          <a:p>
            <a:r>
              <a:rPr lang="fr-FR" sz="3900" b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raisonner</a:t>
            </a:r>
            <a:r>
              <a:rPr lang="fr-FR" sz="39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en confrontant vos connaissances générales en gestion à des situations d’organisations</a:t>
            </a:r>
          </a:p>
          <a:p>
            <a:endParaRPr lang="fr-FR" sz="3900" dirty="0">
              <a:cs typeface="Times New Roman" panose="02020603050405020304" pitchFamily="18" charset="0"/>
            </a:endParaRPr>
          </a:p>
          <a:p>
            <a:r>
              <a:rPr lang="fr-FR" sz="3900" b="1" dirty="0"/>
              <a:t>examiner les conditions de transfert</a:t>
            </a:r>
            <a:r>
              <a:rPr lang="fr-FR" sz="3900" dirty="0"/>
              <a:t> des méthodes, des techniques et des outils mobilisés, à d’autres contextes </a:t>
            </a:r>
            <a:r>
              <a:rPr lang="fr-FR" sz="3900" dirty="0" smtClean="0"/>
              <a:t>organisationnels</a:t>
            </a:r>
          </a:p>
          <a:p>
            <a:endParaRPr lang="fr-FR" sz="3900" dirty="0"/>
          </a:p>
          <a:p>
            <a:r>
              <a:rPr lang="fr-FR" sz="3900" b="1" dirty="0"/>
              <a:t>rédiger une réponse</a:t>
            </a:r>
            <a:r>
              <a:rPr lang="fr-FR" sz="3900" dirty="0"/>
              <a:t> synthétique, cohérente et </a:t>
            </a:r>
            <a:r>
              <a:rPr lang="fr-FR" sz="3900" dirty="0" smtClean="0"/>
              <a:t>argumentée</a:t>
            </a:r>
          </a:p>
          <a:p>
            <a:pPr marL="0" indent="0">
              <a:buNone/>
            </a:pPr>
            <a:r>
              <a:rPr lang="fr-FR" sz="3000" dirty="0" smtClean="0">
                <a:hlinkClick r:id="rId2" action="ppaction://hlinkfile"/>
              </a:rPr>
              <a:t>doc 2- critères d'évaluation de la réponse argumentée en sciences de gestion.docx</a:t>
            </a:r>
            <a:endParaRPr lang="fr-FR" sz="30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576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>
                <a:solidFill>
                  <a:srgbClr val="00B050"/>
                </a:solidFill>
              </a:rPr>
              <a:t>En spécialité </a:t>
            </a:r>
            <a:r>
              <a:rPr lang="fr-FR" b="1" dirty="0" smtClean="0">
                <a:solidFill>
                  <a:srgbClr val="00B050"/>
                </a:solidFill>
              </a:rPr>
              <a:t>: Comment  attribuer une note à un profil ?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6720" y="1825625"/>
            <a:ext cx="11292840" cy="4351338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7030A0"/>
                </a:solidFill>
              </a:rPr>
              <a:t>Qu’est-ce qu’un profil ?</a:t>
            </a:r>
          </a:p>
          <a:p>
            <a:pPr>
              <a:buFontTx/>
              <a:buChar char="-"/>
            </a:pPr>
            <a:r>
              <a:rPr lang="fr-FR" dirty="0" smtClean="0"/>
              <a:t>L’aspect de quelque chose dont le contour se détache.</a:t>
            </a:r>
          </a:p>
          <a:p>
            <a:pPr>
              <a:buFontTx/>
              <a:buChar char="-"/>
            </a:pPr>
            <a:r>
              <a:rPr lang="fr-FR" dirty="0" smtClean="0"/>
              <a:t>L’ensemble des caractéristiques d’une chose</a:t>
            </a:r>
          </a:p>
          <a:p>
            <a:pPr>
              <a:buFontTx/>
              <a:buChar char="-"/>
            </a:pPr>
            <a:r>
              <a:rPr lang="fr-FR" dirty="0" smtClean="0"/>
              <a:t>L’apparence générale d’une chose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C00000"/>
                </a:solidFill>
              </a:rPr>
              <a:t>Le professeur doit donc apprécier le profil du devoir (son aspect général</a:t>
            </a:r>
            <a:r>
              <a:rPr lang="fr-FR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▪ </a:t>
            </a:r>
            <a:r>
              <a:rPr lang="fr-FR" b="1" dirty="0" smtClean="0">
                <a:solidFill>
                  <a:srgbClr val="7030A0"/>
                </a:solidFill>
              </a:rPr>
              <a:t>Comment passer du profil à la note </a:t>
            </a:r>
            <a:r>
              <a:rPr lang="fr-FR" b="1" dirty="0" smtClean="0">
                <a:solidFill>
                  <a:srgbClr val="7030A0"/>
                </a:solidFill>
              </a:rPr>
              <a:t>?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7030A0"/>
                </a:solidFill>
                <a:hlinkClick r:id="rId2" action="ppaction://hlinkfile"/>
              </a:rPr>
              <a:t>doc 3 -Exemple de profil d.docx</a:t>
            </a:r>
            <a:endParaRPr lang="fr-FR" b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89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Comment aider les élèves à construire une réponse argumentée?</a:t>
            </a:r>
            <a:endParaRPr lang="fr-FR" b="1" dirty="0">
              <a:solidFill>
                <a:srgbClr val="0070C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endParaRPr lang="fr-FR" sz="3200" dirty="0"/>
          </a:p>
          <a:p>
            <a:pPr marL="0" indent="0">
              <a:buNone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5573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1- Dans </a:t>
            </a:r>
            <a:r>
              <a:rPr lang="fr-FR" b="1" dirty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 manière de conduire le cours</a:t>
            </a:r>
            <a:endParaRPr lang="fr-FR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sz="7600" dirty="0"/>
              <a:t>►</a:t>
            </a:r>
            <a:r>
              <a:rPr lang="fr-FR" sz="7600" dirty="0" smtClean="0"/>
              <a:t> </a:t>
            </a:r>
            <a:r>
              <a:rPr lang="fr-FR" sz="9000" dirty="0" smtClean="0"/>
              <a:t>Chaque </a:t>
            </a:r>
            <a:r>
              <a:rPr lang="fr-FR" sz="9000" dirty="0"/>
              <a:t>chapitre traitée doit </a:t>
            </a:r>
            <a:r>
              <a:rPr lang="fr-FR" sz="9000" b="1" dirty="0">
                <a:solidFill>
                  <a:srgbClr val="C00000"/>
                </a:solidFill>
                <a:cs typeface="Aharoni" panose="02010803020104030203" pitchFamily="2" charset="-79"/>
              </a:rPr>
              <a:t>donner des éléments de réponse à la question</a:t>
            </a:r>
            <a:r>
              <a:rPr lang="fr-FR" sz="9000" b="1" dirty="0">
                <a:cs typeface="Aharoni" panose="02010803020104030203" pitchFamily="2" charset="-79"/>
              </a:rPr>
              <a:t> </a:t>
            </a:r>
            <a:r>
              <a:rPr lang="fr-FR" sz="9000" dirty="0" smtClean="0"/>
              <a:t>concernée </a:t>
            </a:r>
            <a:r>
              <a:rPr lang="fr-FR" sz="9000" dirty="0"/>
              <a:t>du programme d’économie ou de spécialité. </a:t>
            </a:r>
            <a:r>
              <a:rPr lang="fr-FR" sz="9000" dirty="0" smtClean="0"/>
              <a:t>Il </a:t>
            </a:r>
            <a:r>
              <a:rPr lang="fr-FR" sz="9000" dirty="0"/>
              <a:t>faut </a:t>
            </a:r>
            <a:r>
              <a:rPr lang="fr-FR" sz="9000" b="1" dirty="0"/>
              <a:t>donner du </a:t>
            </a:r>
            <a:r>
              <a:rPr lang="fr-FR" sz="9000" b="1" dirty="0" smtClean="0"/>
              <a:t>SENS </a:t>
            </a:r>
            <a:r>
              <a:rPr lang="fr-FR" sz="9000" dirty="0" smtClean="0"/>
              <a:t>afin d’aider les élèves à repérer les arguments</a:t>
            </a:r>
            <a:r>
              <a:rPr lang="fr-FR" sz="9000" b="1" dirty="0" smtClean="0"/>
              <a:t>.</a:t>
            </a:r>
          </a:p>
          <a:p>
            <a:pPr marL="0" indent="0">
              <a:buNone/>
            </a:pPr>
            <a:r>
              <a:rPr lang="fr-FR" sz="4500" b="1" dirty="0" smtClean="0">
                <a:hlinkClick r:id="rId2" action="ppaction://hlinkfile"/>
              </a:rPr>
              <a:t>doc 4- Arguments à faire ressortir lors de l'étude des chapitres.docx</a:t>
            </a:r>
            <a:endParaRPr lang="fr-FR" sz="4500" b="1" dirty="0" smtClean="0"/>
          </a:p>
          <a:p>
            <a:pPr marL="0" indent="0">
              <a:buNone/>
            </a:pPr>
            <a:r>
              <a:rPr lang="fr-FR" sz="9000" b="1" dirty="0" smtClean="0"/>
              <a:t>► </a:t>
            </a:r>
            <a:r>
              <a:rPr lang="fr-FR" sz="9000" b="1" dirty="0" smtClean="0"/>
              <a:t>En spécialité, </a:t>
            </a:r>
            <a:r>
              <a:rPr lang="fr-FR" sz="9000" dirty="0" smtClean="0"/>
              <a:t>pour chaque question du programme, </a:t>
            </a:r>
          </a:p>
          <a:p>
            <a:pPr marL="0" indent="0">
              <a:buNone/>
            </a:pPr>
            <a:r>
              <a:rPr lang="fr-FR" sz="9000" dirty="0" smtClean="0"/>
              <a:t>il faut, </a:t>
            </a:r>
            <a:r>
              <a:rPr lang="fr-FR" sz="9000" b="1" dirty="0" smtClean="0">
                <a:solidFill>
                  <a:srgbClr val="C00000"/>
                </a:solidFill>
              </a:rPr>
              <a:t>mettre en évidence </a:t>
            </a:r>
            <a:r>
              <a:rPr lang="fr-FR" sz="9000" b="1" dirty="0" smtClean="0"/>
              <a:t>les méthodes, outils et techniques mobilisés </a:t>
            </a:r>
            <a:r>
              <a:rPr lang="fr-FR" sz="9000" dirty="0" smtClean="0"/>
              <a:t>afin que les élèves les repèrent</a:t>
            </a:r>
            <a:r>
              <a:rPr lang="fr-FR" sz="9000" dirty="0" smtClean="0"/>
              <a:t>.</a:t>
            </a:r>
          </a:p>
          <a:p>
            <a:pPr marL="0" indent="0">
              <a:buNone/>
            </a:pPr>
            <a:r>
              <a:rPr lang="fr-FR" sz="4000" dirty="0" smtClean="0">
                <a:hlinkClick r:id="rId3" action="ppaction://hlinkfile"/>
              </a:rPr>
              <a:t>GF - méthode, techniques et outils.docx</a:t>
            </a:r>
            <a:endParaRPr lang="fr-FR" sz="4000" dirty="0" smtClean="0"/>
          </a:p>
          <a:p>
            <a:pPr marL="0" indent="0">
              <a:buNone/>
            </a:pP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15315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Jaune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2336</TotalTime>
  <Words>550</Words>
  <Application>Microsoft Office PowerPoint</Application>
  <PresentationFormat>Grand écran</PresentationFormat>
  <Paragraphs>93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3" baseType="lpstr">
      <vt:lpstr>Aharoni</vt:lpstr>
      <vt:lpstr>Arial</vt:lpstr>
      <vt:lpstr>Calibri</vt:lpstr>
      <vt:lpstr>Calibri Light</vt:lpstr>
      <vt:lpstr>Century Gothic</vt:lpstr>
      <vt:lpstr>Consolas</vt:lpstr>
      <vt:lpstr>Times New Roman</vt:lpstr>
      <vt:lpstr>Office Theme</vt:lpstr>
      <vt:lpstr>POURQUOI APPRENDRE  AUX ELEVES  A ARGUMENTER ?</vt:lpstr>
      <vt:lpstr>L’ élève doit être capable de :</vt:lpstr>
      <vt:lpstr>Qu’est-ce qu’argumenter ?</vt:lpstr>
      <vt:lpstr>  Ce qui est attendu des élèves </vt:lpstr>
      <vt:lpstr>Les critères d’évaluation en économie</vt:lpstr>
      <vt:lpstr>Les critères d’évaluation en spécialité</vt:lpstr>
      <vt:lpstr>En spécialité : Comment  attribuer une note à un profil ?</vt:lpstr>
      <vt:lpstr>Comment aider les élèves à construire une réponse argumentée?</vt:lpstr>
      <vt:lpstr>1- Dans la manière de conduire le cours</vt:lpstr>
      <vt:lpstr>2-En leur apprenant la méthodologie de l’argumentation</vt:lpstr>
      <vt:lpstr>3- En utilisant un outil d’aide à la construction de l’argumentation</vt:lpstr>
      <vt:lpstr>CONCLUSION</vt:lpstr>
      <vt:lpstr>Bibliographie conseillée</vt:lpstr>
      <vt:lpstr>Exemple de progression pédagogique sur l’argumentation</vt:lpstr>
      <vt:lpstr>Applications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APPRENDRE AUX ELEVES  ARGUMENTER</dc:title>
  <dc:creator>Christiane</dc:creator>
  <cp:lastModifiedBy>Christiane</cp:lastModifiedBy>
  <cp:revision>64</cp:revision>
  <dcterms:created xsi:type="dcterms:W3CDTF">2015-04-18T08:07:07Z</dcterms:created>
  <dcterms:modified xsi:type="dcterms:W3CDTF">2015-10-21T08:43:27Z</dcterms:modified>
</cp:coreProperties>
</file>