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9" r:id="rId3"/>
    <p:sldId id="257" r:id="rId4"/>
    <p:sldId id="258" r:id="rId5"/>
    <p:sldId id="261" r:id="rId6"/>
    <p:sldId id="260" r:id="rId7"/>
    <p:sldId id="282" r:id="rId8"/>
    <p:sldId id="262" r:id="rId9"/>
    <p:sldId id="265" r:id="rId10"/>
    <p:sldId id="267" r:id="rId11"/>
    <p:sldId id="266" r:id="rId12"/>
    <p:sldId id="268" r:id="rId13"/>
    <p:sldId id="263" r:id="rId14"/>
    <p:sldId id="264"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400616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222267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203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37495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758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403834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60508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32693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33552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AA7AF99-5B9A-4051-9B92-896CD94B9B00}" type="datetimeFigureOut">
              <a:rPr lang="fr-FR" smtClean="0"/>
              <a:t>07/11/2019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179296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AA7AF99-5B9A-4051-9B92-896CD94B9B00}" type="datetimeFigureOut">
              <a:rPr lang="fr-FR" smtClean="0"/>
              <a:t>07/11/2019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422323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AA7AF99-5B9A-4051-9B92-896CD94B9B00}" type="datetimeFigureOut">
              <a:rPr lang="fr-FR" smtClean="0"/>
              <a:t>07/11/2019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74558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AA7AF99-5B9A-4051-9B92-896CD94B9B00}" type="datetimeFigureOut">
              <a:rPr lang="fr-FR" smtClean="0"/>
              <a:t>07/11/2019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99578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7AF99-5B9A-4051-9B92-896CD94B9B00}" type="datetimeFigureOut">
              <a:rPr lang="fr-FR" smtClean="0"/>
              <a:t>07/11/2019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46928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AA7AF99-5B9A-4051-9B92-896CD94B9B00}" type="datetimeFigureOut">
              <a:rPr lang="fr-FR" smtClean="0"/>
              <a:t>07/11/2019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399011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AA7AF99-5B9A-4051-9B92-896CD94B9B00}" type="datetimeFigureOut">
              <a:rPr lang="fr-FR" smtClean="0"/>
              <a:t>07/11/2019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A0137F-F41A-4D0F-8D86-C58E3B2F7774}" type="slidenum">
              <a:rPr lang="fr-FR" smtClean="0"/>
              <a:t>‹N°›</a:t>
            </a:fld>
            <a:endParaRPr lang="fr-FR"/>
          </a:p>
        </p:txBody>
      </p:sp>
    </p:spTree>
    <p:extLst>
      <p:ext uri="{BB962C8B-B14F-4D97-AF65-F5344CB8AC3E}">
        <p14:creationId xmlns:p14="http://schemas.microsoft.com/office/powerpoint/2010/main" val="239919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A7AF99-5B9A-4051-9B92-896CD94B9B00}" type="datetimeFigureOut">
              <a:rPr lang="fr-FR" smtClean="0"/>
              <a:t>07/11/2019</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A0137F-F41A-4D0F-8D86-C58E3B2F7774}" type="slidenum">
              <a:rPr lang="fr-FR" smtClean="0"/>
              <a:t>‹N°›</a:t>
            </a:fld>
            <a:endParaRPr lang="fr-FR"/>
          </a:p>
        </p:txBody>
      </p:sp>
    </p:spTree>
    <p:extLst>
      <p:ext uri="{BB962C8B-B14F-4D97-AF65-F5344CB8AC3E}">
        <p14:creationId xmlns:p14="http://schemas.microsoft.com/office/powerpoint/2010/main" val="70649602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Concours de l’économie et gestion</a:t>
            </a:r>
            <a:endParaRPr lang="fr-FR" dirty="0"/>
          </a:p>
        </p:txBody>
      </p:sp>
      <p:sp>
        <p:nvSpPr>
          <p:cNvPr id="3" name="Sous-titre 2"/>
          <p:cNvSpPr>
            <a:spLocks noGrp="1"/>
          </p:cNvSpPr>
          <p:nvPr>
            <p:ph type="subTitle" idx="1"/>
          </p:nvPr>
        </p:nvSpPr>
        <p:spPr/>
        <p:txBody>
          <a:bodyPr/>
          <a:lstStyle/>
          <a:p>
            <a:r>
              <a:rPr lang="fr-FR" dirty="0" smtClean="0"/>
              <a:t>Martinique 2019</a:t>
            </a:r>
          </a:p>
          <a:p>
            <a:r>
              <a:rPr lang="fr-FR" dirty="0" smtClean="0"/>
              <a:t>Pascale et Hervé KERADEC</a:t>
            </a:r>
            <a:endParaRPr lang="fr-FR" dirty="0"/>
          </a:p>
        </p:txBody>
      </p:sp>
    </p:spTree>
    <p:extLst>
      <p:ext uri="{BB962C8B-B14F-4D97-AF65-F5344CB8AC3E}">
        <p14:creationId xmlns:p14="http://schemas.microsoft.com/office/powerpoint/2010/main" val="197137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b="1" dirty="0">
                <a:solidFill>
                  <a:srgbClr val="90C226"/>
                </a:solidFill>
              </a:rPr>
              <a:t>Épreuve d’admissibilité : épreuve de reconnaissance des acquis de l'expérience </a:t>
            </a:r>
            <a:r>
              <a:rPr lang="fr-FR" sz="2800" b="1" dirty="0" smtClean="0">
                <a:solidFill>
                  <a:srgbClr val="90C226"/>
                </a:solidFill>
              </a:rPr>
              <a:t>professionnelle - 2</a:t>
            </a:r>
            <a:endParaRPr lang="fr-FR" dirty="0"/>
          </a:p>
        </p:txBody>
      </p:sp>
      <p:sp>
        <p:nvSpPr>
          <p:cNvPr id="3" name="Espace réservé du contenu 2"/>
          <p:cNvSpPr>
            <a:spLocks noGrp="1"/>
          </p:cNvSpPr>
          <p:nvPr>
            <p:ph idx="1"/>
          </p:nvPr>
        </p:nvSpPr>
        <p:spPr/>
        <p:txBody>
          <a:bodyPr/>
          <a:lstStyle/>
          <a:p>
            <a:r>
              <a:rPr lang="fr-FR" dirty="0"/>
              <a:t>Le candidat indique et commente les choix </a:t>
            </a:r>
            <a:r>
              <a:rPr lang="fr-FR" b="1" dirty="0"/>
              <a:t>didactiques et pédagogiques</a:t>
            </a:r>
            <a:r>
              <a:rPr lang="fr-FR" dirty="0"/>
              <a:t> qu'il a effectués, relatifs à </a:t>
            </a:r>
            <a:r>
              <a:rPr lang="fr-FR" b="1" dirty="0"/>
              <a:t>la conception et à la mise </a:t>
            </a:r>
            <a:r>
              <a:rPr lang="fr-FR" dirty="0"/>
              <a:t>en œuvre d'une ou de plusieurs séquences d'enseignement, au </a:t>
            </a:r>
            <a:r>
              <a:rPr lang="fr-FR" b="1" dirty="0"/>
              <a:t>niveau de classe </a:t>
            </a:r>
            <a:r>
              <a:rPr lang="fr-FR" dirty="0"/>
              <a:t>donné, dans le cadre des </a:t>
            </a:r>
            <a:r>
              <a:rPr lang="fr-FR" b="1" dirty="0"/>
              <a:t>programmes et référentiels nationaux</a:t>
            </a:r>
            <a:r>
              <a:rPr lang="fr-FR" dirty="0"/>
              <a:t>, à la transmission des </a:t>
            </a:r>
            <a:r>
              <a:rPr lang="fr-FR" b="1" dirty="0"/>
              <a:t>connaissances</a:t>
            </a:r>
            <a:r>
              <a:rPr lang="fr-FR" dirty="0"/>
              <a:t>, aux compétences visées et aux</a:t>
            </a:r>
            <a:r>
              <a:rPr lang="fr-FR" b="1" dirty="0"/>
              <a:t> savoir-faire </a:t>
            </a:r>
            <a:r>
              <a:rPr lang="fr-FR" dirty="0"/>
              <a:t>prévus par ces programmes et référentiels, à la conception et à la mise en œuvre des modalités d'</a:t>
            </a:r>
            <a:r>
              <a:rPr lang="fr-FR" b="1" dirty="0"/>
              <a:t>évaluation</a:t>
            </a:r>
            <a:r>
              <a:rPr lang="fr-FR" dirty="0"/>
              <a:t>, en liaison, le cas échéant, avec d'autres enseignants ou avec des partenaires professionnels. Peuvent également être abordées par le candidat les problématiques rencontrées dans le cadre de son action, celles liées aux conditions du </a:t>
            </a:r>
            <a:r>
              <a:rPr lang="fr-FR" b="1" dirty="0"/>
              <a:t>suivi individuel des élèves </a:t>
            </a:r>
            <a:r>
              <a:rPr lang="fr-FR" dirty="0"/>
              <a:t>et à l'aide au </a:t>
            </a:r>
            <a:r>
              <a:rPr lang="fr-FR" b="1" dirty="0"/>
              <a:t>travail personnel</a:t>
            </a:r>
            <a:r>
              <a:rPr lang="fr-FR" dirty="0"/>
              <a:t>, à l'utilisation des </a:t>
            </a:r>
            <a:r>
              <a:rPr lang="fr-FR" b="1" dirty="0"/>
              <a:t>technologies </a:t>
            </a:r>
            <a:r>
              <a:rPr lang="fr-FR" dirty="0"/>
              <a:t>de l'information et de la communication au service des apprentissages ainsi que sa contribution au processus </a:t>
            </a:r>
            <a:r>
              <a:rPr lang="fr-FR" b="1" dirty="0"/>
              <a:t>d'orientation</a:t>
            </a:r>
            <a:r>
              <a:rPr lang="fr-FR" dirty="0"/>
              <a:t> et </a:t>
            </a:r>
            <a:r>
              <a:rPr lang="fr-FR" b="1" dirty="0"/>
              <a:t>d'insertion</a:t>
            </a:r>
            <a:r>
              <a:rPr lang="fr-FR" dirty="0"/>
              <a:t> des jeunes.</a:t>
            </a:r>
          </a:p>
          <a:p>
            <a:endParaRPr lang="fr-FR" dirty="0"/>
          </a:p>
        </p:txBody>
      </p:sp>
      <p:pic>
        <p:nvPicPr>
          <p:cNvPr id="4" name="Image 3"/>
          <p:cNvPicPr>
            <a:picLocks noChangeAspect="1"/>
          </p:cNvPicPr>
          <p:nvPr/>
        </p:nvPicPr>
        <p:blipFill>
          <a:blip r:embed="rId2"/>
          <a:stretch>
            <a:fillRect/>
          </a:stretch>
        </p:blipFill>
        <p:spPr>
          <a:xfrm>
            <a:off x="9274002" y="2653578"/>
            <a:ext cx="2543175" cy="2176117"/>
          </a:xfrm>
          <a:prstGeom prst="rect">
            <a:avLst/>
          </a:prstGeom>
        </p:spPr>
      </p:pic>
    </p:spTree>
    <p:extLst>
      <p:ext uri="{BB962C8B-B14F-4D97-AF65-F5344CB8AC3E}">
        <p14:creationId xmlns:p14="http://schemas.microsoft.com/office/powerpoint/2010/main" val="277720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dirty="0"/>
              <a:t>Épreuve d’admissibilité : épreuve de reconnaissance des acquis de l'expérience </a:t>
            </a:r>
            <a:r>
              <a:rPr lang="fr-FR" sz="3100" b="1" dirty="0" smtClean="0"/>
              <a:t>professionnelle -3</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r>
              <a:rPr lang="fr-FR" sz="2000" dirty="0" smtClean="0"/>
              <a:t>À </a:t>
            </a:r>
            <a:r>
              <a:rPr lang="fr-FR" sz="2000" dirty="0"/>
              <a:t>son dossier, le candidat joint, sur support papier, un à deux exemples de documents ou travaux, réalisés dans le cadre de la situation décrite et qu'il juge utile de porter à la connaissance du jury. Ces documents doivent comporter un nombre de pages raisonnables, qui ne sauraient excéder dix pages pour l'ensemble des deux exemples. Le jury se réserve le droit de ne pas prendre en considération les documents d'un volume supérieur.</a:t>
            </a:r>
          </a:p>
          <a:p>
            <a:r>
              <a:rPr lang="fr-FR" sz="2000" dirty="0"/>
              <a:t>L'authenticité des éléments dont il est fait état dans la seconde partie du dossier doit être attestée par le chef d'établissement auprès duquel le candidat exerce ou a exercé les fonctions décrites</a:t>
            </a:r>
            <a:r>
              <a:rPr lang="fr-FR" sz="2000" dirty="0" smtClean="0"/>
              <a:t>.</a:t>
            </a:r>
            <a:endParaRPr lang="fr-FR" sz="2000" dirty="0"/>
          </a:p>
        </p:txBody>
      </p:sp>
      <p:pic>
        <p:nvPicPr>
          <p:cNvPr id="4" name="Image 3"/>
          <p:cNvPicPr>
            <a:picLocks noChangeAspect="1"/>
          </p:cNvPicPr>
          <p:nvPr/>
        </p:nvPicPr>
        <p:blipFill>
          <a:blip r:embed="rId2"/>
          <a:stretch>
            <a:fillRect/>
          </a:stretch>
        </p:blipFill>
        <p:spPr>
          <a:xfrm>
            <a:off x="9657225" y="4965469"/>
            <a:ext cx="2285520" cy="1701252"/>
          </a:xfrm>
          <a:prstGeom prst="rect">
            <a:avLst/>
          </a:prstGeom>
        </p:spPr>
      </p:pic>
    </p:spTree>
    <p:extLst>
      <p:ext uri="{BB962C8B-B14F-4D97-AF65-F5344CB8AC3E}">
        <p14:creationId xmlns:p14="http://schemas.microsoft.com/office/powerpoint/2010/main" val="406289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dirty="0"/>
              <a:t>Épreuve d’admissibilité : épreuve de reconnaissance des acquis de l'expérience </a:t>
            </a:r>
            <a:r>
              <a:rPr lang="fr-FR" sz="3100" b="1" dirty="0" smtClean="0"/>
              <a:t>professionnelle -4</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endParaRPr lang="fr-FR" dirty="0" smtClean="0"/>
          </a:p>
          <a:p>
            <a:r>
              <a:rPr lang="fr-FR" dirty="0" smtClean="0"/>
              <a:t>Les critères d’appréciation du jury porteront sur :</a:t>
            </a:r>
            <a:endParaRPr lang="fr-FR" dirty="0"/>
          </a:p>
          <a:p>
            <a:r>
              <a:rPr lang="fr-FR" dirty="0" smtClean="0"/>
              <a:t>et </a:t>
            </a:r>
            <a:r>
              <a:rPr lang="fr-FR" dirty="0"/>
              <a:t>pédagogiques de l'activité décrite,</a:t>
            </a:r>
          </a:p>
          <a:p>
            <a:pPr lvl="0"/>
            <a:r>
              <a:rPr lang="fr-FR" dirty="0"/>
              <a:t>la structuration du propos,</a:t>
            </a:r>
          </a:p>
          <a:p>
            <a:pPr lvl="0"/>
            <a:r>
              <a:rPr lang="fr-FR" dirty="0"/>
              <a:t>la prise de recul dans l'analyse de la situation exposée,</a:t>
            </a:r>
          </a:p>
          <a:p>
            <a:pPr lvl="0"/>
            <a:r>
              <a:rPr lang="fr-FR" dirty="0"/>
              <a:t>la justification argumentée des choix didactiques et pédagogiques opérés,</a:t>
            </a:r>
          </a:p>
          <a:p>
            <a:pPr lvl="0"/>
            <a:r>
              <a:rPr lang="fr-FR" dirty="0"/>
              <a:t>la qualité de l'expression et la maîtrise de l'orthographe et de la syntaxe.</a:t>
            </a:r>
          </a:p>
          <a:p>
            <a:r>
              <a:rPr lang="fr-FR" dirty="0"/>
              <a:t>Pendant l'épreuve d'admission, dix minutes maximum pourront être réservées lors de l'entretien, à un échange sur le dossier de </a:t>
            </a:r>
            <a:r>
              <a:rPr lang="fr-FR" dirty="0" err="1"/>
              <a:t>Raep</a:t>
            </a:r>
            <a:r>
              <a:rPr lang="fr-FR" dirty="0"/>
              <a:t> qui reste, à cet effet, à la disposition du jury.</a:t>
            </a:r>
          </a:p>
          <a:p>
            <a:endParaRPr lang="fr-FR" dirty="0"/>
          </a:p>
        </p:txBody>
      </p:sp>
      <p:pic>
        <p:nvPicPr>
          <p:cNvPr id="4" name="Image 3"/>
          <p:cNvPicPr>
            <a:picLocks noChangeAspect="1"/>
          </p:cNvPicPr>
          <p:nvPr/>
        </p:nvPicPr>
        <p:blipFill>
          <a:blip r:embed="rId2"/>
          <a:stretch>
            <a:fillRect/>
          </a:stretch>
        </p:blipFill>
        <p:spPr>
          <a:xfrm>
            <a:off x="6338108" y="2160589"/>
            <a:ext cx="2857500" cy="1600200"/>
          </a:xfrm>
          <a:prstGeom prst="rect">
            <a:avLst/>
          </a:prstGeom>
        </p:spPr>
      </p:pic>
    </p:spTree>
    <p:extLst>
      <p:ext uri="{BB962C8B-B14F-4D97-AF65-F5344CB8AC3E}">
        <p14:creationId xmlns:p14="http://schemas.microsoft.com/office/powerpoint/2010/main" val="227007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Epreuve pratique d’admission 1</a:t>
            </a:r>
            <a:br>
              <a:rPr lang="fr-FR" dirty="0" smtClean="0"/>
            </a:br>
            <a:endParaRPr lang="fr-FR" dirty="0"/>
          </a:p>
        </p:txBody>
      </p:sp>
      <p:sp>
        <p:nvSpPr>
          <p:cNvPr id="3" name="Espace réservé du contenu 2"/>
          <p:cNvSpPr>
            <a:spLocks noGrp="1"/>
          </p:cNvSpPr>
          <p:nvPr>
            <p:ph idx="1"/>
          </p:nvPr>
        </p:nvSpPr>
        <p:spPr/>
        <p:txBody>
          <a:bodyPr>
            <a:normAutofit/>
          </a:bodyPr>
          <a:lstStyle/>
          <a:p>
            <a:pPr lvl="0"/>
            <a:r>
              <a:rPr lang="fr-FR" dirty="0"/>
              <a:t>Préparation : 3 heures</a:t>
            </a:r>
          </a:p>
          <a:p>
            <a:pPr lvl="0"/>
            <a:r>
              <a:rPr lang="fr-FR" dirty="0"/>
              <a:t>Durée de l'épreuve : 1 heure 10 maximum (dont exposé : 40 minutes maximum, entretien : 30 minutes maximum)</a:t>
            </a:r>
          </a:p>
          <a:p>
            <a:pPr lvl="0"/>
            <a:r>
              <a:rPr lang="fr-FR" dirty="0"/>
              <a:t>Coefficient 2</a:t>
            </a:r>
          </a:p>
          <a:p>
            <a:r>
              <a:rPr lang="fr-FR" dirty="0"/>
              <a:t>Le thème porte sur l'économie et/ou le management et/ou le droit et/ou les sciences de gestion et les techniques correspondant à l'option choisie.</a:t>
            </a:r>
          </a:p>
          <a:p>
            <a:r>
              <a:rPr lang="fr-FR" dirty="0"/>
              <a:t>L'épreuve comprend un exposé et un entretien avec le jury.</a:t>
            </a:r>
          </a:p>
          <a:p>
            <a:r>
              <a:rPr lang="fr-FR" dirty="0"/>
              <a:t>Elle vise à apprécier :</a:t>
            </a:r>
          </a:p>
          <a:p>
            <a:pPr lvl="0"/>
            <a:r>
              <a:rPr lang="fr-FR" dirty="0"/>
              <a:t>l'aptitude du candidat à communiquer oralement,</a:t>
            </a:r>
          </a:p>
          <a:p>
            <a:endParaRPr lang="fr-FR" dirty="0"/>
          </a:p>
        </p:txBody>
      </p:sp>
      <p:pic>
        <p:nvPicPr>
          <p:cNvPr id="4" name="Image 3"/>
          <p:cNvPicPr>
            <a:picLocks noChangeAspect="1"/>
          </p:cNvPicPr>
          <p:nvPr/>
        </p:nvPicPr>
        <p:blipFill>
          <a:blip r:embed="rId2"/>
          <a:stretch>
            <a:fillRect/>
          </a:stretch>
        </p:blipFill>
        <p:spPr>
          <a:xfrm>
            <a:off x="7875530" y="835947"/>
            <a:ext cx="3562783" cy="2031943"/>
          </a:xfrm>
          <a:prstGeom prst="rect">
            <a:avLst/>
          </a:prstGeom>
        </p:spPr>
      </p:pic>
    </p:spTree>
    <p:extLst>
      <p:ext uri="{BB962C8B-B14F-4D97-AF65-F5344CB8AC3E}">
        <p14:creationId xmlns:p14="http://schemas.microsoft.com/office/powerpoint/2010/main" val="42278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Epreuve pratique d’admission 2</a:t>
            </a:r>
            <a:endParaRPr lang="fr-FR" dirty="0"/>
          </a:p>
        </p:txBody>
      </p:sp>
      <p:sp>
        <p:nvSpPr>
          <p:cNvPr id="3" name="Espace réservé du contenu 2"/>
          <p:cNvSpPr>
            <a:spLocks noGrp="1"/>
          </p:cNvSpPr>
          <p:nvPr>
            <p:ph idx="1"/>
          </p:nvPr>
        </p:nvSpPr>
        <p:spPr>
          <a:xfrm>
            <a:off x="677334" y="1554480"/>
            <a:ext cx="8596668" cy="5107577"/>
          </a:xfrm>
        </p:spPr>
        <p:txBody>
          <a:bodyPr>
            <a:normAutofit/>
          </a:bodyPr>
          <a:lstStyle/>
          <a:p>
            <a:pPr lvl="0"/>
            <a:r>
              <a:rPr lang="fr-FR" dirty="0" smtClean="0"/>
              <a:t>sa </a:t>
            </a:r>
            <a:r>
              <a:rPr lang="fr-FR" dirty="0"/>
              <a:t>capacité à définir des objectifs de formation, à structurer un cours, à organiser une séquence d'activités, à mettre en place des pratiques d'évaluation adaptées,</a:t>
            </a:r>
          </a:p>
          <a:p>
            <a:pPr lvl="0"/>
            <a:r>
              <a:rPr lang="fr-FR" dirty="0"/>
              <a:t>sa connaissance des secteurs d'activité et des métiers, des évolutions technologiques et organisationnelles en relation avec l'option choisie,</a:t>
            </a:r>
          </a:p>
          <a:p>
            <a:pPr lvl="0"/>
            <a:r>
              <a:rPr lang="fr-FR" dirty="0"/>
              <a:t>sa connaissance des programmes de la discipline et son aptitude à adapter son enseignement à leur finalité.</a:t>
            </a:r>
          </a:p>
          <a:p>
            <a:r>
              <a:rPr lang="fr-FR" dirty="0"/>
              <a:t>Le thème proposé au candidat se réfère aux programmes des enseignements de lycée. Des documents peuvent être mis à la disposition du candidat.</a:t>
            </a:r>
          </a:p>
          <a:p>
            <a:r>
              <a:rPr lang="fr-FR" dirty="0"/>
              <a:t>Lors de l'entretien, dix minutes maximum pourront être réservées à un échange sur le dossier de reconnaissance des acquis de l'expérience professionnelle établi pour l'épreuve d'admissibilité, qui reste, à cet effet, à la disposition du jury.</a:t>
            </a:r>
          </a:p>
          <a:p>
            <a:endParaRPr lang="fr-FR" dirty="0"/>
          </a:p>
        </p:txBody>
      </p:sp>
      <p:pic>
        <p:nvPicPr>
          <p:cNvPr id="4" name="Image 3"/>
          <p:cNvPicPr>
            <a:picLocks noChangeAspect="1"/>
          </p:cNvPicPr>
          <p:nvPr/>
        </p:nvPicPr>
        <p:blipFill>
          <a:blip r:embed="rId2"/>
          <a:stretch>
            <a:fillRect/>
          </a:stretch>
        </p:blipFill>
        <p:spPr>
          <a:xfrm>
            <a:off x="8945706" y="324803"/>
            <a:ext cx="3028950" cy="2085888"/>
          </a:xfrm>
          <a:prstGeom prst="rect">
            <a:avLst/>
          </a:prstGeom>
        </p:spPr>
      </p:pic>
    </p:spTree>
    <p:extLst>
      <p:ext uri="{BB962C8B-B14F-4D97-AF65-F5344CB8AC3E}">
        <p14:creationId xmlns:p14="http://schemas.microsoft.com/office/powerpoint/2010/main" val="187650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Agrégation externe d’économie et gestion</a:t>
            </a:r>
            <a:endParaRPr lang="fr-FR" dirty="0"/>
          </a:p>
        </p:txBody>
      </p:sp>
      <p:sp>
        <p:nvSpPr>
          <p:cNvPr id="3" name="Espace réservé du contenu 2"/>
          <p:cNvSpPr>
            <a:spLocks noGrp="1"/>
          </p:cNvSpPr>
          <p:nvPr>
            <p:ph idx="1"/>
          </p:nvPr>
        </p:nvSpPr>
        <p:spPr/>
        <p:txBody>
          <a:bodyPr/>
          <a:lstStyle/>
          <a:p>
            <a:pPr marL="0" indent="0">
              <a:buNone/>
            </a:pPr>
            <a:r>
              <a:rPr lang="fr-FR" b="1" dirty="0" smtClean="0"/>
              <a:t>Admissibilité </a:t>
            </a:r>
          </a:p>
          <a:p>
            <a:r>
              <a:rPr lang="fr-FR" dirty="0" smtClean="0"/>
              <a:t>Dissertation portant sur le management</a:t>
            </a:r>
          </a:p>
          <a:p>
            <a:r>
              <a:rPr lang="fr-FR" dirty="0" smtClean="0"/>
              <a:t>Etude de cas sur la gestion des entreprises et des organisations</a:t>
            </a:r>
          </a:p>
          <a:p>
            <a:r>
              <a:rPr lang="fr-FR" dirty="0" smtClean="0"/>
              <a:t>Composition à partir d’un dossier de droit ou d’économie</a:t>
            </a:r>
          </a:p>
          <a:p>
            <a:endParaRPr lang="fr-FR" dirty="0"/>
          </a:p>
          <a:p>
            <a:pPr marL="0" indent="0">
              <a:buNone/>
            </a:pPr>
            <a:r>
              <a:rPr lang="fr-FR" b="1" dirty="0" smtClean="0"/>
              <a:t>Admission</a:t>
            </a:r>
          </a:p>
          <a:p>
            <a:r>
              <a:rPr lang="fr-FR" dirty="0" smtClean="0"/>
              <a:t>Leçon portant sur le management</a:t>
            </a:r>
          </a:p>
          <a:p>
            <a:r>
              <a:rPr lang="fr-FR" dirty="0" smtClean="0"/>
              <a:t>Exposé de droit ou d’économie</a:t>
            </a:r>
          </a:p>
          <a:p>
            <a:r>
              <a:rPr lang="fr-FR" dirty="0" smtClean="0"/>
              <a:t>Epreuve de cas pratique</a:t>
            </a:r>
          </a:p>
          <a:p>
            <a:endParaRPr lang="fr-FR" dirty="0" smtClean="0"/>
          </a:p>
          <a:p>
            <a:endParaRPr lang="fr-FR" dirty="0"/>
          </a:p>
          <a:p>
            <a:endParaRPr lang="fr-FR" dirty="0" smtClean="0"/>
          </a:p>
          <a:p>
            <a:endParaRPr lang="fr-FR" dirty="0" smtClean="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646" y="3971146"/>
            <a:ext cx="4035815" cy="2652107"/>
          </a:xfrm>
          <a:prstGeom prst="rect">
            <a:avLst/>
          </a:prstGeom>
        </p:spPr>
      </p:pic>
    </p:spTree>
    <p:extLst>
      <p:ext uri="{BB962C8B-B14F-4D97-AF65-F5344CB8AC3E}">
        <p14:creationId xmlns:p14="http://schemas.microsoft.com/office/powerpoint/2010/main" val="26258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Agrégation externe d’économie et gestion - Admissibilité</a:t>
            </a:r>
            <a:endParaRPr lang="fr-FR" dirty="0"/>
          </a:p>
        </p:txBody>
      </p:sp>
      <p:sp>
        <p:nvSpPr>
          <p:cNvPr id="3" name="Espace réservé du contenu 2"/>
          <p:cNvSpPr>
            <a:spLocks noGrp="1"/>
          </p:cNvSpPr>
          <p:nvPr>
            <p:ph idx="1"/>
          </p:nvPr>
        </p:nvSpPr>
        <p:spPr/>
        <p:txBody>
          <a:bodyPr>
            <a:normAutofit/>
          </a:bodyPr>
          <a:lstStyle/>
          <a:p>
            <a:pPr marL="0" indent="0">
              <a:buNone/>
            </a:pPr>
            <a:endParaRPr lang="fr-FR" sz="2400" b="1" dirty="0" smtClean="0"/>
          </a:p>
          <a:p>
            <a:pPr marL="0" indent="0">
              <a:buNone/>
            </a:pPr>
            <a:endParaRPr lang="fr-FR" sz="2400" b="1" dirty="0"/>
          </a:p>
          <a:p>
            <a:pPr marL="0" indent="0">
              <a:buNone/>
            </a:pPr>
            <a:r>
              <a:rPr lang="fr-FR" sz="2400" b="1" dirty="0" smtClean="0"/>
              <a:t>Dissertation </a:t>
            </a:r>
            <a:r>
              <a:rPr lang="fr-FR" sz="2400" b="1" dirty="0"/>
              <a:t>portant sur le management</a:t>
            </a:r>
            <a:endParaRPr lang="fr-FR" sz="2400" dirty="0"/>
          </a:p>
          <a:p>
            <a:pPr lvl="0"/>
            <a:r>
              <a:rPr lang="fr-FR" dirty="0"/>
              <a:t>Durée : 5 heures</a:t>
            </a:r>
          </a:p>
          <a:p>
            <a:pPr lvl="0"/>
            <a:r>
              <a:rPr lang="fr-FR" dirty="0"/>
              <a:t>Coefficient 1</a:t>
            </a:r>
          </a:p>
          <a:p>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980" y="4685521"/>
            <a:ext cx="2619375" cy="1743075"/>
          </a:xfrm>
          <a:prstGeom prst="rect">
            <a:avLst/>
          </a:prstGeom>
        </p:spPr>
      </p:pic>
    </p:spTree>
    <p:extLst>
      <p:ext uri="{BB962C8B-B14F-4D97-AF65-F5344CB8AC3E}">
        <p14:creationId xmlns:p14="http://schemas.microsoft.com/office/powerpoint/2010/main" val="88973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518160"/>
            <a:ext cx="8596668" cy="1320800"/>
          </a:xfrm>
        </p:spPr>
        <p:txBody>
          <a:bodyPr/>
          <a:lstStyle/>
          <a:p>
            <a:r>
              <a:rPr lang="fr-FR" dirty="0" smtClean="0"/>
              <a:t>Agrégation externe d’économie et gestion - Admissibilité</a:t>
            </a:r>
            <a:endParaRPr lang="fr-FR" dirty="0"/>
          </a:p>
        </p:txBody>
      </p:sp>
      <p:sp>
        <p:nvSpPr>
          <p:cNvPr id="3" name="Espace réservé du contenu 2"/>
          <p:cNvSpPr>
            <a:spLocks noGrp="1"/>
          </p:cNvSpPr>
          <p:nvPr>
            <p:ph idx="1"/>
          </p:nvPr>
        </p:nvSpPr>
        <p:spPr>
          <a:xfrm>
            <a:off x="677334" y="2782389"/>
            <a:ext cx="8596668" cy="3258973"/>
          </a:xfrm>
        </p:spPr>
        <p:txBody>
          <a:bodyPr>
            <a:normAutofit/>
          </a:bodyPr>
          <a:lstStyle/>
          <a:p>
            <a:pPr marL="0" indent="0">
              <a:buNone/>
            </a:pPr>
            <a:r>
              <a:rPr lang="fr-FR" sz="2400" b="1" dirty="0" smtClean="0"/>
              <a:t> </a:t>
            </a:r>
            <a:r>
              <a:rPr lang="fr-FR" sz="2400" b="1" dirty="0"/>
              <a:t>Étude de cas sur la gestion des entreprises et des organisations.</a:t>
            </a:r>
            <a:endParaRPr lang="fr-FR" sz="2400" dirty="0"/>
          </a:p>
          <a:p>
            <a:pPr lvl="0"/>
            <a:r>
              <a:rPr lang="fr-FR" dirty="0"/>
              <a:t>Durée : 5 heures</a:t>
            </a:r>
          </a:p>
          <a:p>
            <a:pPr lvl="0"/>
            <a:r>
              <a:rPr lang="fr-FR" dirty="0"/>
              <a:t>Coefficient 1</a:t>
            </a:r>
          </a:p>
          <a:p>
            <a:r>
              <a:rPr lang="fr-FR" dirty="0"/>
              <a:t>Cette épreuve consiste en l'étude d'une situation pratique relative au domaine de l'option choisie par le candidat.</a:t>
            </a:r>
          </a:p>
          <a:p>
            <a:pPr marL="0" indent="0">
              <a:buNone/>
            </a:pPr>
            <a:r>
              <a:rPr lang="fr-FR" dirty="0"/>
              <a:t>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290" y="148219"/>
            <a:ext cx="3610724" cy="2060682"/>
          </a:xfrm>
          <a:prstGeom prst="rect">
            <a:avLst/>
          </a:prstGeom>
        </p:spPr>
      </p:pic>
    </p:spTree>
    <p:extLst>
      <p:ext uri="{BB962C8B-B14F-4D97-AF65-F5344CB8AC3E}">
        <p14:creationId xmlns:p14="http://schemas.microsoft.com/office/powerpoint/2010/main" val="179193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Agrégation externe d’économie et gestion - admissibilité</a:t>
            </a:r>
            <a:endParaRPr lang="fr-FR" dirty="0"/>
          </a:p>
        </p:txBody>
      </p:sp>
      <p:sp>
        <p:nvSpPr>
          <p:cNvPr id="3" name="Espace réservé du contenu 2"/>
          <p:cNvSpPr>
            <a:spLocks noGrp="1"/>
          </p:cNvSpPr>
          <p:nvPr>
            <p:ph idx="1"/>
          </p:nvPr>
        </p:nvSpPr>
        <p:spPr/>
        <p:txBody>
          <a:bodyPr>
            <a:normAutofit/>
          </a:bodyPr>
          <a:lstStyle/>
          <a:p>
            <a:pPr marL="0" lvl="0" indent="0">
              <a:buNone/>
            </a:pPr>
            <a:r>
              <a:rPr lang="fr-FR" sz="2400" b="1" dirty="0" smtClean="0"/>
              <a:t>Composition </a:t>
            </a:r>
            <a:r>
              <a:rPr lang="fr-FR" sz="2400" b="1" dirty="0"/>
              <a:t>à partir d’un </a:t>
            </a:r>
            <a:r>
              <a:rPr lang="fr-FR" sz="2400" b="1" dirty="0" smtClean="0"/>
              <a:t>dossier</a:t>
            </a:r>
          </a:p>
          <a:p>
            <a:pPr lvl="0"/>
            <a:r>
              <a:rPr lang="fr-FR" dirty="0" smtClean="0"/>
              <a:t>Durée</a:t>
            </a:r>
            <a:r>
              <a:rPr lang="fr-FR" dirty="0"/>
              <a:t> : 5 heures </a:t>
            </a:r>
          </a:p>
          <a:p>
            <a:pPr lvl="0"/>
            <a:r>
              <a:rPr lang="fr-FR" dirty="0"/>
              <a:t>Coefficient 1</a:t>
            </a:r>
          </a:p>
          <a:p>
            <a:r>
              <a:rPr lang="fr-FR" dirty="0"/>
              <a:t>La composition porte, au choix du candidat formulé lors de l'inscription, indépendamment de l'option A, B, C, D ou E choisie :</a:t>
            </a:r>
          </a:p>
          <a:p>
            <a:pPr lvl="0"/>
            <a:r>
              <a:rPr lang="fr-FR" dirty="0"/>
              <a:t>soit sur les </a:t>
            </a:r>
            <a:r>
              <a:rPr lang="fr-FR" b="1" dirty="0"/>
              <a:t>éléments généraux du droit </a:t>
            </a:r>
            <a:r>
              <a:rPr lang="fr-FR" dirty="0"/>
              <a:t>et sur le droit des affaires,</a:t>
            </a:r>
          </a:p>
          <a:p>
            <a:pPr lvl="0"/>
            <a:r>
              <a:rPr lang="fr-FR" dirty="0"/>
              <a:t>soit sur </a:t>
            </a:r>
            <a:r>
              <a:rPr lang="fr-FR" b="1" dirty="0"/>
              <a:t>l'économie.</a:t>
            </a:r>
          </a:p>
          <a:p>
            <a:r>
              <a:rPr lang="fr-FR" dirty="0"/>
              <a:t>Cette épreuve consiste à répondre de façon structurée au sujet posé en se fondant sur des éléments fournis dans le dossier mais aussi en apportant ses connaissances personnelles et des exemples.</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050" y="609600"/>
            <a:ext cx="2857500" cy="1905000"/>
          </a:xfrm>
          <a:prstGeom prst="rect">
            <a:avLst/>
          </a:prstGeom>
        </p:spPr>
      </p:pic>
    </p:spTree>
    <p:extLst>
      <p:ext uri="{BB962C8B-B14F-4D97-AF65-F5344CB8AC3E}">
        <p14:creationId xmlns:p14="http://schemas.microsoft.com/office/powerpoint/2010/main" val="85994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Agrégation externe d’économie et gestion - admission</a:t>
            </a:r>
            <a:endParaRPr lang="fr-FR" dirty="0"/>
          </a:p>
        </p:txBody>
      </p:sp>
      <p:sp>
        <p:nvSpPr>
          <p:cNvPr id="3" name="Espace réservé du contenu 2"/>
          <p:cNvSpPr>
            <a:spLocks noGrp="1"/>
          </p:cNvSpPr>
          <p:nvPr>
            <p:ph idx="1"/>
          </p:nvPr>
        </p:nvSpPr>
        <p:spPr>
          <a:xfrm>
            <a:off x="677334" y="2160589"/>
            <a:ext cx="8596668" cy="4357777"/>
          </a:xfrm>
        </p:spPr>
        <p:txBody>
          <a:bodyPr>
            <a:normAutofit/>
          </a:bodyPr>
          <a:lstStyle/>
          <a:p>
            <a:pPr marL="0" indent="0">
              <a:buNone/>
            </a:pPr>
            <a:r>
              <a:rPr lang="fr-FR" sz="2800" b="1" dirty="0"/>
              <a:t>Leçon portant sur le management</a:t>
            </a:r>
            <a:endParaRPr lang="fr-FR" sz="2800" dirty="0"/>
          </a:p>
          <a:p>
            <a:pPr lvl="0"/>
            <a:r>
              <a:rPr lang="fr-FR" dirty="0"/>
              <a:t>Durée de la préparation : 4 heures</a:t>
            </a:r>
          </a:p>
          <a:p>
            <a:pPr lvl="0"/>
            <a:r>
              <a:rPr lang="fr-FR" dirty="0"/>
              <a:t>Durée totale de l'épreuve :  1 heure (exposé : 40 minutes maximum ; entretien : 20 minutes maximum)</a:t>
            </a:r>
          </a:p>
          <a:p>
            <a:pPr lvl="0"/>
            <a:r>
              <a:rPr lang="fr-FR" dirty="0"/>
              <a:t>Coefficient 1</a:t>
            </a:r>
          </a:p>
          <a:p>
            <a:r>
              <a:rPr lang="fr-FR" dirty="0"/>
              <a:t>L'épreuve consiste en la présentation d'une leçon en relation avec les programmes de management des lycées et des classes post baccalauréat. Dans un cadre pédagogique et un contexte d'enseignement donnés, le candidat présente un projet de séquence pédagogique, intégrée dans une progression (leçon, séance de travaux dirigés, etc.). La présentation est suivie d'un entretien avec le jury au cours duquel le candidat est invité à justifier ses choix d'ordre didactique et pédagogique.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055" y="521278"/>
            <a:ext cx="3041073" cy="2584912"/>
          </a:xfrm>
          <a:prstGeom prst="rect">
            <a:avLst/>
          </a:prstGeom>
        </p:spPr>
      </p:pic>
    </p:spTree>
    <p:extLst>
      <p:ext uri="{BB962C8B-B14F-4D97-AF65-F5344CB8AC3E}">
        <p14:creationId xmlns:p14="http://schemas.microsoft.com/office/powerpoint/2010/main" val="249785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Capet externe d’économie et gestion</a:t>
            </a:r>
            <a:endParaRPr lang="fr-FR" dirty="0"/>
          </a:p>
        </p:txBody>
      </p:sp>
      <p:sp>
        <p:nvSpPr>
          <p:cNvPr id="3" name="Espace réservé du contenu 2"/>
          <p:cNvSpPr>
            <a:spLocks noGrp="1"/>
          </p:cNvSpPr>
          <p:nvPr>
            <p:ph idx="1"/>
          </p:nvPr>
        </p:nvSpPr>
        <p:spPr/>
        <p:txBody>
          <a:bodyPr>
            <a:normAutofit/>
          </a:bodyPr>
          <a:lstStyle/>
          <a:p>
            <a:pPr marL="0" indent="0">
              <a:buNone/>
            </a:pPr>
            <a:r>
              <a:rPr lang="fr-FR" sz="2400" dirty="0" smtClean="0"/>
              <a:t>Admissibilité :</a:t>
            </a:r>
          </a:p>
          <a:p>
            <a:pPr marL="0" indent="0">
              <a:buNone/>
            </a:pPr>
            <a:r>
              <a:rPr lang="fr-FR" sz="2400" dirty="0"/>
              <a:t>	</a:t>
            </a:r>
            <a:r>
              <a:rPr lang="fr-FR" sz="2400" dirty="0" smtClean="0"/>
              <a:t>- Composition de sciences de gestion</a:t>
            </a:r>
          </a:p>
          <a:p>
            <a:pPr marL="0" indent="0">
              <a:buNone/>
            </a:pPr>
            <a:r>
              <a:rPr lang="fr-FR" sz="2400" dirty="0"/>
              <a:t>	</a:t>
            </a:r>
            <a:r>
              <a:rPr lang="fr-FR" sz="2400" dirty="0" smtClean="0"/>
              <a:t>- Epreuve de synthèse</a:t>
            </a:r>
          </a:p>
          <a:p>
            <a:pPr marL="0" indent="0">
              <a:buNone/>
            </a:pPr>
            <a:r>
              <a:rPr lang="fr-FR" sz="2400" dirty="0" smtClean="0"/>
              <a:t>Admission :</a:t>
            </a:r>
          </a:p>
          <a:p>
            <a:pPr marL="0" indent="0">
              <a:buNone/>
            </a:pPr>
            <a:r>
              <a:rPr lang="fr-FR" sz="2400" dirty="0" smtClean="0"/>
              <a:t>	- Epreuve de mise en situation professionnelle</a:t>
            </a:r>
          </a:p>
          <a:p>
            <a:pPr marL="0" indent="0">
              <a:buNone/>
            </a:pPr>
            <a:r>
              <a:rPr lang="fr-FR" sz="2400" dirty="0"/>
              <a:t>	</a:t>
            </a:r>
            <a:r>
              <a:rPr lang="fr-FR" sz="2400" dirty="0" smtClean="0"/>
              <a:t>- Epreuve </a:t>
            </a:r>
            <a:r>
              <a:rPr lang="fr-FR" sz="2400" dirty="0"/>
              <a:t>d’entretien à partir d’un dossier</a:t>
            </a:r>
          </a:p>
          <a:p>
            <a:pPr marL="0" indent="0">
              <a:buNone/>
            </a:pPr>
            <a:endParaRPr lang="fr-FR" sz="2400" dirty="0"/>
          </a:p>
        </p:txBody>
      </p:sp>
      <p:pic>
        <p:nvPicPr>
          <p:cNvPr id="5" name="Image 4"/>
          <p:cNvPicPr>
            <a:picLocks noChangeAspect="1"/>
          </p:cNvPicPr>
          <p:nvPr/>
        </p:nvPicPr>
        <p:blipFill>
          <a:blip r:embed="rId2"/>
          <a:stretch>
            <a:fillRect/>
          </a:stretch>
        </p:blipFill>
        <p:spPr>
          <a:xfrm>
            <a:off x="8483137" y="1643698"/>
            <a:ext cx="3105150" cy="1581640"/>
          </a:xfrm>
          <a:prstGeom prst="rect">
            <a:avLst/>
          </a:prstGeom>
        </p:spPr>
      </p:pic>
    </p:spTree>
    <p:extLst>
      <p:ext uri="{BB962C8B-B14F-4D97-AF65-F5344CB8AC3E}">
        <p14:creationId xmlns:p14="http://schemas.microsoft.com/office/powerpoint/2010/main" val="98351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Agrégation externe d’économie et gestion - admission</a:t>
            </a:r>
            <a:endParaRPr lang="fr-FR" dirty="0"/>
          </a:p>
        </p:txBody>
      </p:sp>
      <p:sp>
        <p:nvSpPr>
          <p:cNvPr id="3" name="Espace réservé du contenu 2"/>
          <p:cNvSpPr>
            <a:spLocks noGrp="1"/>
          </p:cNvSpPr>
          <p:nvPr>
            <p:ph idx="1"/>
          </p:nvPr>
        </p:nvSpPr>
        <p:spPr>
          <a:xfrm>
            <a:off x="677334" y="2160589"/>
            <a:ext cx="8596668" cy="4357777"/>
          </a:xfrm>
        </p:spPr>
        <p:txBody>
          <a:bodyPr>
            <a:normAutofit/>
          </a:bodyPr>
          <a:lstStyle/>
          <a:p>
            <a:pPr marL="0" indent="0">
              <a:buNone/>
            </a:pPr>
            <a:r>
              <a:rPr lang="fr-FR" sz="2800" b="1" dirty="0"/>
              <a:t>Exposé</a:t>
            </a:r>
            <a:endParaRPr lang="fr-FR" sz="2800" dirty="0"/>
          </a:p>
          <a:p>
            <a:pPr lvl="0"/>
            <a:r>
              <a:rPr lang="fr-FR" dirty="0"/>
              <a:t>Durée de la préparation : 4 heures</a:t>
            </a:r>
          </a:p>
          <a:p>
            <a:pPr lvl="0"/>
            <a:r>
              <a:rPr lang="fr-FR" dirty="0"/>
              <a:t>Durée totale de l'épreuve : 1 heure (exposé : 40 minutes maximum ; entretien : 20 minutes maximum)</a:t>
            </a:r>
          </a:p>
          <a:p>
            <a:pPr lvl="0"/>
            <a:r>
              <a:rPr lang="fr-FR" dirty="0"/>
              <a:t>Coefficient 1</a:t>
            </a:r>
          </a:p>
          <a:p>
            <a:r>
              <a:rPr lang="fr-FR" dirty="0"/>
              <a:t>Exposé à partir d’un sujet portant, au choix du candidat formulé lors de l'inscription et indépendamment de l'option A, B, C, D ou E choisie :</a:t>
            </a:r>
          </a:p>
          <a:p>
            <a:pPr lvl="0"/>
            <a:r>
              <a:rPr lang="fr-FR" dirty="0"/>
              <a:t>soit sur les éléments généraux du </a:t>
            </a:r>
            <a:r>
              <a:rPr lang="fr-FR" b="1" dirty="0"/>
              <a:t>droit</a:t>
            </a:r>
            <a:r>
              <a:rPr lang="fr-FR" dirty="0"/>
              <a:t> et sur le droit des affaires,</a:t>
            </a:r>
          </a:p>
          <a:p>
            <a:pPr lvl="0"/>
            <a:r>
              <a:rPr lang="fr-FR" dirty="0"/>
              <a:t>soit sur </a:t>
            </a:r>
            <a:r>
              <a:rPr lang="fr-FR" b="1" dirty="0"/>
              <a:t>l'économie.</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791" y="609600"/>
            <a:ext cx="3416532" cy="1989859"/>
          </a:xfrm>
          <a:prstGeom prst="rect">
            <a:avLst/>
          </a:prstGeom>
        </p:spPr>
      </p:pic>
    </p:spTree>
    <p:extLst>
      <p:ext uri="{BB962C8B-B14F-4D97-AF65-F5344CB8AC3E}">
        <p14:creationId xmlns:p14="http://schemas.microsoft.com/office/powerpoint/2010/main" val="70177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Agrégation externe d’économie et gestion - admission</a:t>
            </a:r>
            <a:endParaRPr lang="fr-FR" dirty="0"/>
          </a:p>
        </p:txBody>
      </p:sp>
      <p:sp>
        <p:nvSpPr>
          <p:cNvPr id="3" name="Espace réservé du contenu 2"/>
          <p:cNvSpPr>
            <a:spLocks noGrp="1"/>
          </p:cNvSpPr>
          <p:nvPr>
            <p:ph idx="1"/>
          </p:nvPr>
        </p:nvSpPr>
        <p:spPr>
          <a:xfrm>
            <a:off x="376888" y="2043024"/>
            <a:ext cx="8596668" cy="4357777"/>
          </a:xfrm>
        </p:spPr>
        <p:txBody>
          <a:bodyPr>
            <a:normAutofit/>
          </a:bodyPr>
          <a:lstStyle/>
          <a:p>
            <a:pPr marL="0" indent="0">
              <a:buNone/>
            </a:pPr>
            <a:r>
              <a:rPr lang="fr-FR" sz="2400" b="1" dirty="0"/>
              <a:t>Épreuve de cas pratique dans la spécialité correspondant à l’option choisie par le candidat. </a:t>
            </a:r>
            <a:endParaRPr lang="fr-FR" sz="2400" b="1" dirty="0" smtClean="0"/>
          </a:p>
          <a:p>
            <a:pPr marL="0" indent="0">
              <a:buNone/>
            </a:pPr>
            <a:endParaRPr lang="fr-FR" dirty="0"/>
          </a:p>
          <a:p>
            <a:pPr lvl="0"/>
            <a:r>
              <a:rPr lang="fr-FR" dirty="0"/>
              <a:t>Durée de la préparation : 4 heures</a:t>
            </a:r>
          </a:p>
          <a:p>
            <a:pPr lvl="0"/>
            <a:r>
              <a:rPr lang="fr-FR" dirty="0"/>
              <a:t>Durée totale de l'épreuve : 1 heure (exposé : 40 minutes maximum ; entretien : 20 minutes maximum)</a:t>
            </a:r>
          </a:p>
          <a:p>
            <a:pPr lvl="0"/>
            <a:r>
              <a:rPr lang="fr-FR" dirty="0"/>
              <a:t>Coefficient 1</a:t>
            </a:r>
          </a:p>
          <a:p>
            <a:endParaRPr lang="fr-FR" dirty="0"/>
          </a:p>
        </p:txBody>
      </p:sp>
      <p:pic>
        <p:nvPicPr>
          <p:cNvPr id="4" name="Image 3"/>
          <p:cNvPicPr>
            <a:picLocks noChangeAspect="1"/>
          </p:cNvPicPr>
          <p:nvPr/>
        </p:nvPicPr>
        <p:blipFill>
          <a:blip r:embed="rId2"/>
          <a:stretch>
            <a:fillRect/>
          </a:stretch>
        </p:blipFill>
        <p:spPr>
          <a:xfrm>
            <a:off x="5986289" y="4768994"/>
            <a:ext cx="3095625" cy="1476375"/>
          </a:xfrm>
          <a:prstGeom prst="rect">
            <a:avLst/>
          </a:prstGeom>
        </p:spPr>
      </p:pic>
    </p:spTree>
    <p:extLst>
      <p:ext uri="{BB962C8B-B14F-4D97-AF65-F5344CB8AC3E}">
        <p14:creationId xmlns:p14="http://schemas.microsoft.com/office/powerpoint/2010/main" val="292600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Agrégation interne d’économie et gestion</a:t>
            </a:r>
            <a:endParaRPr lang="fr-FR" dirty="0"/>
          </a:p>
        </p:txBody>
      </p:sp>
      <p:sp>
        <p:nvSpPr>
          <p:cNvPr id="3" name="Espace réservé du contenu 2"/>
          <p:cNvSpPr>
            <a:spLocks noGrp="1"/>
          </p:cNvSpPr>
          <p:nvPr>
            <p:ph idx="1"/>
          </p:nvPr>
        </p:nvSpPr>
        <p:spPr/>
        <p:txBody>
          <a:bodyPr/>
          <a:lstStyle/>
          <a:p>
            <a:pPr marL="0" indent="0">
              <a:buNone/>
            </a:pPr>
            <a:r>
              <a:rPr lang="fr-FR" sz="2000" dirty="0"/>
              <a:t>Les candidats à l'agrégation interne d’économie et gestion ont le choix entre cinq options:</a:t>
            </a:r>
          </a:p>
          <a:p>
            <a:pPr lvl="0"/>
            <a:r>
              <a:rPr lang="fr-FR" dirty="0"/>
              <a:t>option A : administration et ressources humaines,</a:t>
            </a:r>
          </a:p>
          <a:p>
            <a:pPr lvl="0"/>
            <a:r>
              <a:rPr lang="fr-FR" dirty="0"/>
              <a:t>option B : finance et contrôle,</a:t>
            </a:r>
          </a:p>
          <a:p>
            <a:pPr lvl="0"/>
            <a:r>
              <a:rPr lang="fr-FR" dirty="0"/>
              <a:t>option C : marketing,</a:t>
            </a:r>
          </a:p>
          <a:p>
            <a:pPr lvl="0"/>
            <a:r>
              <a:rPr lang="fr-FR" dirty="0"/>
              <a:t>option D : système d’information,</a:t>
            </a:r>
          </a:p>
          <a:p>
            <a:pPr lvl="0"/>
            <a:r>
              <a:rPr lang="fr-FR" dirty="0"/>
              <a:t>option E : production de services.</a:t>
            </a:r>
          </a:p>
          <a:p>
            <a:r>
              <a:rPr lang="fr-FR" dirty="0"/>
              <a:t>Ce choix est formulé au moment de l'inscription. Toutefois, les candidats proposés par le jury pour l’admissibilité et pour l’admission ne font pas l'objet de classements distincts selon l'option choisie.</a:t>
            </a:r>
          </a:p>
          <a:p>
            <a:endParaRPr lang="fr-FR" dirty="0"/>
          </a:p>
        </p:txBody>
      </p:sp>
      <p:pic>
        <p:nvPicPr>
          <p:cNvPr id="4" name="Image 3"/>
          <p:cNvPicPr>
            <a:picLocks noChangeAspect="1"/>
          </p:cNvPicPr>
          <p:nvPr/>
        </p:nvPicPr>
        <p:blipFill>
          <a:blip r:embed="rId2"/>
          <a:stretch>
            <a:fillRect/>
          </a:stretch>
        </p:blipFill>
        <p:spPr>
          <a:xfrm>
            <a:off x="6473796" y="2823469"/>
            <a:ext cx="2619375" cy="1743075"/>
          </a:xfrm>
          <a:prstGeom prst="rect">
            <a:avLst/>
          </a:prstGeom>
        </p:spPr>
      </p:pic>
    </p:spTree>
    <p:extLst>
      <p:ext uri="{BB962C8B-B14F-4D97-AF65-F5344CB8AC3E}">
        <p14:creationId xmlns:p14="http://schemas.microsoft.com/office/powerpoint/2010/main" val="426296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Agrégation interne d’économie et gestion - Admissibilité</a:t>
            </a:r>
            <a:endParaRPr lang="fr-FR" dirty="0"/>
          </a:p>
        </p:txBody>
      </p:sp>
      <p:sp>
        <p:nvSpPr>
          <p:cNvPr id="3" name="Espace réservé du contenu 2"/>
          <p:cNvSpPr>
            <a:spLocks noGrp="1"/>
          </p:cNvSpPr>
          <p:nvPr>
            <p:ph idx="1"/>
          </p:nvPr>
        </p:nvSpPr>
        <p:spPr/>
        <p:txBody>
          <a:bodyPr/>
          <a:lstStyle/>
          <a:p>
            <a:pPr marL="0" indent="0">
              <a:buNone/>
            </a:pPr>
            <a:r>
              <a:rPr lang="fr-FR" sz="2400" b="1" dirty="0"/>
              <a:t>Dissertation </a:t>
            </a:r>
          </a:p>
          <a:p>
            <a:pPr lvl="0"/>
            <a:r>
              <a:rPr lang="fr-FR" dirty="0"/>
              <a:t>Durée : 5 heures</a:t>
            </a:r>
          </a:p>
          <a:p>
            <a:pPr lvl="0"/>
            <a:r>
              <a:rPr lang="fr-FR" dirty="0"/>
              <a:t>Coefficient 1</a:t>
            </a:r>
          </a:p>
          <a:p>
            <a:r>
              <a:rPr lang="fr-FR" dirty="0"/>
              <a:t>La dissertation porte sur le management.</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121" y="3560275"/>
            <a:ext cx="4413138" cy="2481087"/>
          </a:xfrm>
          <a:prstGeom prst="rect">
            <a:avLst/>
          </a:prstGeom>
        </p:spPr>
      </p:pic>
    </p:spTree>
    <p:extLst>
      <p:ext uri="{BB962C8B-B14F-4D97-AF65-F5344CB8AC3E}">
        <p14:creationId xmlns:p14="http://schemas.microsoft.com/office/powerpoint/2010/main" val="388189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596537"/>
            <a:ext cx="8596668" cy="1320800"/>
          </a:xfrm>
        </p:spPr>
        <p:txBody>
          <a:bodyPr/>
          <a:lstStyle/>
          <a:p>
            <a:r>
              <a:rPr lang="fr-FR" dirty="0" smtClean="0"/>
              <a:t>Agrégation interne d’économie et gestion - Admissibilité</a:t>
            </a:r>
            <a:endParaRPr lang="fr-FR" dirty="0"/>
          </a:p>
        </p:txBody>
      </p:sp>
      <p:sp>
        <p:nvSpPr>
          <p:cNvPr id="3" name="Espace réservé du contenu 2"/>
          <p:cNvSpPr>
            <a:spLocks noGrp="1"/>
          </p:cNvSpPr>
          <p:nvPr>
            <p:ph idx="1"/>
          </p:nvPr>
        </p:nvSpPr>
        <p:spPr/>
        <p:txBody>
          <a:bodyPr/>
          <a:lstStyle/>
          <a:p>
            <a:pPr marL="0" indent="0">
              <a:buNone/>
            </a:pPr>
            <a:r>
              <a:rPr lang="fr-FR" sz="2400" b="1" dirty="0"/>
              <a:t>Exploitation pédagogique </a:t>
            </a:r>
          </a:p>
          <a:p>
            <a:pPr lvl="0"/>
            <a:r>
              <a:rPr lang="fr-FR" dirty="0"/>
              <a:t>Durée : 5 heures</a:t>
            </a:r>
          </a:p>
          <a:p>
            <a:pPr lvl="0"/>
            <a:r>
              <a:rPr lang="fr-FR" dirty="0"/>
              <a:t>Coefficient 1</a:t>
            </a:r>
          </a:p>
          <a:p>
            <a:r>
              <a:rPr lang="fr-FR" dirty="0"/>
              <a:t>L'épreuve consiste en une exploitation pédagogique d'un thème dans la spécialité correspondant à l'option choisie par le candidat.</a:t>
            </a:r>
          </a:p>
          <a:p>
            <a:endParaRPr lang="fr-FR" dirty="0"/>
          </a:p>
        </p:txBody>
      </p:sp>
      <p:pic>
        <p:nvPicPr>
          <p:cNvPr id="5" name="Image 4"/>
          <p:cNvPicPr>
            <a:picLocks noChangeAspect="1"/>
          </p:cNvPicPr>
          <p:nvPr/>
        </p:nvPicPr>
        <p:blipFill>
          <a:blip r:embed="rId2"/>
          <a:stretch>
            <a:fillRect/>
          </a:stretch>
        </p:blipFill>
        <p:spPr>
          <a:xfrm>
            <a:off x="9045806" y="333375"/>
            <a:ext cx="2816456" cy="2477546"/>
          </a:xfrm>
          <a:prstGeom prst="rect">
            <a:avLst/>
          </a:prstGeom>
        </p:spPr>
      </p:pic>
    </p:spTree>
    <p:extLst>
      <p:ext uri="{BB962C8B-B14F-4D97-AF65-F5344CB8AC3E}">
        <p14:creationId xmlns:p14="http://schemas.microsoft.com/office/powerpoint/2010/main" val="183244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Agrégation interne d’économie et gestion - Admission</a:t>
            </a:r>
            <a:endParaRPr lang="fr-FR" dirty="0"/>
          </a:p>
        </p:txBody>
      </p:sp>
      <p:sp>
        <p:nvSpPr>
          <p:cNvPr id="3" name="Espace réservé du contenu 2"/>
          <p:cNvSpPr>
            <a:spLocks noGrp="1"/>
          </p:cNvSpPr>
          <p:nvPr>
            <p:ph idx="1"/>
          </p:nvPr>
        </p:nvSpPr>
        <p:spPr>
          <a:xfrm>
            <a:off x="677334" y="2278155"/>
            <a:ext cx="8596668" cy="3880773"/>
          </a:xfrm>
        </p:spPr>
        <p:txBody>
          <a:bodyPr/>
          <a:lstStyle/>
          <a:p>
            <a:pPr marL="0" indent="0">
              <a:buNone/>
            </a:pPr>
            <a:r>
              <a:rPr lang="fr-FR" sz="2400" b="1" dirty="0"/>
              <a:t>Exposé à partir d’un dossier documentaire</a:t>
            </a:r>
          </a:p>
          <a:p>
            <a:pPr lvl="0"/>
            <a:r>
              <a:rPr lang="fr-FR" dirty="0"/>
              <a:t>Durée de la préparation : 4 heures</a:t>
            </a:r>
          </a:p>
          <a:p>
            <a:pPr lvl="0"/>
            <a:r>
              <a:rPr lang="fr-FR" dirty="0"/>
              <a:t>Durée totale de l'épreuve : 1 heure (exposé : 40 minutes maximum, entretien : 20 minutes maximum)</a:t>
            </a:r>
          </a:p>
          <a:p>
            <a:pPr lvl="0"/>
            <a:r>
              <a:rPr lang="fr-FR" dirty="0"/>
              <a:t>Coefficient 1</a:t>
            </a:r>
          </a:p>
          <a:p>
            <a:r>
              <a:rPr lang="fr-FR" dirty="0"/>
              <a:t>L'épreuve consiste en un exposé à partir d’un dossier documentaire fourni aux candidat, portant au choix du candidat formulé lors de l'inscription, indépendamment de l'option A, B, C, D ou E choisie, sur :</a:t>
            </a:r>
          </a:p>
          <a:p>
            <a:pPr lvl="0"/>
            <a:r>
              <a:rPr lang="fr-FR" dirty="0"/>
              <a:t>une analyse économique appliquée aux organisations,</a:t>
            </a:r>
          </a:p>
          <a:p>
            <a:r>
              <a:rPr lang="fr-FR" dirty="0"/>
              <a:t>une analyse juridique appliquée aux organisations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433" y="758450"/>
            <a:ext cx="3217669" cy="1810183"/>
          </a:xfrm>
          <a:prstGeom prst="rect">
            <a:avLst/>
          </a:prstGeom>
        </p:spPr>
      </p:pic>
    </p:spTree>
    <p:extLst>
      <p:ext uri="{BB962C8B-B14F-4D97-AF65-F5344CB8AC3E}">
        <p14:creationId xmlns:p14="http://schemas.microsoft.com/office/powerpoint/2010/main" val="80749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Agrégation interne d’économie et gestion - Admission</a:t>
            </a:r>
            <a:endParaRPr lang="fr-FR" dirty="0"/>
          </a:p>
        </p:txBody>
      </p:sp>
      <p:sp>
        <p:nvSpPr>
          <p:cNvPr id="3" name="Espace réservé du contenu 2"/>
          <p:cNvSpPr>
            <a:spLocks noGrp="1"/>
          </p:cNvSpPr>
          <p:nvPr>
            <p:ph idx="1"/>
          </p:nvPr>
        </p:nvSpPr>
        <p:spPr/>
        <p:txBody>
          <a:bodyPr/>
          <a:lstStyle/>
          <a:p>
            <a:pPr marL="0" indent="0">
              <a:buNone/>
            </a:pPr>
            <a:r>
              <a:rPr lang="fr-FR" sz="2400" b="1" dirty="0"/>
              <a:t>Épreuve de cas pratique </a:t>
            </a:r>
            <a:endParaRPr lang="fr-FR" sz="2400" dirty="0"/>
          </a:p>
          <a:p>
            <a:pPr lvl="0"/>
            <a:r>
              <a:rPr lang="fr-FR" dirty="0"/>
              <a:t>Durée de la préparation : 4 heures.</a:t>
            </a:r>
          </a:p>
          <a:p>
            <a:pPr lvl="0"/>
            <a:r>
              <a:rPr lang="fr-FR" dirty="0"/>
              <a:t>Durée totale de l'épreuve : 1 heure (exposé : 40 minutes maximum, entretien : 20 minutes maximum)</a:t>
            </a:r>
          </a:p>
          <a:p>
            <a:pPr lvl="0"/>
            <a:r>
              <a:rPr lang="fr-FR" dirty="0"/>
              <a:t>Coefficient 1</a:t>
            </a:r>
          </a:p>
          <a:p>
            <a:r>
              <a:rPr lang="fr-FR" dirty="0"/>
              <a:t>Épreuve de cas pratique dans la spécialité correspondant à l’option choisie par le candidat.</a:t>
            </a:r>
          </a:p>
          <a:p>
            <a:endParaRPr lang="fr-FR" dirty="0"/>
          </a:p>
          <a:p>
            <a:pPr marL="0" indent="0">
              <a:buNone/>
            </a:pP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2450" y="540327"/>
            <a:ext cx="2615739" cy="1961804"/>
          </a:xfrm>
          <a:prstGeom prst="rect">
            <a:avLst/>
          </a:prstGeom>
        </p:spPr>
      </p:pic>
    </p:spTree>
    <p:extLst>
      <p:ext uri="{BB962C8B-B14F-4D97-AF65-F5344CB8AC3E}">
        <p14:creationId xmlns:p14="http://schemas.microsoft.com/office/powerpoint/2010/main" val="61088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vous de choisir !</a:t>
            </a:r>
            <a:endParaRPr lang="fr-FR" dirty="0"/>
          </a:p>
        </p:txBody>
      </p:sp>
      <p:sp>
        <p:nvSpPr>
          <p:cNvPr id="3" name="Espace réservé du contenu 2"/>
          <p:cNvSpPr>
            <a:spLocks noGrp="1"/>
          </p:cNvSpPr>
          <p:nvPr>
            <p:ph idx="1"/>
          </p:nvPr>
        </p:nvSpPr>
        <p:spPr/>
        <p:txBody>
          <a:bodyPr/>
          <a:lstStyle/>
          <a:p>
            <a:r>
              <a:rPr lang="fr-FR" dirty="0" smtClean="0"/>
              <a:t>Selon votre formation initiale,</a:t>
            </a:r>
          </a:p>
          <a:p>
            <a:r>
              <a:rPr lang="fr-FR" dirty="0" smtClean="0"/>
              <a:t>Selon votre situation professionnelle,</a:t>
            </a:r>
          </a:p>
          <a:p>
            <a:r>
              <a:rPr lang="fr-FR" dirty="0" smtClean="0"/>
              <a:t>Selon le temps que vous pouvez consacrer à la formation,</a:t>
            </a:r>
          </a:p>
          <a:p>
            <a:r>
              <a:rPr lang="fr-FR" dirty="0" smtClean="0"/>
              <a:t>Selon l’option que vous connaissez le mieux ou qui vous intéresse le plus… </a:t>
            </a:r>
          </a:p>
          <a:p>
            <a:endParaRPr lang="fr-FR" dirty="0"/>
          </a:p>
          <a:p>
            <a:pPr marL="0" indent="0" algn="r">
              <a:buNone/>
            </a:pPr>
            <a:r>
              <a:rPr lang="fr-FR" dirty="0" smtClean="0"/>
              <a:t>Bonne route  !</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6440" y="4530436"/>
            <a:ext cx="3467655" cy="1928414"/>
          </a:xfrm>
          <a:prstGeom prst="rect">
            <a:avLst/>
          </a:prstGeom>
        </p:spPr>
      </p:pic>
    </p:spTree>
    <p:extLst>
      <p:ext uri="{BB962C8B-B14F-4D97-AF65-F5344CB8AC3E}">
        <p14:creationId xmlns:p14="http://schemas.microsoft.com/office/powerpoint/2010/main" val="130167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Composition de sciences de gestion</a:t>
            </a:r>
            <a:endParaRPr lang="fr-FR" dirty="0"/>
          </a:p>
        </p:txBody>
      </p:sp>
      <p:sp>
        <p:nvSpPr>
          <p:cNvPr id="3" name="Espace réservé du contenu 2"/>
          <p:cNvSpPr>
            <a:spLocks noGrp="1"/>
          </p:cNvSpPr>
          <p:nvPr>
            <p:ph idx="1"/>
          </p:nvPr>
        </p:nvSpPr>
        <p:spPr>
          <a:xfrm>
            <a:off x="1295401" y="1930401"/>
            <a:ext cx="9601196" cy="4431210"/>
          </a:xfrm>
        </p:spPr>
        <p:txBody>
          <a:bodyPr>
            <a:normAutofit/>
          </a:bodyPr>
          <a:lstStyle/>
          <a:p>
            <a:pPr lvl="0"/>
            <a:r>
              <a:rPr lang="fr-FR" sz="2400" dirty="0" smtClean="0"/>
              <a:t>Durée</a:t>
            </a:r>
            <a:r>
              <a:rPr lang="fr-FR" sz="2400" dirty="0"/>
              <a:t> : 5 heures</a:t>
            </a:r>
          </a:p>
          <a:p>
            <a:pPr lvl="0"/>
            <a:r>
              <a:rPr lang="fr-FR" sz="2400" dirty="0"/>
              <a:t>Coefficient 1</a:t>
            </a:r>
          </a:p>
          <a:p>
            <a:r>
              <a:rPr lang="fr-FR" sz="2400" dirty="0"/>
              <a:t>L'épreuve consiste en l'étude de situations de gestion basées sur des données réelles, en vue de les analyser et de proposer des solutions. Elle mobilise les sciences de gestion dans l'option correspondante ainsi que des références au management des organisations et aux systèmes d'information de gestion.</a:t>
            </a:r>
          </a:p>
          <a:p>
            <a:r>
              <a:rPr lang="fr-FR" sz="2400" dirty="0"/>
              <a:t>Le sujet de l'épreuve est spécifique à l'option choisie.</a:t>
            </a:r>
          </a:p>
          <a:p>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0297" y="435033"/>
            <a:ext cx="3419003" cy="1942408"/>
          </a:xfrm>
          <a:prstGeom prst="rect">
            <a:avLst/>
          </a:prstGeom>
        </p:spPr>
      </p:pic>
    </p:spTree>
    <p:extLst>
      <p:ext uri="{BB962C8B-B14F-4D97-AF65-F5344CB8AC3E}">
        <p14:creationId xmlns:p14="http://schemas.microsoft.com/office/powerpoint/2010/main" val="186946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4957" y="342053"/>
            <a:ext cx="9601196" cy="925045"/>
          </a:xfrm>
        </p:spPr>
        <p:txBody>
          <a:bodyPr>
            <a:normAutofit fontScale="90000"/>
          </a:bodyPr>
          <a:lstStyle/>
          <a:p>
            <a:r>
              <a:rPr lang="fr-FR" sz="2200" b="1" dirty="0" smtClean="0"/>
              <a:t/>
            </a:r>
            <a:br>
              <a:rPr lang="fr-FR" sz="2200" b="1" dirty="0" smtClean="0"/>
            </a:br>
            <a:r>
              <a:rPr lang="fr-FR" sz="4000" b="1" dirty="0" smtClean="0"/>
              <a:t>Épreuve </a:t>
            </a:r>
            <a:r>
              <a:rPr lang="fr-FR" sz="4000" b="1" dirty="0"/>
              <a:t>de synthèse</a:t>
            </a:r>
            <a:r>
              <a:rPr lang="fr-FR" dirty="0"/>
              <a:t/>
            </a:r>
            <a:br>
              <a:rPr lang="fr-FR" dirty="0"/>
            </a:br>
            <a:endParaRPr lang="fr-FR" dirty="0"/>
          </a:p>
        </p:txBody>
      </p:sp>
      <p:sp>
        <p:nvSpPr>
          <p:cNvPr id="3" name="Espace réservé du contenu 2"/>
          <p:cNvSpPr>
            <a:spLocks noGrp="1"/>
          </p:cNvSpPr>
          <p:nvPr>
            <p:ph idx="1"/>
          </p:nvPr>
        </p:nvSpPr>
        <p:spPr>
          <a:xfrm>
            <a:off x="1295401" y="1763486"/>
            <a:ext cx="9601196" cy="4112382"/>
          </a:xfrm>
        </p:spPr>
        <p:txBody>
          <a:bodyPr>
            <a:normAutofit/>
          </a:bodyPr>
          <a:lstStyle/>
          <a:p>
            <a:pPr lvl="0"/>
            <a:r>
              <a:rPr lang="fr-FR" dirty="0" smtClean="0"/>
              <a:t>Durée</a:t>
            </a:r>
            <a:r>
              <a:rPr lang="fr-FR" dirty="0"/>
              <a:t> : 5 heures</a:t>
            </a:r>
          </a:p>
          <a:p>
            <a:pPr lvl="0"/>
            <a:r>
              <a:rPr lang="fr-FR" dirty="0"/>
              <a:t>Coefficient 1</a:t>
            </a:r>
          </a:p>
          <a:p>
            <a:r>
              <a:rPr lang="fr-FR" dirty="0"/>
              <a:t>L'épreuve consiste en l'exploitation d'un dossier documentaire relatif à des problématiques relevant du management des organisations et en l'étude de leurs prolongements économiques et juridiques. Le sujet de l'épreuve peut être commun à plusieurs options.</a:t>
            </a:r>
          </a:p>
          <a:p>
            <a:r>
              <a:rPr lang="fr-FR" dirty="0"/>
              <a:t>Elle comporte deux parties :</a:t>
            </a:r>
          </a:p>
          <a:p>
            <a:pPr lvl="0"/>
            <a:r>
              <a:rPr lang="fr-FR" dirty="0"/>
              <a:t>une synthèse, à partir de la formulation d'une problématique fournie dans le sujet et centrée sur l'exploitation pédagogique d'un thème de management des organisations,</a:t>
            </a:r>
          </a:p>
          <a:p>
            <a:pPr lvl="0"/>
            <a:r>
              <a:rPr lang="fr-FR" dirty="0"/>
              <a:t>une réponse à une série de questions à portée didactique, soit dans le domaine économique, soit dans le domaine juridique. Le candidat choisit de traiter la série de questions se rapportant à l'un ou à l'autre de ces domaines.</a:t>
            </a:r>
          </a:p>
          <a:p>
            <a:endParaRPr lang="fr-FR" dirty="0"/>
          </a:p>
        </p:txBody>
      </p:sp>
      <p:sp>
        <p:nvSpPr>
          <p:cNvPr id="4" name="AutoShape 2" descr="Résultat de recherche d'images pour &quot;synthè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a:stretch>
            <a:fillRect/>
          </a:stretch>
        </p:blipFill>
        <p:spPr>
          <a:xfrm>
            <a:off x="6076604" y="508895"/>
            <a:ext cx="3289883" cy="1959985"/>
          </a:xfrm>
          <a:prstGeom prst="rect">
            <a:avLst/>
          </a:prstGeom>
        </p:spPr>
      </p:pic>
    </p:spTree>
    <p:extLst>
      <p:ext uri="{BB962C8B-B14F-4D97-AF65-F5344CB8AC3E}">
        <p14:creationId xmlns:p14="http://schemas.microsoft.com/office/powerpoint/2010/main" val="24829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1037860"/>
          </a:xfrm>
        </p:spPr>
        <p:txBody>
          <a:bodyPr>
            <a:normAutofit fontScale="90000"/>
          </a:bodyPr>
          <a:lstStyle/>
          <a:p>
            <a:r>
              <a:rPr lang="fr-FR" dirty="0" smtClean="0"/>
              <a:t>Admission - Epreuve d’entretien à partir d’un dossier 1</a:t>
            </a:r>
            <a:endParaRPr lang="fr-FR" dirty="0"/>
          </a:p>
        </p:txBody>
      </p:sp>
      <p:sp>
        <p:nvSpPr>
          <p:cNvPr id="3" name="Espace réservé du contenu 2"/>
          <p:cNvSpPr>
            <a:spLocks noGrp="1"/>
          </p:cNvSpPr>
          <p:nvPr>
            <p:ph idx="1"/>
          </p:nvPr>
        </p:nvSpPr>
        <p:spPr>
          <a:xfrm>
            <a:off x="1295401" y="1711235"/>
            <a:ext cx="9601196" cy="4624251"/>
          </a:xfrm>
        </p:spPr>
        <p:txBody>
          <a:bodyPr>
            <a:normAutofit/>
          </a:bodyPr>
          <a:lstStyle/>
          <a:p>
            <a:pPr marL="0" indent="0">
              <a:buNone/>
            </a:pPr>
            <a:endParaRPr lang="fr-FR" dirty="0"/>
          </a:p>
          <a:p>
            <a:pPr lvl="0"/>
            <a:r>
              <a:rPr lang="fr-FR" sz="2400" dirty="0"/>
              <a:t>Durée de la préparation : 2 heures</a:t>
            </a:r>
          </a:p>
          <a:p>
            <a:pPr lvl="0"/>
            <a:r>
              <a:rPr lang="fr-FR" sz="2400" dirty="0"/>
              <a:t>Durée totale de l’épreuve : 1 heure (présentation : 30 minutes, entretien : 30 minutes)</a:t>
            </a:r>
          </a:p>
          <a:p>
            <a:pPr lvl="0"/>
            <a:r>
              <a:rPr lang="fr-FR" sz="2400" dirty="0"/>
              <a:t>Coefficient 2</a:t>
            </a:r>
          </a:p>
          <a:p>
            <a:r>
              <a:rPr lang="fr-FR" sz="2400" dirty="0"/>
              <a:t>L'épreuve consiste en l'exploitation didactique, dans le champ des sciences de gestion et dans l'option choisie, d'une situation organisationnelle réelle, observée ou vécue par le candidat. Elle prend appui sur un dossier documentaire d'une dizaine de pages maximum (hors annexes), produit par le candidat.</a:t>
            </a:r>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9141" y="546584"/>
            <a:ext cx="2244437" cy="1963860"/>
          </a:xfrm>
          <a:prstGeom prst="rect">
            <a:avLst/>
          </a:prstGeom>
        </p:spPr>
      </p:pic>
    </p:spTree>
    <p:extLst>
      <p:ext uri="{BB962C8B-B14F-4D97-AF65-F5344CB8AC3E}">
        <p14:creationId xmlns:p14="http://schemas.microsoft.com/office/powerpoint/2010/main" val="230676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729102"/>
          </a:xfrm>
        </p:spPr>
        <p:txBody>
          <a:bodyPr>
            <a:normAutofit/>
          </a:bodyPr>
          <a:lstStyle/>
          <a:p>
            <a:r>
              <a:rPr lang="fr-FR" dirty="0" smtClean="0"/>
              <a:t>Epreuve d’entretien à partir d’un dossier  2</a:t>
            </a:r>
            <a:endParaRPr lang="fr-FR" dirty="0"/>
          </a:p>
        </p:txBody>
      </p:sp>
      <p:sp>
        <p:nvSpPr>
          <p:cNvPr id="3" name="Espace réservé du contenu 2"/>
          <p:cNvSpPr>
            <a:spLocks noGrp="1"/>
          </p:cNvSpPr>
          <p:nvPr>
            <p:ph idx="1"/>
          </p:nvPr>
        </p:nvSpPr>
        <p:spPr>
          <a:xfrm>
            <a:off x="1295401" y="1711235"/>
            <a:ext cx="9601196" cy="4754879"/>
          </a:xfrm>
        </p:spPr>
        <p:txBody>
          <a:bodyPr>
            <a:normAutofit/>
          </a:bodyPr>
          <a:lstStyle/>
          <a:p>
            <a:endParaRPr lang="fr-FR" dirty="0" smtClean="0"/>
          </a:p>
          <a:p>
            <a:r>
              <a:rPr lang="fr-FR" sz="2000" dirty="0" smtClean="0"/>
              <a:t>Le </a:t>
            </a:r>
            <a:r>
              <a:rPr lang="fr-FR" sz="2000" dirty="0"/>
              <a:t>sujet proposé par le jury, à partir du dossier, précise le contexte et les conditions de l'enseignement envisagé.</a:t>
            </a:r>
          </a:p>
          <a:p>
            <a:r>
              <a:rPr lang="fr-FR" sz="2000" dirty="0"/>
              <a:t>Au cours de l'exposé, le candidat présente ses réponses au sujet et justifie les orientations qu'il privilégie. L'entretien qui lui succède permet au jury d'approfondir les points qu'il juge utile. Il permet en outre d'apprécier la capacité du candidat à prendre en compte les acquis et les besoins des élèves, à se représenter la diversité des conditions d'exercice de son métier futur, à en connaître de façon réfléchie le contexte dans ses différentes dimensions (classe, équipe éducative, établissement, institution scolaire, société) et les valeurs qui le portent, dont celles de la République.</a:t>
            </a:r>
          </a:p>
          <a:p>
            <a:r>
              <a:rPr lang="fr-FR" sz="2000" dirty="0"/>
              <a:t>Les dossiers doivent être déposés au secrétariat du jury cinq jours francs au moins avant le début des épreuves d'admission.</a:t>
            </a:r>
          </a:p>
          <a:p>
            <a:endParaRPr lang="fr-FR" dirty="0"/>
          </a:p>
        </p:txBody>
      </p:sp>
    </p:spTree>
    <p:extLst>
      <p:ext uri="{BB962C8B-B14F-4D97-AF65-F5344CB8AC3E}">
        <p14:creationId xmlns:p14="http://schemas.microsoft.com/office/powerpoint/2010/main" val="381758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Admission - Épreuve </a:t>
            </a:r>
            <a:r>
              <a:rPr lang="fr-FR" b="1" dirty="0"/>
              <a:t>de mise en situation professionnelle</a:t>
            </a:r>
            <a:r>
              <a:rPr lang="fr-FR" dirty="0"/>
              <a:t/>
            </a:r>
            <a:br>
              <a:rPr lang="fr-FR" dirty="0"/>
            </a:br>
            <a:endParaRPr lang="fr-FR" dirty="0"/>
          </a:p>
        </p:txBody>
      </p:sp>
      <p:sp>
        <p:nvSpPr>
          <p:cNvPr id="3" name="Espace réservé du contenu 2"/>
          <p:cNvSpPr>
            <a:spLocks noGrp="1"/>
          </p:cNvSpPr>
          <p:nvPr>
            <p:ph idx="1"/>
          </p:nvPr>
        </p:nvSpPr>
        <p:spPr>
          <a:xfrm>
            <a:off x="677334" y="2459847"/>
            <a:ext cx="8596668" cy="3880773"/>
          </a:xfrm>
        </p:spPr>
        <p:txBody>
          <a:bodyPr/>
          <a:lstStyle/>
          <a:p>
            <a:pPr lvl="0"/>
            <a:r>
              <a:rPr lang="fr-FR" dirty="0" smtClean="0"/>
              <a:t>Durée </a:t>
            </a:r>
            <a:r>
              <a:rPr lang="fr-FR" dirty="0"/>
              <a:t>de la préparation : 3 heures</a:t>
            </a:r>
          </a:p>
          <a:p>
            <a:pPr lvl="0"/>
            <a:r>
              <a:rPr lang="fr-FR" dirty="0"/>
              <a:t>Durée de l’épreuve : 1 heure (exposé : 30 minutes, entretien : 30 minutes)</a:t>
            </a:r>
          </a:p>
          <a:p>
            <a:pPr lvl="0"/>
            <a:r>
              <a:rPr lang="fr-FR" dirty="0"/>
              <a:t>Coefficient 2</a:t>
            </a:r>
          </a:p>
          <a:p>
            <a:r>
              <a:rPr lang="fr-FR" dirty="0"/>
              <a:t>L'épreuve consiste en la présentation et la justification de la démarche suivie pour la construction d'une séquence pédagogique. Celle-ci porte, au choix du candidat au moment de l'épreuve, sur le management des organisations, l'économie ou le droit. Une situation professionnelle explicite est fournie par le jury. Elle précise les conditions d'enseignement ainsi que des éléments de contexte relatifs aux élèves.</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3549" y="399149"/>
            <a:ext cx="3414527" cy="2751375"/>
          </a:xfrm>
          <a:prstGeom prst="rect">
            <a:avLst/>
          </a:prstGeom>
        </p:spPr>
      </p:pic>
    </p:spTree>
    <p:extLst>
      <p:ext uri="{BB962C8B-B14F-4D97-AF65-F5344CB8AC3E}">
        <p14:creationId xmlns:p14="http://schemas.microsoft.com/office/powerpoint/2010/main" val="212676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Capet interne d’économie et gestion</a:t>
            </a:r>
            <a:endParaRPr lang="fr-FR" dirty="0"/>
          </a:p>
        </p:txBody>
      </p:sp>
      <p:sp>
        <p:nvSpPr>
          <p:cNvPr id="3" name="Espace réservé du contenu 2"/>
          <p:cNvSpPr>
            <a:spLocks noGrp="1"/>
          </p:cNvSpPr>
          <p:nvPr>
            <p:ph idx="1"/>
          </p:nvPr>
        </p:nvSpPr>
        <p:spPr/>
        <p:txBody>
          <a:bodyPr>
            <a:normAutofit/>
          </a:bodyPr>
          <a:lstStyle/>
          <a:p>
            <a:pPr marL="0" indent="0">
              <a:buNone/>
            </a:pPr>
            <a:r>
              <a:rPr lang="fr-FR" sz="2400" dirty="0" smtClean="0"/>
              <a:t>Admissibilité :</a:t>
            </a:r>
          </a:p>
          <a:p>
            <a:pPr marL="0" indent="0">
              <a:buNone/>
            </a:pPr>
            <a:r>
              <a:rPr lang="fr-FR" sz="2400" dirty="0"/>
              <a:t>	</a:t>
            </a:r>
            <a:r>
              <a:rPr lang="fr-FR" sz="2400" dirty="0" smtClean="0"/>
              <a:t>Epreuve de reconnaissance des acquis de l’expérience professionnelle</a:t>
            </a:r>
          </a:p>
          <a:p>
            <a:pPr marL="0" indent="0">
              <a:buNone/>
            </a:pPr>
            <a:endParaRPr lang="fr-FR" sz="2400" dirty="0" smtClean="0"/>
          </a:p>
          <a:p>
            <a:pPr marL="0" indent="0">
              <a:buNone/>
            </a:pPr>
            <a:r>
              <a:rPr lang="fr-FR" sz="2400" dirty="0" smtClean="0"/>
              <a:t>Admission :</a:t>
            </a:r>
          </a:p>
          <a:p>
            <a:pPr marL="0" indent="0">
              <a:buNone/>
            </a:pPr>
            <a:r>
              <a:rPr lang="fr-FR" sz="2400" dirty="0" smtClean="0"/>
              <a:t>	Epreuve pratique d’admission</a:t>
            </a:r>
            <a:endParaRPr lang="fr-FR" sz="24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924" y="609600"/>
            <a:ext cx="3810000" cy="1905000"/>
          </a:xfrm>
          <a:prstGeom prst="rect">
            <a:avLst/>
          </a:prstGeom>
        </p:spPr>
      </p:pic>
    </p:spTree>
    <p:extLst>
      <p:ext uri="{BB962C8B-B14F-4D97-AF65-F5344CB8AC3E}">
        <p14:creationId xmlns:p14="http://schemas.microsoft.com/office/powerpoint/2010/main" val="307780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036320"/>
          </a:xfrm>
        </p:spPr>
        <p:txBody>
          <a:bodyPr>
            <a:normAutofit fontScale="90000"/>
          </a:bodyPr>
          <a:lstStyle/>
          <a:p>
            <a:r>
              <a:rPr lang="fr-FR" sz="3100" b="1" dirty="0"/>
              <a:t>Épreuve d’admissibilité : épreuve de reconnaissance des acquis de l'expérience </a:t>
            </a:r>
            <a:r>
              <a:rPr lang="fr-FR" sz="3100" b="1" dirty="0" smtClean="0"/>
              <a:t>professionnelle - 1</a:t>
            </a:r>
            <a:r>
              <a:rPr lang="fr-FR" dirty="0"/>
              <a:t/>
            </a:r>
            <a:br>
              <a:rPr lang="fr-FR" dirty="0"/>
            </a:br>
            <a:endParaRPr lang="fr-FR" dirty="0"/>
          </a:p>
        </p:txBody>
      </p:sp>
      <p:sp>
        <p:nvSpPr>
          <p:cNvPr id="3" name="Espace réservé du contenu 2"/>
          <p:cNvSpPr>
            <a:spLocks noGrp="1"/>
          </p:cNvSpPr>
          <p:nvPr>
            <p:ph idx="1"/>
          </p:nvPr>
        </p:nvSpPr>
        <p:spPr>
          <a:xfrm>
            <a:off x="677334" y="2160589"/>
            <a:ext cx="8596668" cy="4240211"/>
          </a:xfrm>
        </p:spPr>
        <p:txBody>
          <a:bodyPr>
            <a:normAutofit fontScale="92500"/>
          </a:bodyPr>
          <a:lstStyle/>
          <a:p>
            <a:r>
              <a:rPr lang="fr-FR" dirty="0"/>
              <a:t>Le dossier de </a:t>
            </a:r>
            <a:r>
              <a:rPr lang="fr-FR" dirty="0" err="1"/>
              <a:t>Raep</a:t>
            </a:r>
            <a:r>
              <a:rPr lang="fr-FR" dirty="0"/>
              <a:t> comporte deux parties.</a:t>
            </a:r>
          </a:p>
          <a:p>
            <a:r>
              <a:rPr lang="fr-FR" dirty="0"/>
              <a:t>Dans une première partie (2 pages dactylographiées maximum), le candidat décrit les </a:t>
            </a:r>
            <a:r>
              <a:rPr lang="fr-FR" b="1" dirty="0"/>
              <a:t>responsabilités qui lui ont été confiées </a:t>
            </a:r>
            <a:r>
              <a:rPr lang="fr-FR" dirty="0"/>
              <a:t>durant les différentes étapes de son parcours professionnel, dans le domaine de l'enseignement, en formation initiale (collège, lycée, apprentissage) ou, le cas échéant, en formation continue des adultes.</a:t>
            </a:r>
          </a:p>
          <a:p>
            <a:r>
              <a:rPr lang="fr-FR" dirty="0"/>
              <a:t>Dans une seconde partie (6 pages dactylographiées maximum), le candidat développe plus particulièrement, à partir d'une analyse précise et parmi ses réalisations pédagogiques dans la discipline concernée par le concours, </a:t>
            </a:r>
            <a:r>
              <a:rPr lang="fr-FR" b="1" dirty="0"/>
              <a:t>celle qui lui paraît la plus significative, relative à une situation d'apprentissage </a:t>
            </a:r>
            <a:r>
              <a:rPr lang="fr-FR" dirty="0"/>
              <a:t>et à la conduite d'une classe qu'il a eue en responsabilité, étendue, le cas échéant, à la prise en compte de la diversité des élèves, ainsi qu'à l'exercice de la responsabilité éducative et à l'éthique professionnelle. Cette analyse devra mettre en évidence les apprentissages, les objectifs, les progressions ainsi que les résultats de la réalisation que le candidat aura choisie de présenter.</a:t>
            </a:r>
          </a:p>
          <a:p>
            <a:endParaRPr lang="fr-FR" dirty="0"/>
          </a:p>
          <a:p>
            <a:endParaRPr lang="fr-FR" dirty="0"/>
          </a:p>
        </p:txBody>
      </p:sp>
      <p:pic>
        <p:nvPicPr>
          <p:cNvPr id="4" name="Image 3"/>
          <p:cNvPicPr>
            <a:picLocks noChangeAspect="1"/>
          </p:cNvPicPr>
          <p:nvPr/>
        </p:nvPicPr>
        <p:blipFill>
          <a:blip r:embed="rId2"/>
          <a:stretch>
            <a:fillRect/>
          </a:stretch>
        </p:blipFill>
        <p:spPr>
          <a:xfrm>
            <a:off x="8765943" y="525433"/>
            <a:ext cx="3229321" cy="3123853"/>
          </a:xfrm>
          <a:prstGeom prst="rect">
            <a:avLst/>
          </a:prstGeom>
        </p:spPr>
      </p:pic>
    </p:spTree>
    <p:extLst>
      <p:ext uri="{BB962C8B-B14F-4D97-AF65-F5344CB8AC3E}">
        <p14:creationId xmlns:p14="http://schemas.microsoft.com/office/powerpoint/2010/main" val="264698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133</TotalTime>
  <Words>1153</Words>
  <Application>Microsoft Office PowerPoint</Application>
  <PresentationFormat>Grand écran</PresentationFormat>
  <Paragraphs>168</Paragraphs>
  <Slides>27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Arial</vt:lpstr>
      <vt:lpstr>Trebuchet MS</vt:lpstr>
      <vt:lpstr>Wingdings 3</vt:lpstr>
      <vt:lpstr>Facette</vt:lpstr>
      <vt:lpstr>Concours de l’économie et gestion</vt:lpstr>
      <vt:lpstr>Capet externe d’économie et gestion</vt:lpstr>
      <vt:lpstr>Composition de sciences de gestion</vt:lpstr>
      <vt:lpstr> Épreuve de synthèse </vt:lpstr>
      <vt:lpstr>Admission - Epreuve d’entretien à partir d’un dossier 1</vt:lpstr>
      <vt:lpstr>Epreuve d’entretien à partir d’un dossier  2</vt:lpstr>
      <vt:lpstr>Admission - Épreuve de mise en situation professionnelle </vt:lpstr>
      <vt:lpstr>Capet interne d’économie et gestion</vt:lpstr>
      <vt:lpstr>Épreuve d’admissibilité : épreuve de reconnaissance des acquis de l'expérience professionnelle - 1 </vt:lpstr>
      <vt:lpstr>Épreuve d’admissibilité : épreuve de reconnaissance des acquis de l'expérience professionnelle - 2</vt:lpstr>
      <vt:lpstr>Épreuve d’admissibilité : épreuve de reconnaissance des acquis de l'expérience professionnelle -3 </vt:lpstr>
      <vt:lpstr>Épreuve d’admissibilité : épreuve de reconnaissance des acquis de l'expérience professionnelle -4 </vt:lpstr>
      <vt:lpstr>Epreuve pratique d’admission 1 </vt:lpstr>
      <vt:lpstr>Epreuve pratique d’admission 2</vt:lpstr>
      <vt:lpstr>Agrégation externe d’économie et gestion</vt:lpstr>
      <vt:lpstr>Agrégation externe d’économie et gestion - Admissibilité</vt:lpstr>
      <vt:lpstr>Agrégation externe d’économie et gestion - Admissibilité</vt:lpstr>
      <vt:lpstr>Agrégation externe d’économie et gestion - admissibilité</vt:lpstr>
      <vt:lpstr>Agrégation externe d’économie et gestion - admission</vt:lpstr>
      <vt:lpstr>Agrégation externe d’économie et gestion - admission</vt:lpstr>
      <vt:lpstr>Agrégation externe d’économie et gestion - admission</vt:lpstr>
      <vt:lpstr>Agrégation interne d’économie et gestion</vt:lpstr>
      <vt:lpstr>Agrégation interne d’économie et gestion - Admissibilité</vt:lpstr>
      <vt:lpstr>Agrégation interne d’économie et gestion - Admissibilité</vt:lpstr>
      <vt:lpstr>Agrégation interne d’économie et gestion - Admission</vt:lpstr>
      <vt:lpstr>Agrégation interne d’économie et gestion - Admission</vt:lpstr>
      <vt:lpstr>A vous de choisir !</vt:lpstr>
    </vt:vector>
  </TitlesOfParts>
  <Company>Rectorat de Rouen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Concours de l’économie et gestion</dc:title>
  <dc:creator>Hervé Kéradec</dc:creator>
  <cp:lastModifiedBy>IPR</cp:lastModifiedBy>
  <cp:revision>18</cp:revision>
  <dcterms:created xsi:type="dcterms:W3CDTF">2019-10-09T15:37:13Z</dcterms:created>
  <dcterms:modified xsi:type="dcterms:W3CDTF">2019-11-08T00:25:28Z</dcterms:modified>
</cp:coreProperties>
</file>