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1" r:id="rId2"/>
    <p:sldId id="281" r:id="rId3"/>
    <p:sldId id="293" r:id="rId4"/>
    <p:sldId id="282" r:id="rId5"/>
    <p:sldId id="259" r:id="rId6"/>
    <p:sldId id="277" r:id="rId7"/>
    <p:sldId id="299" r:id="rId8"/>
    <p:sldId id="300" r:id="rId9"/>
    <p:sldId id="260" r:id="rId10"/>
    <p:sldId id="261" r:id="rId11"/>
    <p:sldId id="286" r:id="rId12"/>
    <p:sldId id="287" r:id="rId13"/>
    <p:sldId id="262" r:id="rId14"/>
    <p:sldId id="301" r:id="rId15"/>
    <p:sldId id="302" r:id="rId16"/>
    <p:sldId id="292" r:id="rId17"/>
    <p:sldId id="294" r:id="rId18"/>
    <p:sldId id="269" r:id="rId19"/>
    <p:sldId id="295" r:id="rId20"/>
    <p:sldId id="298" r:id="rId21"/>
    <p:sldId id="272" r:id="rId22"/>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92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395C3DD-4D4A-48D9-A1AD-8F996B5A8CC6}" type="datetimeFigureOut">
              <a:rPr lang="fr-FR"/>
              <a:pPr>
                <a:defRPr/>
              </a:pPr>
              <a:t>03/05/2014</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B6F4E5C-3B3F-4753-B986-8BD6DB1F9428}" type="slidenum">
              <a:rPr lang="fr-FR"/>
              <a:pPr>
                <a:defRPr/>
              </a:pPr>
              <a:t>‹#›</a:t>
            </a:fld>
            <a:endParaRPr lang="fr-FR" dirty="0"/>
          </a:p>
        </p:txBody>
      </p:sp>
    </p:spTree>
    <p:extLst>
      <p:ext uri="{BB962C8B-B14F-4D97-AF65-F5344CB8AC3E}">
        <p14:creationId xmlns:p14="http://schemas.microsoft.com/office/powerpoint/2010/main" val="1484273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45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970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33AE3B-291B-477F-8099-19431C6D7B43}" type="slidenum">
              <a:rPr lang="fr-FR" smtClean="0"/>
              <a:pPr fontAlgn="base">
                <a:spcBef>
                  <a:spcPct val="0"/>
                </a:spcBef>
                <a:spcAft>
                  <a:spcPct val="0"/>
                </a:spcAft>
                <a:defRPr/>
              </a:pPr>
              <a:t>2</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56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27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4D0B12-5BD6-43FD-8A8D-5C60698C0AA1}" type="slidenum">
              <a:rPr lang="fr-FR" smtClean="0"/>
              <a:pPr fontAlgn="base">
                <a:spcBef>
                  <a:spcPct val="0"/>
                </a:spcBef>
                <a:spcAft>
                  <a:spcPct val="0"/>
                </a:spcAft>
                <a:defRPr/>
              </a:pPr>
              <a:t>4</a:t>
            </a:fld>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p:spPr>
      </p:sp>
      <p:sp>
        <p:nvSpPr>
          <p:cNvPr id="2662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E59EFD36-8426-40D8-B249-DC371D8315FA}" type="datetimeFigureOut">
              <a:rPr lang="fr-FR"/>
              <a:pPr>
                <a:defRPr/>
              </a:pPr>
              <a:t>03/05/2014</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BEF721B-2D1F-40E7-AA72-654FBA5205E7}" type="slidenum">
              <a:rPr lang="fr-FR"/>
              <a:pPr>
                <a:defRPr/>
              </a:pPr>
              <a:t>‹#›</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51D509D-2BFD-43FA-9151-E64A5A9F1744}" type="datetimeFigureOut">
              <a:rPr lang="fr-FR"/>
              <a:pPr>
                <a:defRPr/>
              </a:pPr>
              <a:t>03/05/2014</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0287FD2-C8E2-4A7D-8296-7CFB667FF960}" type="slidenum">
              <a:rPr lang="fr-FR"/>
              <a:pPr>
                <a:defRPr/>
              </a:pPr>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BB1E75E6-D70F-4A53-BC96-2B2B9AD4B267}" type="datetimeFigureOut">
              <a:rPr lang="fr-FR"/>
              <a:pPr>
                <a:defRPr/>
              </a:pPr>
              <a:t>03/05/2014</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34C95A7-756F-48AF-893A-DA444FC054CB}" type="slidenum">
              <a:rPr lang="fr-FR"/>
              <a:pPr>
                <a:defRPr/>
              </a:pPr>
              <a:t>‹#›</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24D5D4C-C8A7-4C2D-93AB-573E18CFD11A}" type="datetimeFigureOut">
              <a:rPr lang="fr-FR"/>
              <a:pPr>
                <a:defRPr/>
              </a:pPr>
              <a:t>03/05/2014</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9C2697B-5490-4F1F-98D5-AB2839BE34A9}" type="slidenum">
              <a:rPr lang="fr-FR"/>
              <a:pPr>
                <a:defRPr/>
              </a:pPr>
              <a:t>‹#›</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E8E0736D-C949-48A7-B945-DD23C213B937}" type="datetimeFigureOut">
              <a:rPr lang="fr-FR"/>
              <a:pPr>
                <a:defRPr/>
              </a:pPr>
              <a:t>03/05/2014</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36A7505-C6ED-40C6-9CDD-025D0223F07D}" type="slidenum">
              <a:rPr lang="fr-FR"/>
              <a:pPr>
                <a:defRPr/>
              </a:pPr>
              <a:t>‹#›</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0EEF80E2-F253-46B6-A4AF-B1791017E30D}" type="datetimeFigureOut">
              <a:rPr lang="fr-FR"/>
              <a:pPr>
                <a:defRPr/>
              </a:pPr>
              <a:t>03/05/2014</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D1EA066-3252-439A-8039-18742DB93246}" type="slidenum">
              <a:rPr lang="fr-FR"/>
              <a:pPr>
                <a:defRPr/>
              </a:pPr>
              <a:t>‹#›</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D24AB220-4766-4F5D-B420-C537F7A8D16C}" type="datetimeFigureOut">
              <a:rPr lang="fr-FR"/>
              <a:pPr>
                <a:defRPr/>
              </a:pPr>
              <a:t>03/05/2014</a:t>
            </a:fld>
            <a:endParaRPr lang="fr-FR" dirty="0"/>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EAE2BADE-D77D-481E-AE0E-2DDFF6A17012}" type="slidenum">
              <a:rPr lang="fr-FR"/>
              <a:pPr>
                <a:defRPr/>
              </a:pPr>
              <a:t>‹#›</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D97CCB86-0164-484F-A6A7-5EB581575950}" type="datetimeFigureOut">
              <a:rPr lang="fr-FR"/>
              <a:pPr>
                <a:defRPr/>
              </a:pPr>
              <a:t>03/05/2014</a:t>
            </a:fld>
            <a:endParaRPr lang="fr-FR" dirty="0"/>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461FB4B4-1F61-40CA-AB9E-93B724C986F7}" type="slidenum">
              <a:rPr lang="fr-FR"/>
              <a:pPr>
                <a:defRPr/>
              </a:pPr>
              <a:t>‹#›</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8E12589D-74F2-4510-B5C2-74469A68CCD9}" type="datetimeFigureOut">
              <a:rPr lang="fr-FR"/>
              <a:pPr>
                <a:defRPr/>
              </a:pPr>
              <a:t>03/05/2014</a:t>
            </a:fld>
            <a:endParaRPr lang="fr-FR" dirty="0"/>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9239C78C-AFAB-4F1F-98C4-F15BC7405A50}" type="slidenum">
              <a:rPr lang="fr-FR"/>
              <a:pPr>
                <a:defRPr/>
              </a:pPr>
              <a:t>‹#›</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74C6AAEE-51A4-4CA4-BC40-BCE4F2EB0740}" type="datetimeFigureOut">
              <a:rPr lang="fr-FR"/>
              <a:pPr>
                <a:defRPr/>
              </a:pPr>
              <a:t>03/05/2014</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650293C9-DB46-4CCF-9470-76E96A0B78B8}" type="slidenum">
              <a:rPr lang="fr-FR"/>
              <a:pPr>
                <a:defRPr/>
              </a:pPr>
              <a:t>‹#›</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0ED8CA3-2506-4C8B-AE71-2C0EE0D9BEAF}" type="datetimeFigureOut">
              <a:rPr lang="fr-FR"/>
              <a:pPr>
                <a:defRPr/>
              </a:pPr>
              <a:t>03/05/2014</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DD7C261-E1BD-49EA-9218-C76E635FBD3D}" type="slidenum">
              <a:rPr lang="fr-FR"/>
              <a:pPr>
                <a:defRPr/>
              </a:pPr>
              <a:t>‹#›</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925815A-A6A9-4657-9CD9-2F9FF8058CCA}" type="datetimeFigureOut">
              <a:rPr lang="fr-FR"/>
              <a:pPr>
                <a:defRPr/>
              </a:pPr>
              <a:t>03/05/2014</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39F05E9-BA21-4640-A700-4F5DEFF5E1E9}" type="slidenum">
              <a:rPr lang="fr-FR"/>
              <a:pPr>
                <a:defRPr/>
              </a:pPr>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050" name="Titre 1"/>
          <p:cNvSpPr>
            <a:spLocks noGrp="1"/>
          </p:cNvSpPr>
          <p:nvPr>
            <p:ph type="title"/>
          </p:nvPr>
        </p:nvSpPr>
        <p:spPr>
          <a:xfrm>
            <a:off x="457200" y="274638"/>
            <a:ext cx="8229600" cy="1725612"/>
          </a:xfrm>
        </p:spPr>
        <p:txBody>
          <a:bodyPr/>
          <a:lstStyle/>
          <a:p>
            <a:pPr eaLnBrk="1" hangingPunct="1"/>
            <a:r>
              <a:rPr lang="fr-FR" smtClean="0"/>
              <a:t>Scolarisation en EPS d’élèves </a:t>
            </a:r>
            <a:br>
              <a:rPr lang="fr-FR" smtClean="0"/>
            </a:br>
            <a:r>
              <a:rPr lang="fr-FR" smtClean="0"/>
              <a:t>en situation de Handicap</a:t>
            </a:r>
          </a:p>
        </p:txBody>
      </p:sp>
      <p:sp>
        <p:nvSpPr>
          <p:cNvPr id="2051" name="Espace réservé du contenu 2"/>
          <p:cNvSpPr>
            <a:spLocks noGrp="1"/>
          </p:cNvSpPr>
          <p:nvPr>
            <p:ph idx="1"/>
          </p:nvPr>
        </p:nvSpPr>
        <p:spPr>
          <a:xfrm>
            <a:off x="0" y="1600200"/>
            <a:ext cx="8686800" cy="4525963"/>
          </a:xfrm>
        </p:spPr>
        <p:txBody>
          <a:bodyPr/>
          <a:lstStyle/>
          <a:p>
            <a:pPr algn="ctr" eaLnBrk="1" hangingPunct="1">
              <a:buFont typeface="Arial" pitchFamily="34" charset="0"/>
              <a:buNone/>
            </a:pPr>
            <a:r>
              <a:rPr lang="fr-FR" sz="4400" smtClean="0"/>
              <a:t/>
            </a:r>
            <a:br>
              <a:rPr lang="fr-FR" sz="4400" smtClean="0"/>
            </a:br>
            <a:r>
              <a:rPr lang="fr-FR" smtClean="0"/>
              <a:t>« Changer son regard sur la différence pour au quotidien améliorer la compétence professionnelle d’adaptation et d’individualisation des contenus pour tous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266" name="Titre 1"/>
          <p:cNvSpPr>
            <a:spLocks noGrp="1"/>
          </p:cNvSpPr>
          <p:nvPr>
            <p:ph type="title"/>
          </p:nvPr>
        </p:nvSpPr>
        <p:spPr/>
        <p:txBody>
          <a:bodyPr/>
          <a:lstStyle/>
          <a:p>
            <a:pPr eaLnBrk="1" hangingPunct="1"/>
            <a:r>
              <a:rPr lang="fr-FR" smtClean="0"/>
              <a:t>BILAN SESSION 2012</a:t>
            </a:r>
          </a:p>
        </p:txBody>
      </p:sp>
      <p:sp>
        <p:nvSpPr>
          <p:cNvPr id="3" name="Espace réservé du contenu 2"/>
          <p:cNvSpPr>
            <a:spLocks noGrp="1"/>
          </p:cNvSpPr>
          <p:nvPr>
            <p:ph idx="1"/>
          </p:nvPr>
        </p:nvSpPr>
        <p:spPr/>
        <p:txBody>
          <a:bodyPr rtlCol="0">
            <a:normAutofit fontScale="70000" lnSpcReduction="20000"/>
          </a:bodyPr>
          <a:lstStyle/>
          <a:p>
            <a:pPr eaLnBrk="1" fontAlgn="auto" hangingPunct="1">
              <a:spcAft>
                <a:spcPts val="0"/>
              </a:spcAft>
              <a:defRPr/>
            </a:pPr>
            <a:r>
              <a:rPr lang="fr-FR" u="sng" dirty="0" smtClean="0"/>
              <a:t>CONTRÔLE PONCTUEL ADAPTE pour la 2</a:t>
            </a:r>
            <a:r>
              <a:rPr lang="fr-FR" u="sng" baseline="30000" dirty="0" smtClean="0"/>
              <a:t>ème</a:t>
            </a:r>
            <a:r>
              <a:rPr lang="fr-FR" u="sng" dirty="0" smtClean="0"/>
              <a:t> année consécutive:</a:t>
            </a:r>
            <a:r>
              <a:rPr lang="fr-FR" dirty="0" smtClean="0"/>
              <a:t>:</a:t>
            </a:r>
          </a:p>
          <a:p>
            <a:pPr eaLnBrk="1" fontAlgn="auto" hangingPunct="1">
              <a:spcAft>
                <a:spcPts val="0"/>
              </a:spcAft>
              <a:buFont typeface="Arial" pitchFamily="34" charset="0"/>
              <a:buNone/>
              <a:defRPr/>
            </a:pPr>
            <a:r>
              <a:rPr lang="fr-FR" dirty="0" smtClean="0"/>
              <a:t>2 élèves en tennis de table debout ( neuropathie et arthrose)</a:t>
            </a:r>
          </a:p>
          <a:p>
            <a:pPr eaLnBrk="1" fontAlgn="auto" hangingPunct="1">
              <a:spcAft>
                <a:spcPts val="0"/>
              </a:spcAft>
              <a:buFont typeface="Arial" pitchFamily="34" charset="0"/>
              <a:buNone/>
              <a:defRPr/>
            </a:pPr>
            <a:r>
              <a:rPr lang="fr-FR" dirty="0" smtClean="0"/>
              <a:t>2 élèves en tennis de table assis ( grave lésion vertébrale)</a:t>
            </a:r>
          </a:p>
          <a:p>
            <a:pPr eaLnBrk="1" fontAlgn="auto" hangingPunct="1">
              <a:spcAft>
                <a:spcPts val="0"/>
              </a:spcAft>
              <a:buFont typeface="Arial" pitchFamily="34" charset="0"/>
              <a:buNone/>
              <a:defRPr/>
            </a:pPr>
            <a:r>
              <a:rPr lang="fr-FR" dirty="0" smtClean="0"/>
              <a:t>1 élève en natation 3x50m ( prothèse entière de genou suite à un cancer)</a:t>
            </a:r>
          </a:p>
          <a:p>
            <a:pPr eaLnBrk="1" fontAlgn="auto" hangingPunct="1">
              <a:spcAft>
                <a:spcPts val="0"/>
              </a:spcAft>
              <a:buFont typeface="Arial" pitchFamily="34" charset="0"/>
              <a:buNone/>
              <a:defRPr/>
            </a:pPr>
            <a:r>
              <a:rPr lang="fr-FR" dirty="0" smtClean="0"/>
              <a:t>1 élèves en 3x500m debout (hémiplégie légère)</a:t>
            </a:r>
          </a:p>
          <a:p>
            <a:pPr eaLnBrk="1" fontAlgn="auto" hangingPunct="1">
              <a:spcAft>
                <a:spcPts val="0"/>
              </a:spcAft>
              <a:buFont typeface="Arial" pitchFamily="34" charset="0"/>
              <a:buNone/>
              <a:defRPr/>
            </a:pPr>
            <a:endParaRPr lang="fr-FR" dirty="0" smtClean="0"/>
          </a:p>
          <a:p>
            <a:pPr eaLnBrk="1" fontAlgn="auto" hangingPunct="1">
              <a:spcAft>
                <a:spcPts val="0"/>
              </a:spcAft>
              <a:buFont typeface="Arial" pitchFamily="34" charset="0"/>
              <a:buNone/>
              <a:defRPr/>
            </a:pPr>
            <a:r>
              <a:rPr lang="fr-FR" dirty="0" smtClean="0"/>
              <a:t>1 élève à l’épreuve facultative de basket-fauteuil</a:t>
            </a:r>
          </a:p>
          <a:p>
            <a:pPr eaLnBrk="1" fontAlgn="auto" hangingPunct="1">
              <a:spcAft>
                <a:spcPts val="0"/>
              </a:spcAft>
              <a:buFont typeface="Arial" pitchFamily="34" charset="0"/>
              <a:buNone/>
              <a:defRPr/>
            </a:pPr>
            <a:r>
              <a:rPr lang="fr-FR" dirty="0" smtClean="0"/>
              <a:t>1 élève à l’épreuve facultative de Boccia</a:t>
            </a:r>
          </a:p>
          <a:p>
            <a:pPr eaLnBrk="1" fontAlgn="auto" hangingPunct="1">
              <a:spcAft>
                <a:spcPts val="0"/>
              </a:spcAft>
              <a:buFont typeface="Arial" pitchFamily="34" charset="0"/>
              <a:buNone/>
              <a:defRPr/>
            </a:pPr>
            <a:endParaRPr lang="fr-FR" dirty="0" smtClean="0"/>
          </a:p>
          <a:p>
            <a:pPr eaLnBrk="1" fontAlgn="auto" hangingPunct="1">
              <a:spcAft>
                <a:spcPts val="0"/>
              </a:spcAft>
              <a:buFont typeface="Arial" pitchFamily="34" charset="0"/>
              <a:buNone/>
              <a:defRPr/>
            </a:pPr>
            <a:endParaRPr lang="fr-FR" dirty="0" smtClean="0"/>
          </a:p>
          <a:p>
            <a:pPr eaLnBrk="1" fontAlgn="auto" hangingPunct="1">
              <a:spcAft>
                <a:spcPts val="0"/>
              </a:spcAft>
              <a:defRPr/>
            </a:pPr>
            <a:r>
              <a:rPr lang="fr-FR" u="sng" dirty="0" smtClean="0"/>
              <a:t>CCF</a:t>
            </a:r>
            <a:r>
              <a:rPr lang="fr-FR" dirty="0" smtClean="0"/>
              <a:t>:   Quatre demandes  d’adaptation des élèves en situation d’inaptitude</a:t>
            </a:r>
          </a:p>
          <a:p>
            <a:pPr eaLnBrk="1" fontAlgn="auto" hangingPunct="1">
              <a:spcAft>
                <a:spcPts val="0"/>
              </a:spcAft>
              <a:defRPr/>
            </a:pPr>
            <a:endParaRPr lang="fr-FR"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p:txBody>
          <a:bodyPr/>
          <a:lstStyle/>
          <a:p>
            <a:pPr eaLnBrk="1" hangingPunct="1"/>
            <a:endParaRPr lang="fr-FR" smtClean="0"/>
          </a:p>
        </p:txBody>
      </p:sp>
      <p:pic>
        <p:nvPicPr>
          <p:cNvPr id="12291" name="Picture 2" descr="G:\DCIM\103_PANA\P1030288.JPG"/>
          <p:cNvPicPr>
            <a:picLocks noGrp="1" noChangeAspect="1" noChangeArrowheads="1"/>
          </p:cNvPicPr>
          <p:nvPr>
            <p:ph idx="1"/>
          </p:nvPr>
        </p:nvPicPr>
        <p:blipFill>
          <a:blip r:embed="rId2" cstate="print"/>
          <a:srcRect/>
          <a:stretch>
            <a:fillRect/>
          </a:stretch>
        </p:blipFill>
        <p:spPr>
          <a:xfrm>
            <a:off x="-960438" y="-285750"/>
            <a:ext cx="10461626" cy="7845425"/>
          </a:xfr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p:txBody>
          <a:bodyPr/>
          <a:lstStyle/>
          <a:p>
            <a:pPr eaLnBrk="1" hangingPunct="1"/>
            <a:endParaRPr lang="fr-FR" smtClean="0"/>
          </a:p>
        </p:txBody>
      </p:sp>
      <p:sp>
        <p:nvSpPr>
          <p:cNvPr id="13315" name="Espace réservé du texte 2"/>
          <p:cNvSpPr>
            <a:spLocks noGrp="1"/>
          </p:cNvSpPr>
          <p:nvPr>
            <p:ph type="body" idx="1"/>
          </p:nvPr>
        </p:nvSpPr>
        <p:spPr/>
        <p:txBody>
          <a:bodyPr/>
          <a:lstStyle/>
          <a:p>
            <a:pPr eaLnBrk="1" hangingPunct="1"/>
            <a:endParaRPr lang="fr-FR" smtClean="0"/>
          </a:p>
        </p:txBody>
      </p:sp>
      <p:sp>
        <p:nvSpPr>
          <p:cNvPr id="13316" name="Espace réservé du contenu 3"/>
          <p:cNvSpPr>
            <a:spLocks noGrp="1"/>
          </p:cNvSpPr>
          <p:nvPr>
            <p:ph sz="half" idx="2"/>
          </p:nvPr>
        </p:nvSpPr>
        <p:spPr/>
        <p:txBody>
          <a:bodyPr/>
          <a:lstStyle/>
          <a:p>
            <a:pPr eaLnBrk="1" hangingPunct="1"/>
            <a:endParaRPr lang="fr-FR" smtClean="0"/>
          </a:p>
        </p:txBody>
      </p:sp>
      <p:sp>
        <p:nvSpPr>
          <p:cNvPr id="13317" name="Espace réservé du texte 4"/>
          <p:cNvSpPr>
            <a:spLocks noGrp="1"/>
          </p:cNvSpPr>
          <p:nvPr>
            <p:ph type="body" sz="quarter" idx="3"/>
          </p:nvPr>
        </p:nvSpPr>
        <p:spPr/>
        <p:txBody>
          <a:bodyPr/>
          <a:lstStyle/>
          <a:p>
            <a:pPr eaLnBrk="1" hangingPunct="1"/>
            <a:endParaRPr lang="fr-FR" smtClean="0"/>
          </a:p>
        </p:txBody>
      </p:sp>
      <p:sp>
        <p:nvSpPr>
          <p:cNvPr id="13318" name="Espace réservé du contenu 5"/>
          <p:cNvSpPr>
            <a:spLocks noGrp="1"/>
          </p:cNvSpPr>
          <p:nvPr>
            <p:ph sz="quarter" idx="4"/>
          </p:nvPr>
        </p:nvSpPr>
        <p:spPr/>
        <p:txBody>
          <a:bodyPr/>
          <a:lstStyle/>
          <a:p>
            <a:pPr eaLnBrk="1" hangingPunct="1"/>
            <a:endParaRPr lang="fr-FR" smtClean="0"/>
          </a:p>
        </p:txBody>
      </p:sp>
      <p:pic>
        <p:nvPicPr>
          <p:cNvPr id="13319" name="Picture 4" descr="C:\Users\adm\Desktop\Photos 2011\Formation\P512034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pPr eaLnBrk="1" hangingPunct="1"/>
            <a:r>
              <a:rPr lang="fr-FR" smtClean="0"/>
              <a:t>Démarche d’adaptation</a:t>
            </a:r>
          </a:p>
        </p:txBody>
      </p:sp>
      <p:sp>
        <p:nvSpPr>
          <p:cNvPr id="14339" name="Espace réservé du contenu 2"/>
          <p:cNvSpPr>
            <a:spLocks noGrp="1"/>
          </p:cNvSpPr>
          <p:nvPr>
            <p:ph idx="1"/>
          </p:nvPr>
        </p:nvSpPr>
        <p:spPr/>
        <p:txBody>
          <a:bodyPr/>
          <a:lstStyle/>
          <a:p>
            <a:pPr eaLnBrk="1" hangingPunct="1"/>
            <a:r>
              <a:rPr lang="fr-FR" smtClean="0"/>
              <a:t>Site EPS</a:t>
            </a:r>
          </a:p>
          <a:p>
            <a:pPr eaLnBrk="1" hangingPunct="1"/>
            <a:r>
              <a:rPr lang="fr-FR" smtClean="0"/>
              <a:t>3 boîtes à outils: DNB, CAP/BEP et BAC</a:t>
            </a:r>
          </a:p>
          <a:p>
            <a:pPr eaLnBrk="1" hangingPunct="1"/>
            <a:r>
              <a:rPr lang="fr-FR" smtClean="0"/>
              <a:t>Plusieurs documents: la démarche d’adaptation</a:t>
            </a:r>
          </a:p>
          <a:p>
            <a:pPr eaLnBrk="1" hangingPunct="1"/>
            <a:r>
              <a:rPr lang="fr-FR" smtClean="0"/>
              <a:t>Des outils administratifs importants: le PAI, le PPS et …. La communication</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5362" name="Titre 1"/>
          <p:cNvSpPr>
            <a:spLocks noGrp="1"/>
          </p:cNvSpPr>
          <p:nvPr>
            <p:ph type="title"/>
          </p:nvPr>
        </p:nvSpPr>
        <p:spPr/>
        <p:txBody>
          <a:bodyPr/>
          <a:lstStyle/>
          <a:p>
            <a:pPr eaLnBrk="1" hangingPunct="1"/>
            <a:r>
              <a:rPr lang="fr-FR" smtClean="0"/>
              <a:t>Démarche d’adaptation</a:t>
            </a:r>
          </a:p>
        </p:txBody>
      </p:sp>
      <p:sp>
        <p:nvSpPr>
          <p:cNvPr id="20483" name="Espace réservé du contenu 2"/>
          <p:cNvSpPr>
            <a:spLocks noGrp="1"/>
          </p:cNvSpPr>
          <p:nvPr>
            <p:ph idx="1"/>
          </p:nvPr>
        </p:nvSpPr>
        <p:spPr/>
        <p:txBody>
          <a:bodyPr/>
          <a:lstStyle/>
          <a:p>
            <a:pPr eaLnBrk="1" hangingPunct="1">
              <a:buFont typeface="Arial" pitchFamily="34" charset="0"/>
              <a:buNone/>
            </a:pPr>
            <a:r>
              <a:rPr lang="fr-FR" smtClean="0"/>
              <a:t>Adapter les épreuves d’EPS à une élève INAPTE</a:t>
            </a:r>
          </a:p>
          <a:p>
            <a:pPr eaLnBrk="1" hangingPunct="1">
              <a:buFont typeface="Arial" pitchFamily="34" charset="0"/>
              <a:buNone/>
            </a:pPr>
            <a:r>
              <a:rPr lang="fr-FR" smtClean="0"/>
              <a:t>Ce n’est pas:</a:t>
            </a:r>
          </a:p>
          <a:p>
            <a:pPr eaLnBrk="1" hangingPunct="1">
              <a:buFontTx/>
              <a:buChar char="-"/>
            </a:pPr>
            <a:r>
              <a:rPr lang="fr-FR" smtClean="0"/>
              <a:t>Lui donner des points en plus</a:t>
            </a:r>
          </a:p>
          <a:p>
            <a:pPr eaLnBrk="1" hangingPunct="1">
              <a:buFontTx/>
              <a:buChar char="-"/>
            </a:pPr>
            <a:r>
              <a:rPr lang="fr-FR" smtClean="0"/>
              <a:t>Le favoriser par rapport aux autres</a:t>
            </a:r>
          </a:p>
          <a:p>
            <a:pPr eaLnBrk="1" hangingPunct="1">
              <a:buFontTx/>
              <a:buChar char="-"/>
            </a:pPr>
            <a:r>
              <a:rPr lang="fr-FR" smtClean="0"/>
              <a:t>Confondre compensation et compassion</a:t>
            </a:r>
          </a:p>
          <a:p>
            <a:pPr eaLnBrk="1" hangingPunct="1">
              <a:buFontTx/>
              <a:buChar char="-"/>
            </a:pPr>
            <a:r>
              <a:rPr lang="fr-FR" smtClean="0"/>
              <a:t>Confondre Epanouissement et Démagogie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animEffect transition="in" filter="box(in)">
                                      <p:cBhvr>
                                        <p:cTn id="7" dur="500"/>
                                        <p:tgtEl>
                                          <p:spTgt spid="2048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483">
                                            <p:txEl>
                                              <p:pRg st="3" end="3"/>
                                            </p:txEl>
                                          </p:spTgt>
                                        </p:tgtEl>
                                        <p:attrNameLst>
                                          <p:attrName>style.visibility</p:attrName>
                                        </p:attrNameLst>
                                      </p:cBhvr>
                                      <p:to>
                                        <p:strVal val="visible"/>
                                      </p:to>
                                    </p:set>
                                    <p:animEffect transition="in" filter="box(in)">
                                      <p:cBhvr>
                                        <p:cTn id="12" dur="500"/>
                                        <p:tgtEl>
                                          <p:spTgt spid="2048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483">
                                            <p:txEl>
                                              <p:pRg st="4" end="4"/>
                                            </p:txEl>
                                          </p:spTgt>
                                        </p:tgtEl>
                                        <p:attrNameLst>
                                          <p:attrName>style.visibility</p:attrName>
                                        </p:attrNameLst>
                                      </p:cBhvr>
                                      <p:to>
                                        <p:strVal val="visible"/>
                                      </p:to>
                                    </p:set>
                                    <p:animEffect transition="in" filter="box(in)">
                                      <p:cBhvr>
                                        <p:cTn id="17" dur="500"/>
                                        <p:tgtEl>
                                          <p:spTgt spid="2048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0483">
                                            <p:txEl>
                                              <p:pRg st="5" end="5"/>
                                            </p:txEl>
                                          </p:spTgt>
                                        </p:tgtEl>
                                        <p:attrNameLst>
                                          <p:attrName>style.visibility</p:attrName>
                                        </p:attrNameLst>
                                      </p:cBhvr>
                                      <p:to>
                                        <p:strVal val="visible"/>
                                      </p:to>
                                    </p:set>
                                    <p:animEffect transition="in" filter="box(in)">
                                      <p:cBhvr>
                                        <p:cTn id="22" dur="500"/>
                                        <p:tgtEl>
                                          <p:spTgt spid="20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pPr eaLnBrk="1" hangingPunct="1"/>
            <a:r>
              <a:rPr lang="fr-FR" smtClean="0"/>
              <a:t>Démarche d’adaptation</a:t>
            </a:r>
          </a:p>
        </p:txBody>
      </p:sp>
      <p:sp>
        <p:nvSpPr>
          <p:cNvPr id="20483" name="Espace réservé du contenu 2"/>
          <p:cNvSpPr>
            <a:spLocks noGrp="1"/>
          </p:cNvSpPr>
          <p:nvPr>
            <p:ph idx="1"/>
          </p:nvPr>
        </p:nvSpPr>
        <p:spPr/>
        <p:txBody>
          <a:bodyPr/>
          <a:lstStyle/>
          <a:p>
            <a:pPr eaLnBrk="1" hangingPunct="1">
              <a:buFont typeface="Arial" pitchFamily="34" charset="0"/>
              <a:buNone/>
            </a:pPr>
            <a:r>
              <a:rPr lang="fr-FR" smtClean="0"/>
              <a:t>Adapter les épreuves d’EPS à une élève INAPTE</a:t>
            </a:r>
          </a:p>
          <a:p>
            <a:pPr eaLnBrk="1" hangingPunct="1">
              <a:buFont typeface="Arial" pitchFamily="34" charset="0"/>
              <a:buNone/>
            </a:pPr>
            <a:r>
              <a:rPr lang="fr-FR" smtClean="0"/>
              <a:t>C’est:</a:t>
            </a:r>
          </a:p>
          <a:p>
            <a:pPr eaLnBrk="1" hangingPunct="1">
              <a:buFontTx/>
              <a:buChar char="-"/>
            </a:pPr>
            <a:r>
              <a:rPr lang="fr-FR" smtClean="0"/>
              <a:t>Le confronter à une épreuve adaptée à ses aptitudes</a:t>
            </a:r>
          </a:p>
          <a:p>
            <a:pPr eaLnBrk="1" hangingPunct="1">
              <a:buFontTx/>
              <a:buChar char="-"/>
            </a:pPr>
            <a:r>
              <a:rPr lang="fr-FR" smtClean="0"/>
              <a:t>Lui donner la possibilité d’éprouver apprentissage et dépassement de soi</a:t>
            </a:r>
          </a:p>
          <a:p>
            <a:pPr eaLnBrk="1" hangingPunct="1">
              <a:buFontTx/>
              <a:buChar char="-"/>
            </a:pPr>
            <a:r>
              <a:rPr lang="fr-FR" smtClean="0"/>
              <a:t>Assouvir les besoins communs et spécifiques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animEffect transition="in" filter="box(in)">
                                      <p:cBhvr>
                                        <p:cTn id="7" dur="500"/>
                                        <p:tgtEl>
                                          <p:spTgt spid="2048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483">
                                            <p:txEl>
                                              <p:pRg st="3" end="3"/>
                                            </p:txEl>
                                          </p:spTgt>
                                        </p:tgtEl>
                                        <p:attrNameLst>
                                          <p:attrName>style.visibility</p:attrName>
                                        </p:attrNameLst>
                                      </p:cBhvr>
                                      <p:to>
                                        <p:strVal val="visible"/>
                                      </p:to>
                                    </p:set>
                                    <p:animEffect transition="in" filter="box(in)">
                                      <p:cBhvr>
                                        <p:cTn id="12" dur="500"/>
                                        <p:tgtEl>
                                          <p:spTgt spid="2048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483">
                                            <p:txEl>
                                              <p:pRg st="4" end="4"/>
                                            </p:txEl>
                                          </p:spTgt>
                                        </p:tgtEl>
                                        <p:attrNameLst>
                                          <p:attrName>style.visibility</p:attrName>
                                        </p:attrNameLst>
                                      </p:cBhvr>
                                      <p:to>
                                        <p:strVal val="visible"/>
                                      </p:to>
                                    </p:set>
                                    <p:animEffect transition="in" filter="box(in)">
                                      <p:cBhvr>
                                        <p:cTn id="17"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7410" name="Titre 1"/>
          <p:cNvSpPr>
            <a:spLocks noGrp="1"/>
          </p:cNvSpPr>
          <p:nvPr>
            <p:ph type="title"/>
          </p:nvPr>
        </p:nvSpPr>
        <p:spPr>
          <a:xfrm>
            <a:off x="500063" y="0"/>
            <a:ext cx="8229600" cy="1143000"/>
          </a:xfrm>
        </p:spPr>
        <p:txBody>
          <a:bodyPr/>
          <a:lstStyle/>
          <a:p>
            <a:pPr eaLnBrk="1" hangingPunct="1"/>
            <a:r>
              <a:rPr lang="fr-FR" smtClean="0"/>
              <a:t>Démarche d’adaptation</a:t>
            </a:r>
          </a:p>
        </p:txBody>
      </p:sp>
      <p:sp>
        <p:nvSpPr>
          <p:cNvPr id="3" name="Espace réservé du contenu 2"/>
          <p:cNvSpPr>
            <a:spLocks noGrp="1"/>
          </p:cNvSpPr>
          <p:nvPr>
            <p:ph idx="1"/>
          </p:nvPr>
        </p:nvSpPr>
        <p:spPr>
          <a:xfrm>
            <a:off x="0" y="1214438"/>
            <a:ext cx="9144000" cy="5357812"/>
          </a:xfrm>
        </p:spPr>
        <p:txBody>
          <a:bodyPr rtlCol="0">
            <a:normAutofit fontScale="92500"/>
          </a:bodyPr>
          <a:lstStyle/>
          <a:p>
            <a:pPr eaLnBrk="1" fontAlgn="auto" hangingPunct="1">
              <a:spcAft>
                <a:spcPts val="0"/>
              </a:spcAft>
              <a:buFont typeface="Arial" pitchFamily="34" charset="0"/>
              <a:buNone/>
              <a:defRPr/>
            </a:pPr>
            <a:r>
              <a:rPr lang="fr-FR" u="sng" dirty="0"/>
              <a:t>ETAPE 1</a:t>
            </a:r>
            <a:r>
              <a:rPr lang="fr-FR" dirty="0"/>
              <a:t> :   RECENSER LES ELEVES EN SITUATION </a:t>
            </a:r>
            <a:r>
              <a:rPr lang="fr-FR" dirty="0" smtClean="0"/>
              <a:t>                D’INAPTITUDE </a:t>
            </a:r>
            <a:endParaRPr lang="fr-FR" dirty="0"/>
          </a:p>
          <a:p>
            <a:pPr eaLnBrk="1" fontAlgn="auto" hangingPunct="1">
              <a:spcAft>
                <a:spcPts val="0"/>
              </a:spcAft>
              <a:buFont typeface="Arial" pitchFamily="34" charset="0"/>
              <a:buNone/>
              <a:defRPr/>
            </a:pPr>
            <a:r>
              <a:rPr lang="fr-FR" u="sng" dirty="0" smtClean="0"/>
              <a:t>ETAPE </a:t>
            </a:r>
            <a:r>
              <a:rPr lang="fr-FR" u="sng" dirty="0"/>
              <a:t>2</a:t>
            </a:r>
            <a:r>
              <a:rPr lang="fr-FR" dirty="0"/>
              <a:t> :     CONVAINCRE</a:t>
            </a:r>
          </a:p>
          <a:p>
            <a:pPr eaLnBrk="1" fontAlgn="auto" hangingPunct="1">
              <a:spcAft>
                <a:spcPts val="0"/>
              </a:spcAft>
              <a:buFont typeface="Arial" pitchFamily="34" charset="0"/>
              <a:buNone/>
              <a:defRPr/>
            </a:pPr>
            <a:r>
              <a:rPr lang="fr-FR" u="sng" dirty="0" smtClean="0"/>
              <a:t>ETAPE </a:t>
            </a:r>
            <a:r>
              <a:rPr lang="fr-FR" u="sng" dirty="0"/>
              <a:t>3</a:t>
            </a:r>
            <a:r>
              <a:rPr lang="fr-FR" dirty="0"/>
              <a:t> :    FOURNIR LE CERTIFICAT MEDICAL TYPE ET OFFICIEL</a:t>
            </a:r>
          </a:p>
          <a:p>
            <a:pPr eaLnBrk="1" fontAlgn="auto" hangingPunct="1">
              <a:spcAft>
                <a:spcPts val="0"/>
              </a:spcAft>
              <a:buFont typeface="Arial" pitchFamily="34" charset="0"/>
              <a:buNone/>
              <a:defRPr/>
            </a:pPr>
            <a:r>
              <a:rPr lang="fr-FR" u="sng" dirty="0" smtClean="0"/>
              <a:t>ETAPE </a:t>
            </a:r>
            <a:r>
              <a:rPr lang="fr-FR" u="sng" dirty="0"/>
              <a:t>4</a:t>
            </a:r>
            <a:r>
              <a:rPr lang="fr-FR" dirty="0"/>
              <a:t> :        PROPOSER 2 OU 3 EPREUVES ADAPTEES</a:t>
            </a:r>
          </a:p>
          <a:p>
            <a:pPr eaLnBrk="1" fontAlgn="auto" hangingPunct="1">
              <a:spcAft>
                <a:spcPts val="0"/>
              </a:spcAft>
              <a:buFont typeface="Arial" pitchFamily="34" charset="0"/>
              <a:buNone/>
              <a:defRPr/>
            </a:pPr>
            <a:r>
              <a:rPr lang="fr-FR" dirty="0" smtClean="0"/>
              <a:t>Un </a:t>
            </a:r>
            <a:r>
              <a:rPr lang="fr-FR" dirty="0"/>
              <a:t>élève en CCF peut être évalué sur 3 épreuves adaptées ; 2 suffisent pour obtenir la note à l’examen.</a:t>
            </a:r>
          </a:p>
          <a:p>
            <a:pPr eaLnBrk="1" fontAlgn="auto" hangingPunct="1">
              <a:spcAft>
                <a:spcPts val="0"/>
              </a:spcAft>
              <a:buFont typeface="Arial" pitchFamily="34" charset="0"/>
              <a:buNone/>
              <a:defRPr/>
            </a:pPr>
            <a:r>
              <a:rPr lang="fr-FR" dirty="0"/>
              <a:t>Un élève en CCF peut être évalué sur des épreuves valides ET adaptées.</a:t>
            </a:r>
          </a:p>
          <a:p>
            <a:pPr eaLnBrk="1" fontAlgn="auto" hangingPunct="1">
              <a:spcAft>
                <a:spcPts val="0"/>
              </a:spcAft>
              <a:buFont typeface="Arial" pitchFamily="34" charset="0"/>
              <a:buNone/>
              <a:defRPr/>
            </a:pPr>
            <a:endParaRPr lang="fr-FR"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8434" name="Titre 1"/>
          <p:cNvSpPr>
            <a:spLocks noGrp="1"/>
          </p:cNvSpPr>
          <p:nvPr>
            <p:ph type="title"/>
          </p:nvPr>
        </p:nvSpPr>
        <p:spPr>
          <a:xfrm>
            <a:off x="428625" y="0"/>
            <a:ext cx="8229600" cy="1143000"/>
          </a:xfrm>
        </p:spPr>
        <p:txBody>
          <a:bodyPr/>
          <a:lstStyle/>
          <a:p>
            <a:pPr eaLnBrk="1" hangingPunct="1"/>
            <a:r>
              <a:rPr lang="fr-FR" smtClean="0"/>
              <a:t>Démarche d’adaptation</a:t>
            </a:r>
          </a:p>
        </p:txBody>
      </p:sp>
      <p:sp>
        <p:nvSpPr>
          <p:cNvPr id="3" name="Espace réservé du contenu 2"/>
          <p:cNvSpPr>
            <a:spLocks noGrp="1"/>
          </p:cNvSpPr>
          <p:nvPr>
            <p:ph idx="1"/>
          </p:nvPr>
        </p:nvSpPr>
        <p:spPr>
          <a:xfrm>
            <a:off x="0" y="1600200"/>
            <a:ext cx="9144000" cy="5043488"/>
          </a:xfrm>
        </p:spPr>
        <p:txBody>
          <a:bodyPr rtlCol="0">
            <a:normAutofit fontScale="62500" lnSpcReduction="20000"/>
          </a:bodyPr>
          <a:lstStyle/>
          <a:p>
            <a:pPr eaLnBrk="1" fontAlgn="auto" hangingPunct="1">
              <a:spcAft>
                <a:spcPts val="0"/>
              </a:spcAft>
              <a:buFont typeface="Arial" pitchFamily="34" charset="0"/>
              <a:buNone/>
              <a:defRPr/>
            </a:pPr>
            <a:r>
              <a:rPr lang="fr-FR" sz="4000" u="sng" dirty="0" smtClean="0"/>
              <a:t>ETAPE </a:t>
            </a:r>
            <a:r>
              <a:rPr lang="fr-FR" sz="4000" u="sng" dirty="0"/>
              <a:t>5</a:t>
            </a:r>
            <a:r>
              <a:rPr lang="fr-FR" sz="4000" dirty="0"/>
              <a:t> : VALIDATION DE L’ADATATION CHOISIE PAR L’AUTORITE MEDICALE </a:t>
            </a:r>
          </a:p>
          <a:p>
            <a:pPr eaLnBrk="1" fontAlgn="auto" hangingPunct="1">
              <a:spcAft>
                <a:spcPts val="0"/>
              </a:spcAft>
              <a:buFont typeface="Arial" pitchFamily="34" charset="0"/>
              <a:buNone/>
              <a:defRPr/>
            </a:pPr>
            <a:endParaRPr lang="fr-FR" sz="4000" dirty="0"/>
          </a:p>
          <a:p>
            <a:pPr eaLnBrk="1" fontAlgn="auto" hangingPunct="1">
              <a:spcAft>
                <a:spcPts val="0"/>
              </a:spcAft>
              <a:buFont typeface="Arial" pitchFamily="34" charset="0"/>
              <a:buNone/>
              <a:defRPr/>
            </a:pPr>
            <a:r>
              <a:rPr lang="fr-FR" sz="4000" u="sng" dirty="0"/>
              <a:t>ETAPE 6</a:t>
            </a:r>
            <a:r>
              <a:rPr lang="fr-FR" sz="4000" dirty="0"/>
              <a:t> :   VALIDATION DU PROTOCOLE D’ADAPTATION PAR LE RECTEUR</a:t>
            </a:r>
          </a:p>
          <a:p>
            <a:pPr eaLnBrk="1" fontAlgn="auto" hangingPunct="1">
              <a:spcAft>
                <a:spcPts val="0"/>
              </a:spcAft>
              <a:buFont typeface="Arial" pitchFamily="34" charset="0"/>
              <a:buNone/>
              <a:defRPr/>
            </a:pPr>
            <a:endParaRPr lang="fr-FR" sz="4000" dirty="0"/>
          </a:p>
          <a:p>
            <a:pPr eaLnBrk="1" fontAlgn="auto" hangingPunct="1">
              <a:spcAft>
                <a:spcPts val="0"/>
              </a:spcAft>
              <a:buFont typeface="Arial" pitchFamily="34" charset="0"/>
              <a:buNone/>
              <a:defRPr/>
            </a:pPr>
            <a:r>
              <a:rPr lang="fr-FR" sz="4000" u="sng" dirty="0" smtClean="0"/>
              <a:t>ETAPE </a:t>
            </a:r>
            <a:r>
              <a:rPr lang="fr-FR" sz="4000" u="sng" dirty="0"/>
              <a:t>7</a:t>
            </a:r>
            <a:r>
              <a:rPr lang="fr-FR" sz="4000" dirty="0"/>
              <a:t> : REPONSE DE LA COMMISSION</a:t>
            </a:r>
          </a:p>
          <a:p>
            <a:pPr eaLnBrk="1" fontAlgn="auto" hangingPunct="1">
              <a:spcAft>
                <a:spcPts val="0"/>
              </a:spcAft>
              <a:buFont typeface="Arial" pitchFamily="34" charset="0"/>
              <a:buNone/>
              <a:defRPr/>
            </a:pPr>
            <a:endParaRPr lang="fr-FR" sz="4000" u="sng" dirty="0"/>
          </a:p>
          <a:p>
            <a:pPr eaLnBrk="1" fontAlgn="auto" hangingPunct="1">
              <a:spcAft>
                <a:spcPts val="0"/>
              </a:spcAft>
              <a:buFont typeface="Arial" pitchFamily="34" charset="0"/>
              <a:buNone/>
              <a:defRPr/>
            </a:pPr>
            <a:r>
              <a:rPr lang="fr-FR" sz="4000" u="sng" dirty="0" smtClean="0"/>
              <a:t> ETAPE  8</a:t>
            </a:r>
            <a:r>
              <a:rPr lang="fr-FR" sz="4000" dirty="0" smtClean="0"/>
              <a:t>: ENSEIGNEMENT</a:t>
            </a:r>
          </a:p>
          <a:p>
            <a:pPr eaLnBrk="1" fontAlgn="auto" hangingPunct="1">
              <a:spcAft>
                <a:spcPts val="0"/>
              </a:spcAft>
              <a:buFont typeface="Arial" pitchFamily="34" charset="0"/>
              <a:buNone/>
              <a:defRPr/>
            </a:pPr>
            <a:endParaRPr lang="fr-FR" sz="4000" dirty="0" smtClean="0"/>
          </a:p>
          <a:p>
            <a:pPr eaLnBrk="1" fontAlgn="auto" hangingPunct="1">
              <a:spcAft>
                <a:spcPts val="0"/>
              </a:spcAft>
              <a:buFont typeface="Arial" pitchFamily="34" charset="0"/>
              <a:buNone/>
              <a:defRPr/>
            </a:pPr>
            <a:r>
              <a:rPr lang="fr-FR" sz="4000" u="sng" dirty="0" smtClean="0"/>
              <a:t>ETAPE 9</a:t>
            </a:r>
            <a:r>
              <a:rPr lang="fr-FR" sz="4000" dirty="0" smtClean="0"/>
              <a:t> : L’ETABLISSEMENT NE PEUT PAS PROPOSER D’EPREUVES ADAPTEES</a:t>
            </a:r>
          </a:p>
          <a:p>
            <a:pPr eaLnBrk="1" fontAlgn="auto" hangingPunct="1">
              <a:spcAft>
                <a:spcPts val="0"/>
              </a:spcAft>
              <a:buFont typeface="Arial" pitchFamily="34" charset="0"/>
              <a:buNone/>
              <a:defRPr/>
            </a:pPr>
            <a:endParaRPr lang="fr-FR" dirty="0"/>
          </a:p>
          <a:p>
            <a:pPr eaLnBrk="1" fontAlgn="auto" hangingPunct="1">
              <a:spcAft>
                <a:spcPts val="0"/>
              </a:spcAft>
              <a:buFont typeface="Arial" pitchFamily="34" charset="0"/>
              <a:buNone/>
              <a:defRPr/>
            </a:pPr>
            <a:r>
              <a:rPr lang="fr-FR" dirty="0"/>
              <a:t> </a:t>
            </a:r>
          </a:p>
          <a:p>
            <a:pPr eaLnBrk="1" fontAlgn="auto" hangingPunct="1">
              <a:spcAft>
                <a:spcPts val="0"/>
              </a:spcAft>
              <a:buFont typeface="Arial" pitchFamily="34" charset="0"/>
              <a:buNone/>
              <a:defRPr/>
            </a:pPr>
            <a:endParaRPr lang="fr-FR"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pPr eaLnBrk="1" hangingPunct="1"/>
            <a:r>
              <a:rPr lang="fr-FR" smtClean="0"/>
              <a:t>Variables d’adaptation</a:t>
            </a:r>
          </a:p>
        </p:txBody>
      </p:sp>
      <p:sp>
        <p:nvSpPr>
          <p:cNvPr id="19459" name="Espace réservé du contenu 2"/>
          <p:cNvSpPr>
            <a:spLocks noGrp="1"/>
          </p:cNvSpPr>
          <p:nvPr>
            <p:ph idx="1"/>
          </p:nvPr>
        </p:nvSpPr>
        <p:spPr/>
        <p:txBody>
          <a:bodyPr/>
          <a:lstStyle/>
          <a:p>
            <a:pPr eaLnBrk="1" hangingPunct="1"/>
            <a:r>
              <a:rPr lang="fr-FR" smtClean="0"/>
              <a:t>Formes de pratique</a:t>
            </a:r>
          </a:p>
          <a:p>
            <a:pPr eaLnBrk="1" hangingPunct="1"/>
            <a:r>
              <a:rPr lang="fr-FR" smtClean="0"/>
              <a:t>Les barèmes</a:t>
            </a:r>
          </a:p>
          <a:p>
            <a:pPr eaLnBrk="1" hangingPunct="1"/>
            <a:r>
              <a:rPr lang="fr-FR" smtClean="0"/>
              <a:t>Les matériels</a:t>
            </a:r>
          </a:p>
          <a:p>
            <a:pPr eaLnBrk="1" hangingPunct="1"/>
            <a:r>
              <a:rPr lang="fr-FR" smtClean="0"/>
              <a:t>Les APSA</a:t>
            </a:r>
          </a:p>
          <a:p>
            <a:pPr eaLnBrk="1" hangingPunct="1"/>
            <a:r>
              <a:rPr lang="fr-FR" smtClean="0"/>
              <a:t>Les temps de pratique</a:t>
            </a:r>
          </a:p>
          <a:p>
            <a:pPr eaLnBrk="1" hangingPunct="1"/>
            <a:r>
              <a:rPr lang="fr-FR" smtClean="0"/>
              <a:t>La répartition des points</a:t>
            </a:r>
          </a:p>
          <a:p>
            <a:pPr eaLnBrk="1" hangingPunct="1"/>
            <a:r>
              <a:rPr lang="fr-FR" smtClean="0"/>
              <a:t>L’aménagement de la classe</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1143000"/>
          </a:xfrm>
        </p:spPr>
        <p:txBody>
          <a:bodyPr/>
          <a:lstStyle/>
          <a:p>
            <a:pPr eaLnBrk="1" hangingPunct="1"/>
            <a:r>
              <a:rPr lang="fr-FR" smtClean="0"/>
              <a:t>L’inaptitude partielle</a:t>
            </a:r>
          </a:p>
        </p:txBody>
      </p:sp>
      <p:sp>
        <p:nvSpPr>
          <p:cNvPr id="7171" name="Rectangle 3"/>
          <p:cNvSpPr>
            <a:spLocks noGrp="1" noChangeArrowheads="1"/>
          </p:cNvSpPr>
          <p:nvPr>
            <p:ph type="body" idx="1"/>
          </p:nvPr>
        </p:nvSpPr>
        <p:spPr>
          <a:xfrm>
            <a:off x="304800" y="1143000"/>
            <a:ext cx="8458200" cy="4114800"/>
          </a:xfrm>
        </p:spPr>
        <p:txBody>
          <a:bodyPr rtlCol="0">
            <a:normAutofit fontScale="92500" lnSpcReduction="20000"/>
          </a:bodyPr>
          <a:lstStyle/>
          <a:p>
            <a:pPr eaLnBrk="1" fontAlgn="auto" hangingPunct="1">
              <a:lnSpc>
                <a:spcPct val="90000"/>
              </a:lnSpc>
              <a:spcAft>
                <a:spcPts val="0"/>
              </a:spcAft>
              <a:buFontTx/>
              <a:buNone/>
              <a:defRPr/>
            </a:pPr>
            <a:r>
              <a:rPr lang="fr-FR" sz="2800" b="1" i="1" u="sng" dirty="0"/>
              <a:t>Exemple:</a:t>
            </a:r>
            <a:r>
              <a:rPr lang="fr-FR" sz="2800" dirty="0"/>
              <a:t> Une hyper rigidité génétique et ne peut réaliser certaines amplitude ou ampliation.</a:t>
            </a:r>
          </a:p>
          <a:p>
            <a:pPr eaLnBrk="1" fontAlgn="auto" hangingPunct="1">
              <a:lnSpc>
                <a:spcPct val="90000"/>
              </a:lnSpc>
              <a:spcAft>
                <a:spcPts val="0"/>
              </a:spcAft>
              <a:buFontTx/>
              <a:buNone/>
              <a:defRPr/>
            </a:pPr>
            <a:endParaRPr lang="fr-FR" sz="1000" dirty="0"/>
          </a:p>
          <a:p>
            <a:pPr algn="ctr" eaLnBrk="1" fontAlgn="auto" hangingPunct="1">
              <a:lnSpc>
                <a:spcPct val="90000"/>
              </a:lnSpc>
              <a:spcAft>
                <a:spcPts val="0"/>
              </a:spcAft>
              <a:buFontTx/>
              <a:buNone/>
              <a:defRPr/>
            </a:pPr>
            <a:r>
              <a:rPr lang="fr-FR" sz="2800" dirty="0"/>
              <a:t>IL EST APTE PARTIELLEMENT </a:t>
            </a:r>
          </a:p>
          <a:p>
            <a:pPr algn="ctr" eaLnBrk="1" fontAlgn="auto" hangingPunct="1">
              <a:lnSpc>
                <a:spcPct val="90000"/>
              </a:lnSpc>
              <a:spcAft>
                <a:spcPts val="0"/>
              </a:spcAft>
              <a:buFontTx/>
              <a:buNone/>
              <a:defRPr/>
            </a:pPr>
            <a:r>
              <a:rPr lang="fr-FR" sz="2800" dirty="0"/>
              <a:t>( il a des besoins communs et des besoins spécifiques)</a:t>
            </a:r>
          </a:p>
          <a:p>
            <a:pPr eaLnBrk="1" fontAlgn="auto" hangingPunct="1">
              <a:lnSpc>
                <a:spcPct val="90000"/>
              </a:lnSpc>
              <a:spcAft>
                <a:spcPts val="0"/>
              </a:spcAft>
              <a:buFontTx/>
              <a:buNone/>
              <a:defRPr/>
            </a:pPr>
            <a:endParaRPr lang="fr-FR" sz="1000" dirty="0"/>
          </a:p>
          <a:p>
            <a:pPr eaLnBrk="1" fontAlgn="auto" hangingPunct="1">
              <a:lnSpc>
                <a:spcPct val="90000"/>
              </a:lnSpc>
              <a:spcAft>
                <a:spcPts val="0"/>
              </a:spcAft>
              <a:buFontTx/>
              <a:buNone/>
              <a:defRPr/>
            </a:pPr>
            <a:r>
              <a:rPr lang="fr-FR" sz="2800" dirty="0"/>
              <a:t>Il est possible de modifier les modalités de l’épreuve proposée en CCF avec des adaptations dans l’épreuve </a:t>
            </a:r>
          </a:p>
          <a:p>
            <a:pPr eaLnBrk="1" fontAlgn="auto" hangingPunct="1">
              <a:lnSpc>
                <a:spcPct val="90000"/>
              </a:lnSpc>
              <a:spcAft>
                <a:spcPts val="0"/>
              </a:spcAft>
              <a:buFontTx/>
              <a:buNone/>
              <a:defRPr/>
            </a:pPr>
            <a:r>
              <a:rPr lang="fr-FR" sz="2800" dirty="0"/>
              <a:t>( pas d’atelier butterfly ou uniquement brasse) sur proposition de l’équipe, courrier au recteur et acceptation de l’inspection.</a:t>
            </a:r>
          </a:p>
          <a:p>
            <a:pPr eaLnBrk="1" fontAlgn="auto" hangingPunct="1">
              <a:lnSpc>
                <a:spcPct val="90000"/>
              </a:lnSpc>
              <a:spcAft>
                <a:spcPts val="0"/>
              </a:spcAft>
              <a:buFontTx/>
              <a:buNone/>
              <a:defRPr/>
            </a:pPr>
            <a:endParaRPr lang="fr-FR" sz="2800" dirty="0"/>
          </a:p>
          <a:p>
            <a:pPr eaLnBrk="1" fontAlgn="auto" hangingPunct="1">
              <a:lnSpc>
                <a:spcPct val="90000"/>
              </a:lnSpc>
              <a:spcAft>
                <a:spcPts val="0"/>
              </a:spcAft>
              <a:buFontTx/>
              <a:buNone/>
              <a:defRPr/>
            </a:pPr>
            <a:r>
              <a:rPr lang="fr-FR" sz="2800" dirty="0"/>
              <a:t>L’enseignement s’en trouve adapté.</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17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17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171">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171">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1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0"/>
            <a:ext cx="7772400" cy="1143000"/>
          </a:xfrm>
        </p:spPr>
        <p:txBody>
          <a:bodyPr/>
          <a:lstStyle/>
          <a:p>
            <a:pPr eaLnBrk="1" hangingPunct="1"/>
            <a:r>
              <a:rPr lang="fr-FR" smtClean="0">
                <a:latin typeface="Times New Roman" pitchFamily="18" charset="0"/>
              </a:rPr>
              <a:t>De qui parle-t-on ?</a:t>
            </a:r>
          </a:p>
        </p:txBody>
      </p:sp>
      <p:sp>
        <p:nvSpPr>
          <p:cNvPr id="3075" name="Rectangle 3" descr="Rectangle: Click to edit Master text styles&#10;Second level&#10;Third level&#10;Fourth level&#10;Fifth level"/>
          <p:cNvSpPr>
            <a:spLocks noGrp="1" noChangeArrowheads="1"/>
          </p:cNvSpPr>
          <p:nvPr>
            <p:ph type="subTitle" idx="1"/>
          </p:nvPr>
        </p:nvSpPr>
        <p:spPr>
          <a:xfrm>
            <a:off x="0" y="1143000"/>
            <a:ext cx="9144000" cy="4524375"/>
          </a:xfrm>
        </p:spPr>
        <p:txBody>
          <a:bodyPr/>
          <a:lstStyle/>
          <a:p>
            <a:pPr eaLnBrk="1" hangingPunct="1"/>
            <a:r>
              <a:rPr lang="fr-FR" sz="6000" smtClean="0">
                <a:solidFill>
                  <a:schemeClr val="tx2"/>
                </a:solidFill>
                <a:latin typeface="Times New Roman" pitchFamily="18" charset="0"/>
              </a:rPr>
              <a:t>-Les élèves handicapés</a:t>
            </a:r>
          </a:p>
          <a:p>
            <a:pPr eaLnBrk="1" hangingPunct="1"/>
            <a:r>
              <a:rPr lang="fr-FR" sz="6000" smtClean="0">
                <a:solidFill>
                  <a:schemeClr val="tx2"/>
                </a:solidFill>
                <a:latin typeface="Times New Roman" pitchFamily="18" charset="0"/>
              </a:rPr>
              <a:t>-Les élèves en situation de handicap</a:t>
            </a:r>
          </a:p>
          <a:p>
            <a:pPr eaLnBrk="1" hangingPunct="1">
              <a:buFontTx/>
              <a:buChar char="-"/>
            </a:pPr>
            <a:endParaRPr lang="fr-FR" sz="4400" smtClean="0">
              <a:solidFill>
                <a:schemeClr val="tx2"/>
              </a:solidFill>
              <a:latin typeface="Times New Roman" pitchFamily="18" charset="0"/>
            </a:endParaRPr>
          </a:p>
          <a:p>
            <a:pPr eaLnBrk="1" hangingPunct="1"/>
            <a:endParaRPr lang="fr-FR" smtClean="0">
              <a:solidFill>
                <a:schemeClr val="tx2"/>
              </a:solidFill>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0"/>
            <a:ext cx="7772400" cy="1143000"/>
          </a:xfrm>
        </p:spPr>
        <p:txBody>
          <a:bodyPr/>
          <a:lstStyle/>
          <a:p>
            <a:pPr eaLnBrk="1" hangingPunct="1"/>
            <a:r>
              <a:rPr lang="fr-FR" smtClean="0"/>
              <a:t>L’inaptitude Temporelle</a:t>
            </a:r>
          </a:p>
        </p:txBody>
      </p:sp>
      <p:sp>
        <p:nvSpPr>
          <p:cNvPr id="7171" name="Rectangle 3"/>
          <p:cNvSpPr>
            <a:spLocks noGrp="1" noChangeArrowheads="1"/>
          </p:cNvSpPr>
          <p:nvPr>
            <p:ph type="body" idx="1"/>
          </p:nvPr>
        </p:nvSpPr>
        <p:spPr>
          <a:xfrm>
            <a:off x="304800" y="1143000"/>
            <a:ext cx="8458200" cy="4786313"/>
          </a:xfrm>
        </p:spPr>
        <p:txBody>
          <a:bodyPr/>
          <a:lstStyle/>
          <a:p>
            <a:pPr eaLnBrk="1" hangingPunct="1">
              <a:lnSpc>
                <a:spcPct val="90000"/>
              </a:lnSpc>
              <a:buFontTx/>
              <a:buNone/>
            </a:pPr>
            <a:r>
              <a:rPr lang="fr-FR" sz="2800" b="1" i="1" u="sng" smtClean="0"/>
              <a:t>Exemple:</a:t>
            </a:r>
            <a:r>
              <a:rPr lang="fr-FR" sz="2800" smtClean="0"/>
              <a:t> Un élève se blesse gravement la jambe dans un accident de voiture et ne peut réaliser aucune prise d’appuis sur sa jambe.</a:t>
            </a:r>
          </a:p>
          <a:p>
            <a:pPr eaLnBrk="1" hangingPunct="1">
              <a:lnSpc>
                <a:spcPct val="90000"/>
              </a:lnSpc>
              <a:buFontTx/>
              <a:buNone/>
            </a:pPr>
            <a:endParaRPr lang="fr-FR" sz="1000" smtClean="0"/>
          </a:p>
          <a:p>
            <a:pPr algn="ctr" eaLnBrk="1" hangingPunct="1">
              <a:lnSpc>
                <a:spcPct val="90000"/>
              </a:lnSpc>
              <a:buFontTx/>
              <a:buNone/>
            </a:pPr>
            <a:r>
              <a:rPr lang="fr-FR" sz="2800" smtClean="0"/>
              <a:t>IL EST APTE PARTIELLEMENT </a:t>
            </a:r>
          </a:p>
          <a:p>
            <a:pPr algn="ctr" eaLnBrk="1" hangingPunct="1">
              <a:lnSpc>
                <a:spcPct val="90000"/>
              </a:lnSpc>
              <a:buFontTx/>
              <a:buNone/>
            </a:pPr>
            <a:r>
              <a:rPr lang="fr-FR" sz="2800" smtClean="0"/>
              <a:t>( il a des besoins communs et des besoins spécifiques)</a:t>
            </a:r>
          </a:p>
          <a:p>
            <a:pPr eaLnBrk="1" hangingPunct="1">
              <a:lnSpc>
                <a:spcPct val="90000"/>
              </a:lnSpc>
              <a:buFontTx/>
              <a:buNone/>
            </a:pPr>
            <a:endParaRPr lang="fr-FR" sz="1000" smtClean="0"/>
          </a:p>
          <a:p>
            <a:pPr eaLnBrk="1" hangingPunct="1">
              <a:lnSpc>
                <a:spcPct val="90000"/>
              </a:lnSpc>
              <a:buFontTx/>
              <a:buNone/>
            </a:pPr>
            <a:r>
              <a:rPr lang="fr-FR" sz="2800" smtClean="0"/>
              <a:t>Il peut présenter 2 APSA et donc 2 compétences propres:</a:t>
            </a:r>
          </a:p>
          <a:p>
            <a:pPr eaLnBrk="1" hangingPunct="1">
              <a:lnSpc>
                <a:spcPct val="90000"/>
              </a:lnSpc>
              <a:buFontTx/>
              <a:buChar char="-"/>
            </a:pPr>
            <a:r>
              <a:rPr lang="fr-FR" sz="2800" smtClean="0"/>
              <a:t>Tennis de table assis</a:t>
            </a:r>
          </a:p>
          <a:p>
            <a:pPr eaLnBrk="1" hangingPunct="1">
              <a:lnSpc>
                <a:spcPct val="90000"/>
              </a:lnSpc>
              <a:buFontTx/>
              <a:buChar char="-"/>
            </a:pPr>
            <a:r>
              <a:rPr lang="fr-FR" sz="2800" smtClean="0"/>
              <a:t>Lancer de javelot sans élan</a:t>
            </a:r>
          </a:p>
          <a:p>
            <a:pPr eaLnBrk="1" hangingPunct="1">
              <a:lnSpc>
                <a:spcPct val="90000"/>
              </a:lnSpc>
              <a:buFontTx/>
              <a:buChar char="-"/>
            </a:pPr>
            <a:r>
              <a:rPr lang="fr-FR" sz="2800" smtClean="0"/>
              <a:t>Co en marchant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17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17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171">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171">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171">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71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2530" name="Titre 1"/>
          <p:cNvSpPr>
            <a:spLocks noGrp="1"/>
          </p:cNvSpPr>
          <p:nvPr>
            <p:ph type="title"/>
          </p:nvPr>
        </p:nvSpPr>
        <p:spPr/>
        <p:txBody>
          <a:bodyPr/>
          <a:lstStyle/>
          <a:p>
            <a:pPr eaLnBrk="1" hangingPunct="1"/>
            <a:r>
              <a:rPr lang="fr-FR" smtClean="0"/>
              <a:t>EPS ADAPTEE</a:t>
            </a:r>
          </a:p>
        </p:txBody>
      </p:sp>
      <p:sp>
        <p:nvSpPr>
          <p:cNvPr id="3" name="Espace réservé du contenu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None/>
              <a:defRPr/>
            </a:pPr>
            <a:r>
              <a:rPr lang="fr-FR" dirty="0" smtClean="0"/>
              <a:t>Oui c’est dur !</a:t>
            </a:r>
          </a:p>
          <a:p>
            <a:pPr eaLnBrk="1" fontAlgn="auto" hangingPunct="1">
              <a:spcAft>
                <a:spcPts val="0"/>
              </a:spcAft>
              <a:buFont typeface="Arial" pitchFamily="34" charset="0"/>
              <a:buNone/>
              <a:defRPr/>
            </a:pPr>
            <a:r>
              <a:rPr lang="fr-FR" dirty="0" smtClean="0"/>
              <a:t>Oui c’est une hétérogénéité compliquée et immense !</a:t>
            </a:r>
          </a:p>
          <a:p>
            <a:pPr eaLnBrk="1" fontAlgn="auto" hangingPunct="1">
              <a:spcAft>
                <a:spcPts val="0"/>
              </a:spcAft>
              <a:buFont typeface="Arial" pitchFamily="34" charset="0"/>
              <a:buNone/>
              <a:defRPr/>
            </a:pPr>
            <a:r>
              <a:rPr lang="fr-FR" dirty="0" smtClean="0"/>
              <a:t>Oui notre formation initiale ne nous y a pas préparé</a:t>
            </a:r>
          </a:p>
          <a:p>
            <a:pPr eaLnBrk="1" fontAlgn="auto" hangingPunct="1">
              <a:spcAft>
                <a:spcPts val="0"/>
              </a:spcAft>
              <a:buFont typeface="Arial" pitchFamily="34" charset="0"/>
              <a:buNone/>
              <a:defRPr/>
            </a:pPr>
            <a:r>
              <a:rPr lang="fr-FR" dirty="0" smtClean="0"/>
              <a:t>Mais c’est tellement épanouissant pour nous; pour la classe et pour l’élève de réussir une inclusion</a:t>
            </a:r>
          </a:p>
          <a:p>
            <a:pPr eaLnBrk="1" fontAlgn="auto" hangingPunct="1">
              <a:spcAft>
                <a:spcPts val="0"/>
              </a:spcAft>
              <a:buFont typeface="Arial" pitchFamily="34" charset="0"/>
              <a:buNone/>
              <a:defRPr/>
            </a:pPr>
            <a:r>
              <a:rPr lang="fr-FR" dirty="0" smtClean="0"/>
              <a:t>C’EST UNE CITOYENNETE EN ACTE CAR EN EPS ON CHANGE LES PRATIQUES POUR CHANGER LES MENTALITES !</a:t>
            </a:r>
            <a:endParaRPr lang="fr-FR"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7938"/>
            <a:ext cx="9144000" cy="6865938"/>
          </a:xfrm>
          <a:prstGeom prst="rect">
            <a:avLst/>
          </a:prstGeom>
          <a:noFill/>
          <a:ln w="9525">
            <a:noFill/>
            <a:miter lim="800000"/>
            <a:headEnd/>
            <a:tailEnd/>
          </a:ln>
        </p:spPr>
        <p:txBody>
          <a:bodyPr>
            <a:spAutoFit/>
          </a:bodyPr>
          <a:lstStyle/>
          <a:p>
            <a:pPr algn="ctr">
              <a:spcBef>
                <a:spcPct val="50000"/>
              </a:spcBef>
            </a:pPr>
            <a:r>
              <a:rPr lang="fr-FR" sz="1200" i="1">
                <a:latin typeface="Helvetica-Oblique"/>
              </a:rPr>
              <a:t>Mod</a:t>
            </a:r>
            <a:r>
              <a:rPr lang="fr-FR" sz="1200" i="1">
                <a:latin typeface="Times New Roman" pitchFamily="18" charset="0"/>
              </a:rPr>
              <a:t>è</a:t>
            </a:r>
            <a:r>
              <a:rPr lang="fr-FR" sz="1200" i="1">
                <a:latin typeface="Helvetica-Oblique"/>
              </a:rPr>
              <a:t>le de certificat m</a:t>
            </a:r>
            <a:r>
              <a:rPr lang="fr-FR" sz="1200" i="1">
                <a:latin typeface="Times New Roman" pitchFamily="18" charset="0"/>
              </a:rPr>
              <a:t>é</a:t>
            </a:r>
            <a:r>
              <a:rPr lang="fr-FR" sz="1200" i="1">
                <a:latin typeface="Helvetica-Oblique"/>
              </a:rPr>
              <a:t>dical </a:t>
            </a:r>
            <a:r>
              <a:rPr lang="fr-FR" sz="1200" i="1">
                <a:latin typeface="Times New Roman" pitchFamily="18" charset="0"/>
              </a:rPr>
              <a:t>à</a:t>
            </a:r>
            <a:r>
              <a:rPr lang="fr-FR" sz="1200" i="1">
                <a:latin typeface="Helvetica-Oblique"/>
              </a:rPr>
              <a:t> usage scolaire en r</a:t>
            </a:r>
            <a:r>
              <a:rPr lang="fr-FR" sz="1200" i="1">
                <a:latin typeface="Times New Roman" pitchFamily="18" charset="0"/>
              </a:rPr>
              <a:t>é</a:t>
            </a:r>
            <a:r>
              <a:rPr lang="fr-FR" sz="1200" i="1">
                <a:latin typeface="Helvetica-Oblique"/>
              </a:rPr>
              <a:t>f</a:t>
            </a:r>
            <a:r>
              <a:rPr lang="fr-FR" sz="1200" i="1">
                <a:latin typeface="Times New Roman" pitchFamily="18" charset="0"/>
              </a:rPr>
              <a:t>é</a:t>
            </a:r>
            <a:r>
              <a:rPr lang="fr-FR" sz="1200" i="1">
                <a:latin typeface="Helvetica-Oblique"/>
              </a:rPr>
              <a:t>rence au d</a:t>
            </a:r>
            <a:r>
              <a:rPr lang="fr-FR" sz="1200" i="1">
                <a:latin typeface="Times New Roman" pitchFamily="18" charset="0"/>
              </a:rPr>
              <a:t>é</a:t>
            </a:r>
            <a:r>
              <a:rPr lang="fr-FR" sz="1200" i="1">
                <a:latin typeface="Helvetica-Oblique"/>
              </a:rPr>
              <a:t>cret du 11octobre 1988 et </a:t>
            </a:r>
            <a:r>
              <a:rPr lang="fr-FR" sz="1200" i="1">
                <a:latin typeface="Times New Roman" pitchFamily="18" charset="0"/>
              </a:rPr>
              <a:t>à</a:t>
            </a:r>
            <a:r>
              <a:rPr lang="fr-FR" sz="1200" i="1">
                <a:latin typeface="Helvetica-Oblique"/>
              </a:rPr>
              <a:t> l</a:t>
            </a:r>
            <a:r>
              <a:rPr lang="fr-FR" sz="1200" i="1">
                <a:latin typeface="Times New Roman" pitchFamily="18" charset="0"/>
              </a:rPr>
              <a:t>’</a:t>
            </a:r>
            <a:r>
              <a:rPr lang="fr-FR" sz="1200" i="1">
                <a:latin typeface="Helvetica-Oblique"/>
              </a:rPr>
              <a:t>arrêt</a:t>
            </a:r>
            <a:r>
              <a:rPr lang="fr-FR" sz="1200" i="1">
                <a:latin typeface="Times New Roman" pitchFamily="18" charset="0"/>
              </a:rPr>
              <a:t>é</a:t>
            </a:r>
            <a:r>
              <a:rPr lang="fr-FR" sz="1200" i="1">
                <a:latin typeface="Helvetica-Oblique"/>
              </a:rPr>
              <a:t> du 13 septembre 1989</a:t>
            </a:r>
          </a:p>
          <a:p>
            <a:pPr algn="ctr">
              <a:spcBef>
                <a:spcPct val="50000"/>
              </a:spcBef>
            </a:pPr>
            <a:r>
              <a:rPr lang="fr-FR" sz="1200" b="1">
                <a:latin typeface="Helvetica-Bold"/>
              </a:rPr>
              <a:t>CERTIFICAT MEDICAL D</a:t>
            </a:r>
            <a:r>
              <a:rPr lang="fr-FR" sz="1200" b="1">
                <a:latin typeface="Times New Roman" pitchFamily="18" charset="0"/>
              </a:rPr>
              <a:t>’</a:t>
            </a:r>
            <a:r>
              <a:rPr lang="fr-FR" sz="1200" b="1">
                <a:latin typeface="Helvetica-Bold"/>
              </a:rPr>
              <a:t>INAPTITUDE A LA PRATIQUE DE</a:t>
            </a:r>
          </a:p>
          <a:p>
            <a:pPr algn="ctr">
              <a:spcBef>
                <a:spcPct val="50000"/>
              </a:spcBef>
            </a:pPr>
            <a:r>
              <a:rPr lang="fr-FR" sz="1200" b="1">
                <a:latin typeface="Helvetica-Bold"/>
              </a:rPr>
              <a:t>L</a:t>
            </a:r>
            <a:r>
              <a:rPr lang="fr-FR" sz="1200" b="1">
                <a:latin typeface="Times New Roman" pitchFamily="18" charset="0"/>
              </a:rPr>
              <a:t>’</a:t>
            </a:r>
            <a:r>
              <a:rPr lang="fr-FR" sz="1200" b="1">
                <a:latin typeface="Helvetica-Bold"/>
              </a:rPr>
              <a:t>EDUCATION PHYSIQUE ET SPORTIVE</a:t>
            </a:r>
          </a:p>
          <a:p>
            <a:pPr>
              <a:spcBef>
                <a:spcPct val="50000"/>
              </a:spcBef>
            </a:pPr>
            <a:r>
              <a:rPr lang="fr-FR" sz="1200" b="1">
                <a:latin typeface="Helvetica-Bold"/>
              </a:rPr>
              <a:t>Le professeur d</a:t>
            </a:r>
            <a:r>
              <a:rPr lang="fr-FR" sz="1200" b="1">
                <a:latin typeface="Times New Roman" pitchFamily="18" charset="0"/>
              </a:rPr>
              <a:t>’</a:t>
            </a:r>
            <a:r>
              <a:rPr lang="fr-FR" sz="1200" b="1">
                <a:latin typeface="Helvetica-Bold"/>
              </a:rPr>
              <a:t>Education Physique et Sportive peut adapter son enseignement de fa</a:t>
            </a:r>
            <a:r>
              <a:rPr lang="fr-FR" sz="1200" b="1">
                <a:latin typeface="Times New Roman" pitchFamily="18" charset="0"/>
              </a:rPr>
              <a:t>ç</a:t>
            </a:r>
            <a:r>
              <a:rPr lang="fr-FR" sz="1200" b="1">
                <a:latin typeface="Helvetica-Bold"/>
              </a:rPr>
              <a:t>on </a:t>
            </a:r>
            <a:r>
              <a:rPr lang="fr-FR" sz="1200" b="1">
                <a:latin typeface="Times New Roman" pitchFamily="18" charset="0"/>
              </a:rPr>
              <a:t>à</a:t>
            </a:r>
            <a:r>
              <a:rPr lang="fr-FR" sz="1200" b="1">
                <a:latin typeface="Helvetica-Bold"/>
              </a:rPr>
              <a:t> ce que tout</a:t>
            </a:r>
          </a:p>
          <a:p>
            <a:pPr>
              <a:spcBef>
                <a:spcPct val="50000"/>
              </a:spcBef>
            </a:pPr>
            <a:r>
              <a:rPr lang="fr-FR" sz="1200" b="1">
                <a:latin typeface="Times New Roman" pitchFamily="18" charset="0"/>
              </a:rPr>
              <a:t>é</a:t>
            </a:r>
            <a:r>
              <a:rPr lang="fr-FR" sz="1200" b="1">
                <a:latin typeface="Helvetica-Bold"/>
              </a:rPr>
              <a:t>l</a:t>
            </a:r>
            <a:r>
              <a:rPr lang="fr-FR" sz="1200" b="1">
                <a:latin typeface="Times New Roman" pitchFamily="18" charset="0"/>
              </a:rPr>
              <a:t>è</a:t>
            </a:r>
            <a:r>
              <a:rPr lang="fr-FR" sz="1200" b="1">
                <a:latin typeface="Helvetica-Bold"/>
              </a:rPr>
              <a:t>ve puisse y participer en fonction de ses possibilit</a:t>
            </a:r>
            <a:r>
              <a:rPr lang="fr-FR" sz="1200" b="1">
                <a:latin typeface="Times New Roman" pitchFamily="18" charset="0"/>
              </a:rPr>
              <a:t>é</a:t>
            </a:r>
            <a:r>
              <a:rPr lang="fr-FR" sz="1200" b="1">
                <a:latin typeface="Helvetica-Bold"/>
              </a:rPr>
              <a:t>s et de ses capacit</a:t>
            </a:r>
            <a:r>
              <a:rPr lang="fr-FR" sz="1200" b="1">
                <a:latin typeface="Times New Roman" pitchFamily="18" charset="0"/>
              </a:rPr>
              <a:t>é</a:t>
            </a:r>
            <a:r>
              <a:rPr lang="fr-FR" sz="1200" b="1">
                <a:latin typeface="Helvetica-Bold"/>
              </a:rPr>
              <a:t>s r</a:t>
            </a:r>
            <a:r>
              <a:rPr lang="fr-FR" sz="1200" b="1">
                <a:latin typeface="Times New Roman" pitchFamily="18" charset="0"/>
              </a:rPr>
              <a:t>é</a:t>
            </a:r>
            <a:r>
              <a:rPr lang="fr-FR" sz="1200" b="1">
                <a:latin typeface="Helvetica-Bold"/>
              </a:rPr>
              <a:t>siduelles</a:t>
            </a:r>
          </a:p>
          <a:p>
            <a:pPr>
              <a:spcBef>
                <a:spcPct val="50000"/>
              </a:spcBef>
            </a:pPr>
            <a:r>
              <a:rPr lang="fr-FR" sz="1200">
                <a:latin typeface="Helvetica" pitchFamily="34" charset="0"/>
              </a:rPr>
              <a:t>Je soussign</a:t>
            </a:r>
            <a:r>
              <a:rPr lang="fr-FR" sz="1200">
                <a:latin typeface="Times New Roman" pitchFamily="18" charset="0"/>
              </a:rPr>
              <a:t>é</a:t>
            </a:r>
            <a:r>
              <a:rPr lang="fr-FR" sz="1200">
                <a:latin typeface="Helvetica" pitchFamily="34" charset="0"/>
              </a:rPr>
              <a:t> (e), docteur en m</a:t>
            </a:r>
            <a:r>
              <a:rPr lang="fr-FR" sz="1200">
                <a:latin typeface="Times New Roman" pitchFamily="18" charset="0"/>
              </a:rPr>
              <a:t>é</a:t>
            </a:r>
            <a:r>
              <a:rPr lang="fr-FR" sz="1200">
                <a:latin typeface="Helvetica" pitchFamily="34" charset="0"/>
              </a:rPr>
              <a:t>decine,</a:t>
            </a:r>
          </a:p>
          <a:p>
            <a:pPr>
              <a:spcBef>
                <a:spcPct val="50000"/>
              </a:spcBef>
            </a:pPr>
            <a:r>
              <a:rPr lang="fr-FR" sz="1200">
                <a:latin typeface="Helvetica" pitchFamily="34" charset="0"/>
              </a:rPr>
              <a:t>Lieu d</a:t>
            </a:r>
            <a:r>
              <a:rPr lang="fr-FR" sz="1200">
                <a:latin typeface="Times New Roman" pitchFamily="18" charset="0"/>
              </a:rPr>
              <a:t>’</a:t>
            </a:r>
            <a:r>
              <a:rPr lang="fr-FR" sz="1200">
                <a:latin typeface="Helvetica" pitchFamily="34" charset="0"/>
              </a:rPr>
              <a:t>exercice</a:t>
            </a:r>
          </a:p>
          <a:p>
            <a:pPr>
              <a:spcBef>
                <a:spcPct val="50000"/>
              </a:spcBef>
            </a:pPr>
            <a:r>
              <a:rPr lang="fr-FR" sz="1200">
                <a:latin typeface="Helvetica" pitchFamily="34" charset="0"/>
              </a:rPr>
              <a:t>Certifie avoir, en application du d</a:t>
            </a:r>
            <a:r>
              <a:rPr lang="fr-FR" sz="1200">
                <a:latin typeface="Times New Roman" pitchFamily="18" charset="0"/>
              </a:rPr>
              <a:t>é</a:t>
            </a:r>
            <a:r>
              <a:rPr lang="fr-FR" sz="1200">
                <a:latin typeface="Helvetica" pitchFamily="34" charset="0"/>
              </a:rPr>
              <a:t>cret n°88-977 du 11 octobre 1988, examin</a:t>
            </a:r>
            <a:r>
              <a:rPr lang="fr-FR" sz="1200">
                <a:latin typeface="Times New Roman" pitchFamily="18" charset="0"/>
              </a:rPr>
              <a:t>é</a:t>
            </a:r>
            <a:r>
              <a:rPr lang="fr-FR" sz="1200">
                <a:latin typeface="Helvetica" pitchFamily="34" charset="0"/>
              </a:rPr>
              <a:t> l</a:t>
            </a:r>
            <a:r>
              <a:rPr lang="fr-FR" sz="1200">
                <a:latin typeface="Times New Roman" pitchFamily="18" charset="0"/>
              </a:rPr>
              <a:t>’é</a:t>
            </a:r>
            <a:r>
              <a:rPr lang="fr-FR" sz="1200">
                <a:latin typeface="Helvetica" pitchFamily="34" charset="0"/>
              </a:rPr>
              <a:t>l</a:t>
            </a:r>
            <a:r>
              <a:rPr lang="fr-FR" sz="1200">
                <a:latin typeface="Times New Roman" pitchFamily="18" charset="0"/>
              </a:rPr>
              <a:t>è</a:t>
            </a:r>
            <a:r>
              <a:rPr lang="fr-FR" sz="1200">
                <a:latin typeface="Helvetica" pitchFamily="34" charset="0"/>
              </a:rPr>
              <a:t>ve :</a:t>
            </a:r>
          </a:p>
          <a:p>
            <a:pPr>
              <a:spcBef>
                <a:spcPct val="50000"/>
              </a:spcBef>
            </a:pPr>
            <a:r>
              <a:rPr lang="fr-FR" sz="1200">
                <a:latin typeface="Helvetica" pitchFamily="34" charset="0"/>
              </a:rPr>
              <a:t>Nom, pr</a:t>
            </a:r>
            <a:r>
              <a:rPr lang="fr-FR" sz="1200">
                <a:latin typeface="Times New Roman" pitchFamily="18" charset="0"/>
              </a:rPr>
              <a:t>é</a:t>
            </a:r>
            <a:r>
              <a:rPr lang="fr-FR" sz="1200">
                <a:latin typeface="Helvetica" pitchFamily="34" charset="0"/>
              </a:rPr>
              <a:t>nom                                              N</a:t>
            </a:r>
            <a:r>
              <a:rPr lang="fr-FR" sz="1200">
                <a:latin typeface="Times New Roman" pitchFamily="18" charset="0"/>
              </a:rPr>
              <a:t>é</a:t>
            </a:r>
            <a:r>
              <a:rPr lang="fr-FR" sz="1200">
                <a:latin typeface="Helvetica" pitchFamily="34" charset="0"/>
              </a:rPr>
              <a:t>(e) le</a:t>
            </a:r>
          </a:p>
          <a:p>
            <a:pPr>
              <a:spcBef>
                <a:spcPct val="50000"/>
              </a:spcBef>
            </a:pPr>
            <a:r>
              <a:rPr lang="fr-FR" sz="1200">
                <a:latin typeface="Helvetica" pitchFamily="34" charset="0"/>
              </a:rPr>
              <a:t>Et constat</a:t>
            </a:r>
            <a:r>
              <a:rPr lang="fr-FR" sz="1200">
                <a:latin typeface="Times New Roman" pitchFamily="18" charset="0"/>
              </a:rPr>
              <a:t>é</a:t>
            </a:r>
            <a:r>
              <a:rPr lang="fr-FR" sz="1200">
                <a:latin typeface="Helvetica" pitchFamily="34" charset="0"/>
              </a:rPr>
              <a:t> ce jour que son </a:t>
            </a:r>
            <a:r>
              <a:rPr lang="fr-FR" sz="1200">
                <a:latin typeface="Times New Roman" pitchFamily="18" charset="0"/>
              </a:rPr>
              <a:t>é</a:t>
            </a:r>
            <a:r>
              <a:rPr lang="fr-FR" sz="1200">
                <a:latin typeface="Helvetica" pitchFamily="34" charset="0"/>
              </a:rPr>
              <a:t>tat de sant</a:t>
            </a:r>
            <a:r>
              <a:rPr lang="fr-FR" sz="1200">
                <a:latin typeface="Times New Roman" pitchFamily="18" charset="0"/>
              </a:rPr>
              <a:t>é</a:t>
            </a:r>
            <a:r>
              <a:rPr lang="fr-FR" sz="1200">
                <a:latin typeface="Helvetica" pitchFamily="34" charset="0"/>
              </a:rPr>
              <a:t> entra</a:t>
            </a:r>
            <a:r>
              <a:rPr lang="fr-FR" sz="1200">
                <a:latin typeface="Times New Roman" pitchFamily="18" charset="0"/>
              </a:rPr>
              <a:t>î</a:t>
            </a:r>
            <a:r>
              <a:rPr lang="fr-FR" sz="1200">
                <a:latin typeface="Helvetica" pitchFamily="34" charset="0"/>
              </a:rPr>
              <a:t>ne :</a:t>
            </a:r>
          </a:p>
          <a:p>
            <a:pPr>
              <a:spcBef>
                <a:spcPct val="50000"/>
              </a:spcBef>
            </a:pPr>
            <a:r>
              <a:rPr lang="fr-FR" sz="1200">
                <a:latin typeface="TTE1A54F90t00"/>
              </a:rPr>
              <a:t> </a:t>
            </a:r>
            <a:r>
              <a:rPr lang="fr-FR" sz="1200" b="1">
                <a:latin typeface="Helvetica-Bold"/>
              </a:rPr>
              <a:t>Une inaptitude totale </a:t>
            </a:r>
            <a:r>
              <a:rPr lang="fr-FR" sz="1200">
                <a:latin typeface="Helvetica" pitchFamily="34" charset="0"/>
              </a:rPr>
              <a:t>du </a:t>
            </a:r>
            <a:r>
              <a:rPr lang="fr-FR" sz="1200">
                <a:latin typeface="Times New Roman" pitchFamily="18" charset="0"/>
              </a:rPr>
              <a:t>…………</a:t>
            </a:r>
            <a:r>
              <a:rPr lang="fr-FR" sz="1200">
                <a:latin typeface="Helvetica" pitchFamily="34" charset="0"/>
              </a:rPr>
              <a:t>. au</a:t>
            </a:r>
            <a:r>
              <a:rPr lang="fr-FR" sz="1200">
                <a:latin typeface="Times New Roman" pitchFamily="18" charset="0"/>
              </a:rPr>
              <a:t>……………</a:t>
            </a:r>
            <a:r>
              <a:rPr lang="fr-FR" sz="1200">
                <a:latin typeface="Helvetica" pitchFamily="34" charset="0"/>
              </a:rPr>
              <a:t>.. inclus</a:t>
            </a:r>
          </a:p>
          <a:p>
            <a:pPr>
              <a:spcBef>
                <a:spcPct val="50000"/>
              </a:spcBef>
            </a:pPr>
            <a:r>
              <a:rPr lang="fr-FR" sz="1200">
                <a:latin typeface="TTE1A54F90t00"/>
              </a:rPr>
              <a:t> </a:t>
            </a:r>
            <a:r>
              <a:rPr lang="fr-FR" sz="1200" b="1">
                <a:latin typeface="Helvetica-Bold"/>
              </a:rPr>
              <a:t>Une inaptitude partielle </a:t>
            </a:r>
            <a:r>
              <a:rPr lang="fr-FR" sz="1200">
                <a:latin typeface="Helvetica" pitchFamily="34" charset="0"/>
              </a:rPr>
              <a:t>du </a:t>
            </a:r>
            <a:r>
              <a:rPr lang="fr-FR" sz="1200">
                <a:latin typeface="Times New Roman" pitchFamily="18" charset="0"/>
              </a:rPr>
              <a:t>………………</a:t>
            </a:r>
            <a:r>
              <a:rPr lang="fr-FR" sz="1200">
                <a:latin typeface="Helvetica" pitchFamily="34" charset="0"/>
              </a:rPr>
              <a:t>au</a:t>
            </a:r>
            <a:r>
              <a:rPr lang="fr-FR" sz="1200">
                <a:latin typeface="Times New Roman" pitchFamily="18" charset="0"/>
              </a:rPr>
              <a:t>…………</a:t>
            </a:r>
            <a:r>
              <a:rPr lang="fr-FR" sz="1200">
                <a:latin typeface="Helvetica" pitchFamily="34" charset="0"/>
              </a:rPr>
              <a:t>.. inclus</a:t>
            </a:r>
          </a:p>
          <a:p>
            <a:pPr>
              <a:spcBef>
                <a:spcPct val="50000"/>
              </a:spcBef>
            </a:pPr>
            <a:r>
              <a:rPr lang="fr-FR" sz="1200">
                <a:latin typeface="Helvetica" pitchFamily="34" charset="0"/>
              </a:rPr>
              <a:t>Dans ce cas d</a:t>
            </a:r>
            <a:r>
              <a:rPr lang="fr-FR" sz="1200">
                <a:latin typeface="Times New Roman" pitchFamily="18" charset="0"/>
              </a:rPr>
              <a:t>’</a:t>
            </a:r>
            <a:r>
              <a:rPr lang="fr-FR" sz="1200">
                <a:latin typeface="Helvetica" pitchFamily="34" charset="0"/>
              </a:rPr>
              <a:t>inaptitude partielle, pour permettre une adaptation de l</a:t>
            </a:r>
            <a:r>
              <a:rPr lang="fr-FR" sz="1200">
                <a:latin typeface="Times New Roman" pitchFamily="18" charset="0"/>
              </a:rPr>
              <a:t>’</a:t>
            </a:r>
            <a:r>
              <a:rPr lang="fr-FR" sz="1200">
                <a:latin typeface="Helvetica" pitchFamily="34" charset="0"/>
              </a:rPr>
              <a:t>enseignement aux possibilit</a:t>
            </a:r>
            <a:r>
              <a:rPr lang="fr-FR" sz="1200">
                <a:latin typeface="Times New Roman" pitchFamily="18" charset="0"/>
              </a:rPr>
              <a:t>é</a:t>
            </a:r>
            <a:r>
              <a:rPr lang="fr-FR" sz="1200">
                <a:latin typeface="Helvetica" pitchFamily="34" charset="0"/>
              </a:rPr>
              <a:t>s de l</a:t>
            </a:r>
            <a:r>
              <a:rPr lang="fr-FR" sz="1200">
                <a:latin typeface="Times New Roman" pitchFamily="18" charset="0"/>
              </a:rPr>
              <a:t>’é</a:t>
            </a:r>
            <a:r>
              <a:rPr lang="fr-FR" sz="1200">
                <a:latin typeface="Helvetica" pitchFamily="34" charset="0"/>
              </a:rPr>
              <a:t>l</a:t>
            </a:r>
            <a:r>
              <a:rPr lang="fr-FR" sz="1200">
                <a:latin typeface="Times New Roman" pitchFamily="18" charset="0"/>
              </a:rPr>
              <a:t>è</a:t>
            </a:r>
            <a:r>
              <a:rPr lang="fr-FR" sz="1200">
                <a:latin typeface="Helvetica" pitchFamily="34" charset="0"/>
              </a:rPr>
              <a:t>ve,</a:t>
            </a:r>
          </a:p>
          <a:p>
            <a:pPr>
              <a:spcBef>
                <a:spcPct val="50000"/>
              </a:spcBef>
            </a:pPr>
            <a:r>
              <a:rPr lang="fr-FR" sz="1200">
                <a:latin typeface="Helvetica" pitchFamily="34" charset="0"/>
              </a:rPr>
              <a:t>pr</a:t>
            </a:r>
            <a:r>
              <a:rPr lang="fr-FR" sz="1200">
                <a:latin typeface="Times New Roman" pitchFamily="18" charset="0"/>
              </a:rPr>
              <a:t>é</a:t>
            </a:r>
            <a:r>
              <a:rPr lang="fr-FR" sz="1200">
                <a:latin typeface="Helvetica" pitchFamily="34" charset="0"/>
              </a:rPr>
              <a:t>ciser en termes d</a:t>
            </a:r>
            <a:r>
              <a:rPr lang="fr-FR" sz="1200">
                <a:latin typeface="Times New Roman" pitchFamily="18" charset="0"/>
              </a:rPr>
              <a:t>’</a:t>
            </a:r>
            <a:r>
              <a:rPr lang="fr-FR" sz="1200">
                <a:latin typeface="Helvetica" pitchFamily="34" charset="0"/>
              </a:rPr>
              <a:t>incapacit</a:t>
            </a:r>
            <a:r>
              <a:rPr lang="fr-FR" sz="1200">
                <a:latin typeface="Times New Roman" pitchFamily="18" charset="0"/>
              </a:rPr>
              <a:t>é</a:t>
            </a:r>
            <a:r>
              <a:rPr lang="fr-FR" sz="1200">
                <a:latin typeface="Helvetica" pitchFamily="34" charset="0"/>
              </a:rPr>
              <a:t>s fonctionnelles si l</a:t>
            </a:r>
            <a:r>
              <a:rPr lang="fr-FR" sz="1200">
                <a:latin typeface="Times New Roman" pitchFamily="18" charset="0"/>
              </a:rPr>
              <a:t>’</a:t>
            </a:r>
            <a:r>
              <a:rPr lang="fr-FR" sz="1200">
                <a:latin typeface="Helvetica" pitchFamily="34" charset="0"/>
              </a:rPr>
              <a:t>inaptitude est li</a:t>
            </a:r>
            <a:r>
              <a:rPr lang="fr-FR" sz="1200">
                <a:latin typeface="Times New Roman" pitchFamily="18" charset="0"/>
              </a:rPr>
              <a:t>é</a:t>
            </a:r>
            <a:r>
              <a:rPr lang="fr-FR" sz="1200">
                <a:latin typeface="Helvetica" pitchFamily="34" charset="0"/>
              </a:rPr>
              <a:t>e :</a:t>
            </a:r>
          </a:p>
          <a:p>
            <a:pPr>
              <a:spcBef>
                <a:spcPct val="50000"/>
              </a:spcBef>
            </a:pPr>
            <a:r>
              <a:rPr lang="fr-FR" sz="1200">
                <a:latin typeface="Times New Roman" pitchFamily="18" charset="0"/>
              </a:rPr>
              <a:t>·</a:t>
            </a:r>
            <a:r>
              <a:rPr lang="fr-FR" sz="1200">
                <a:latin typeface="Symbol" pitchFamily="18" charset="2"/>
              </a:rPr>
              <a:t> </a:t>
            </a:r>
            <a:r>
              <a:rPr lang="fr-FR" sz="1200">
                <a:latin typeface="Helvetica" pitchFamily="34" charset="0"/>
              </a:rPr>
              <a:t>A des types de mouvements (amplitude, vitesse, charge, posture)</a:t>
            </a:r>
          </a:p>
          <a:p>
            <a:pPr>
              <a:spcBef>
                <a:spcPct val="50000"/>
              </a:spcBef>
            </a:pPr>
            <a:r>
              <a:rPr lang="fr-FR" sz="1200">
                <a:latin typeface="Times New Roman" pitchFamily="18" charset="0"/>
              </a:rPr>
              <a:t>………………………………………………………</a:t>
            </a:r>
            <a:r>
              <a:rPr lang="fr-FR" sz="1200">
                <a:latin typeface="Symbol" pitchFamily="18" charset="2"/>
              </a:rPr>
              <a:t> </a:t>
            </a:r>
            <a:r>
              <a:rPr lang="fr-FR" sz="1200">
                <a:latin typeface="Helvetica" pitchFamily="34" charset="0"/>
              </a:rPr>
              <a:t>A des types d</a:t>
            </a:r>
            <a:r>
              <a:rPr lang="fr-FR" sz="1200">
                <a:latin typeface="Times New Roman" pitchFamily="18" charset="0"/>
              </a:rPr>
              <a:t>’</a:t>
            </a:r>
            <a:r>
              <a:rPr lang="fr-FR" sz="1200">
                <a:latin typeface="Helvetica" pitchFamily="34" charset="0"/>
              </a:rPr>
              <a:t>efforts (musculaires, cardio-vasculaires, respiratoires)</a:t>
            </a:r>
          </a:p>
          <a:p>
            <a:pPr>
              <a:spcBef>
                <a:spcPct val="50000"/>
              </a:spcBef>
            </a:pPr>
            <a:r>
              <a:rPr lang="fr-FR" sz="1200">
                <a:latin typeface="Times New Roman" pitchFamily="18" charset="0"/>
              </a:rPr>
              <a:t>………………………………………………………</a:t>
            </a:r>
            <a:endParaRPr lang="fr-FR" sz="1200">
              <a:latin typeface="Times-Roman"/>
            </a:endParaRPr>
          </a:p>
          <a:p>
            <a:pPr>
              <a:spcBef>
                <a:spcPct val="50000"/>
              </a:spcBef>
            </a:pPr>
            <a:r>
              <a:rPr lang="fr-FR" sz="1200">
                <a:latin typeface="Helvetica" pitchFamily="34" charset="0"/>
              </a:rPr>
              <a:t>capacit</a:t>
            </a:r>
            <a:r>
              <a:rPr lang="fr-FR" sz="1200">
                <a:latin typeface="Times New Roman" pitchFamily="18" charset="0"/>
              </a:rPr>
              <a:t>é</a:t>
            </a:r>
            <a:r>
              <a:rPr lang="fr-FR" sz="1200">
                <a:latin typeface="Helvetica" pitchFamily="34" charset="0"/>
              </a:rPr>
              <a:t> </a:t>
            </a:r>
            <a:r>
              <a:rPr lang="fr-FR" sz="1200">
                <a:latin typeface="Times New Roman" pitchFamily="18" charset="0"/>
              </a:rPr>
              <a:t>à</a:t>
            </a:r>
            <a:r>
              <a:rPr lang="fr-FR" sz="1200">
                <a:latin typeface="Helvetica" pitchFamily="34" charset="0"/>
              </a:rPr>
              <a:t> l</a:t>
            </a:r>
            <a:r>
              <a:rPr lang="fr-FR" sz="1200">
                <a:latin typeface="Times New Roman" pitchFamily="18" charset="0"/>
              </a:rPr>
              <a:t>’</a:t>
            </a:r>
            <a:r>
              <a:rPr lang="fr-FR" sz="1200">
                <a:latin typeface="Helvetica" pitchFamily="34" charset="0"/>
              </a:rPr>
              <a:t>effort (intensit</a:t>
            </a:r>
            <a:r>
              <a:rPr lang="fr-FR" sz="1200">
                <a:latin typeface="Times New Roman" pitchFamily="18" charset="0"/>
              </a:rPr>
              <a:t>é</a:t>
            </a:r>
            <a:r>
              <a:rPr lang="fr-FR" sz="1200">
                <a:latin typeface="Helvetica" pitchFamily="34" charset="0"/>
              </a:rPr>
              <a:t>, dur</a:t>
            </a:r>
            <a:r>
              <a:rPr lang="fr-FR" sz="1200">
                <a:latin typeface="Times New Roman" pitchFamily="18" charset="0"/>
              </a:rPr>
              <a:t>é</a:t>
            </a:r>
            <a:r>
              <a:rPr lang="fr-FR" sz="1200">
                <a:latin typeface="Helvetica" pitchFamily="34" charset="0"/>
              </a:rPr>
              <a:t>e)</a:t>
            </a:r>
          </a:p>
          <a:p>
            <a:pPr>
              <a:spcBef>
                <a:spcPct val="50000"/>
              </a:spcBef>
            </a:pPr>
            <a:r>
              <a:rPr lang="fr-FR" sz="1200">
                <a:latin typeface="Times New Roman" pitchFamily="18" charset="0"/>
              </a:rPr>
              <a:t>………………………………………………………</a:t>
            </a:r>
            <a:endParaRPr lang="fr-FR" sz="1200">
              <a:latin typeface="Times-Roman"/>
            </a:endParaRPr>
          </a:p>
          <a:p>
            <a:pPr>
              <a:spcBef>
                <a:spcPct val="50000"/>
              </a:spcBef>
            </a:pPr>
            <a:r>
              <a:rPr lang="fr-FR" sz="1200">
                <a:latin typeface="Times New Roman" pitchFamily="18" charset="0"/>
              </a:rPr>
              <a:t>·</a:t>
            </a:r>
            <a:r>
              <a:rPr lang="fr-FR" sz="1200">
                <a:latin typeface="Symbol" pitchFamily="18" charset="2"/>
              </a:rPr>
              <a:t> </a:t>
            </a:r>
            <a:r>
              <a:rPr lang="fr-FR" sz="1200">
                <a:latin typeface="Helvetica" pitchFamily="34" charset="0"/>
              </a:rPr>
              <a:t>A des situations d</a:t>
            </a:r>
            <a:r>
              <a:rPr lang="fr-FR" sz="1200">
                <a:latin typeface="Times New Roman" pitchFamily="18" charset="0"/>
              </a:rPr>
              <a:t>’</a:t>
            </a:r>
            <a:r>
              <a:rPr lang="fr-FR" sz="1200">
                <a:latin typeface="Helvetica" pitchFamily="34" charset="0"/>
              </a:rPr>
              <a:t>exercice et d</a:t>
            </a:r>
            <a:r>
              <a:rPr lang="fr-FR" sz="1200">
                <a:latin typeface="Times New Roman" pitchFamily="18" charset="0"/>
              </a:rPr>
              <a:t>’</a:t>
            </a:r>
            <a:r>
              <a:rPr lang="fr-FR" sz="1200">
                <a:latin typeface="Helvetica" pitchFamily="34" charset="0"/>
              </a:rPr>
              <a:t>environnement (travail en hauteur, milieu aquatique, conditions</a:t>
            </a:r>
          </a:p>
          <a:p>
            <a:pPr>
              <a:spcBef>
                <a:spcPct val="50000"/>
              </a:spcBef>
            </a:pPr>
            <a:r>
              <a:rPr lang="fr-FR" sz="1200">
                <a:latin typeface="Helvetica" pitchFamily="34" charset="0"/>
              </a:rPr>
              <a:t>atmosph</a:t>
            </a:r>
            <a:r>
              <a:rPr lang="fr-FR" sz="1200">
                <a:latin typeface="Times New Roman" pitchFamily="18" charset="0"/>
              </a:rPr>
              <a:t>é</a:t>
            </a:r>
            <a:r>
              <a:rPr lang="fr-FR" sz="1200">
                <a:latin typeface="Helvetica" pitchFamily="34" charset="0"/>
              </a:rPr>
              <a:t>riques)</a:t>
            </a:r>
          </a:p>
          <a:p>
            <a:pPr>
              <a:spcBef>
                <a:spcPct val="50000"/>
              </a:spcBef>
            </a:pPr>
            <a:r>
              <a:rPr lang="fr-FR" sz="1200">
                <a:latin typeface="Times New Roman" pitchFamily="18" charset="0"/>
              </a:rPr>
              <a:t>…………………………………………………………………………</a:t>
            </a:r>
            <a:endParaRPr lang="fr-FR" sz="1200">
              <a:latin typeface="Times-Roman"/>
            </a:endParaRPr>
          </a:p>
          <a:p>
            <a:pPr>
              <a:spcBef>
                <a:spcPct val="50000"/>
              </a:spcBef>
            </a:pPr>
            <a:r>
              <a:rPr lang="fr-FR" sz="1200">
                <a:latin typeface="Times New Roman" pitchFamily="18" charset="0"/>
              </a:rPr>
              <a:t>·</a:t>
            </a:r>
            <a:r>
              <a:rPr lang="fr-FR" sz="1200">
                <a:latin typeface="Symbol" pitchFamily="18" charset="2"/>
              </a:rPr>
              <a:t> </a:t>
            </a:r>
            <a:r>
              <a:rPr lang="fr-FR" sz="1200">
                <a:latin typeface="Helvetica" pitchFamily="34" charset="0"/>
              </a:rPr>
              <a:t>Autres</a:t>
            </a:r>
          </a:p>
          <a:p>
            <a:pPr>
              <a:spcBef>
                <a:spcPct val="50000"/>
              </a:spcBef>
            </a:pPr>
            <a:r>
              <a:rPr lang="fr-FR" sz="1200">
                <a:latin typeface="Times New Roman" pitchFamily="18" charset="0"/>
              </a:rPr>
              <a:t>………………………………………………………………………</a:t>
            </a:r>
            <a:endParaRPr lang="fr-FR" sz="1200">
              <a:latin typeface="Times-Roman"/>
            </a:endParaRPr>
          </a:p>
          <a:p>
            <a:pPr>
              <a:spcBef>
                <a:spcPct val="50000"/>
              </a:spcBef>
            </a:pPr>
            <a:r>
              <a:rPr lang="fr-FR" sz="1200" b="1">
                <a:latin typeface="Helvetica-Bold"/>
              </a:rPr>
              <a:t>Date, signature et cachet du m</a:t>
            </a:r>
            <a:r>
              <a:rPr lang="fr-FR" sz="1200" b="1">
                <a:latin typeface="Times New Roman" pitchFamily="18" charset="0"/>
              </a:rPr>
              <a:t>é</a:t>
            </a:r>
            <a:r>
              <a:rPr lang="fr-FR" sz="1200" b="1">
                <a:latin typeface="Helvetica-Bold"/>
              </a:rPr>
              <a:t>decin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714375" y="-357188"/>
            <a:ext cx="7772400" cy="1143001"/>
          </a:xfrm>
        </p:spPr>
        <p:txBody>
          <a:bodyPr/>
          <a:lstStyle/>
          <a:p>
            <a:pPr eaLnBrk="1" hangingPunct="1"/>
            <a:r>
              <a:rPr lang="fr-FR" smtClean="0"/>
              <a:t>BES</a:t>
            </a:r>
          </a:p>
        </p:txBody>
      </p:sp>
      <p:sp>
        <p:nvSpPr>
          <p:cNvPr id="5123" name="Espace réservé du contenu 2" descr="Rectangle: Click to edit Master text styles&#10;Second level&#10;Third level&#10;Fourth level&#10;Fifth level"/>
          <p:cNvSpPr>
            <a:spLocks noGrp="1"/>
          </p:cNvSpPr>
          <p:nvPr>
            <p:ph idx="1"/>
          </p:nvPr>
        </p:nvSpPr>
        <p:spPr>
          <a:xfrm>
            <a:off x="857250" y="1000125"/>
            <a:ext cx="7772400" cy="4114800"/>
          </a:xfrm>
        </p:spPr>
        <p:txBody>
          <a:bodyPr rtlCol="0">
            <a:normAutofit fontScale="92500" lnSpcReduction="10000"/>
          </a:bodyPr>
          <a:lstStyle/>
          <a:p>
            <a:pPr eaLnBrk="1" fontAlgn="auto" hangingPunct="1">
              <a:spcAft>
                <a:spcPts val="0"/>
              </a:spcAft>
              <a:buFont typeface="Wingdings" pitchFamily="2" charset="2"/>
              <a:buNone/>
              <a:defRPr/>
            </a:pPr>
            <a:r>
              <a:rPr lang="fr-FR" i="1" u="sng" dirty="0" smtClean="0"/>
              <a:t>Besoins éducatifs spécifiques</a:t>
            </a:r>
            <a:r>
              <a:rPr lang="fr-FR" dirty="0" smtClean="0"/>
              <a:t>:</a:t>
            </a:r>
          </a:p>
          <a:p>
            <a:pPr eaLnBrk="1" fontAlgn="auto" hangingPunct="1">
              <a:spcAft>
                <a:spcPts val="0"/>
              </a:spcAft>
              <a:buFont typeface="Wingdings" pitchFamily="2" charset="2"/>
              <a:buNone/>
              <a:defRPr/>
            </a:pPr>
            <a:r>
              <a:rPr lang="fr-FR" sz="2800" dirty="0" smtClean="0"/>
              <a:t>Les BES concernent tous les élèves en situation de handicap mais aussi les inaptitudes partielles ou fonctionnelles. </a:t>
            </a:r>
          </a:p>
          <a:p>
            <a:pPr eaLnBrk="1" fontAlgn="auto" hangingPunct="1">
              <a:spcAft>
                <a:spcPts val="0"/>
              </a:spcAft>
              <a:buFont typeface="Wingdings" pitchFamily="2" charset="2"/>
              <a:buNone/>
              <a:defRPr/>
            </a:pPr>
            <a:r>
              <a:rPr lang="fr-FR" sz="2800" dirty="0" smtClean="0"/>
              <a:t>Ils vont aussi prendre en compte tous les élèves ayant des différences : élèves en situation d’échec social, scolaire, affectif, immigrants, perturbateurs, décrocheurs, intellectuels précoces, malades…</a:t>
            </a:r>
          </a:p>
          <a:p>
            <a:pPr eaLnBrk="1" fontAlgn="auto" hangingPunct="1">
              <a:spcAft>
                <a:spcPts val="0"/>
              </a:spcAft>
              <a:buFont typeface="Wingdings" pitchFamily="2" charset="2"/>
              <a:buNone/>
              <a:defRPr/>
            </a:pPr>
            <a:r>
              <a:rPr lang="fr-FR" sz="2800" dirty="0" smtClean="0"/>
              <a:t>J.P Garel nous propose ce choix de terminologie afin de « changer les mentalités pour changer les pratiques.</a:t>
            </a:r>
          </a:p>
          <a:p>
            <a:pPr eaLnBrk="1" fontAlgn="auto" hangingPunct="1">
              <a:spcAft>
                <a:spcPts val="0"/>
              </a:spcAft>
              <a:buFont typeface="Wingdings" pitchFamily="2" charset="2"/>
              <a:buNone/>
              <a:defRPr/>
            </a:pPr>
            <a:endParaRPr lang="fr-FR" dirty="0" smtClean="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6146" name="Titre 1"/>
          <p:cNvSpPr>
            <a:spLocks noGrp="1"/>
          </p:cNvSpPr>
          <p:nvPr>
            <p:ph type="title"/>
          </p:nvPr>
        </p:nvSpPr>
        <p:spPr>
          <a:xfrm>
            <a:off x="457200" y="274638"/>
            <a:ext cx="8229600" cy="1582737"/>
          </a:xfrm>
        </p:spPr>
        <p:txBody>
          <a:bodyPr/>
          <a:lstStyle/>
          <a:p>
            <a:pPr eaLnBrk="1" hangingPunct="1"/>
            <a:r>
              <a:rPr lang="fr-FR" smtClean="0"/>
              <a:t>Textes du DNB 2012</a:t>
            </a:r>
          </a:p>
        </p:txBody>
      </p:sp>
      <p:sp>
        <p:nvSpPr>
          <p:cNvPr id="6147" name="Espace réservé du contenu 2"/>
          <p:cNvSpPr>
            <a:spLocks noGrp="1"/>
          </p:cNvSpPr>
          <p:nvPr>
            <p:ph idx="1"/>
          </p:nvPr>
        </p:nvSpPr>
        <p:spPr>
          <a:xfrm>
            <a:off x="0" y="1714500"/>
            <a:ext cx="9144000" cy="4411663"/>
          </a:xfrm>
        </p:spPr>
        <p:txBody>
          <a:bodyPr/>
          <a:lstStyle/>
          <a:p>
            <a:pPr eaLnBrk="1" hangingPunct="1">
              <a:buFont typeface="Arial" pitchFamily="34" charset="0"/>
              <a:buNone/>
            </a:pPr>
            <a:r>
              <a:rPr lang="fr-FR" sz="4000" smtClean="0"/>
              <a:t>L’enseignant a toute latitude pour adapter son cours, les contenus, les rôles distribués ou les outils utilisés ainsi que les modalités d’évaluation, aux possibilités et ressources réelles des élèves.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a:xfrm>
            <a:off x="457200" y="274638"/>
            <a:ext cx="8229600" cy="1582737"/>
          </a:xfrm>
        </p:spPr>
        <p:txBody>
          <a:bodyPr/>
          <a:lstStyle/>
          <a:p>
            <a:pPr eaLnBrk="1" hangingPunct="1"/>
            <a:r>
              <a:rPr lang="fr-FR" smtClean="0"/>
              <a:t>Textes du DNB 2012</a:t>
            </a:r>
            <a:br>
              <a:rPr lang="fr-FR" smtClean="0"/>
            </a:br>
            <a:endParaRPr lang="fr-FR" smtClean="0"/>
          </a:p>
        </p:txBody>
      </p:sp>
      <p:sp>
        <p:nvSpPr>
          <p:cNvPr id="7171" name="Espace réservé du contenu 2"/>
          <p:cNvSpPr>
            <a:spLocks noGrp="1"/>
          </p:cNvSpPr>
          <p:nvPr>
            <p:ph idx="1"/>
          </p:nvPr>
        </p:nvSpPr>
        <p:spPr>
          <a:xfrm>
            <a:off x="457200" y="2071688"/>
            <a:ext cx="8229600" cy="4054475"/>
          </a:xfrm>
        </p:spPr>
        <p:txBody>
          <a:bodyPr/>
          <a:lstStyle/>
          <a:p>
            <a:pPr algn="ctr" eaLnBrk="1" hangingPunct="1">
              <a:buFont typeface="Arial" pitchFamily="34" charset="0"/>
              <a:buNone/>
            </a:pPr>
            <a:endParaRPr lang="fr-FR" sz="4000" smtClean="0">
              <a:solidFill>
                <a:srgbClr val="C00000"/>
              </a:solidFill>
            </a:endParaRPr>
          </a:p>
          <a:p>
            <a:pPr algn="ctr" eaLnBrk="1" hangingPunct="1">
              <a:buFont typeface="Arial" pitchFamily="34" charset="0"/>
              <a:buNone/>
            </a:pPr>
            <a:r>
              <a:rPr lang="fr-FR" sz="4000" smtClean="0">
                <a:solidFill>
                  <a:srgbClr val="C00000"/>
                </a:solidFill>
              </a:rPr>
              <a:t>Considérer que l’élève n’est plus inapte partiel mais apte partiellement.</a:t>
            </a:r>
          </a:p>
          <a:p>
            <a:pPr algn="ctr" eaLnBrk="1" hangingPunct="1">
              <a:buFont typeface="Arial" pitchFamily="34" charset="0"/>
              <a:buNone/>
            </a:pPr>
            <a:endParaRPr lang="fr-FR" sz="4000" smtClean="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457200" y="274638"/>
            <a:ext cx="8229600" cy="1582737"/>
          </a:xfrm>
        </p:spPr>
        <p:txBody>
          <a:bodyPr/>
          <a:lstStyle/>
          <a:p>
            <a:pPr eaLnBrk="1" hangingPunct="1"/>
            <a:r>
              <a:rPr lang="fr-FR" smtClean="0"/>
              <a:t>Textes du DNB 2012</a:t>
            </a:r>
          </a:p>
        </p:txBody>
      </p:sp>
      <p:sp>
        <p:nvSpPr>
          <p:cNvPr id="3" name="Espace réservé du contenu 2"/>
          <p:cNvSpPr>
            <a:spLocks noGrp="1"/>
          </p:cNvSpPr>
          <p:nvPr>
            <p:ph idx="1"/>
          </p:nvPr>
        </p:nvSpPr>
        <p:spPr>
          <a:xfrm>
            <a:off x="0" y="1428750"/>
            <a:ext cx="9144000" cy="5126038"/>
          </a:xfrm>
        </p:spPr>
        <p:txBody>
          <a:bodyPr rtlCol="0">
            <a:normAutofit fontScale="77500" lnSpcReduction="20000"/>
          </a:bodyPr>
          <a:lstStyle/>
          <a:p>
            <a:pPr eaLnBrk="1" fontAlgn="auto" hangingPunct="1">
              <a:spcAft>
                <a:spcPts val="0"/>
              </a:spcAft>
              <a:buFont typeface="Arial" pitchFamily="34" charset="0"/>
              <a:buNone/>
              <a:defRPr/>
            </a:pPr>
            <a:r>
              <a:rPr lang="fr-FR" sz="4000" dirty="0" smtClean="0"/>
              <a:t>Les élèves présentant une inaptitude partielle de plus de trois mois ou un handicap, voire d'un projet personnalisé de scolarisation, et ne permettant pas une pratique assidue des APSA bénéficient d'un contrôle adapté. </a:t>
            </a:r>
          </a:p>
          <a:p>
            <a:pPr eaLnBrk="1" fontAlgn="auto" hangingPunct="1">
              <a:spcAft>
                <a:spcPts val="0"/>
              </a:spcAft>
              <a:buFont typeface="Arial" pitchFamily="34" charset="0"/>
              <a:buNone/>
              <a:defRPr/>
            </a:pPr>
            <a:endParaRPr lang="fr-FR" sz="4000" dirty="0" smtClean="0"/>
          </a:p>
          <a:p>
            <a:pPr eaLnBrk="1" fontAlgn="auto" hangingPunct="1">
              <a:spcAft>
                <a:spcPts val="0"/>
              </a:spcAft>
              <a:buFont typeface="Arial" pitchFamily="34" charset="0"/>
              <a:buNone/>
              <a:defRPr/>
            </a:pPr>
            <a:r>
              <a:rPr lang="fr-FR" sz="4000" dirty="0" smtClean="0"/>
              <a:t>Ces élèves sont évalués au DNB sur au moins deux épreuves adaptées relevant de deux compétences propres à l'EPS. Les adaptations sont proposées par les établissements à la suite de l'avis médical et sont incluses dans le protocole d'évaluation.</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457200" y="274638"/>
            <a:ext cx="8229600" cy="1582737"/>
          </a:xfrm>
        </p:spPr>
        <p:txBody>
          <a:bodyPr/>
          <a:lstStyle/>
          <a:p>
            <a:pPr eaLnBrk="1" hangingPunct="1"/>
            <a:r>
              <a:rPr lang="fr-FR" smtClean="0"/>
              <a:t>Textes du DNB 2012</a:t>
            </a:r>
          </a:p>
        </p:txBody>
      </p:sp>
      <p:sp>
        <p:nvSpPr>
          <p:cNvPr id="9219" name="Espace réservé du contenu 2"/>
          <p:cNvSpPr>
            <a:spLocks noGrp="1"/>
          </p:cNvSpPr>
          <p:nvPr>
            <p:ph idx="1"/>
          </p:nvPr>
        </p:nvSpPr>
        <p:spPr>
          <a:xfrm>
            <a:off x="0" y="2071688"/>
            <a:ext cx="8858250" cy="4054475"/>
          </a:xfrm>
        </p:spPr>
        <p:txBody>
          <a:bodyPr/>
          <a:lstStyle/>
          <a:p>
            <a:pPr eaLnBrk="1" hangingPunct="1">
              <a:buFont typeface="Arial" pitchFamily="34" charset="0"/>
              <a:buNone/>
            </a:pPr>
            <a:r>
              <a:rPr lang="fr-FR" smtClean="0"/>
              <a:t>Après avis de l'autorité médicale scolaire, les handicaps ne permettant pas une pratique adaptée entraînent une dispense d'épreuve et une neutralisation de son coefficient conformément aux articles R. 312-2, R. 312-3 et D. 312-4 du code de l'éducation.</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0242" name="Titre 1"/>
          <p:cNvSpPr>
            <a:spLocks noGrp="1"/>
          </p:cNvSpPr>
          <p:nvPr>
            <p:ph type="title"/>
          </p:nvPr>
        </p:nvSpPr>
        <p:spPr/>
        <p:txBody>
          <a:bodyPr/>
          <a:lstStyle/>
          <a:p>
            <a:pPr eaLnBrk="1" hangingPunct="1"/>
            <a:r>
              <a:rPr lang="fr-FR" smtClean="0"/>
              <a:t>Loi d’orientation 2005</a:t>
            </a:r>
          </a:p>
        </p:txBody>
      </p:sp>
      <p:sp>
        <p:nvSpPr>
          <p:cNvPr id="3" name="Espace réservé du contenu 2"/>
          <p:cNvSpPr>
            <a:spLocks noGrp="1"/>
          </p:cNvSpPr>
          <p:nvPr>
            <p:ph idx="1"/>
          </p:nvPr>
        </p:nvSpPr>
        <p:spPr>
          <a:xfrm>
            <a:off x="0" y="1214438"/>
            <a:ext cx="9144000" cy="5643562"/>
          </a:xfrm>
        </p:spPr>
        <p:txBody>
          <a:bodyPr/>
          <a:lstStyle/>
          <a:p>
            <a:pPr eaLnBrk="1" hangingPunct="1"/>
            <a:r>
              <a:rPr lang="fr-FR" smtClean="0"/>
              <a:t>Scolarisation au plus près du domicile</a:t>
            </a:r>
          </a:p>
          <a:p>
            <a:pPr eaLnBrk="1" hangingPunct="1"/>
            <a:r>
              <a:rPr lang="fr-FR" smtClean="0"/>
              <a:t>Faciliter l’inclusion dans toutes les séquences de vie scolaire et d’enseignement</a:t>
            </a:r>
          </a:p>
          <a:p>
            <a:pPr eaLnBrk="1" hangingPunct="1"/>
            <a:r>
              <a:rPr lang="fr-FR" smtClean="0"/>
              <a:t>Formation du futur citoyen cultivé lucide et autonome à égalité de droits</a:t>
            </a:r>
          </a:p>
          <a:p>
            <a:pPr eaLnBrk="1" hangingPunct="1"/>
            <a:r>
              <a:rPr lang="fr-FR" smtClean="0"/>
              <a:t>Favoriser le mieux vivre ensemble</a:t>
            </a:r>
          </a:p>
          <a:p>
            <a:pPr eaLnBrk="1" hangingPunct="1"/>
            <a:r>
              <a:rPr lang="fr-FR" smtClean="0"/>
              <a:t>Valeur éthique et moral à la notion d’inclusion</a:t>
            </a:r>
          </a:p>
          <a:p>
            <a:pPr eaLnBrk="1" hangingPunct="1"/>
            <a:r>
              <a:rPr lang="fr-FR" smtClean="0"/>
              <a:t>Idée de compensation ( valeur morale et valeur juridique)</a:t>
            </a:r>
          </a:p>
          <a:p>
            <a:pPr eaLnBrk="1" hangingPunct="1"/>
            <a:endParaRPr lang="fr-FR"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1086</Words>
  <Application>Microsoft Macintosh PowerPoint</Application>
  <PresentationFormat>Présentation à l'écran (4:3)</PresentationFormat>
  <Paragraphs>138</Paragraphs>
  <Slides>21</Slides>
  <Notes>4</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Scolarisation en EPS d’élèves  en situation de Handicap</vt:lpstr>
      <vt:lpstr>De qui parle-t-on ?</vt:lpstr>
      <vt:lpstr>Présentation PowerPoint</vt:lpstr>
      <vt:lpstr>BES</vt:lpstr>
      <vt:lpstr>Textes du DNB 2012</vt:lpstr>
      <vt:lpstr>Textes du DNB 2012 </vt:lpstr>
      <vt:lpstr>Textes du DNB 2012</vt:lpstr>
      <vt:lpstr>Textes du DNB 2012</vt:lpstr>
      <vt:lpstr>Loi d’orientation 2005</vt:lpstr>
      <vt:lpstr>BILAN SESSION 2012</vt:lpstr>
      <vt:lpstr>Présentation PowerPoint</vt:lpstr>
      <vt:lpstr>Présentation PowerPoint</vt:lpstr>
      <vt:lpstr>Démarche d’adaptation</vt:lpstr>
      <vt:lpstr>Démarche d’adaptation</vt:lpstr>
      <vt:lpstr>Démarche d’adaptation</vt:lpstr>
      <vt:lpstr>Démarche d’adaptation</vt:lpstr>
      <vt:lpstr>Démarche d’adaptation</vt:lpstr>
      <vt:lpstr>Variables d’adaptation</vt:lpstr>
      <vt:lpstr>L’inaptitude partielle</vt:lpstr>
      <vt:lpstr>L’inaptitude Temporelle</vt:lpstr>
      <vt:lpstr>EPS ADAPTEE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EPS Adaptée // BEP-CAP</dc:title>
  <dc:creator>adm</dc:creator>
  <cp:lastModifiedBy>claudel martine</cp:lastModifiedBy>
  <cp:revision>17</cp:revision>
  <dcterms:created xsi:type="dcterms:W3CDTF">2012-09-26T23:16:35Z</dcterms:created>
  <dcterms:modified xsi:type="dcterms:W3CDTF">2014-05-03T16:41:36Z</dcterms:modified>
</cp:coreProperties>
</file>