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666699"/>
    <a:srgbClr val="FF33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37" autoAdjust="0"/>
    <p:restoredTop sz="94624" autoAdjust="0"/>
  </p:normalViewPr>
  <p:slideViewPr>
    <p:cSldViewPr>
      <p:cViewPr>
        <p:scale>
          <a:sx n="70" d="100"/>
          <a:sy n="70" d="100"/>
        </p:scale>
        <p:origin x="-15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80F9-21B5-4C13-8644-70096C28661A}" type="datetimeFigureOut">
              <a:rPr lang="fr-FR" smtClean="0"/>
              <a:pPr/>
              <a:t>08/01/2016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5127-C367-4037-A9D9-D9149CC55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80F9-21B5-4C13-8644-70096C28661A}" type="datetimeFigureOut">
              <a:rPr lang="fr-FR" smtClean="0"/>
              <a:pPr/>
              <a:t>08/01/2016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5127-C367-4037-A9D9-D9149CC55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80F9-21B5-4C13-8644-70096C28661A}" type="datetimeFigureOut">
              <a:rPr lang="fr-FR" smtClean="0"/>
              <a:pPr/>
              <a:t>08/01/2016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5127-C367-4037-A9D9-D9149CC55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80F9-21B5-4C13-8644-70096C28661A}" type="datetimeFigureOut">
              <a:rPr lang="fr-FR" smtClean="0"/>
              <a:pPr/>
              <a:t>08/01/2016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5127-C367-4037-A9D9-D9149CC55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80F9-21B5-4C13-8644-70096C28661A}" type="datetimeFigureOut">
              <a:rPr lang="fr-FR" smtClean="0"/>
              <a:pPr/>
              <a:t>08/01/2016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5127-C367-4037-A9D9-D9149CC55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80F9-21B5-4C13-8644-70096C28661A}" type="datetimeFigureOut">
              <a:rPr lang="fr-FR" smtClean="0"/>
              <a:pPr/>
              <a:t>08/01/2016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5127-C367-4037-A9D9-D9149CC55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80F9-21B5-4C13-8644-70096C28661A}" type="datetimeFigureOut">
              <a:rPr lang="fr-FR" smtClean="0"/>
              <a:pPr/>
              <a:t>08/01/2016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5127-C367-4037-A9D9-D9149CC55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80F9-21B5-4C13-8644-70096C28661A}" type="datetimeFigureOut">
              <a:rPr lang="fr-FR" smtClean="0"/>
              <a:pPr/>
              <a:t>08/01/2016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5127-C367-4037-A9D9-D9149CC55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80F9-21B5-4C13-8644-70096C28661A}" type="datetimeFigureOut">
              <a:rPr lang="fr-FR" smtClean="0"/>
              <a:pPr/>
              <a:t>08/01/2016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5127-C367-4037-A9D9-D9149CC55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80F9-21B5-4C13-8644-70096C28661A}" type="datetimeFigureOut">
              <a:rPr lang="fr-FR" smtClean="0"/>
              <a:pPr/>
              <a:t>08/01/2016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5127-C367-4037-A9D9-D9149CC55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80F9-21B5-4C13-8644-70096C28661A}" type="datetimeFigureOut">
              <a:rPr lang="fr-FR" smtClean="0"/>
              <a:pPr/>
              <a:t>08/01/2016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5127-C367-4037-A9D9-D9149CC55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680F9-21B5-4C13-8644-70096C28661A}" type="datetimeFigureOut">
              <a:rPr lang="fr-FR" smtClean="0"/>
              <a:pPr/>
              <a:t>08/01/2016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5127-C367-4037-A9D9-D9149CC550A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ver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1285883"/>
          </a:xfrm>
          <a:solidFill>
            <a:srgbClr val="CCFF33"/>
          </a:solidFill>
        </p:spPr>
        <p:txBody>
          <a:bodyPr>
            <a:noAutofit/>
          </a:bodyPr>
          <a:lstStyle/>
          <a:p>
            <a:r>
              <a:rPr lang="fr-FR" sz="2800" b="1" dirty="0" smtClean="0"/>
              <a:t>Améliorer sa compétence professionnelle </a:t>
            </a:r>
            <a:r>
              <a:rPr lang="fr-FR" sz="2800" b="1" dirty="0" smtClean="0">
                <a:solidFill>
                  <a:srgbClr val="FF33CC"/>
                </a:solidFill>
              </a:rPr>
              <a:t/>
            </a:r>
            <a:br>
              <a:rPr lang="fr-FR" sz="2800" b="1" dirty="0" smtClean="0">
                <a:solidFill>
                  <a:srgbClr val="FF33CC"/>
                </a:solidFill>
              </a:rPr>
            </a:br>
            <a:r>
              <a:rPr lang="fr-FR" sz="3200" b="1" dirty="0" smtClean="0">
                <a:solidFill>
                  <a:srgbClr val="FF33CC"/>
                </a:solidFill>
              </a:rPr>
              <a:t>Secrétaire d’A.S &amp; Trésorier d’A.S : Rôles &amp; Missions</a:t>
            </a:r>
            <a:endParaRPr lang="fr-FR" sz="2800" b="1" dirty="0">
              <a:solidFill>
                <a:srgbClr val="FF33CC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572560" cy="4857784"/>
          </a:xfrm>
          <a:solidFill>
            <a:srgbClr val="FF33CC"/>
          </a:solidFill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  <a:r>
              <a:rPr lang="fr-FR" sz="3600" b="1" dirty="0" smtClean="0">
                <a:solidFill>
                  <a:schemeClr val="tx1"/>
                </a:solidFill>
              </a:rPr>
              <a:t>Lycée du François, 25 Novembre 2015</a:t>
            </a:r>
            <a:endParaRPr lang="fr-FR" sz="3100" b="1" dirty="0" smtClean="0">
              <a:solidFill>
                <a:schemeClr val="tx1"/>
              </a:solidFill>
            </a:endParaRPr>
          </a:p>
          <a:p>
            <a:pPr algn="just"/>
            <a:endParaRPr lang="fr-FR" sz="2100" b="1" dirty="0" smtClean="0">
              <a:solidFill>
                <a:srgbClr val="CCFF33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fr-FR" sz="3100" b="1" dirty="0" smtClean="0">
                <a:solidFill>
                  <a:srgbClr val="CCFF33"/>
                </a:solidFill>
              </a:rPr>
              <a:t> </a:t>
            </a:r>
            <a:r>
              <a:rPr lang="fr-FR" sz="3600" b="1" dirty="0" smtClean="0">
                <a:solidFill>
                  <a:srgbClr val="CCFF33"/>
                </a:solidFill>
              </a:rPr>
              <a:t>Durée : 6 heures</a:t>
            </a:r>
            <a:endParaRPr lang="fr-FR" sz="3100" b="1" dirty="0" smtClean="0">
              <a:solidFill>
                <a:srgbClr val="CCFF33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fr-FR" sz="2100" b="1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fr-FR" sz="3100" b="1" dirty="0" smtClean="0">
                <a:solidFill>
                  <a:schemeClr val="tx1"/>
                </a:solidFill>
              </a:rPr>
              <a:t> </a:t>
            </a:r>
            <a:r>
              <a:rPr lang="fr-FR" sz="3600" b="1" dirty="0" smtClean="0">
                <a:solidFill>
                  <a:schemeClr val="tx1"/>
                </a:solidFill>
              </a:rPr>
              <a:t>Inscrits: 19  </a:t>
            </a:r>
            <a:r>
              <a:rPr lang="fr-FR" sz="3600" b="1" dirty="0">
                <a:solidFill>
                  <a:schemeClr val="tx1"/>
                </a:solidFill>
              </a:rPr>
              <a:t>-</a:t>
            </a:r>
            <a:r>
              <a:rPr lang="fr-FR" sz="3600" b="1" dirty="0" smtClean="0">
                <a:solidFill>
                  <a:schemeClr val="tx1"/>
                </a:solidFill>
              </a:rPr>
              <a:t> Présents : 13  - Taux de participation : 69%, taux d’absentéisme : 31%</a:t>
            </a:r>
            <a:endParaRPr lang="fr-FR" sz="31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fr-FR" sz="2100" b="1" dirty="0">
              <a:solidFill>
                <a:srgbClr val="CCFF33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fr-FR" sz="3100" b="1" dirty="0" smtClean="0">
                <a:solidFill>
                  <a:srgbClr val="CCFF33"/>
                </a:solidFill>
              </a:rPr>
              <a:t> </a:t>
            </a:r>
            <a:r>
              <a:rPr lang="fr-FR" sz="3600" b="1" dirty="0" smtClean="0">
                <a:solidFill>
                  <a:srgbClr val="CCFF33"/>
                </a:solidFill>
              </a:rPr>
              <a:t>Innovation académique et besoin avéré de l’ensemble de la profession : formation inexistante durant le cursus STAPS</a:t>
            </a:r>
          </a:p>
          <a:p>
            <a:pPr algn="just">
              <a:buFont typeface="Wingdings" pitchFamily="2" charset="2"/>
              <a:buChar char="ü"/>
            </a:pPr>
            <a:endParaRPr lang="fr-FR" sz="2100" b="1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fr-FR" sz="3600" b="1" dirty="0" smtClean="0">
                <a:solidFill>
                  <a:schemeClr val="tx1"/>
                </a:solidFill>
              </a:rPr>
              <a:t> Organisation : En salle, 4h + 2h, Power Point  d’accompagnement (2)</a:t>
            </a:r>
          </a:p>
          <a:p>
            <a:pPr algn="just"/>
            <a:endParaRPr lang="fr-FR" sz="2100" b="1" dirty="0" smtClean="0">
              <a:solidFill>
                <a:srgbClr val="666699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fr-FR" sz="3600" b="1" dirty="0" smtClean="0">
                <a:solidFill>
                  <a:srgbClr val="CCFF33"/>
                </a:solidFill>
              </a:rPr>
              <a:t> Objectifs de formation : Préciser les rôles et les tâches inhérentes aux fonctions de secrétaire et de trésorier d’AS, apporter un panel de repères législatifs et organisationnels.</a:t>
            </a:r>
            <a:endParaRPr lang="fr-FR" sz="2400" b="1" dirty="0" smtClean="0">
              <a:solidFill>
                <a:srgbClr val="CCFF33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fr-FR" sz="2400" b="1" dirty="0">
              <a:solidFill>
                <a:srgbClr val="666699"/>
              </a:solidFill>
            </a:endParaRPr>
          </a:p>
          <a:p>
            <a:pPr algn="just"/>
            <a:endParaRPr lang="fr-FR" sz="2400" b="1" dirty="0" smtClean="0">
              <a:solidFill>
                <a:srgbClr val="666699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fr-FR" sz="2800" b="1" dirty="0">
              <a:solidFill>
                <a:srgbClr val="666699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fr-FR" sz="2800" b="1" dirty="0" smtClean="0">
              <a:solidFill>
                <a:srgbClr val="666699"/>
              </a:solidFill>
            </a:endParaRPr>
          </a:p>
          <a:p>
            <a:pPr algn="just"/>
            <a:endParaRPr lang="fr-FR" sz="2800" b="1" dirty="0">
              <a:solidFill>
                <a:srgbClr val="CCFF33"/>
              </a:solidFill>
            </a:endParaRPr>
          </a:p>
          <a:p>
            <a:pPr algn="l"/>
            <a:endParaRPr lang="fr-FR" sz="2800" b="1" dirty="0" smtClean="0">
              <a:solidFill>
                <a:srgbClr val="666699"/>
              </a:solidFill>
            </a:endParaRPr>
          </a:p>
          <a:p>
            <a:pPr algn="l"/>
            <a:endParaRPr lang="fr-FR" sz="2400" b="1" dirty="0">
              <a:solidFill>
                <a:srgbClr val="666699"/>
              </a:solidFill>
            </a:endParaRPr>
          </a:p>
          <a:p>
            <a:pPr algn="l"/>
            <a:endParaRPr lang="fr-FR" sz="2400" dirty="0" smtClean="0"/>
          </a:p>
          <a:p>
            <a:pPr algn="l"/>
            <a:endParaRPr lang="fr-FR" sz="2400" dirty="0"/>
          </a:p>
          <a:p>
            <a:pPr algn="l"/>
            <a:endParaRPr lang="fr-F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28670"/>
            <a:ext cx="70157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670"/>
            <a:ext cx="70157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928694"/>
          </a:xfrm>
          <a:solidFill>
            <a:srgbClr val="CCFF33"/>
          </a:solidFill>
        </p:spPr>
        <p:txBody>
          <a:bodyPr>
            <a:noAutofit/>
          </a:bodyPr>
          <a:lstStyle/>
          <a:p>
            <a:r>
              <a:rPr lang="fr-FR" sz="2000" b="1" dirty="0" smtClean="0"/>
              <a:t>Améliorer sa compétence professionnelle </a:t>
            </a:r>
            <a:r>
              <a:rPr lang="fr-FR" sz="2000" b="1" dirty="0" smtClean="0">
                <a:solidFill>
                  <a:srgbClr val="FF33CC"/>
                </a:solidFill>
              </a:rPr>
              <a:t/>
            </a:r>
            <a:br>
              <a:rPr lang="fr-FR" sz="2000" b="1" dirty="0" smtClean="0">
                <a:solidFill>
                  <a:srgbClr val="FF33CC"/>
                </a:solidFill>
              </a:rPr>
            </a:br>
            <a:r>
              <a:rPr lang="fr-FR" sz="2400" b="1" dirty="0" smtClean="0">
                <a:solidFill>
                  <a:srgbClr val="FF33CC"/>
                </a:solidFill>
              </a:rPr>
              <a:t>Secrétaire d’A.S &amp; Trésorier d’A.S : Rôles &amp; Missions</a:t>
            </a:r>
            <a:endParaRPr lang="fr-FR" sz="2000" b="1" dirty="0">
              <a:solidFill>
                <a:srgbClr val="FF33CC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28670"/>
            <a:ext cx="70157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670"/>
            <a:ext cx="70157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Sous-titre 2"/>
          <p:cNvSpPr txBox="1">
            <a:spLocks/>
          </p:cNvSpPr>
          <p:nvPr/>
        </p:nvSpPr>
        <p:spPr>
          <a:xfrm>
            <a:off x="142876" y="1428736"/>
            <a:ext cx="8858280" cy="5286412"/>
          </a:xfrm>
          <a:prstGeom prst="rect">
            <a:avLst/>
          </a:prstGeom>
          <a:solidFill>
            <a:srgbClr val="FF33CC"/>
          </a:solidFill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8800" b="1" dirty="0" smtClean="0">
                <a:solidFill>
                  <a:srgbClr val="CCFF33"/>
                </a:solidFill>
              </a:rPr>
              <a:t>Forme : Participative, Explicitations de pratiques, échanges d’expériences professionnelles et questionnements avec un constat général : Les difficultés de l’ensemble de la profession pour assurer ces tâches parfois ingrates</a:t>
            </a:r>
          </a:p>
          <a:p>
            <a:pPr marL="342900" indent="-342900" algn="just">
              <a:spcBef>
                <a:spcPct val="20000"/>
              </a:spcBef>
            </a:pPr>
            <a:endParaRPr kumimoji="0" lang="fr-FR" sz="4800" b="1" i="0" u="none" strike="noStrike" kern="1200" cap="none" spc="0" normalizeH="0" baseline="0" noProof="0" dirty="0" smtClean="0">
              <a:ln>
                <a:noFill/>
              </a:ln>
              <a:solidFill>
                <a:srgbClr val="6666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1700" b="1" baseline="0" dirty="0" smtClean="0">
              <a:solidFill>
                <a:srgbClr val="CCFF33"/>
              </a:solidFill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fr-FR" sz="8800" b="1" baseline="0" dirty="0" smtClean="0"/>
              <a:t>Mise </a:t>
            </a:r>
            <a:r>
              <a:rPr lang="fr-FR" sz="8800" b="1" dirty="0" smtClean="0"/>
              <a:t>en place d’un réseau de communication pour faciliter la gestion de l’A.S, p</a:t>
            </a:r>
            <a:r>
              <a:rPr lang="fr-FR" sz="8800" b="1" baseline="0" dirty="0" smtClean="0"/>
              <a:t>roduction</a:t>
            </a:r>
            <a:r>
              <a:rPr lang="fr-FR" sz="8800" b="1" dirty="0" smtClean="0"/>
              <a:t> d’une trame académique commune sur l’écriture du projet d’A.S &amp; mise en place d’un outil commun de gestion de la trésorerie de l’A.S.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fr-FR" sz="4800" b="1" baseline="0" dirty="0">
              <a:solidFill>
                <a:srgbClr val="666699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8800" b="1" dirty="0" smtClean="0">
                <a:solidFill>
                  <a:srgbClr val="CCFF33"/>
                </a:solidFill>
              </a:rPr>
              <a:t>Satisfaction  unanime des collègues sur  les contenus dispensés , la richesse des échanges et les solutions proposées pour faciliter les prises de fonctions de secrétaire et/ou de trésorier d’AS, ou encore dynamiser l’AS via l’implication de tous au sein des équipes pédagogiques.</a:t>
            </a:r>
          </a:p>
          <a:p>
            <a:pPr marL="342900" indent="-342900" algn="just">
              <a:spcBef>
                <a:spcPct val="20000"/>
              </a:spcBef>
            </a:pPr>
            <a:endParaRPr lang="fr-FR" sz="4800" b="1" dirty="0" smtClean="0"/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8800" b="1" dirty="0" smtClean="0"/>
              <a:t>Temps de formation trop court, Aspect juridique à approfondir.</a:t>
            </a:r>
          </a:p>
          <a:p>
            <a:pPr marL="342900" indent="-342900" algn="just">
              <a:spcBef>
                <a:spcPct val="20000"/>
              </a:spcBef>
            </a:pPr>
            <a:endParaRPr lang="fr-FR" sz="4800" b="1" dirty="0" smtClean="0">
              <a:solidFill>
                <a:srgbClr val="666699"/>
              </a:solidFill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8800" b="1" dirty="0" smtClean="0">
                <a:solidFill>
                  <a:srgbClr val="CCFF33"/>
                </a:solidFill>
              </a:rPr>
              <a:t>Formation à reconduire pour l’ensemble des secrétaires et trésoriers d’AS, la forme restant à étudier. </a:t>
            </a:r>
            <a:endParaRPr kumimoji="0" lang="fr-FR" sz="8800" b="1" i="0" u="none" strike="noStrike" kern="1200" cap="none" spc="0" normalizeH="0" baseline="0" noProof="0" dirty="0" smtClean="0">
              <a:ln>
                <a:noFill/>
              </a:ln>
              <a:solidFill>
                <a:srgbClr val="6666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247</Words>
  <Application>Microsoft Office PowerPoint</Application>
  <PresentationFormat>Affichage à l'écran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Améliorer sa compétence professionnelle  Secrétaire d’A.S &amp; Trésorier d’A.S : Rôles &amp; Missions</vt:lpstr>
      <vt:lpstr>Améliorer sa compétence professionnelle  Secrétaire d’A.S &amp; Trésorier d’A.S : Rôles &amp; Missions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Améliorer sa compétence professionnelle  Secrétaire d’A.S &amp; Trésorier d’A.S : Rôles &amp; Missions</dc:title>
  <dc:creator>prof</dc:creator>
  <cp:lastModifiedBy>prof</cp:lastModifiedBy>
  <cp:revision>32</cp:revision>
  <dcterms:created xsi:type="dcterms:W3CDTF">2015-12-29T11:20:16Z</dcterms:created>
  <dcterms:modified xsi:type="dcterms:W3CDTF">2016-01-08T21:54:20Z</dcterms:modified>
</cp:coreProperties>
</file>