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36"/>
  </p:notesMasterIdLst>
  <p:sldIdLst>
    <p:sldId id="297" r:id="rId2"/>
    <p:sldId id="298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56" r:id="rId14"/>
    <p:sldId id="259" r:id="rId15"/>
    <p:sldId id="257" r:id="rId16"/>
    <p:sldId id="261" r:id="rId17"/>
    <p:sldId id="272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3" r:id="rId27"/>
    <p:sldId id="274" r:id="rId28"/>
    <p:sldId id="278" r:id="rId29"/>
    <p:sldId id="279" r:id="rId30"/>
    <p:sldId id="280" r:id="rId31"/>
    <p:sldId id="275" r:id="rId32"/>
    <p:sldId id="282" r:id="rId33"/>
    <p:sldId id="293" r:id="rId34"/>
    <p:sldId id="281" r:id="rId3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ylvie" initials="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0" autoAdjust="0"/>
    <p:restoredTop sz="94660"/>
  </p:normalViewPr>
  <p:slideViewPr>
    <p:cSldViewPr>
      <p:cViewPr>
        <p:scale>
          <a:sx n="70" d="100"/>
          <a:sy n="70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56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597BD-54B6-4833-8637-97CA0F9FCD17}" type="datetimeFigureOut">
              <a:rPr lang="fr-FR" smtClean="0"/>
              <a:pPr/>
              <a:t>23/02/2011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D73B9-DEA9-4343-A1F8-4D8C5F780E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CC686-25D3-4EB1-929B-9F1CA27B30E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CC686-25D3-4EB1-929B-9F1CA27B30EA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CC686-25D3-4EB1-929B-9F1CA27B30EA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CC686-25D3-4EB1-929B-9F1CA27B30EA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29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CC686-25D3-4EB1-929B-9F1CA27B30EA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30</a:t>
            </a:fld>
            <a:endParaRPr 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32</a:t>
            </a:fld>
            <a:endParaRPr lang="fr-F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33</a:t>
            </a:fld>
            <a:endParaRPr lang="fr-F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D73B9-DEA9-4343-A1F8-4D8C5F780E61}" type="slidenum">
              <a:rPr lang="fr-FR" smtClean="0"/>
              <a:pPr/>
              <a:t>34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CC686-25D3-4EB1-929B-9F1CA27B30EA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CC686-25D3-4EB1-929B-9F1CA27B30EA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CC686-25D3-4EB1-929B-9F1CA27B30EA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CC686-25D3-4EB1-929B-9F1CA27B30EA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CC686-25D3-4EB1-929B-9F1CA27B30EA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CC686-25D3-4EB1-929B-9F1CA27B30EA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C7EB-7236-4E4F-B159-F2DA46385857}" type="datetime1">
              <a:rPr lang="fr-FR" smtClean="0"/>
              <a:pPr/>
              <a:t>23/02/2011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Mlles CLAVOT et REGINA PLP LETTRES-HISTOIRE et Mlle PANDOR (stagiaire PLP LETTRES-HISTOIRE)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75A8C-F9AD-4181-BA3D-73DD9809FD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C7733-BA5E-4EFE-8C2F-B68DC13FCD7D}" type="datetime1">
              <a:rPr lang="fr-FR" smtClean="0"/>
              <a:pPr/>
              <a:t>23/02/2011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Mlles CLAVOT et REGINA PLP LETTRES-HISTOIRE et Mlle PANDOR (stagiaire PLP LETTRES-HISTOIRE)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75A8C-F9AD-4181-BA3D-73DD9809FD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9F4E-5FBD-4ED1-9A2E-BB81247EDBF4}" type="datetime1">
              <a:rPr lang="fr-FR" smtClean="0"/>
              <a:pPr/>
              <a:t>23/02/2011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Mlles CLAVOT et REGINA PLP LETTRES-HISTOIRE et Mlle PANDOR (stagiaire PLP LETTRES-HISTOIRE)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75A8C-F9AD-4181-BA3D-73DD9809FD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B2A5-DE21-470D-A3D0-7DBE008AA456}" type="datetime1">
              <a:rPr lang="fr-FR" smtClean="0"/>
              <a:pPr/>
              <a:t>23/02/2011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Mlles CLAVOT et REGINA PLP LETTRES-HISTOIRE et Mlle PANDOR (stagiaire PLP LETTRES-HISTOIRE)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75A8C-F9AD-4181-BA3D-73DD9809FD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FB10-53A7-41E6-B489-A3055A230B73}" type="datetime1">
              <a:rPr lang="fr-FR" smtClean="0"/>
              <a:pPr/>
              <a:t>23/02/2011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Mlles CLAVOT et REGINA PLP LETTRES-HISTOIRE et Mlle PANDOR (stagiaire PLP LETTRES-HISTOIRE)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75A8C-F9AD-4181-BA3D-73DD9809FD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23E2-A5EB-4A88-994B-182627CB16F7}" type="datetime1">
              <a:rPr lang="fr-FR" smtClean="0"/>
              <a:pPr/>
              <a:t>23/02/2011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Mlles CLAVOT et REGINA PLP LETTRES-HISTOIRE et Mlle PANDOR (stagiaire PLP LETTRES-HISTOIRE)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75A8C-F9AD-4181-BA3D-73DD9809FD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52063-AC4C-4987-B110-CC24746B445F}" type="datetime1">
              <a:rPr lang="fr-FR" smtClean="0"/>
              <a:pPr/>
              <a:t>23/02/2011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Mlles CLAVOT et REGINA PLP LETTRES-HISTOIRE et Mlle PANDOR (stagiaire PLP LETTRES-HISTOIRE)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75A8C-F9AD-4181-BA3D-73DD9809FD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228C9-7865-4A6F-92A7-95D64E307573}" type="datetime1">
              <a:rPr lang="fr-FR" smtClean="0"/>
              <a:pPr/>
              <a:t>23/02/2011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Mlles CLAVOT et REGINA PLP LETTRES-HISTOIRE et Mlle PANDOR (stagiaire PLP LETTRES-HISTOIRE)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75A8C-F9AD-4181-BA3D-73DD9809FD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FC44-0F21-499F-BEBC-3D5FEE8C659B}" type="datetime1">
              <a:rPr lang="fr-FR" smtClean="0"/>
              <a:pPr/>
              <a:t>23/02/2011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Mlles CLAVOT et REGINA PLP LETTRES-HISTOIRE et Mlle PANDOR (stagiaire PLP LETTRES-HISTOIRE)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75A8C-F9AD-4181-BA3D-73DD9809FD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FF17-C04E-4CF0-A51B-BDB7FD248E6A}" type="datetime1">
              <a:rPr lang="fr-FR" smtClean="0"/>
              <a:pPr/>
              <a:t>23/02/2011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Mlles CLAVOT et REGINA PLP LETTRES-HISTOIRE et Mlle PANDOR (stagiaire PLP LETTRES-HISTOIRE)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75A8C-F9AD-4181-BA3D-73DD9809FD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D4EC6-C841-4458-A979-DB8482BA20CC}" type="datetime1">
              <a:rPr lang="fr-FR" smtClean="0"/>
              <a:pPr/>
              <a:t>23/02/2011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Mlles CLAVOT et REGINA PLP LETTRES-HISTOIRE et Mlle PANDOR (stagiaire PLP LETTRES-HISTOIRE)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75A8C-F9AD-4181-BA3D-73DD9809FD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C9853-EFA4-48C5-BEC7-F79C30559975}" type="datetime1">
              <a:rPr lang="fr-FR" smtClean="0"/>
              <a:pPr/>
              <a:t>23/02/2011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Mlles CLAVOT et REGINA PLP LETTRES-HISTOIRE et Mlle PANDOR (stagiaire PLP LETTRES-HISTOIRE)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75A8C-F9AD-4181-BA3D-73DD9809FD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3528" y="566389"/>
            <a:ext cx="8568952" cy="5509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DIPLOME INTERMEDIAIRE DU </a:t>
            </a:r>
            <a:r>
              <a:rPr lang="fr-F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BEP</a:t>
            </a:r>
          </a:p>
          <a:p>
            <a:pPr lvl="0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fr-FR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fr-FR" sz="3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MODALITES DE L’EPREUVE </a:t>
            </a:r>
            <a:r>
              <a:rPr lang="fr-FR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DE </a:t>
            </a:r>
            <a:r>
              <a:rPr kumimoji="0" lang="fr-FR" sz="3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fr-FR" sz="3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FRANÇAIS ET D’HISTOIRE-GÉOGRAPHIE-EDUCATION CIVIQUE.</a:t>
            </a:r>
            <a:endParaRPr kumimoji="0" lang="fr-FR" sz="32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charRg st="58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1">
                                            <p:txEl>
                                              <p:charRg st="58" end="1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121">
                                            <p:txEl>
                                              <p:charRg st="58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1">
                                            <p:txEl>
                                              <p:charRg st="58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1">
                                            <p:txEl>
                                              <p:charRg st="58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uiExpand="1" build="allAtOnce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79208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latin typeface="Century Gothic" pitchFamily="34" charset="0"/>
              </a:rPr>
              <a:t/>
            </a:r>
            <a:br>
              <a:rPr lang="fr-FR" sz="3600" b="1" dirty="0" smtClean="0">
                <a:latin typeface="Century Gothic" pitchFamily="34" charset="0"/>
              </a:rPr>
            </a:br>
            <a:r>
              <a:rPr lang="fr-FR" sz="3600" b="1" dirty="0" smtClean="0">
                <a:latin typeface="Century Gothic" pitchFamily="34" charset="0"/>
              </a:rPr>
              <a:t> </a:t>
            </a:r>
            <a:r>
              <a:rPr lang="fr-FR" sz="3600" b="1" dirty="0" smtClean="0">
                <a:solidFill>
                  <a:schemeClr val="bg1"/>
                </a:solidFill>
              </a:rPr>
              <a:t>Pour réussir l’épreuve de français: que faire?</a:t>
            </a:r>
            <a:r>
              <a:rPr lang="fr-FR" sz="3600" b="1" dirty="0" smtClean="0">
                <a:latin typeface="Century Gothic" pitchFamily="34" charset="0"/>
              </a:rPr>
              <a:t> </a:t>
            </a:r>
            <a:r>
              <a:rPr lang="fr-FR" sz="3200" dirty="0" smtClean="0">
                <a:solidFill>
                  <a:schemeClr val="bg1"/>
                </a:solidFill>
              </a:rPr>
              <a:t/>
            </a:r>
            <a:br>
              <a:rPr lang="fr-FR" sz="3200" dirty="0" smtClean="0">
                <a:solidFill>
                  <a:schemeClr val="bg1"/>
                </a:solidFill>
              </a:rPr>
            </a:br>
            <a:endParaRPr lang="fr-FR" sz="3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060847"/>
            <a:ext cx="8640960" cy="2736305"/>
          </a:xfrm>
          <a:ln w="28575"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lvl="0">
              <a:buNone/>
            </a:pPr>
            <a:endParaRPr lang="fr-FR" sz="3000" dirty="0" smtClean="0">
              <a:latin typeface="Century Gothic" pitchFamily="34" charset="0"/>
            </a:endParaRPr>
          </a:p>
          <a:p>
            <a:pPr lvl="0">
              <a:buNone/>
            </a:pPr>
            <a:r>
              <a:rPr lang="fr-FR" sz="3000" dirty="0" smtClean="0">
                <a:latin typeface="Century Gothic" pitchFamily="34" charset="0"/>
              </a:rPr>
              <a:t>Repérer l’objet d’étude pour mieux </a:t>
            </a:r>
          </a:p>
          <a:p>
            <a:pPr lvl="0">
              <a:buNone/>
            </a:pPr>
            <a:r>
              <a:rPr lang="fr-FR" sz="3000" dirty="0" smtClean="0">
                <a:latin typeface="Century Gothic" pitchFamily="34" charset="0"/>
              </a:rPr>
              <a:t>comprendre l’orientation du sujet d’examen</a:t>
            </a:r>
          </a:p>
          <a:p>
            <a:pPr lvl="0">
              <a:buNone/>
            </a:pPr>
            <a:r>
              <a:rPr lang="fr-FR" sz="3000" dirty="0" smtClean="0">
                <a:latin typeface="Century Gothic" pitchFamily="34" charset="0"/>
              </a:rPr>
              <a:t>Lire le sujet dans sa totalité</a:t>
            </a:r>
            <a:endParaRPr lang="fr-FR" sz="3000" dirty="0" smtClean="0"/>
          </a:p>
          <a:p>
            <a:pPr>
              <a:buNone/>
            </a:pPr>
            <a:endParaRPr lang="fr-FR" sz="3000" dirty="0" smtClean="0"/>
          </a:p>
          <a:p>
            <a:pPr>
              <a:buNone/>
            </a:pPr>
            <a:endParaRPr lang="fr-FR" sz="2800" dirty="0" smtClean="0">
              <a:latin typeface="Century Gothic" pitchFamily="34" charset="0"/>
            </a:endParaRPr>
          </a:p>
          <a:p>
            <a:pPr algn="ctr">
              <a:lnSpc>
                <a:spcPct val="150000"/>
              </a:lnSpc>
              <a:buNone/>
            </a:pPr>
            <a:endParaRPr lang="fr-FR" dirty="0" smtClean="0">
              <a:latin typeface="Century Gothic" pitchFamily="34" charset="0"/>
            </a:endParaRP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124744"/>
            <a:ext cx="8640960" cy="5328592"/>
          </a:xfrm>
          <a:ln w="28575">
            <a:solidFill>
              <a:srgbClr val="7030A0"/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fr-FR" dirty="0" smtClean="0">
                <a:latin typeface="Century Gothic" pitchFamily="34" charset="0"/>
              </a:rPr>
              <a:t> </a:t>
            </a: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Relisez les documents en faisant un repérage des éléments permettant de </a:t>
            </a: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répondre aux  questions (utilisation de couleurs différentes par exemple)</a:t>
            </a:r>
          </a:p>
          <a:p>
            <a:pPr lvl="0">
              <a:buNone/>
            </a:pPr>
            <a:endParaRPr lang="fr-FR" sz="6400" dirty="0" smtClean="0">
              <a:latin typeface="Century Gothic" pitchFamily="34" charset="0"/>
            </a:endParaRP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Indiquez bien à quelle question vous répondez.</a:t>
            </a:r>
          </a:p>
          <a:p>
            <a:pPr lvl="0">
              <a:buNone/>
            </a:pPr>
            <a:endParaRPr lang="fr-FR" sz="6400" dirty="0" smtClean="0">
              <a:latin typeface="Century Gothic" pitchFamily="34" charset="0"/>
            </a:endParaRP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Soyez attentifs aux verbes utilisés dans les consignes (expliquer, reformuler, relever, </a:t>
            </a: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montrer…)</a:t>
            </a:r>
          </a:p>
          <a:p>
            <a:pPr lvl="0">
              <a:buNone/>
            </a:pPr>
            <a:endParaRPr lang="fr-FR" sz="6400" dirty="0" smtClean="0">
              <a:latin typeface="Century Gothic" pitchFamily="34" charset="0"/>
            </a:endParaRP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Lors d’un relevé, pensez à citer les passages entre guillemets </a:t>
            </a:r>
            <a:r>
              <a:rPr lang="fr-FR" sz="6400" b="1" dirty="0" smtClean="0">
                <a:latin typeface="Century Gothic" pitchFamily="34" charset="0"/>
              </a:rPr>
              <a:t>et</a:t>
            </a:r>
            <a:r>
              <a:rPr lang="fr-FR" sz="6400" dirty="0" smtClean="0">
                <a:latin typeface="Century Gothic" pitchFamily="34" charset="0"/>
              </a:rPr>
              <a:t> indiquer les lignes</a:t>
            </a:r>
          </a:p>
          <a:p>
            <a:pPr lvl="0">
              <a:buNone/>
            </a:pPr>
            <a:endParaRPr lang="fr-FR" sz="6400" dirty="0" smtClean="0">
              <a:latin typeface="Century Gothic" pitchFamily="34" charset="0"/>
            </a:endParaRP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Répondez en faisant des phrases complètes et en écrivant lisiblement</a:t>
            </a:r>
          </a:p>
          <a:p>
            <a:pPr lvl="0">
              <a:buNone/>
            </a:pPr>
            <a:endParaRPr lang="fr-FR" sz="6400" dirty="0" smtClean="0">
              <a:latin typeface="Century Gothic" pitchFamily="34" charset="0"/>
            </a:endParaRP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Justifiez vos réponses en utilisant les outils d’analyses vus en classe (champ lexical, </a:t>
            </a: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tournure  grammaticale, ponctuation, figures de style…) pour obtenir le maximum de</a:t>
            </a: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points.</a:t>
            </a:r>
          </a:p>
          <a:p>
            <a:pPr lvl="0">
              <a:buNone/>
            </a:pPr>
            <a:endParaRPr lang="fr-FR" sz="6400" dirty="0" smtClean="0">
              <a:latin typeface="Century Gothic" pitchFamily="34" charset="0"/>
            </a:endParaRP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Soyez attentifs au barème : plus la question vaut de points, plus la réponse doit être </a:t>
            </a: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développée.</a:t>
            </a:r>
          </a:p>
          <a:p>
            <a:pPr lvl="0">
              <a:buNone/>
            </a:pPr>
            <a:endParaRPr lang="fr-FR" sz="6400" dirty="0" smtClean="0">
              <a:latin typeface="Century Gothic" pitchFamily="34" charset="0"/>
            </a:endParaRPr>
          </a:p>
          <a:p>
            <a:pPr lvl="0">
              <a:buNone/>
            </a:pPr>
            <a:r>
              <a:rPr lang="fr-FR" sz="6400" dirty="0" smtClean="0">
                <a:latin typeface="Century Gothic" pitchFamily="34" charset="0"/>
              </a:rPr>
              <a:t>Faites une relecture d’ensemble. </a:t>
            </a:r>
            <a:endParaRPr lang="fr-FR" sz="6400" dirty="0" smtClean="0"/>
          </a:p>
          <a:p>
            <a:pPr>
              <a:buNone/>
            </a:pPr>
            <a:endParaRPr lang="fr-FR" sz="2800" dirty="0" smtClean="0">
              <a:latin typeface="Century Gothic" pitchFamily="34" charset="0"/>
            </a:endParaRPr>
          </a:p>
          <a:p>
            <a:pPr algn="ctr">
              <a:lnSpc>
                <a:spcPct val="150000"/>
              </a:lnSpc>
              <a:buNone/>
            </a:pPr>
            <a:endParaRPr lang="fr-FR" dirty="0" smtClean="0">
              <a:latin typeface="Century Gothic" pitchFamily="34" charset="0"/>
            </a:endParaRPr>
          </a:p>
          <a:p>
            <a:pPr>
              <a:buNone/>
            </a:pPr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332656"/>
            <a:ext cx="9144000" cy="5040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/>
            </a:r>
            <a:b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</a:b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Pour réussir l’épreuve de français: que faire?                        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Compétence de lecture</a:t>
            </a:r>
            <a:endParaRPr lang="fr-FR" sz="2000" dirty="0" smtClean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4824535"/>
          </a:xfrm>
          <a:ln w="28575">
            <a:solidFill>
              <a:srgbClr val="7030A0"/>
            </a:solidFill>
          </a:ln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fr-FR" sz="2800" dirty="0" smtClean="0">
                <a:latin typeface="Century Gothic" pitchFamily="34" charset="0"/>
              </a:rPr>
              <a:t>Déterminez la forme, le type d’écrit attendu et</a:t>
            </a:r>
          </a:p>
          <a:p>
            <a:pPr lvl="0">
              <a:buNone/>
            </a:pPr>
            <a:r>
              <a:rPr lang="fr-FR" sz="2800" dirty="0" smtClean="0">
                <a:latin typeface="Century Gothic" pitchFamily="34" charset="0"/>
              </a:rPr>
              <a:t> son enjeu.</a:t>
            </a:r>
          </a:p>
          <a:p>
            <a:pPr lvl="0">
              <a:buNone/>
            </a:pPr>
            <a:endParaRPr lang="fr-FR" sz="2800" dirty="0" smtClean="0">
              <a:latin typeface="Century Gothic" pitchFamily="34" charset="0"/>
            </a:endParaRPr>
          </a:p>
          <a:p>
            <a:pPr lvl="0">
              <a:buNone/>
            </a:pPr>
            <a:r>
              <a:rPr lang="fr-FR" sz="2800" dirty="0" smtClean="0">
                <a:latin typeface="Century Gothic" pitchFamily="34" charset="0"/>
              </a:rPr>
              <a:t>Suivez les étapes indiquées dans la consigne d’écriture</a:t>
            </a:r>
          </a:p>
          <a:p>
            <a:pPr lvl="0">
              <a:buNone/>
            </a:pPr>
            <a:r>
              <a:rPr lang="fr-FR" sz="2800" dirty="0" smtClean="0">
                <a:latin typeface="Century Gothic" pitchFamily="34" charset="0"/>
              </a:rPr>
              <a:t> </a:t>
            </a:r>
          </a:p>
          <a:p>
            <a:pPr lvl="0">
              <a:buNone/>
            </a:pPr>
            <a:r>
              <a:rPr lang="fr-FR" sz="2800" dirty="0" smtClean="0">
                <a:latin typeface="Century Gothic" pitchFamily="34" charset="0"/>
              </a:rPr>
              <a:t>Respectez la longueur attendue (20-25 lignes)</a:t>
            </a:r>
          </a:p>
          <a:p>
            <a:pPr lvl="0">
              <a:buNone/>
            </a:pPr>
            <a:endParaRPr lang="fr-FR" sz="2800" dirty="0" smtClean="0">
              <a:latin typeface="Century Gothic" pitchFamily="34" charset="0"/>
            </a:endParaRPr>
          </a:p>
          <a:p>
            <a:pPr lvl="0">
              <a:buNone/>
            </a:pPr>
            <a:r>
              <a:rPr lang="fr-FR" sz="2800" dirty="0" smtClean="0">
                <a:latin typeface="Century Gothic" pitchFamily="34" charset="0"/>
              </a:rPr>
              <a:t>Faites des paragraphes</a:t>
            </a:r>
          </a:p>
          <a:p>
            <a:pPr lvl="0">
              <a:buNone/>
            </a:pPr>
            <a:endParaRPr lang="fr-FR" sz="2800" dirty="0" smtClean="0">
              <a:latin typeface="Century Gothic" pitchFamily="34" charset="0"/>
            </a:endParaRPr>
          </a:p>
          <a:p>
            <a:pPr lvl="0">
              <a:buNone/>
            </a:pPr>
            <a:r>
              <a:rPr lang="fr-FR" sz="2800" dirty="0" smtClean="0">
                <a:latin typeface="Century Gothic" pitchFamily="34" charset="0"/>
              </a:rPr>
              <a:t>Veillez à la correction de la langue </a:t>
            </a:r>
          </a:p>
          <a:p>
            <a:pPr lvl="0">
              <a:buNone/>
            </a:pPr>
            <a:endParaRPr lang="fr-FR" sz="28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fr-FR" sz="2800" dirty="0" smtClean="0">
                <a:latin typeface="Century Gothic" pitchFamily="34" charset="0"/>
              </a:rPr>
              <a:t>Soignez la présentation, l’orthographe, la ponctuation</a:t>
            </a:r>
          </a:p>
          <a:p>
            <a:pPr lvl="0"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 smtClean="0">
              <a:latin typeface="Century Gothic" pitchFamily="34" charset="0"/>
            </a:endParaRPr>
          </a:p>
          <a:p>
            <a:pPr>
              <a:buNone/>
            </a:pP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332656"/>
            <a:ext cx="9144000" cy="6480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kumimoji="0" lang="fr-FR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 </a:t>
            </a:r>
            <a:r>
              <a:rPr kumimoji="0" lang="fr-FR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Pour réussir l’épreuve de français: que faire?               </a:t>
            </a:r>
            <a:r>
              <a:rPr lang="fr-FR" sz="2200" b="1" dirty="0" smtClean="0">
                <a:solidFill>
                  <a:schemeClr val="accent4">
                    <a:lumMod val="75000"/>
                  </a:schemeClr>
                </a:solidFill>
              </a:rPr>
              <a:t>Compétence d’écriture</a:t>
            </a:r>
            <a:endParaRPr kumimoji="0" lang="fr-FR" sz="2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062664" cy="5976663"/>
          </a:xfrm>
          <a:solidFill>
            <a:schemeClr val="accent5">
              <a:lumMod val="60000"/>
              <a:lumOff val="4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DIPLOME INTERMEDIAIRE DU BEP </a:t>
            </a:r>
            <a:b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</a:b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/>
            </a:r>
            <a:b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</a:b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/>
            </a:r>
            <a:b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</a:b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/>
            </a:r>
            <a:b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</a:br>
            <a:r>
              <a:rPr lang="fr-F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MODALITÉS DE L’ÉPREUVE D’HISTOIRE-GÉOGRAPHIE ET D’ÉDUCATION CIVIQUE.</a:t>
            </a:r>
            <a:endParaRPr lang="fr-FR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7809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>DE QUOI S’AGIT-IL?</a:t>
            </a:r>
            <a:endParaRPr lang="fr-FR" sz="32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fr-FR" dirty="0">
                <a:latin typeface="Century Gothic" pitchFamily="34" charset="0"/>
              </a:rPr>
              <a:t>Il s’agit d’une épreuve écrite d’une durée de </a:t>
            </a:r>
            <a:r>
              <a:rPr lang="fr-FR" b="1" dirty="0">
                <a:latin typeface="Century Gothic" pitchFamily="34" charset="0"/>
              </a:rPr>
              <a:t>1H30</a:t>
            </a:r>
            <a:r>
              <a:rPr lang="fr-FR" dirty="0">
                <a:latin typeface="Century Gothic" pitchFamily="34" charset="0"/>
              </a:rPr>
              <a:t>,  de coefficient </a:t>
            </a:r>
            <a:r>
              <a:rPr lang="fr-FR" b="1" dirty="0">
                <a:latin typeface="Century Gothic" pitchFamily="34" charset="0"/>
              </a:rPr>
              <a:t>3</a:t>
            </a:r>
            <a:r>
              <a:rPr lang="fr-FR" dirty="0">
                <a:latin typeface="Century Gothic" pitchFamily="34" charset="0"/>
              </a:rPr>
              <a:t>. Les candidats devront </a:t>
            </a:r>
            <a:r>
              <a:rPr lang="fr-FR" b="1" dirty="0">
                <a:latin typeface="Century Gothic" pitchFamily="34" charset="0"/>
              </a:rPr>
              <a:t> obligatoirement</a:t>
            </a:r>
            <a:r>
              <a:rPr lang="fr-FR" dirty="0">
                <a:latin typeface="Century Gothic" pitchFamily="34" charset="0"/>
              </a:rPr>
              <a:t> traiter les trois disciplines </a:t>
            </a:r>
            <a:r>
              <a:rPr lang="fr-FR" b="1" dirty="0">
                <a:latin typeface="Century Gothic" pitchFamily="34" charset="0"/>
              </a:rPr>
              <a:t>histoire-géographie </a:t>
            </a:r>
            <a:r>
              <a:rPr lang="fr-FR" dirty="0">
                <a:latin typeface="Century Gothic" pitchFamily="34" charset="0"/>
              </a:rPr>
              <a:t>et </a:t>
            </a:r>
            <a:r>
              <a:rPr lang="fr-FR" b="1" dirty="0">
                <a:latin typeface="Century Gothic" pitchFamily="34" charset="0"/>
              </a:rPr>
              <a:t>éducation-civique</a:t>
            </a:r>
            <a:r>
              <a:rPr lang="fr-FR" dirty="0">
                <a:latin typeface="Century Gothic" pitchFamily="34" charset="0"/>
              </a:rPr>
              <a:t>.</a:t>
            </a:r>
          </a:p>
          <a:p>
            <a:r>
              <a:rPr lang="fr-FR" dirty="0">
                <a:latin typeface="Century Gothic" pitchFamily="34" charset="0"/>
              </a:rPr>
              <a:t>L’épreuve consiste en un questionnaire portant sur des sujets d’étude et des situations du programme de première.</a:t>
            </a:r>
          </a:p>
          <a:p>
            <a:pPr>
              <a:buNone/>
            </a:pPr>
            <a:endParaRPr lang="fr-FR" dirty="0">
              <a:latin typeface="Century Gothic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92080" y="4221088"/>
            <a:ext cx="3312368" cy="432048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987824" y="4725144"/>
            <a:ext cx="5040560" cy="432048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755576" y="5229200"/>
            <a:ext cx="2016224" cy="360040"/>
          </a:xfrm>
          <a:prstGeom prst="rect">
            <a:avLst/>
          </a:prstGeom>
          <a:solidFill>
            <a:srgbClr val="FFFF00">
              <a:alpha val="59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1" animBg="1"/>
      <p:bldP spid="5" grpId="1" animBg="1"/>
      <p:bldP spid="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468560" y="188640"/>
            <a:ext cx="9865096" cy="57606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>PRÉSENTATION DU SUJET.</a:t>
            </a:r>
            <a:endParaRPr lang="fr-FR" sz="32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026" name="Picture 2" descr="C:\Users\Sylvie\Desktop\Capturer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339752" y="789221"/>
            <a:ext cx="4502489" cy="6068779"/>
          </a:xfrm>
          <a:prstGeom prst="rect">
            <a:avLst/>
          </a:prstGeom>
          <a:noFill/>
        </p:spPr>
      </p:pic>
      <p:cxnSp>
        <p:nvCxnSpPr>
          <p:cNvPr id="5" name="Connecteur droit avec flèche 4"/>
          <p:cNvCxnSpPr/>
          <p:nvPr/>
        </p:nvCxnSpPr>
        <p:spPr>
          <a:xfrm>
            <a:off x="2339752" y="2420888"/>
            <a:ext cx="936104" cy="7920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843808" y="1052736"/>
            <a:ext cx="33843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atin typeface="Century Gothic" pitchFamily="34" charset="0"/>
              </a:rPr>
              <a:t>HISTOIRE</a:t>
            </a:r>
            <a:endParaRPr lang="fr-FR" sz="2800" b="1" dirty="0">
              <a:latin typeface="Century Gothic" pitchFamily="34" charset="0"/>
            </a:endParaRPr>
          </a:p>
        </p:txBody>
      </p:sp>
      <p:cxnSp>
        <p:nvCxnSpPr>
          <p:cNvPr id="8" name="Connecteur droit avec flèche 7"/>
          <p:cNvCxnSpPr>
            <a:stCxn id="13" idx="3"/>
          </p:cNvCxnSpPr>
          <p:nvPr/>
        </p:nvCxnSpPr>
        <p:spPr>
          <a:xfrm>
            <a:off x="2448272" y="3429000"/>
            <a:ext cx="827584" cy="720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39552" y="1628800"/>
            <a:ext cx="1813992" cy="986408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 -</a:t>
            </a:r>
            <a:r>
              <a:rPr lang="fr-FR" sz="1200" u="sng" dirty="0" smtClean="0">
                <a:latin typeface="Century Gothic" pitchFamily="34" charset="0"/>
                <a:ea typeface="Calibri"/>
                <a:cs typeface="Times New Roman"/>
              </a:rPr>
              <a:t>QUESTION 1</a:t>
            </a: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 sur </a:t>
            </a:r>
          </a:p>
          <a:p>
            <a:pPr algn="ctr">
              <a:spcAft>
                <a:spcPts val="0"/>
              </a:spcAft>
            </a:pP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un des </a:t>
            </a:r>
          </a:p>
          <a:p>
            <a:pPr algn="ctr">
              <a:spcAft>
                <a:spcPts val="0"/>
              </a:spcAft>
            </a:pPr>
            <a:r>
              <a:rPr lang="fr-FR" sz="1200" b="1" dirty="0" smtClean="0">
                <a:latin typeface="Century Gothic" pitchFamily="34" charset="0"/>
                <a:ea typeface="Calibri"/>
                <a:cs typeface="Times New Roman"/>
              </a:rPr>
              <a:t>sujets d’étude </a:t>
            </a: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(</a:t>
            </a:r>
            <a:r>
              <a:rPr lang="fr-FR" sz="1200" b="1" dirty="0" smtClean="0">
                <a:latin typeface="Century Gothic" pitchFamily="34" charset="0"/>
                <a:ea typeface="Calibri"/>
                <a:cs typeface="Times New Roman"/>
              </a:rPr>
              <a:t>4 points</a:t>
            </a: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)</a:t>
            </a:r>
            <a:endParaRPr lang="fr-FR" sz="1200" dirty="0">
              <a:latin typeface="Century Gothic" pitchFamily="34" charset="0"/>
              <a:ea typeface="Calibri"/>
              <a:cs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7504" y="2996952"/>
            <a:ext cx="2340768" cy="864096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fr-FR" sz="1200" u="sng" dirty="0" smtClean="0">
                <a:latin typeface="Century Gothic" pitchFamily="34" charset="0"/>
              </a:rPr>
              <a:t>QUESTION 2 </a:t>
            </a:r>
            <a:r>
              <a:rPr lang="fr-FR" sz="1200" dirty="0" smtClean="0">
                <a:latin typeface="Century Gothic" pitchFamily="34" charset="0"/>
              </a:rPr>
              <a:t>: AU CHOIX</a:t>
            </a:r>
          </a:p>
          <a:p>
            <a:pPr algn="ctr">
              <a:buFontTx/>
              <a:buChar char="-"/>
            </a:pPr>
            <a:r>
              <a:rPr lang="fr-FR" sz="1200" dirty="0" smtClean="0">
                <a:latin typeface="Century Gothic" pitchFamily="34" charset="0"/>
              </a:rPr>
              <a:t>Sur les </a:t>
            </a:r>
            <a:r>
              <a:rPr lang="fr-FR" sz="1200" b="1" dirty="0" smtClean="0">
                <a:latin typeface="Century Gothic" pitchFamily="34" charset="0"/>
              </a:rPr>
              <a:t>situations</a:t>
            </a:r>
            <a:r>
              <a:rPr lang="fr-FR" sz="1200" dirty="0" smtClean="0">
                <a:latin typeface="Century Gothic" pitchFamily="34" charset="0"/>
              </a:rPr>
              <a:t> d’un autre sujet d’étude </a:t>
            </a:r>
            <a:r>
              <a:rPr lang="fr-FR" sz="1200" b="1" dirty="0" smtClean="0">
                <a:latin typeface="Century Gothic" pitchFamily="34" charset="0"/>
              </a:rPr>
              <a:t>(4 points</a:t>
            </a:r>
            <a:r>
              <a:rPr lang="fr-FR" sz="1200" dirty="0" smtClean="0">
                <a:latin typeface="Century Gothic" pitchFamily="34" charset="0"/>
              </a:rPr>
              <a:t>)</a:t>
            </a:r>
          </a:p>
          <a:p>
            <a:pPr algn="ctr">
              <a:buFontTx/>
              <a:buChar char="-"/>
            </a:pPr>
            <a:endParaRPr lang="fr-FR" sz="1600" u="sng" dirty="0">
              <a:latin typeface="Century Gothic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43808" y="1700808"/>
            <a:ext cx="3384376" cy="648072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atin typeface="Century Gothic" pitchFamily="34" charset="0"/>
              </a:rPr>
              <a:t>GEOGRAPHIE</a:t>
            </a:r>
            <a:endParaRPr lang="fr-FR" sz="2800" b="1" dirty="0">
              <a:latin typeface="Century Gothic" pitchFamily="34" charset="0"/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 rot="10800000" flipV="1">
            <a:off x="5364088" y="3645024"/>
            <a:ext cx="1224136" cy="504056"/>
          </a:xfrm>
          <a:prstGeom prst="straightConnector1">
            <a:avLst/>
          </a:prstGeom>
          <a:ln w="254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10800000">
            <a:off x="5436096" y="4653136"/>
            <a:ext cx="1152128" cy="1588"/>
          </a:xfrm>
          <a:prstGeom prst="straightConnector1">
            <a:avLst/>
          </a:prstGeom>
          <a:ln w="254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588224" y="3140968"/>
            <a:ext cx="2088232" cy="72008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-</a:t>
            </a:r>
            <a:r>
              <a:rPr lang="fr-FR" sz="1200" u="sng" dirty="0" smtClean="0">
                <a:latin typeface="Century Gothic" pitchFamily="34" charset="0"/>
                <a:ea typeface="Calibri"/>
                <a:cs typeface="Times New Roman"/>
              </a:rPr>
              <a:t>QUESTION 3</a:t>
            </a: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 sur </a:t>
            </a:r>
          </a:p>
          <a:p>
            <a:pPr algn="ctr">
              <a:spcAft>
                <a:spcPts val="0"/>
              </a:spcAft>
            </a:pP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un des </a:t>
            </a:r>
          </a:p>
          <a:p>
            <a:pPr algn="ctr">
              <a:spcAft>
                <a:spcPts val="0"/>
              </a:spcAft>
            </a:pPr>
            <a:r>
              <a:rPr lang="fr-FR" sz="1200" b="1" dirty="0" smtClean="0">
                <a:latin typeface="Century Gothic" pitchFamily="34" charset="0"/>
                <a:ea typeface="Calibri"/>
                <a:cs typeface="Times New Roman"/>
              </a:rPr>
              <a:t>sujets d’étude </a:t>
            </a: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(</a:t>
            </a:r>
            <a:r>
              <a:rPr lang="fr-FR" sz="1200" b="1" dirty="0" smtClean="0">
                <a:latin typeface="Century Gothic" pitchFamily="34" charset="0"/>
                <a:ea typeface="Calibri"/>
                <a:cs typeface="Times New Roman"/>
              </a:rPr>
              <a:t>4 points</a:t>
            </a: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)</a:t>
            </a:r>
            <a:endParaRPr lang="fr-FR" sz="1200" dirty="0">
              <a:latin typeface="Century Gothic" pitchFamily="34" charset="0"/>
              <a:ea typeface="Calibri"/>
              <a:cs typeface="Times New Roman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588224" y="4149080"/>
            <a:ext cx="2016224" cy="1008112"/>
          </a:xfrm>
          <a:prstGeom prst="rect">
            <a:avLst/>
          </a:prstGeom>
          <a:solidFill>
            <a:schemeClr val="accent3">
              <a:alpha val="79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fr-FR" sz="1200" u="sng" dirty="0" smtClean="0">
                <a:latin typeface="Century Gothic" pitchFamily="34" charset="0"/>
              </a:rPr>
              <a:t>QUESTION 4 </a:t>
            </a:r>
            <a:r>
              <a:rPr lang="fr-FR" sz="1200" dirty="0" smtClean="0">
                <a:latin typeface="Century Gothic" pitchFamily="34" charset="0"/>
              </a:rPr>
              <a:t>: AU CHOIX</a:t>
            </a:r>
          </a:p>
          <a:p>
            <a:pPr algn="ctr">
              <a:buFontTx/>
              <a:buChar char="-"/>
            </a:pPr>
            <a:r>
              <a:rPr lang="fr-FR" sz="1200" dirty="0" smtClean="0">
                <a:latin typeface="Century Gothic" pitchFamily="34" charset="0"/>
              </a:rPr>
              <a:t>Sur les </a:t>
            </a:r>
            <a:r>
              <a:rPr lang="fr-FR" sz="1200" b="1" dirty="0" smtClean="0">
                <a:latin typeface="Century Gothic" pitchFamily="34" charset="0"/>
              </a:rPr>
              <a:t>situations</a:t>
            </a:r>
            <a:r>
              <a:rPr lang="fr-FR" sz="1200" dirty="0" smtClean="0">
                <a:latin typeface="Century Gothic" pitchFamily="34" charset="0"/>
              </a:rPr>
              <a:t> d’un autre sujet d’étude </a:t>
            </a:r>
            <a:r>
              <a:rPr lang="fr-FR" sz="1200" b="1" dirty="0" smtClean="0">
                <a:latin typeface="Century Gothic" pitchFamily="34" charset="0"/>
              </a:rPr>
              <a:t>(4 points</a:t>
            </a:r>
            <a:r>
              <a:rPr lang="fr-FR" sz="1200" dirty="0" smtClean="0">
                <a:latin typeface="Century Gothic" pitchFamily="34" charset="0"/>
              </a:rPr>
              <a:t>)</a:t>
            </a:r>
          </a:p>
        </p:txBody>
      </p:sp>
      <p:cxnSp>
        <p:nvCxnSpPr>
          <p:cNvPr id="34" name="Connecteur droit avec flèche 33"/>
          <p:cNvCxnSpPr>
            <a:stCxn id="37" idx="3"/>
          </p:cNvCxnSpPr>
          <p:nvPr/>
        </p:nvCxnSpPr>
        <p:spPr>
          <a:xfrm flipV="1">
            <a:off x="2195736" y="5230788"/>
            <a:ext cx="1152128" cy="23564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51520" y="4797152"/>
            <a:ext cx="1944216" cy="914400"/>
          </a:xfrm>
          <a:prstGeom prst="rect">
            <a:avLst/>
          </a:prstGeom>
          <a:solidFill>
            <a:schemeClr val="accent2">
              <a:alpha val="81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-</a:t>
            </a:r>
            <a:r>
              <a:rPr lang="fr-FR" sz="1200" u="sng" dirty="0" smtClean="0">
                <a:latin typeface="Century Gothic" pitchFamily="34" charset="0"/>
                <a:ea typeface="Calibri"/>
                <a:cs typeface="Times New Roman"/>
              </a:rPr>
              <a:t>QUESTION 5</a:t>
            </a: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  sur le thème obligatoire</a:t>
            </a:r>
          </a:p>
          <a:p>
            <a:pPr algn="ctr">
              <a:spcAft>
                <a:spcPts val="0"/>
              </a:spcAft>
            </a:pP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(</a:t>
            </a:r>
            <a:r>
              <a:rPr lang="fr-FR" sz="1200" b="1" dirty="0" smtClean="0">
                <a:latin typeface="Century Gothic" pitchFamily="34" charset="0"/>
                <a:ea typeface="Calibri"/>
                <a:cs typeface="Times New Roman"/>
              </a:rPr>
              <a:t>2 points</a:t>
            </a:r>
            <a:r>
              <a:rPr lang="fr-FR" sz="1200" dirty="0" smtClean="0">
                <a:latin typeface="Century Gothic" pitchFamily="34" charset="0"/>
                <a:ea typeface="Calibri"/>
                <a:cs typeface="Times New Roman"/>
              </a:rPr>
              <a:t>)</a:t>
            </a:r>
            <a:endParaRPr lang="fr-FR" sz="1200" dirty="0">
              <a:latin typeface="Century Gothic" pitchFamily="34" charset="0"/>
              <a:ea typeface="Calibri"/>
              <a:cs typeface="Times New Roman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15816" y="2420888"/>
            <a:ext cx="3312368" cy="8640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atin typeface="Century Gothic" pitchFamily="34" charset="0"/>
              </a:rPr>
              <a:t>EDUCATION CIVIQUE</a:t>
            </a:r>
            <a:endParaRPr lang="fr-FR" sz="2800" b="1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2" grpId="0" animBg="1"/>
      <p:bldP spid="13" grpId="0" animBg="1"/>
      <p:bldP spid="17" grpId="0" animBg="1"/>
      <p:bldP spid="17" grpId="1" animBg="1"/>
      <p:bldP spid="25" grpId="0" animBg="1"/>
      <p:bldP spid="30" grpId="0" animBg="1"/>
      <p:bldP spid="37" grpId="0" animBg="1"/>
      <p:bldP spid="16" grpId="0" animBg="1"/>
      <p:bldP spid="1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324528" cy="85010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>RÉCAPITULONS ENSEMBLE…</a:t>
            </a:r>
            <a:endParaRPr lang="fr-FR" sz="32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0" y="1412776"/>
          <a:ext cx="9144000" cy="54452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1680"/>
                <a:gridCol w="2640294"/>
                <a:gridCol w="2400266"/>
                <a:gridCol w="2411760"/>
              </a:tblGrid>
              <a:tr h="653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b="1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HISTOIRE</a:t>
                      </a:r>
                      <a:endParaRPr lang="fr-FR" sz="18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GEOGRAPHIE</a:t>
                      </a:r>
                      <a:endParaRPr lang="fr-FR" sz="1800" b="1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EDUCATION CIVIQUE</a:t>
                      </a:r>
                      <a:endParaRPr lang="fr-FR" sz="18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24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Century Gothic" pitchFamily="34" charset="0"/>
                        </a:rPr>
                        <a:t>SUJET D’ETUDE</a:t>
                      </a:r>
                      <a:endParaRPr lang="fr-FR" sz="1800" b="1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-</a:t>
                      </a:r>
                      <a:r>
                        <a:rPr lang="fr-FR" sz="1800" b="1" u="sng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QUESTION1</a:t>
                      </a: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sur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un des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sujets d’étude (4 points)</a:t>
                      </a:r>
                      <a:endParaRPr lang="fr-FR" sz="18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-</a:t>
                      </a:r>
                      <a:r>
                        <a:rPr lang="fr-FR" sz="1800" b="1" u="sng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QUESTION 3</a:t>
                      </a: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sur un des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Sujets d’étude (4 points)</a:t>
                      </a:r>
                      <a:endParaRPr lang="fr-FR" sz="18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8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9602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b="1">
                          <a:latin typeface="Century Gothic" pitchFamily="34" charset="0"/>
                        </a:rPr>
                        <a:t>SITUATION</a:t>
                      </a:r>
                      <a:endParaRPr lang="fr-FR" sz="1800" b="1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-</a:t>
                      </a:r>
                      <a:r>
                        <a:rPr lang="fr-FR" sz="1800" b="1" u="sng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QUESTION 2</a:t>
                      </a: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 à choisir parmi celles portant  sur les 3 situations  d’un autre sujet d’étude. (4 points)</a:t>
                      </a:r>
                      <a:endParaRPr lang="fr-FR" sz="18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-</a:t>
                      </a:r>
                      <a:r>
                        <a:rPr lang="fr-FR" sz="1800" b="1" u="sng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QUESTION 4 </a:t>
                      </a: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à choisir parmi celles portant  sur les 3 situations  d’un autre sujet d’étude. (4 points)</a:t>
                      </a:r>
                      <a:endParaRPr lang="fr-FR" sz="18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8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3068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Century Gothic" pitchFamily="34" charset="0"/>
                        </a:rPr>
                        <a:t>THEME</a:t>
                      </a:r>
                      <a:endParaRPr lang="fr-FR" sz="1800" b="1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8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8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-</a:t>
                      </a:r>
                      <a:r>
                        <a:rPr lang="fr-FR" sz="1800" b="1" u="sng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QUESTION 5</a:t>
                      </a: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 sur le thème obligatoire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(2 points)</a:t>
                      </a:r>
                      <a:endParaRPr lang="fr-FR" sz="1800" b="1" dirty="0">
                        <a:solidFill>
                          <a:schemeClr val="bg1"/>
                        </a:solidFill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406901"/>
            <a:ext cx="9144000" cy="1182340"/>
          </a:xfr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Century Gothic" pitchFamily="34" charset="0"/>
              </a:rPr>
              <a:t>les questions que vous vous posez…</a:t>
            </a:r>
            <a:endParaRPr lang="fr-FR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060848"/>
            <a:ext cx="16192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324544" y="404664"/>
            <a:ext cx="9649072" cy="64807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>Quel type de documents vais-je avoir ?</a:t>
            </a:r>
            <a:endParaRPr lang="fr-FR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ln w="28575"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r>
              <a:rPr lang="fr-FR" dirty="0" smtClean="0">
                <a:latin typeface="Century Gothic" pitchFamily="34" charset="0"/>
              </a:rPr>
              <a:t>Des documents variés (texte, image, carte, graphique…)</a:t>
            </a:r>
          </a:p>
          <a:p>
            <a:endParaRPr lang="fr-FR" dirty="0">
              <a:latin typeface="Century Gothic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780928"/>
            <a:ext cx="2967979" cy="1572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852936"/>
            <a:ext cx="1907732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79" y="4653136"/>
            <a:ext cx="2318291" cy="1368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2780928"/>
            <a:ext cx="1584176" cy="223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52536" y="404664"/>
            <a:ext cx="9396536" cy="115212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>Combien de lignes doivent contenir mes réponses ?</a:t>
            </a:r>
            <a:endParaRPr lang="fr-FR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03648" y="2204864"/>
            <a:ext cx="6923112" cy="3312368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fr-FR" dirty="0" smtClean="0">
              <a:latin typeface="Century Gothic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smtClean="0">
                <a:latin typeface="Century Gothic" pitchFamily="34" charset="0"/>
                <a:ea typeface="Calibri" pitchFamily="34" charset="0"/>
                <a:cs typeface="Times New Roman" pitchFamily="18" charset="0"/>
              </a:rPr>
              <a:t>5 à 10 lignes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fr-FR" dirty="0" smtClean="0">
              <a:solidFill>
                <a:srgbClr val="000000"/>
              </a:solidFill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fr-FR" dirty="0" smtClean="0">
                <a:solidFill>
                  <a:srgbClr val="000000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(PAS DE SYNTHESE)</a:t>
            </a:r>
            <a:r>
              <a:rPr lang="fr-FR" sz="1200" dirty="0" smtClean="0">
                <a:latin typeface="Century Gothic" pitchFamily="34" charset="0"/>
                <a:cs typeface="Arial" pitchFamily="34" charset="0"/>
              </a:rPr>
              <a:t> </a:t>
            </a:r>
            <a:endParaRPr lang="fr-FR" dirty="0" smtClean="0">
              <a:latin typeface="Century Gothic" pitchFamily="34" charset="0"/>
              <a:cs typeface="Arial" pitchFamily="34" charset="0"/>
            </a:endParaRPr>
          </a:p>
          <a:p>
            <a:endParaRPr lang="fr-FR" dirty="0"/>
          </a:p>
        </p:txBody>
      </p:sp>
      <p:pic>
        <p:nvPicPr>
          <p:cNvPr id="3081" name="Picture 9" descr="C:\Users\Sylvie\Desktop\2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645024"/>
            <a:ext cx="793558" cy="6480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Modalités générales de l’épreuve.</a:t>
            </a:r>
            <a:endParaRPr lang="fr-F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9251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 smtClean="0">
                <a:latin typeface="Century Gothic" pitchFamily="34" charset="0"/>
              </a:rPr>
              <a:t>Vous disposez de </a:t>
            </a:r>
            <a:r>
              <a:rPr lang="fr-FR" sz="2400" b="1" dirty="0" smtClean="0">
                <a:latin typeface="Century Gothic" pitchFamily="34" charset="0"/>
              </a:rPr>
              <a:t>3 heures au total </a:t>
            </a:r>
            <a:r>
              <a:rPr lang="fr-FR" sz="2400" dirty="0" smtClean="0">
                <a:latin typeface="Century Gothic" pitchFamily="34" charset="0"/>
              </a:rPr>
              <a:t>pour cette épreuve. </a:t>
            </a:r>
          </a:p>
          <a:p>
            <a:r>
              <a:rPr lang="fr-FR" sz="2400" dirty="0" smtClean="0">
                <a:latin typeface="Century Gothic" pitchFamily="34" charset="0"/>
              </a:rPr>
              <a:t>V</a:t>
            </a:r>
            <a:r>
              <a:rPr lang="fr-FR" sz="2400" dirty="0" smtClean="0">
                <a:latin typeface="Century Gothic" pitchFamily="34" charset="0"/>
              </a:rPr>
              <a:t>ous </a:t>
            </a:r>
            <a:r>
              <a:rPr lang="fr-FR" sz="2400" dirty="0" smtClean="0">
                <a:latin typeface="Century Gothic" pitchFamily="34" charset="0"/>
              </a:rPr>
              <a:t>disposez </a:t>
            </a:r>
            <a:r>
              <a:rPr lang="fr-FR" sz="2400" dirty="0" smtClean="0">
                <a:latin typeface="Century Gothic" pitchFamily="34" charset="0"/>
              </a:rPr>
              <a:t>d’</a:t>
            </a:r>
            <a:r>
              <a:rPr lang="fr-FR" sz="2400" b="1" dirty="0" smtClean="0">
                <a:latin typeface="Century Gothic" pitchFamily="34" charset="0"/>
              </a:rPr>
              <a:t>1h30 </a:t>
            </a:r>
            <a:r>
              <a:rPr lang="fr-FR" sz="2400" dirty="0" smtClean="0">
                <a:latin typeface="Century Gothic" pitchFamily="34" charset="0"/>
              </a:rPr>
              <a:t>pour chaque sujet, celui de Français </a:t>
            </a:r>
            <a:r>
              <a:rPr lang="fr-FR" sz="2400" b="1" u="sng" dirty="0" smtClean="0">
                <a:solidFill>
                  <a:srgbClr val="FF0000"/>
                </a:solidFill>
                <a:latin typeface="Century Gothic" pitchFamily="34" charset="0"/>
              </a:rPr>
              <a:t>et</a:t>
            </a:r>
            <a:r>
              <a:rPr lang="fr-FR" sz="2400" dirty="0" smtClean="0">
                <a:latin typeface="Century Gothic" pitchFamily="34" charset="0"/>
              </a:rPr>
              <a:t> d’histoire-géographie-éducation </a:t>
            </a:r>
            <a:r>
              <a:rPr lang="fr-FR" sz="2400" dirty="0" smtClean="0">
                <a:latin typeface="Century Gothic" pitchFamily="34" charset="0"/>
              </a:rPr>
              <a:t>civique, </a:t>
            </a:r>
          </a:p>
          <a:p>
            <a:r>
              <a:rPr lang="fr-FR" sz="2400" dirty="0" smtClean="0">
                <a:latin typeface="Century Gothic" pitchFamily="34" charset="0"/>
              </a:rPr>
              <a:t>Il </a:t>
            </a:r>
            <a:r>
              <a:rPr lang="fr-FR" sz="2400" dirty="0" smtClean="0">
                <a:latin typeface="Century Gothic" pitchFamily="34" charset="0"/>
              </a:rPr>
              <a:t>n’y a pas de pause entre les deux parties d’épreuve</a:t>
            </a:r>
            <a:r>
              <a:rPr lang="fr-FR" sz="2400" dirty="0" smtClean="0">
                <a:latin typeface="Century Gothic" pitchFamily="34" charset="0"/>
              </a:rPr>
              <a:t>.</a:t>
            </a:r>
          </a:p>
          <a:p>
            <a:r>
              <a:rPr lang="fr-FR" sz="2400" dirty="0" smtClean="0">
                <a:latin typeface="Century Gothic" pitchFamily="34" charset="0"/>
              </a:rPr>
              <a:t>Votre épreuve débutera par le sujet de Français puis vous composerez sur le sujet d’histoire-géographie-éducation civique.</a:t>
            </a:r>
            <a:endParaRPr lang="fr-FR" sz="2400" dirty="0" smtClean="0">
              <a:latin typeface="Century Gothic" pitchFamily="34" charset="0"/>
            </a:endParaRPr>
          </a:p>
          <a:p>
            <a:endParaRPr lang="fr-FR" sz="2400" dirty="0">
              <a:latin typeface="Century Gothic" pitchFamily="34" charset="0"/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3419872" y="1988840"/>
            <a:ext cx="2520280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3275856" y="2780928"/>
            <a:ext cx="720080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1907704" y="4005064"/>
            <a:ext cx="2088232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48064" y="4437112"/>
            <a:ext cx="2880320" cy="360040"/>
          </a:xfrm>
          <a:prstGeom prst="rect">
            <a:avLst/>
          </a:prstGeom>
          <a:solidFill>
            <a:srgbClr val="FFFF00">
              <a:alpha val="5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14" name="Rectangle 13"/>
          <p:cNvSpPr/>
          <p:nvPr/>
        </p:nvSpPr>
        <p:spPr>
          <a:xfrm>
            <a:off x="4644008" y="4797152"/>
            <a:ext cx="2520280" cy="360040"/>
          </a:xfrm>
          <a:prstGeom prst="rect">
            <a:avLst/>
          </a:prstGeom>
          <a:solidFill>
            <a:srgbClr val="FFFF00">
              <a:alpha val="5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827584" y="5157192"/>
            <a:ext cx="4680520" cy="432048"/>
          </a:xfrm>
          <a:prstGeom prst="rect">
            <a:avLst/>
          </a:prstGeom>
          <a:solidFill>
            <a:srgbClr val="FFFF00">
              <a:alpha val="5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  <p:bldP spid="13" grpId="0" animBg="1"/>
      <p:bldP spid="14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5699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>Combien de grandes parties composent mon devoir ?</a:t>
            </a:r>
            <a:endParaRPr lang="fr-FR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lvl="0"/>
            <a:r>
              <a:rPr lang="fr-FR" sz="2800" dirty="0" smtClean="0">
                <a:latin typeface="Century Gothic" pitchFamily="34" charset="0"/>
              </a:rPr>
              <a:t>1 sujet d’étude en Histoire</a:t>
            </a:r>
          </a:p>
          <a:p>
            <a:pPr lvl="0"/>
            <a:r>
              <a:rPr lang="fr-FR" sz="2800" dirty="0" smtClean="0">
                <a:latin typeface="Century Gothic" pitchFamily="34" charset="0"/>
              </a:rPr>
              <a:t>1 sujet d’étude en Géographie</a:t>
            </a:r>
          </a:p>
          <a:p>
            <a:pPr lvl="0"/>
            <a:r>
              <a:rPr lang="fr-FR" sz="2800" dirty="0" smtClean="0">
                <a:latin typeface="Century Gothic" pitchFamily="34" charset="0"/>
              </a:rPr>
              <a:t>1 situation au choix en Histoire</a:t>
            </a:r>
          </a:p>
          <a:p>
            <a:pPr lvl="0"/>
            <a:r>
              <a:rPr lang="fr-FR" sz="2800" dirty="0" smtClean="0">
                <a:latin typeface="Century Gothic" pitchFamily="34" charset="0"/>
              </a:rPr>
              <a:t>1 situation au choix en Géographie</a:t>
            </a:r>
          </a:p>
          <a:p>
            <a:pPr lvl="0"/>
            <a:r>
              <a:rPr lang="fr-FR" sz="2800" dirty="0" smtClean="0">
                <a:latin typeface="Century Gothic" pitchFamily="34" charset="0"/>
              </a:rPr>
              <a:t>Le sujet d’étude obligatoire en Education civique </a:t>
            </a:r>
          </a:p>
          <a:p>
            <a:pPr>
              <a:buNone/>
            </a:pPr>
            <a:r>
              <a:rPr lang="fr-FR" sz="2800" dirty="0" smtClean="0">
                <a:latin typeface="Century Gothic" pitchFamily="34" charset="0"/>
              </a:rPr>
              <a:t> </a:t>
            </a:r>
          </a:p>
          <a:p>
            <a:pPr algn="ctr">
              <a:buNone/>
            </a:pPr>
            <a:r>
              <a:rPr lang="fr-FR" sz="2800" b="1" dirty="0" smtClean="0">
                <a:solidFill>
                  <a:schemeClr val="accent2"/>
                </a:solidFill>
                <a:latin typeface="Century Gothic" pitchFamily="34" charset="0"/>
              </a:rPr>
              <a:t>= 5 grandes parties dans ton devoir.</a:t>
            </a:r>
            <a:endParaRPr lang="fr-FR" sz="2800" dirty="0">
              <a:solidFill>
                <a:schemeClr val="accent2"/>
              </a:solidFill>
              <a:latin typeface="Century Gothic" pitchFamily="34" charset="0"/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683568" y="4797152"/>
            <a:ext cx="7344816" cy="0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>Est-ce que je peux commencer par n’importe quelle  grande partie ?</a:t>
            </a:r>
            <a:endParaRPr lang="fr-FR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2409131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endParaRPr lang="fr-FR" dirty="0" smtClean="0">
              <a:latin typeface="Century Gothic" pitchFamily="34" charset="0"/>
            </a:endParaRPr>
          </a:p>
          <a:p>
            <a:pPr>
              <a:buNone/>
            </a:pPr>
            <a:r>
              <a:rPr lang="fr-FR" dirty="0" smtClean="0">
                <a:latin typeface="Century Gothic" pitchFamily="34" charset="0"/>
              </a:rPr>
              <a:t>   Bien sûr, tu commences par ce qui t’inspire le plus.</a:t>
            </a:r>
          </a:p>
          <a:p>
            <a:endParaRPr lang="fr-FR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>Est-ce que les questions portent toujours sur des documents ?</a:t>
            </a:r>
            <a:endParaRPr lang="fr-FR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ln w="28575"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fr-FR" dirty="0" smtClean="0">
                <a:latin typeface="Century Gothic" pitchFamily="34" charset="0"/>
              </a:rPr>
              <a:t>Non, il peut avoir </a:t>
            </a:r>
            <a:r>
              <a:rPr lang="fr-FR" b="1" dirty="0" smtClean="0">
                <a:latin typeface="Century Gothic" pitchFamily="34" charset="0"/>
              </a:rPr>
              <a:t>3</a:t>
            </a:r>
            <a:r>
              <a:rPr lang="fr-FR" dirty="0" smtClean="0">
                <a:latin typeface="Century Gothic" pitchFamily="34" charset="0"/>
              </a:rPr>
              <a:t> types de questions :</a:t>
            </a:r>
          </a:p>
          <a:p>
            <a:pPr>
              <a:buNone/>
            </a:pPr>
            <a:endParaRPr lang="fr-FR" dirty="0" smtClean="0">
              <a:latin typeface="Century Gothic" pitchFamily="34" charset="0"/>
            </a:endParaRPr>
          </a:p>
          <a:p>
            <a:pPr lvl="0"/>
            <a:r>
              <a:rPr lang="fr-FR" dirty="0" smtClean="0">
                <a:latin typeface="Century Gothic" pitchFamily="34" charset="0"/>
              </a:rPr>
              <a:t>Des questions simples sur des documents,</a:t>
            </a:r>
          </a:p>
          <a:p>
            <a:pPr lvl="0"/>
            <a:r>
              <a:rPr lang="fr-FR" dirty="0" smtClean="0">
                <a:latin typeface="Century Gothic" pitchFamily="34" charset="0"/>
              </a:rPr>
              <a:t>Des questions de connaissances sur un sujet précis SANS documents,</a:t>
            </a:r>
          </a:p>
          <a:p>
            <a:r>
              <a:rPr lang="fr-FR" dirty="0" smtClean="0">
                <a:latin typeface="Century Gothic" pitchFamily="34" charset="0"/>
              </a:rPr>
              <a:t>Des questions à choix multiples.</a:t>
            </a:r>
            <a:endParaRPr lang="fr-FR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>A combien de questions dois-je répondre par grande partie ?</a:t>
            </a:r>
            <a:endParaRPr lang="fr-FR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1440160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endParaRPr lang="fr-FR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fr-FR" dirty="0" smtClean="0">
                <a:latin typeface="Century Gothic" pitchFamily="34" charset="0"/>
              </a:rPr>
              <a:t>2 à 3 questions par grandes parties.</a:t>
            </a:r>
          </a:p>
          <a:p>
            <a:endParaRPr lang="fr-F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>Sur quoi suis-je évalué ?</a:t>
            </a:r>
            <a:endParaRPr lang="fr-FR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2808312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>
                <a:latin typeface="Century Gothic" pitchFamily="34" charset="0"/>
              </a:rPr>
              <a:t> Sur tes </a:t>
            </a:r>
            <a:r>
              <a:rPr lang="fr-FR" b="1" dirty="0" smtClean="0">
                <a:latin typeface="Century Gothic" pitchFamily="34" charset="0"/>
              </a:rPr>
              <a:t>connaissances</a:t>
            </a:r>
            <a:r>
              <a:rPr lang="fr-FR" dirty="0" smtClean="0">
                <a:latin typeface="Century Gothic" pitchFamily="34" charset="0"/>
              </a:rPr>
              <a:t>, </a:t>
            </a:r>
          </a:p>
          <a:p>
            <a:pPr>
              <a:lnSpc>
                <a:spcPct val="120000"/>
              </a:lnSpc>
              <a:buNone/>
            </a:pPr>
            <a:r>
              <a:rPr lang="fr-FR" dirty="0" smtClean="0">
                <a:latin typeface="Century Gothic" pitchFamily="34" charset="0"/>
              </a:rPr>
              <a:t>tes </a:t>
            </a:r>
            <a:r>
              <a:rPr lang="fr-FR" b="1" dirty="0" smtClean="0">
                <a:latin typeface="Century Gothic" pitchFamily="34" charset="0"/>
              </a:rPr>
              <a:t>capacités d’analyse de documents</a:t>
            </a:r>
            <a:r>
              <a:rPr lang="fr-FR" dirty="0" smtClean="0">
                <a:latin typeface="Century Gothic" pitchFamily="34" charset="0"/>
              </a:rPr>
              <a:t>, </a:t>
            </a:r>
            <a:r>
              <a:rPr lang="fr-FR" b="1" dirty="0" smtClean="0">
                <a:latin typeface="Century Gothic" pitchFamily="34" charset="0"/>
              </a:rPr>
              <a:t>la</a:t>
            </a: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b="1" dirty="0" smtClean="0">
                <a:latin typeface="Century Gothic" pitchFamily="34" charset="0"/>
              </a:rPr>
              <a:t>formulation de tes réponses </a:t>
            </a:r>
            <a:r>
              <a:rPr lang="fr-FR" dirty="0" smtClean="0">
                <a:latin typeface="Century Gothic" pitchFamily="34" charset="0"/>
              </a:rPr>
              <a:t>et </a:t>
            </a:r>
          </a:p>
          <a:p>
            <a:pPr>
              <a:lnSpc>
                <a:spcPct val="120000"/>
              </a:lnSpc>
              <a:buNone/>
            </a:pPr>
            <a:r>
              <a:rPr lang="fr-FR" dirty="0" smtClean="0">
                <a:latin typeface="Century Gothic" pitchFamily="34" charset="0"/>
              </a:rPr>
              <a:t>la </a:t>
            </a:r>
            <a:r>
              <a:rPr lang="fr-FR" b="1" dirty="0" smtClean="0">
                <a:latin typeface="Century Gothic" pitchFamily="34" charset="0"/>
              </a:rPr>
              <a:t>correction de la langue française</a:t>
            </a:r>
            <a:r>
              <a:rPr lang="fr-FR" dirty="0" smtClean="0">
                <a:latin typeface="Century Gothic" pitchFamily="34" charset="0"/>
              </a:rPr>
              <a:t>.</a:t>
            </a:r>
          </a:p>
          <a:p>
            <a:endParaRPr lang="fr-FR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>Quelles sont les capacités exigées pour le diplôme intermédiaire ?</a:t>
            </a:r>
            <a:endParaRPr lang="fr-FR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fr-FR" sz="3000" dirty="0" smtClean="0">
                <a:latin typeface="Century Gothic" pitchFamily="34" charset="0"/>
              </a:rPr>
              <a:t>- Repérer la situation étudiée dans le temps et dans l’espace.</a:t>
            </a:r>
          </a:p>
          <a:p>
            <a:pPr>
              <a:buNone/>
            </a:pPr>
            <a:r>
              <a:rPr lang="fr-FR" sz="3000" dirty="0" smtClean="0">
                <a:latin typeface="Century Gothic" pitchFamily="34" charset="0"/>
              </a:rPr>
              <a:t>- Mettre en œuvre les démarches et les connaissances du programme d’histoire ou de géographie.</a:t>
            </a:r>
          </a:p>
          <a:p>
            <a:pPr>
              <a:buNone/>
            </a:pPr>
            <a:r>
              <a:rPr lang="fr-FR" sz="3000" dirty="0" smtClean="0">
                <a:latin typeface="Century Gothic" pitchFamily="34" charset="0"/>
              </a:rPr>
              <a:t>- Exploiter des documents pour analyser une situation historique ou géographique.</a:t>
            </a:r>
          </a:p>
          <a:p>
            <a:pPr>
              <a:buNone/>
            </a:pPr>
            <a:r>
              <a:rPr lang="fr-FR" sz="3000" dirty="0" smtClean="0">
                <a:latin typeface="Century Gothic" pitchFamily="34" charset="0"/>
              </a:rPr>
              <a:t>- Maitriser des outils et des méthodes.</a:t>
            </a:r>
          </a:p>
          <a:p>
            <a:endParaRPr lang="fr-FR" sz="30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406900"/>
            <a:ext cx="9144000" cy="1362075"/>
          </a:xfr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  <a:latin typeface="Century Gothic" pitchFamily="34" charset="0"/>
              </a:rPr>
              <a:t>Face à mon sujet, que dois-je faire ?</a:t>
            </a:r>
            <a:endParaRPr lang="fr-FR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4857403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lvl="0" algn="ctr"/>
            <a:r>
              <a:rPr lang="fr-FR" dirty="0" smtClean="0">
                <a:latin typeface="Century Gothic" pitchFamily="34" charset="0"/>
              </a:rPr>
              <a:t>Vérifier si le sujet est complet.</a:t>
            </a:r>
          </a:p>
          <a:p>
            <a:endParaRPr lang="fr-FR" dirty="0">
              <a:latin typeface="Century Gothic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27584" y="26064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2800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entury Gothic" pitchFamily="34" charset="0"/>
              </a:rPr>
              <a:t>La découverte du sujet</a:t>
            </a:r>
            <a:endParaRPr lang="fr-FR" sz="2800" b="1" u="sng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entury Gothic" pitchFamily="34" charset="0"/>
            </a:endParaRPr>
          </a:p>
        </p:txBody>
      </p:sp>
      <p:pic>
        <p:nvPicPr>
          <p:cNvPr id="6" name="Image 5" descr="c02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2276872"/>
            <a:ext cx="1581894" cy="1318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548680"/>
            <a:ext cx="8208912" cy="5688632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lvl="0" algn="ctr"/>
            <a:r>
              <a:rPr lang="fr-FR" dirty="0" smtClean="0">
                <a:latin typeface="Century Gothic" pitchFamily="34" charset="0"/>
              </a:rPr>
              <a:t>Lire entièrement la première page.</a:t>
            </a:r>
          </a:p>
          <a:p>
            <a:endParaRPr lang="fr-FR" dirty="0">
              <a:latin typeface="Century Gothic" pitchFamily="34" charset="0"/>
            </a:endParaRPr>
          </a:p>
        </p:txBody>
      </p:sp>
      <p:pic>
        <p:nvPicPr>
          <p:cNvPr id="47106" name="Picture 2" descr="C:\Users\Sylvie\Desktop\Captur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196752"/>
            <a:ext cx="3717429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88641"/>
            <a:ext cx="4392488" cy="5832648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lvl="0"/>
            <a:r>
              <a:rPr lang="fr-FR" sz="2000" dirty="0" smtClean="0">
                <a:latin typeface="Century Gothic" pitchFamily="34" charset="0"/>
              </a:rPr>
              <a:t>Choisir les situations sur lesquelles je vais travailler </a:t>
            </a:r>
          </a:p>
          <a:p>
            <a:pPr lvl="0">
              <a:buNone/>
            </a:pPr>
            <a:r>
              <a:rPr lang="fr-FR" sz="2000" dirty="0" smtClean="0">
                <a:latin typeface="Century Gothic" pitchFamily="34" charset="0"/>
              </a:rPr>
              <a:t>en fonction de ce que j’ai appris en cours et/ou de mes préférences.</a:t>
            </a:r>
          </a:p>
          <a:p>
            <a:pPr>
              <a:buNone/>
            </a:pPr>
            <a:endParaRPr lang="fr-FR" sz="2800" dirty="0" smtClean="0">
              <a:latin typeface="Century Gothic" pitchFamily="34" charset="0"/>
            </a:endParaRPr>
          </a:p>
          <a:p>
            <a:pPr>
              <a:buNone/>
            </a:pPr>
            <a:endParaRPr lang="fr-FR" sz="2800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fr-FR" sz="2800" dirty="0" smtClean="0">
                <a:latin typeface="Century Gothic" pitchFamily="34" charset="0"/>
              </a:rPr>
              <a:t>   1 situation en </a:t>
            </a:r>
            <a:r>
              <a:rPr lang="fr-FR" sz="2800" u="sng" dirty="0" smtClean="0">
                <a:latin typeface="Century Gothic" pitchFamily="34" charset="0"/>
              </a:rPr>
              <a:t>Histoire</a:t>
            </a:r>
            <a:r>
              <a:rPr lang="fr-FR" sz="2800" dirty="0" smtClean="0">
                <a:latin typeface="Century Gothic" pitchFamily="34" charset="0"/>
              </a:rPr>
              <a:t> </a:t>
            </a:r>
            <a:r>
              <a:rPr lang="fr-FR" sz="2000" dirty="0" smtClean="0">
                <a:latin typeface="Century Gothic" pitchFamily="34" charset="0"/>
              </a:rPr>
              <a:t>et </a:t>
            </a:r>
          </a:p>
          <a:p>
            <a:pPr algn="ctr">
              <a:buNone/>
            </a:pPr>
            <a:r>
              <a:rPr lang="fr-FR" sz="2800" dirty="0" smtClean="0">
                <a:latin typeface="Century Gothic" pitchFamily="34" charset="0"/>
              </a:rPr>
              <a:t>   1 situation en </a:t>
            </a:r>
            <a:r>
              <a:rPr lang="fr-FR" sz="2800" u="sng" dirty="0" smtClean="0">
                <a:latin typeface="Century Gothic" pitchFamily="34" charset="0"/>
              </a:rPr>
              <a:t>Géographie</a:t>
            </a:r>
            <a:r>
              <a:rPr lang="fr-FR" sz="2800" dirty="0" smtClean="0">
                <a:latin typeface="Century Gothic" pitchFamily="34" charset="0"/>
              </a:rPr>
              <a:t>.</a:t>
            </a:r>
            <a:endParaRPr lang="fr-FR" sz="2800" dirty="0"/>
          </a:p>
        </p:txBody>
      </p:sp>
      <p:sp>
        <p:nvSpPr>
          <p:cNvPr id="5" name="Rectangle 4"/>
          <p:cNvSpPr/>
          <p:nvPr/>
        </p:nvSpPr>
        <p:spPr>
          <a:xfrm>
            <a:off x="2123728" y="908720"/>
            <a:ext cx="2232248" cy="360040"/>
          </a:xfrm>
          <a:prstGeom prst="rect">
            <a:avLst/>
          </a:prstGeom>
          <a:solidFill>
            <a:srgbClr val="FFFF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11560" y="1556792"/>
            <a:ext cx="1584176" cy="360040"/>
          </a:xfrm>
          <a:prstGeom prst="rect">
            <a:avLst/>
          </a:prstGeom>
          <a:solidFill>
            <a:srgbClr val="FFFF0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dirty="0"/>
          </a:p>
        </p:txBody>
      </p:sp>
      <p:cxnSp>
        <p:nvCxnSpPr>
          <p:cNvPr id="9" name="Connecteur droit 8"/>
          <p:cNvCxnSpPr/>
          <p:nvPr/>
        </p:nvCxnSpPr>
        <p:spPr>
          <a:xfrm>
            <a:off x="1835696" y="548680"/>
            <a:ext cx="11521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131" name="Picture 3" descr="C:\Users\Sylvie\Desktop\Captur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0"/>
            <a:ext cx="4427984" cy="6603157"/>
          </a:xfrm>
          <a:prstGeom prst="rect">
            <a:avLst/>
          </a:prstGeom>
          <a:noFill/>
        </p:spPr>
      </p:pic>
      <p:sp>
        <p:nvSpPr>
          <p:cNvPr id="13" name="Multiplier 12"/>
          <p:cNvSpPr/>
          <p:nvPr/>
        </p:nvSpPr>
        <p:spPr>
          <a:xfrm>
            <a:off x="5796136" y="3356992"/>
            <a:ext cx="194320" cy="19432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Multiplier 13"/>
          <p:cNvSpPr/>
          <p:nvPr/>
        </p:nvSpPr>
        <p:spPr>
          <a:xfrm>
            <a:off x="5796136" y="4293096"/>
            <a:ext cx="194320" cy="19432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67544" y="1196752"/>
            <a:ext cx="1224136" cy="360040"/>
          </a:xfrm>
          <a:prstGeom prst="rect">
            <a:avLst/>
          </a:prstGeom>
          <a:solidFill>
            <a:srgbClr val="FFFF0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5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 animBg="1"/>
      <p:bldP spid="13" grpId="1" animBg="1"/>
      <p:bldP spid="14" grpId="0" animBg="1"/>
      <p:bldP spid="14" grpId="1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55576" y="566387"/>
            <a:ext cx="7704856" cy="5509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sz="4400" dirty="0" smtClean="0">
                <a:solidFill>
                  <a:schemeClr val="bg1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DIPLOME INTERMEDIAIRE DU BEP</a:t>
            </a:r>
          </a:p>
          <a:p>
            <a:pPr lvl="0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fr-FR" sz="4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MODALITES DE L’EPREUVE DE </a:t>
            </a:r>
            <a:r>
              <a:rPr kumimoji="0" lang="fr-FR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FRANÇAIS</a:t>
            </a:r>
            <a:endParaRPr kumimoji="0" lang="fr-FR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autoRev="1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autoRev="1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autoRev="1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0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autoRev="1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autoRev="1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autoRev="1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build="allAtOnce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88641"/>
            <a:ext cx="3456384" cy="2736303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lvl="0"/>
            <a:r>
              <a:rPr lang="fr-FR" sz="2000" dirty="0" smtClean="0">
                <a:latin typeface="Century Gothic" pitchFamily="34" charset="0"/>
              </a:rPr>
              <a:t>Lire attentivement les questions.</a:t>
            </a:r>
          </a:p>
          <a:p>
            <a:pPr lvl="0"/>
            <a:r>
              <a:rPr lang="fr-FR" sz="2000" dirty="0" smtClean="0">
                <a:latin typeface="Century Gothic" pitchFamily="34" charset="0"/>
              </a:rPr>
              <a:t>Découvrir les documents.</a:t>
            </a:r>
          </a:p>
          <a:p>
            <a:pPr lvl="0"/>
            <a:r>
              <a:rPr lang="fr-FR" sz="2000" dirty="0" smtClean="0">
                <a:latin typeface="Century Gothic" pitchFamily="34" charset="0"/>
              </a:rPr>
              <a:t>Faire une lecture active (surligner, rapprocher des termes, annoter, etc.) </a:t>
            </a:r>
          </a:p>
          <a:p>
            <a:pPr lvl="0"/>
            <a:endParaRPr lang="fr-FR" sz="2000" dirty="0" smtClean="0">
              <a:latin typeface="Century Gothic" pitchFamily="34" charset="0"/>
            </a:endParaRPr>
          </a:p>
          <a:p>
            <a:pPr>
              <a:buNone/>
            </a:pPr>
            <a:endParaRPr lang="fr-FR" sz="2000" dirty="0">
              <a:latin typeface="Century Gothic" pitchFamily="34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32655"/>
            <a:ext cx="4619428" cy="631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12160" y="1412776"/>
            <a:ext cx="936104" cy="144016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724128" y="5013176"/>
            <a:ext cx="2088232" cy="72008"/>
          </a:xfrm>
          <a:prstGeom prst="rect">
            <a:avLst/>
          </a:prstGeom>
          <a:solidFill>
            <a:srgbClr val="FFFF0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444208" y="5373216"/>
            <a:ext cx="2232248" cy="72008"/>
          </a:xfrm>
          <a:prstGeom prst="rect">
            <a:avLst/>
          </a:prstGeom>
          <a:solidFill>
            <a:srgbClr val="FFFF0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fr-FR" sz="3200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entury Gothic" pitchFamily="34" charset="0"/>
              </a:rPr>
              <a:t>C’est parti  !!!</a:t>
            </a:r>
            <a:br>
              <a:rPr lang="fr-FR" sz="3200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entury Gothic" pitchFamily="34" charset="0"/>
              </a:rPr>
            </a:br>
            <a:r>
              <a:rPr lang="fr-FR" sz="3200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entury Gothic" pitchFamily="34" charset="0"/>
              </a:rPr>
              <a:t>Place à la rédaction</a:t>
            </a:r>
            <a:endParaRPr lang="fr-FR" sz="3200" b="1" u="sng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701008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fr-FR" sz="2400" dirty="0" smtClean="0">
                <a:latin typeface="Century Gothic" pitchFamily="34" charset="0"/>
              </a:rPr>
              <a:t>Utiliser le brouillon pour noter et organiser les informations essentielles. </a:t>
            </a:r>
          </a:p>
          <a:p>
            <a:pPr lvl="0"/>
            <a:r>
              <a:rPr lang="fr-FR" sz="2400" dirty="0" smtClean="0">
                <a:latin typeface="Century Gothic" pitchFamily="34" charset="0"/>
              </a:rPr>
              <a:t>Bien indiquer sur ma copie à quelle question je réponds.</a:t>
            </a:r>
          </a:p>
          <a:p>
            <a:pPr lvl="0"/>
            <a:r>
              <a:rPr lang="fr-FR" sz="2400" dirty="0" smtClean="0">
                <a:latin typeface="Century Gothic" pitchFamily="34" charset="0"/>
              </a:rPr>
              <a:t>Répondre aux questions en faisant des phrases </a:t>
            </a:r>
            <a:r>
              <a:rPr lang="fr-FR" sz="2400" b="1" dirty="0" smtClean="0">
                <a:latin typeface="Century Gothic" pitchFamily="34" charset="0"/>
              </a:rPr>
              <a:t>COMPLETES</a:t>
            </a:r>
            <a:r>
              <a:rPr lang="fr-FR" sz="2400" dirty="0" smtClean="0">
                <a:latin typeface="Century Gothic" pitchFamily="34" charset="0"/>
              </a:rPr>
              <a:t> et en écrivant </a:t>
            </a:r>
            <a:r>
              <a:rPr lang="fr-FR" sz="2400" b="1" dirty="0" smtClean="0">
                <a:latin typeface="Century Gothic" pitchFamily="34" charset="0"/>
              </a:rPr>
              <a:t>LISIBLEMENT</a:t>
            </a:r>
            <a:r>
              <a:rPr lang="fr-FR" sz="2400" dirty="0" smtClean="0">
                <a:latin typeface="Century Gothic" pitchFamily="34" charset="0"/>
              </a:rPr>
              <a:t>.</a:t>
            </a:r>
          </a:p>
          <a:p>
            <a:pPr lvl="0"/>
            <a:r>
              <a:rPr lang="fr-FR" sz="2400" dirty="0" smtClean="0">
                <a:latin typeface="Century Gothic" pitchFamily="34" charset="0"/>
              </a:rPr>
              <a:t>Les réponses doivent être </a:t>
            </a:r>
            <a:r>
              <a:rPr lang="fr-FR" sz="2400" b="1" dirty="0" smtClean="0">
                <a:latin typeface="Century Gothic" pitchFamily="34" charset="0"/>
              </a:rPr>
              <a:t>précises</a:t>
            </a:r>
            <a:r>
              <a:rPr lang="fr-FR" sz="2400" dirty="0" smtClean="0">
                <a:latin typeface="Century Gothic" pitchFamily="34" charset="0"/>
              </a:rPr>
              <a:t>, elles doivent être développées (5 à 10 lignes) ou non en fonction des questions posées. </a:t>
            </a:r>
          </a:p>
          <a:p>
            <a:endParaRPr lang="fr-FR" sz="2400" dirty="0">
              <a:latin typeface="Century Gothic" pitchFamily="34" charset="0"/>
            </a:endParaRPr>
          </a:p>
        </p:txBody>
      </p:sp>
      <p:pic>
        <p:nvPicPr>
          <p:cNvPr id="4" name="Image 3" descr="IM_3155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764704"/>
            <a:ext cx="630437" cy="561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4400" b="1" dirty="0" smtClean="0">
                <a:solidFill>
                  <a:srgbClr val="FF0000"/>
                </a:solidFill>
                <a:latin typeface="Century Gothic" pitchFamily="34" charset="0"/>
              </a:rPr>
              <a:t>Ne perdez surtout pas de temps ! </a:t>
            </a:r>
          </a:p>
          <a:p>
            <a:pPr algn="ctr">
              <a:buNone/>
            </a:pPr>
            <a:r>
              <a:rPr lang="fr-FR" sz="4400" b="1" dirty="0" smtClean="0">
                <a:solidFill>
                  <a:srgbClr val="FF0000"/>
                </a:solidFill>
                <a:latin typeface="Century Gothic" pitchFamily="34" charset="0"/>
              </a:rPr>
              <a:t>Vous avez </a:t>
            </a:r>
            <a:r>
              <a:rPr lang="fr-FR" sz="4400" b="1" u="sng" dirty="0" smtClean="0">
                <a:solidFill>
                  <a:srgbClr val="FF0000"/>
                </a:solidFill>
                <a:latin typeface="Century Gothic" pitchFamily="34" charset="0"/>
              </a:rPr>
              <a:t>1h30</a:t>
            </a:r>
            <a:r>
              <a:rPr lang="fr-FR" sz="4400" b="1" dirty="0" smtClean="0">
                <a:solidFill>
                  <a:srgbClr val="FF0000"/>
                </a:solidFill>
                <a:latin typeface="Century Gothic" pitchFamily="34" charset="0"/>
              </a:rPr>
              <a:t> !!!</a:t>
            </a:r>
            <a:endParaRPr lang="fr-FR" sz="4400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endParaRPr lang="fr-FR" sz="4400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pic>
        <p:nvPicPr>
          <p:cNvPr id="2050" name="Picture 2" descr="C:\Users\Sylvie\Desktop\G0501553_gi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437112"/>
            <a:ext cx="1790700" cy="1847850"/>
          </a:xfrm>
          <a:prstGeom prst="rect">
            <a:avLst/>
          </a:prstGeom>
          <a:noFill/>
        </p:spPr>
      </p:pic>
      <p:pic>
        <p:nvPicPr>
          <p:cNvPr id="2053" name="Picture 5" descr="C:\Users\Sylvie\Desktop\danger gif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88640"/>
            <a:ext cx="1440160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48478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Gothic" pitchFamily="34" charset="0"/>
              </a:rPr>
              <a:t>BON TRAVAIL et BONNE CHANCE A TOUS !!</a:t>
            </a:r>
            <a:endParaRPr lang="fr-F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7" name="Espace réservé du contenu 6" descr="6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95936" y="3284984"/>
            <a:ext cx="1424348" cy="134838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79208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latin typeface="Century Gothic" pitchFamily="34" charset="0"/>
              </a:rPr>
              <a:t/>
            </a:r>
            <a:br>
              <a:rPr lang="fr-FR" sz="3600" b="1" dirty="0" smtClean="0">
                <a:latin typeface="Century Gothic" pitchFamily="34" charset="0"/>
              </a:rPr>
            </a:br>
            <a:r>
              <a:rPr lang="fr-FR" sz="3600" b="1" dirty="0" smtClean="0">
                <a:solidFill>
                  <a:schemeClr val="bg1"/>
                </a:solidFill>
                <a:latin typeface="Century Gothic" pitchFamily="34" charset="0"/>
              </a:rPr>
              <a:t>Quel type de documents vais-je avoir ?</a:t>
            </a:r>
            <a:r>
              <a:rPr lang="fr-FR" sz="3600" dirty="0" smtClean="0">
                <a:solidFill>
                  <a:schemeClr val="bg1"/>
                </a:solidFill>
                <a:latin typeface="Century Gothic" pitchFamily="34" charset="0"/>
              </a:rPr>
              <a:t/>
            </a:r>
            <a:br>
              <a:rPr lang="fr-FR" sz="3600" dirty="0" smtClean="0">
                <a:solidFill>
                  <a:schemeClr val="bg1"/>
                </a:solidFill>
                <a:latin typeface="Century Gothic" pitchFamily="34" charset="0"/>
              </a:rPr>
            </a:br>
            <a:endParaRPr lang="fr-FR" sz="3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ln w="28575">
            <a:solidFill>
              <a:srgbClr val="7030A0"/>
            </a:solidFill>
          </a:ln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endParaRPr lang="fr-FR" dirty="0" smtClean="0">
              <a:latin typeface="Century Gothic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fr-FR" dirty="0" smtClean="0">
                <a:latin typeface="Century Gothic" pitchFamily="34" charset="0"/>
              </a:rPr>
              <a:t>Un texte littéraire de </a:t>
            </a:r>
            <a:r>
              <a:rPr lang="fr-FR" b="1" dirty="0" smtClean="0">
                <a:latin typeface="Century Gothic" pitchFamily="34" charset="0"/>
              </a:rPr>
              <a:t>40</a:t>
            </a:r>
            <a:r>
              <a:rPr lang="fr-FR" dirty="0" smtClean="0">
                <a:latin typeface="Century Gothic" pitchFamily="34" charset="0"/>
              </a:rPr>
              <a:t> lignes</a:t>
            </a:r>
          </a:p>
          <a:p>
            <a:pPr algn="ctr">
              <a:lnSpc>
                <a:spcPct val="150000"/>
              </a:lnSpc>
              <a:buNone/>
            </a:pPr>
            <a:r>
              <a:rPr lang="fr-FR" b="1" dirty="0" smtClean="0">
                <a:latin typeface="Century Gothic" pitchFamily="34" charset="0"/>
              </a:rPr>
              <a:t>OU</a:t>
            </a:r>
            <a:endParaRPr lang="fr-FR" dirty="0" smtClean="0">
              <a:latin typeface="Century Gothic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fr-FR" dirty="0" smtClean="0">
                <a:latin typeface="Century Gothic" pitchFamily="34" charset="0"/>
              </a:rPr>
              <a:t>1texte littéraire  ET un document (texte ou iconographie)</a:t>
            </a:r>
            <a:r>
              <a:rPr lang="fr-FR" b="1" dirty="0" smtClean="0">
                <a:latin typeface="Century Gothic" pitchFamily="34" charset="0"/>
              </a:rPr>
              <a:t>. </a:t>
            </a:r>
            <a:endParaRPr lang="fr-FR" dirty="0" smtClean="0">
              <a:latin typeface="Century Gothic" pitchFamily="34" charset="0"/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79208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latin typeface="Century Gothic" pitchFamily="34" charset="0"/>
              </a:rPr>
              <a:t/>
            </a:r>
            <a:br>
              <a:rPr lang="fr-FR" sz="3600" b="1" dirty="0" smtClean="0">
                <a:latin typeface="Century Gothic" pitchFamily="34" charset="0"/>
              </a:rPr>
            </a:br>
            <a:r>
              <a:rPr lang="fr-FR" sz="3300" b="1" dirty="0" smtClean="0">
                <a:solidFill>
                  <a:schemeClr val="bg1"/>
                </a:solidFill>
                <a:latin typeface="Century Gothic" pitchFamily="34" charset="0"/>
              </a:rPr>
              <a:t>Combien de parties composent mon devoir ?</a:t>
            </a:r>
            <a:r>
              <a:rPr lang="fr-FR" sz="3600" b="1" dirty="0" smtClean="0">
                <a:solidFill>
                  <a:schemeClr val="bg1"/>
                </a:solidFill>
                <a:latin typeface="Century Gothic" pitchFamily="34" charset="0"/>
              </a:rPr>
              <a:t/>
            </a:r>
            <a:br>
              <a:rPr lang="fr-FR" sz="3600" b="1" dirty="0" smtClean="0">
                <a:solidFill>
                  <a:schemeClr val="bg1"/>
                </a:solidFill>
                <a:latin typeface="Century Gothic" pitchFamily="34" charset="0"/>
              </a:rPr>
            </a:br>
            <a:endParaRPr lang="fr-FR" sz="3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ln w="28575">
            <a:solidFill>
              <a:srgbClr val="7030A0"/>
            </a:solidFill>
          </a:ln>
        </p:spPr>
        <p:txBody>
          <a:bodyPr>
            <a:normAutofit fontScale="77500" lnSpcReduction="20000"/>
          </a:bodyPr>
          <a:lstStyle/>
          <a:p>
            <a:pPr algn="ctr">
              <a:lnSpc>
                <a:spcPct val="150000"/>
              </a:lnSpc>
              <a:buNone/>
            </a:pPr>
            <a:endParaRPr lang="fr-FR" b="1" dirty="0" smtClean="0">
              <a:latin typeface="Century Gothic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fr-FR" b="1" dirty="0" smtClean="0">
                <a:latin typeface="Century Gothic" pitchFamily="34" charset="0"/>
              </a:rPr>
              <a:t>= 2 grandes parties dans ton devoir.</a:t>
            </a:r>
            <a:endParaRPr lang="fr-FR" dirty="0" smtClean="0">
              <a:latin typeface="Century Gothic" pitchFamily="34" charset="0"/>
            </a:endParaRPr>
          </a:p>
          <a:p>
            <a:pPr algn="ctr">
              <a:lnSpc>
                <a:spcPct val="150000"/>
              </a:lnSpc>
              <a:buNone/>
            </a:pPr>
            <a:endParaRPr lang="fr-FR" dirty="0" smtClean="0">
              <a:latin typeface="Century Gothic" pitchFamily="34" charset="0"/>
            </a:endParaRPr>
          </a:p>
          <a:p>
            <a:pPr marL="457200" lvl="0" indent="-457200">
              <a:buAutoNum type="arabicPlain"/>
            </a:pPr>
            <a:r>
              <a:rPr lang="fr-FR" sz="2400" dirty="0" smtClean="0">
                <a:latin typeface="Century Gothic" pitchFamily="34" charset="0"/>
              </a:rPr>
              <a:t>partie  «évaluation des compétences de lecture » notée sur 10</a:t>
            </a:r>
          </a:p>
          <a:p>
            <a:pPr marL="457200" lvl="0" indent="-457200">
              <a:buAutoNum type="arabicPlain"/>
            </a:pPr>
            <a:endParaRPr lang="fr-FR" sz="2400" dirty="0" smtClean="0">
              <a:latin typeface="Century Gothic" pitchFamily="34" charset="0"/>
            </a:endParaRPr>
          </a:p>
          <a:p>
            <a:pPr marL="457200" lvl="0" indent="-457200">
              <a:buNone/>
            </a:pPr>
            <a:endParaRPr lang="fr-FR" sz="2400" dirty="0" smtClean="0">
              <a:latin typeface="Century Gothic" pitchFamily="34" charset="0"/>
            </a:endParaRPr>
          </a:p>
          <a:p>
            <a:pPr lvl="0">
              <a:buNone/>
            </a:pPr>
            <a:r>
              <a:rPr lang="fr-FR" sz="2400" dirty="0" smtClean="0">
                <a:latin typeface="Century Gothic" pitchFamily="34" charset="0"/>
              </a:rPr>
              <a:t>1 partie «évaluation des compétences d’écriture » </a:t>
            </a:r>
          </a:p>
          <a:p>
            <a:pPr lvl="0">
              <a:buNone/>
            </a:pPr>
            <a:r>
              <a:rPr lang="fr-FR" sz="2400" dirty="0" smtClean="0">
                <a:latin typeface="Century Gothic" pitchFamily="34" charset="0"/>
              </a:rPr>
              <a:t>notée sur 10 </a:t>
            </a:r>
          </a:p>
          <a:p>
            <a:pPr>
              <a:buNone/>
            </a:pPr>
            <a:r>
              <a:rPr lang="fr-FR" dirty="0" smtClean="0">
                <a:latin typeface="Century Gothic" pitchFamily="34" charset="0"/>
              </a:rPr>
              <a:t> </a:t>
            </a:r>
          </a:p>
          <a:p>
            <a:pPr>
              <a:buNone/>
            </a:pPr>
            <a:r>
              <a:rPr lang="fr-FR" dirty="0" smtClean="0">
                <a:latin typeface="Century Gothic" pitchFamily="34" charset="0"/>
              </a:rPr>
              <a:t/>
            </a:r>
            <a:br>
              <a:rPr lang="fr-FR" dirty="0" smtClean="0">
                <a:latin typeface="Century Gothic" pitchFamily="34" charset="0"/>
              </a:rPr>
            </a:b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79208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latin typeface="Century Gothic" pitchFamily="34" charset="0"/>
              </a:rPr>
              <a:t/>
            </a:r>
            <a:br>
              <a:rPr lang="fr-FR" sz="3600" b="1" dirty="0" smtClean="0">
                <a:latin typeface="Century Gothic" pitchFamily="34" charset="0"/>
              </a:rPr>
            </a:br>
            <a:r>
              <a:rPr lang="fr-FR" sz="3600" b="1" dirty="0" smtClean="0">
                <a:solidFill>
                  <a:schemeClr val="bg1"/>
                </a:solidFill>
              </a:rPr>
              <a:t>Combien de questions composent mon devoir ?</a:t>
            </a:r>
            <a:r>
              <a:rPr lang="fr-FR" sz="3200" dirty="0" smtClean="0">
                <a:solidFill>
                  <a:schemeClr val="bg1"/>
                </a:solidFill>
              </a:rPr>
              <a:t/>
            </a:r>
            <a:br>
              <a:rPr lang="fr-FR" sz="3200" dirty="0" smtClean="0">
                <a:solidFill>
                  <a:schemeClr val="bg1"/>
                </a:solidFill>
              </a:rPr>
            </a:br>
            <a:endParaRPr lang="fr-FR" sz="3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060847"/>
            <a:ext cx="8640960" cy="2736305"/>
          </a:xfrm>
          <a:ln w="28575"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sz="28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fr-FR" sz="2800" dirty="0" smtClean="0">
                <a:latin typeface="Century Gothic" pitchFamily="34" charset="0"/>
              </a:rPr>
              <a:t>Le nombre de questions est inférieur ou égal à 4</a:t>
            </a:r>
            <a:r>
              <a:rPr lang="fr-FR" dirty="0" smtClean="0"/>
              <a:t>.</a:t>
            </a:r>
          </a:p>
          <a:p>
            <a:pPr algn="ctr">
              <a:lnSpc>
                <a:spcPct val="150000"/>
              </a:lnSpc>
              <a:buNone/>
            </a:pPr>
            <a:endParaRPr lang="fr-FR" dirty="0" smtClean="0">
              <a:latin typeface="Century Gothic" pitchFamily="34" charset="0"/>
            </a:endParaRP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/>
            </a:r>
            <a:b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fr-FR" sz="3200" b="1" dirty="0" smtClean="0">
                <a:solidFill>
                  <a:schemeClr val="bg1"/>
                </a:solidFill>
                <a:latin typeface="Century Gothic" pitchFamily="34" charset="0"/>
              </a:rPr>
              <a:t>Est-ce que je peux commencer par n’importe quelle question?</a:t>
            </a:r>
            <a:r>
              <a:rPr lang="fr-FR" sz="3200" dirty="0" smtClean="0">
                <a:solidFill>
                  <a:schemeClr val="bg1"/>
                </a:solidFill>
                <a:latin typeface="Century Gothic" pitchFamily="34" charset="0"/>
              </a:rPr>
              <a:t/>
            </a:r>
            <a:br>
              <a:rPr lang="fr-FR" sz="3200" dirty="0" smtClean="0">
                <a:solidFill>
                  <a:schemeClr val="bg1"/>
                </a:solidFill>
                <a:latin typeface="Century Gothic" pitchFamily="34" charset="0"/>
              </a:rPr>
            </a:br>
            <a:endParaRPr lang="fr-FR" sz="32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44823"/>
            <a:ext cx="8229600" cy="2952329"/>
          </a:xfrm>
          <a:ln w="38100">
            <a:solidFill>
              <a:srgbClr val="7030A0"/>
            </a:solidFill>
          </a:ln>
        </p:spPr>
        <p:txBody>
          <a:bodyPr/>
          <a:lstStyle/>
          <a:p>
            <a:endParaRPr lang="fr-FR" dirty="0" smtClean="0"/>
          </a:p>
          <a:p>
            <a:pPr>
              <a:buNone/>
            </a:pPr>
            <a:r>
              <a:rPr lang="fr-FR" b="1" dirty="0" smtClean="0"/>
              <a:t>L’ordre des questions doit être respecté </a:t>
            </a:r>
          </a:p>
          <a:p>
            <a:pPr>
              <a:buNone/>
            </a:pPr>
            <a:r>
              <a:rPr lang="fr-FR" dirty="0" smtClean="0"/>
              <a:t>puisqu’elles sont graduées en fonction de votre </a:t>
            </a:r>
          </a:p>
          <a:p>
            <a:pPr>
              <a:buNone/>
            </a:pPr>
            <a:r>
              <a:rPr lang="fr-FR" dirty="0" smtClean="0"/>
              <a:t>parcours de lecture. 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bg1"/>
                </a:solidFill>
                <a:latin typeface="Century Gothic" pitchFamily="34" charset="0"/>
              </a:rPr>
              <a:t/>
            </a:r>
            <a:br>
              <a:rPr lang="fr-FR" sz="36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fr-FR" sz="3600" b="1" dirty="0" smtClean="0">
                <a:solidFill>
                  <a:schemeClr val="bg1"/>
                </a:solidFill>
                <a:latin typeface="Century Gothic" pitchFamily="34" charset="0"/>
              </a:rPr>
              <a:t>Quel type de questions puis-je avoir </a:t>
            </a:r>
            <a:r>
              <a:rPr lang="fr-FR" b="1" dirty="0" smtClean="0">
                <a:solidFill>
                  <a:schemeClr val="bg1"/>
                </a:solidFill>
              </a:rPr>
              <a:t>?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4823"/>
          </a:xfrm>
        </p:spPr>
        <p:txBody>
          <a:bodyPr>
            <a:normAutofit fontScale="92500"/>
          </a:bodyPr>
          <a:lstStyle/>
          <a:p>
            <a:pPr>
              <a:lnSpc>
                <a:spcPct val="160000"/>
              </a:lnSpc>
              <a:buNone/>
            </a:pPr>
            <a:r>
              <a:rPr lang="fr-FR" dirty="0" smtClean="0">
                <a:latin typeface="Century Gothic" pitchFamily="34" charset="0"/>
              </a:rPr>
              <a:t>Des questions de </a:t>
            </a:r>
            <a:r>
              <a:rPr lang="fr-FR" b="1" dirty="0" smtClean="0">
                <a:latin typeface="Century Gothic" pitchFamily="34" charset="0"/>
              </a:rPr>
              <a:t>compréhension</a:t>
            </a:r>
            <a:r>
              <a:rPr lang="fr-FR" dirty="0" smtClean="0">
                <a:latin typeface="Century Gothic" pitchFamily="34" charset="0"/>
              </a:rPr>
              <a:t> du (des)</a:t>
            </a:r>
          </a:p>
          <a:p>
            <a:pPr>
              <a:lnSpc>
                <a:spcPct val="160000"/>
              </a:lnSpc>
              <a:buNone/>
            </a:pPr>
            <a:r>
              <a:rPr lang="fr-FR" dirty="0" smtClean="0">
                <a:latin typeface="Century Gothic" pitchFamily="34" charset="0"/>
              </a:rPr>
              <a:t> document(s) ET des </a:t>
            </a:r>
            <a:r>
              <a:rPr lang="fr-FR" b="1" dirty="0" smtClean="0">
                <a:latin typeface="Century Gothic" pitchFamily="34" charset="0"/>
              </a:rPr>
              <a:t>questions d’analyse</a:t>
            </a:r>
            <a:r>
              <a:rPr lang="fr-FR" dirty="0" smtClean="0">
                <a:latin typeface="Century Gothic" pitchFamily="34" charset="0"/>
              </a:rPr>
              <a:t>.</a:t>
            </a:r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67544" y="3573016"/>
            <a:ext cx="84249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fr-FR" sz="3200" b="1" dirty="0" smtClean="0">
                <a:solidFill>
                  <a:srgbClr val="FF0000"/>
                </a:solidFill>
                <a:latin typeface="Century Gothic" pitchFamily="34" charset="0"/>
              </a:rPr>
              <a:t>                Ne vous contentez pas de  relever des informations, vous devez les</a:t>
            </a:r>
          </a:p>
          <a:p>
            <a:pPr>
              <a:lnSpc>
                <a:spcPct val="150000"/>
              </a:lnSpc>
              <a:buNone/>
            </a:pPr>
            <a:r>
              <a:rPr lang="fr-FR" sz="3200" b="1" dirty="0" smtClean="0">
                <a:solidFill>
                  <a:srgbClr val="FF0000"/>
                </a:solidFill>
                <a:latin typeface="Century Gothic" pitchFamily="34" charset="0"/>
              </a:rPr>
              <a:t>expliquer, les interpréter.</a:t>
            </a:r>
          </a:p>
          <a:p>
            <a:pPr>
              <a:lnSpc>
                <a:spcPct val="150000"/>
              </a:lnSpc>
              <a:buNone/>
            </a:pPr>
            <a:endParaRPr lang="fr-FR" sz="3200" dirty="0" smtClean="0">
              <a:solidFill>
                <a:srgbClr val="FF0000"/>
              </a:solidFill>
              <a:latin typeface="Century Gothic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573016"/>
            <a:ext cx="855539" cy="855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8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latin typeface="Century Gothic" pitchFamily="34" charset="0"/>
              </a:rPr>
              <a:t/>
            </a:r>
            <a:br>
              <a:rPr lang="fr-FR" dirty="0" smtClean="0">
                <a:latin typeface="Century Gothic" pitchFamily="34" charset="0"/>
              </a:rPr>
            </a:br>
            <a:r>
              <a:rPr lang="fr-FR" sz="3100" b="1" dirty="0" smtClean="0">
                <a:solidFill>
                  <a:srgbClr val="FF0000"/>
                </a:solidFill>
                <a:latin typeface="Century Gothic" pitchFamily="34" charset="0"/>
              </a:rPr>
              <a:t>Compétences d’écriture</a:t>
            </a:r>
            <a:br>
              <a:rPr lang="fr-FR" sz="3100" b="1" dirty="0" smtClean="0">
                <a:solidFill>
                  <a:srgbClr val="FF0000"/>
                </a:solidFill>
                <a:latin typeface="Century Gothic" pitchFamily="34" charset="0"/>
              </a:rPr>
            </a:br>
            <a:endParaRPr lang="fr-FR" sz="31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340769"/>
            <a:ext cx="8229600" cy="3960440"/>
          </a:xfrm>
        </p:spPr>
        <p:txBody>
          <a:bodyPr>
            <a:normAutofit fontScale="550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fr-FR" sz="3800" b="1" dirty="0" smtClean="0">
                <a:latin typeface="Century Gothic" pitchFamily="34" charset="0"/>
              </a:rPr>
              <a:t>Quelle peut être la consigne d’écriture ?</a:t>
            </a:r>
            <a:endParaRPr lang="fr-FR" sz="3800" dirty="0" smtClean="0">
              <a:latin typeface="Century Gothic" pitchFamily="34" charset="0"/>
            </a:endParaRPr>
          </a:p>
          <a:p>
            <a:pPr lvl="0" algn="ctr">
              <a:lnSpc>
                <a:spcPct val="170000"/>
              </a:lnSpc>
              <a:buNone/>
            </a:pPr>
            <a:r>
              <a:rPr lang="fr-FR" sz="3800" dirty="0" smtClean="0">
                <a:latin typeface="Century Gothic" pitchFamily="34" charset="0"/>
              </a:rPr>
              <a:t>Ecriture à contrainte </a:t>
            </a:r>
          </a:p>
          <a:p>
            <a:pPr lvl="0" algn="ctr">
              <a:lnSpc>
                <a:spcPct val="170000"/>
              </a:lnSpc>
              <a:buNone/>
            </a:pPr>
            <a:r>
              <a:rPr lang="fr-FR" sz="3800" dirty="0" smtClean="0">
                <a:latin typeface="Century Gothic" pitchFamily="34" charset="0"/>
              </a:rPr>
              <a:t>Suite de texte</a:t>
            </a:r>
          </a:p>
          <a:p>
            <a:pPr lvl="0" algn="ctr">
              <a:lnSpc>
                <a:spcPct val="170000"/>
              </a:lnSpc>
              <a:buNone/>
            </a:pPr>
            <a:r>
              <a:rPr lang="fr-FR" sz="3800" dirty="0" smtClean="0">
                <a:latin typeface="Century Gothic" pitchFamily="34" charset="0"/>
              </a:rPr>
              <a:t>Récit</a:t>
            </a:r>
          </a:p>
          <a:p>
            <a:pPr lvl="0" algn="ctr">
              <a:lnSpc>
                <a:spcPct val="170000"/>
              </a:lnSpc>
              <a:buNone/>
            </a:pPr>
            <a:r>
              <a:rPr lang="fr-FR" sz="3800" dirty="0" smtClean="0">
                <a:latin typeface="Century Gothic" pitchFamily="34" charset="0"/>
              </a:rPr>
              <a:t>Portrait</a:t>
            </a:r>
          </a:p>
          <a:p>
            <a:pPr lvl="0" algn="ctr">
              <a:lnSpc>
                <a:spcPct val="170000"/>
              </a:lnSpc>
              <a:buNone/>
            </a:pPr>
            <a:r>
              <a:rPr lang="fr-FR" sz="3800" dirty="0" smtClean="0">
                <a:latin typeface="Century Gothic" pitchFamily="34" charset="0"/>
              </a:rPr>
              <a:t>Ecriture à la manière de…</a:t>
            </a:r>
          </a:p>
          <a:p>
            <a:pPr lvl="0" algn="ctr">
              <a:lnSpc>
                <a:spcPct val="170000"/>
              </a:lnSpc>
              <a:buNone/>
            </a:pPr>
            <a:r>
              <a:rPr lang="fr-FR" sz="3800" dirty="0" smtClean="0">
                <a:latin typeface="Century Gothic" pitchFamily="34" charset="0"/>
              </a:rPr>
              <a:t>Ecriture argumentative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827584" y="5877272"/>
            <a:ext cx="7560840" cy="46166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  <a:latin typeface="Century Gothic" pitchFamily="34" charset="0"/>
              </a:rPr>
              <a:t>Votre texte fera vingt à vingt-cinq lignes</a:t>
            </a:r>
            <a:r>
              <a:rPr lang="fr-FR" b="1" dirty="0" smtClean="0">
                <a:solidFill>
                  <a:srgbClr val="FF0000"/>
                </a:solidFill>
                <a:latin typeface="Century Gothic" pitchFamily="34" charset="0"/>
              </a:rPr>
              <a:t>. 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4" grpId="1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785</TotalTime>
  <Words>890</Words>
  <Application>Microsoft Office PowerPoint</Application>
  <PresentationFormat>Affichage à l'écran (4:3)</PresentationFormat>
  <Paragraphs>222</Paragraphs>
  <Slides>34</Slides>
  <Notes>34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5" baseType="lpstr">
      <vt:lpstr>Thème Office</vt:lpstr>
      <vt:lpstr>Diapositive 1</vt:lpstr>
      <vt:lpstr>Modalités générales de l’épreuve.</vt:lpstr>
      <vt:lpstr>Diapositive 3</vt:lpstr>
      <vt:lpstr> Quel type de documents vais-je avoir ? </vt:lpstr>
      <vt:lpstr> Combien de parties composent mon devoir ? </vt:lpstr>
      <vt:lpstr> Combien de questions composent mon devoir ? </vt:lpstr>
      <vt:lpstr> Est-ce que je peux commencer par n’importe quelle question? </vt:lpstr>
      <vt:lpstr> Quel type de questions puis-je avoir ? </vt:lpstr>
      <vt:lpstr> Compétences d’écriture </vt:lpstr>
      <vt:lpstr>  Pour réussir l’épreuve de français: que faire?  </vt:lpstr>
      <vt:lpstr>Diapositive 11</vt:lpstr>
      <vt:lpstr>Diapositive 12</vt:lpstr>
      <vt:lpstr> DIPLOME INTERMEDIAIRE DU BEP     MODALITÉS DE L’ÉPREUVE D’HISTOIRE-GÉOGRAPHIE ET D’ÉDUCATION CIVIQUE.</vt:lpstr>
      <vt:lpstr>DE QUOI S’AGIT-IL?</vt:lpstr>
      <vt:lpstr>PRÉSENTATION DU SUJET.</vt:lpstr>
      <vt:lpstr>RÉCAPITULONS ENSEMBLE…</vt:lpstr>
      <vt:lpstr>les questions que vous vous posez…</vt:lpstr>
      <vt:lpstr>Quel type de documents vais-je avoir ?</vt:lpstr>
      <vt:lpstr>Combien de lignes doivent contenir mes réponses ?</vt:lpstr>
      <vt:lpstr>Combien de grandes parties composent mon devoir ?</vt:lpstr>
      <vt:lpstr>Est-ce que je peux commencer par n’importe quelle  grande partie ?</vt:lpstr>
      <vt:lpstr>Est-ce que les questions portent toujours sur des documents ?</vt:lpstr>
      <vt:lpstr>A combien de questions dois-je répondre par grande partie ?</vt:lpstr>
      <vt:lpstr>Sur quoi suis-je évalué ?</vt:lpstr>
      <vt:lpstr>Quelles sont les capacités exigées pour le diplôme intermédiaire ?</vt:lpstr>
      <vt:lpstr>Face à mon sujet, que dois-je faire ?</vt:lpstr>
      <vt:lpstr>Diapositive 27</vt:lpstr>
      <vt:lpstr>Diapositive 28</vt:lpstr>
      <vt:lpstr>Diapositive 29</vt:lpstr>
      <vt:lpstr>Diapositive 30</vt:lpstr>
      <vt:lpstr>C’est parti  !!! Place à la rédaction</vt:lpstr>
      <vt:lpstr>Diapositive 32</vt:lpstr>
      <vt:lpstr>Diapositive 33</vt:lpstr>
      <vt:lpstr>BON TRAVAIL et BONNE CHANCE A TOUS 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DIPLOME INTERMEDIAIRE DU BEP</dc:title>
  <dc:creator>Sylvie</dc:creator>
  <cp:lastModifiedBy>Sylvie</cp:lastModifiedBy>
  <cp:revision>11</cp:revision>
  <dcterms:created xsi:type="dcterms:W3CDTF">2011-01-17T22:17:07Z</dcterms:created>
  <dcterms:modified xsi:type="dcterms:W3CDTF">2011-02-23T22:20:31Z</dcterms:modified>
</cp:coreProperties>
</file>