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3"/>
  </p:notesMasterIdLst>
  <p:sldIdLst>
    <p:sldId id="256" r:id="rId3"/>
    <p:sldId id="257" r:id="rId4"/>
    <p:sldId id="285" r:id="rId5"/>
    <p:sldId id="288" r:id="rId6"/>
    <p:sldId id="263" r:id="rId7"/>
    <p:sldId id="258" r:id="rId8"/>
    <p:sldId id="259" r:id="rId9"/>
    <p:sldId id="260" r:id="rId10"/>
    <p:sldId id="261" r:id="rId11"/>
    <p:sldId id="262" r:id="rId12"/>
    <p:sldId id="264" r:id="rId13"/>
    <p:sldId id="273" r:id="rId14"/>
    <p:sldId id="274" r:id="rId15"/>
    <p:sldId id="275" r:id="rId16"/>
    <p:sldId id="276" r:id="rId17"/>
    <p:sldId id="272" r:id="rId18"/>
    <p:sldId id="266" r:id="rId19"/>
    <p:sldId id="270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7" r:id="rId29"/>
    <p:sldId id="289" r:id="rId30"/>
    <p:sldId id="268" r:id="rId31"/>
    <p:sldId id="290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C7FA-ADA6-4E8F-A4F9-0FA220CFF961}" type="datetimeFigureOut">
              <a:rPr lang="fr-FR" smtClean="0"/>
              <a:pPr/>
              <a:t>04/05/2013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349B-B8F3-4130-8312-A2C975F3A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C426-ACCC-41E5-AD48-EF2D4E02C941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A571-77D4-449D-9410-D00A03BE0812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180B-5B95-4B93-AA07-E712C44DBC5D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1BA1-8728-4409-8F9C-448D9AC965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3BE3-89F4-4449-B512-9F34874DF2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76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176-0773-47A2-BA2C-DA17E31CD7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6585-0F21-4233-BFC8-DC0B40A60FB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22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F7FD-3402-4FC4-8A0E-724259F1006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10FE-105F-42E9-8FB9-59E68A72E5B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1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7F5E-5250-44DA-BCB0-959DE333D5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137F-844C-4967-B0A4-CD7B66516FB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8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B22E-BA9C-403E-A35B-EBADAD9069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892A-5CFE-4A0B-83C9-A4CCEBE8463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93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2DC8-7399-4AEE-BD02-44793B3520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95C7-587D-4174-AF2E-4140E1B091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5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6BE5-D2A5-417A-8467-F5EF1DB890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FD0B-F99B-4D06-AC43-1F9B5F36D88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42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A160-FE72-4352-9CC1-51414822B69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A6DC-33CE-4CE5-BA06-3316F10A36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6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2E3C-763A-4085-8D4F-5D6F3F68FAF2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5F50-6612-4AE6-B00A-09EBE4A8BFF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B52F-8AF5-4942-8B1B-0ED3081F770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17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FCD-0E4E-4C87-9BD2-EFC1D68B83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2E5E-F707-4171-8F22-78D60B8122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583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E595-4724-4107-88BA-827F99E6B11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6700-3579-41FC-9B18-474C96B5AB3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60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6005-722B-4CE8-9116-7A353873C94C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EF1A-3CC3-4410-84E3-1C37362E97C3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429-FF79-478F-8FF5-0D6BC765B3C2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5326-A77D-4B24-B9E3-FA7476C25938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971C-AF71-43A8-BD13-B22F55265A52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6D8-7E35-48DC-9BAB-7C85DE646EAF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8F1B-F79B-4A0D-A527-69BAC60EE33B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81A181-A253-4CD8-8248-823F8020C531}" type="datetime1">
              <a:rPr lang="fr-FR" smtClean="0"/>
              <a:pPr/>
              <a:t>04/05/2013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PANDOR Naomie, CESPEDES-MORDAN Céline, YERRO Nathalie, MENAGE Audrey, EMMANUEL-EMILE Sandra</a:t>
            </a: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C6F70-C47D-4315-9447-C23E1661AD4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F2396-C761-4B8F-B9F2-4EBEBABCA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PANDOR Naomie, CESPEDES-MORDAN Céline, YERRO Nathalie, MENAGE Audrey, EMMANUEL-EMILE Sandra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EBBD2-96AE-4408-BC7F-80E2CBCAFB5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6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figaro.fr/actualite-france/2012/06/13/01016-20120613ARTFIG00683-infiltre-par-des-pedophiles-le-reseau-social-habbo-menace.php" TargetMode="External"/><Relationship Id="rId2" Type="http://schemas.openxmlformats.org/officeDocument/2006/relationships/hyperlink" Target="http://www.lepoint.fr/actualites-technologie-internet/2009-03-20/le-reel-danger-des-jeux-video-la-dependance/1387/0/3275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inedecurieux.fr/enfant/jeux-et-jouets/pages/les_jeux_video_entre_reel_et_virtuel.aspx" TargetMode="External"/><Relationship Id="rId5" Type="http://schemas.openxmlformats.org/officeDocument/2006/relationships/hyperlink" Target="http://www.journaldunet.com/itws/it_tisseron.shtml" TargetMode="External"/><Relationship Id="rId4" Type="http://schemas.openxmlformats.org/officeDocument/2006/relationships/hyperlink" Target="http://www.scienceshumaines.com/les-jeux-video-sont-ils-bons-pour-le-cerveau_fr_15191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Objet d’étude: L’homme face aux avancées scientifiques et techniques: enthousiasmes et interrogations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129158"/>
          </a:xfrm>
        </p:spPr>
        <p:txBody>
          <a:bodyPr/>
          <a:lstStyle/>
          <a:p>
            <a:r>
              <a:rPr lang="fr-FR" b="1" dirty="0" smtClean="0"/>
              <a:t>Séquence  «</a:t>
            </a:r>
            <a:r>
              <a:rPr lang="fr-FR" b="1" smtClean="0"/>
              <a:t> </a:t>
            </a:r>
            <a:r>
              <a:rPr lang="fr-FR" b="1" smtClean="0"/>
              <a:t>Science </a:t>
            </a:r>
            <a:r>
              <a:rPr lang="fr-FR" b="1" dirty="0" smtClean="0"/>
              <a:t>sans conscience n’est que ruine de l’âme »…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2096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Séance 2: Imagination virtuelle: quand la science s’inspire de la fiction. (2h)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Dominante: lecture</a:t>
            </a:r>
          </a:p>
          <a:p>
            <a:pPr algn="just"/>
            <a:r>
              <a:rPr lang="fr-FR" dirty="0" smtClean="0"/>
              <a:t>Capacité: Mettre en relation des éléments sociologiques et contemporains et des essais ou des fictions.</a:t>
            </a:r>
          </a:p>
          <a:p>
            <a:pPr algn="just"/>
            <a:r>
              <a:rPr lang="fr-FR" dirty="0" smtClean="0"/>
              <a:t>Connaissance: Récit de science-fiction, </a:t>
            </a:r>
          </a:p>
          <a:p>
            <a:pPr algn="just"/>
            <a:r>
              <a:rPr lang="fr-FR" dirty="0" smtClean="0"/>
              <a:t>Supports: bande annonce </a:t>
            </a:r>
            <a:r>
              <a:rPr lang="fr-FR" i="1" u="sng" dirty="0" err="1" smtClean="0"/>
              <a:t>Minority</a:t>
            </a:r>
            <a:r>
              <a:rPr lang="fr-FR" i="1" u="sng" dirty="0" smtClean="0"/>
              <a:t> Report</a:t>
            </a:r>
            <a:r>
              <a:rPr lang="fr-FR" dirty="0" smtClean="0"/>
              <a:t>, Manuel Hachette page 170, …</a:t>
            </a:r>
          </a:p>
          <a:p>
            <a:pPr algn="just"/>
            <a:r>
              <a:rPr lang="fr-FR" dirty="0" smtClean="0"/>
              <a:t>Activités :</a:t>
            </a:r>
          </a:p>
          <a:p>
            <a:pPr algn="just">
              <a:buNone/>
            </a:pPr>
            <a:r>
              <a:rPr lang="fr-FR" dirty="0" smtClean="0"/>
              <a:t>- Débat sur le lien science/ fiction.</a:t>
            </a:r>
          </a:p>
          <a:p>
            <a:pPr algn="just">
              <a:buNone/>
            </a:pPr>
            <a:r>
              <a:rPr lang="fr-FR" dirty="0" smtClean="0"/>
              <a:t>- Comparer avec l’interview d’un scientifique.</a:t>
            </a:r>
          </a:p>
        </p:txBody>
      </p:sp>
    </p:spTree>
    <p:extLst>
      <p:ext uri="{BB962C8B-B14F-4D97-AF65-F5344CB8AC3E}">
        <p14:creationId xmlns:p14="http://schemas.microsoft.com/office/powerpoint/2010/main" xmlns="" val="13333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Séance 3</a:t>
            </a:r>
            <a:r>
              <a:rPr lang="fr-FR" sz="3600" dirty="0"/>
              <a:t>: Les jeux vidéos sont-ils nocifs ou bénéfiques pour notre société</a:t>
            </a:r>
            <a:r>
              <a:rPr lang="fr-FR" sz="3600" dirty="0" smtClean="0"/>
              <a:t>? (1h)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400" b="1" dirty="0" smtClean="0"/>
              <a:t>Dominante</a:t>
            </a:r>
            <a:r>
              <a:rPr lang="fr-FR" sz="2400" dirty="0" smtClean="0"/>
              <a:t> : </a:t>
            </a:r>
            <a:r>
              <a:rPr lang="fr-FR" sz="2400" dirty="0"/>
              <a:t>lecture 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Capacités</a:t>
            </a:r>
            <a:r>
              <a:rPr lang="fr-FR" sz="2400" dirty="0"/>
              <a:t>: </a:t>
            </a:r>
            <a:r>
              <a:rPr lang="fr-FR" sz="2400" dirty="0" smtClean="0"/>
              <a:t>- traiter </a:t>
            </a:r>
            <a:r>
              <a:rPr lang="fr-FR" sz="2400" dirty="0"/>
              <a:t>et analyser </a:t>
            </a:r>
            <a:r>
              <a:rPr lang="fr-FR" sz="2400" dirty="0" smtClean="0"/>
              <a:t>l’information</a:t>
            </a:r>
          </a:p>
          <a:p>
            <a:pPr algn="just">
              <a:lnSpc>
                <a:spcPct val="80000"/>
              </a:lnSpc>
              <a:buNone/>
            </a:pPr>
            <a:r>
              <a:rPr lang="fr-FR" sz="2400" dirty="0" smtClean="0"/>
              <a:t>                       - identifier </a:t>
            </a:r>
            <a:r>
              <a:rPr lang="fr-FR" sz="2400" dirty="0"/>
              <a:t>les idées essentielles d’un texte et le </a:t>
            </a:r>
            <a:r>
              <a:rPr lang="fr-FR" sz="2400" dirty="0" smtClean="0"/>
              <a:t>résumer</a:t>
            </a:r>
          </a:p>
          <a:p>
            <a:pPr algn="just">
              <a:lnSpc>
                <a:spcPct val="80000"/>
              </a:lnSpc>
              <a:buNone/>
            </a:pPr>
            <a:r>
              <a:rPr lang="fr-FR" sz="2400" dirty="0" smtClean="0"/>
              <a:t>		          - </a:t>
            </a:r>
            <a:r>
              <a:rPr lang="fr-FR" sz="2400" dirty="0"/>
              <a:t>rédiger une argumentation sur un sujet de société impliquant les sciences et les techniques. </a:t>
            </a:r>
          </a:p>
          <a:p>
            <a:pPr algn="just">
              <a:lnSpc>
                <a:spcPct val="80000"/>
              </a:lnSpc>
            </a:pPr>
            <a:r>
              <a:rPr lang="fr-FR" sz="2400" b="1" dirty="0" smtClean="0"/>
              <a:t>Supports</a:t>
            </a:r>
            <a:r>
              <a:rPr lang="fr-FR" sz="2400" dirty="0"/>
              <a:t>: sites </a:t>
            </a:r>
            <a:r>
              <a:rPr lang="fr-FR" sz="2400" dirty="0" smtClean="0"/>
              <a:t>internet </a:t>
            </a:r>
            <a:r>
              <a:rPr lang="fr-FR" sz="2400" dirty="0"/>
              <a:t>; protocole de recherche. </a:t>
            </a:r>
            <a:endParaRPr lang="fr-FR" sz="2400" dirty="0" smtClean="0"/>
          </a:p>
          <a:p>
            <a:pPr algn="just">
              <a:lnSpc>
                <a:spcPct val="80000"/>
              </a:lnSpc>
            </a:pPr>
            <a:r>
              <a:rPr lang="fr-FR" sz="2400" b="1" dirty="0" smtClean="0"/>
              <a:t>Activités: </a:t>
            </a:r>
          </a:p>
          <a:p>
            <a:pPr algn="just">
              <a:lnSpc>
                <a:spcPct val="80000"/>
              </a:lnSpc>
              <a:buNone/>
            </a:pPr>
            <a:r>
              <a:rPr lang="fr-FR" sz="2400" dirty="0" smtClean="0"/>
              <a:t> - Rechercher d’exemples et d’images afin d’illustrer les arguments proposés</a:t>
            </a:r>
          </a:p>
          <a:p>
            <a:pPr algn="just">
              <a:lnSpc>
                <a:spcPct val="80000"/>
              </a:lnSpc>
              <a:buNone/>
            </a:pPr>
            <a:r>
              <a:rPr lang="fr-FR" sz="2400" dirty="0" smtClean="0"/>
              <a:t> - Créer un dossier à enregistrer dans l’ENT ou sur clé USB dans lequel les élèves collectent leurs travaux.</a:t>
            </a:r>
            <a:endParaRPr lang="fr-FR" sz="24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604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/>
              <a:t>PROTOCOLE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Consigne : Vous effectuerez une recherche en vue d’argumenter sur les bienfaits et les méfaits des jeux vidéos. </a:t>
            </a:r>
          </a:p>
          <a:p>
            <a:endParaRPr lang="fr-FR" dirty="0"/>
          </a:p>
          <a:p>
            <a:r>
              <a:rPr lang="fr-FR" dirty="0"/>
              <a:t>Vous travaillerez </a:t>
            </a:r>
            <a:r>
              <a:rPr lang="fr-FR" dirty="0" smtClean="0"/>
              <a:t>seul ou par </a:t>
            </a:r>
            <a:r>
              <a:rPr lang="fr-FR" dirty="0"/>
              <a:t>groupe de deux , sur  un des thèmes suivants: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124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Bénéfices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077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sz="2800" dirty="0" smtClean="0"/>
              <a:t>1°) </a:t>
            </a:r>
            <a:r>
              <a:rPr lang="fr-FR" sz="2800" dirty="0"/>
              <a:t>Les jeux vidéos sont un bienfait pour la santé. </a:t>
            </a:r>
          </a:p>
          <a:p>
            <a:pPr>
              <a:lnSpc>
                <a:spcPct val="80000"/>
              </a:lnSpc>
            </a:pPr>
            <a:r>
              <a:rPr lang="fr-FR" sz="2800" dirty="0"/>
              <a:t>2°) Les jeux vidéos sont une source de loisir.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3°) Les jeux vidéos favorisent les liens sociaux.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4°) Les jeux vidéos permettent de développer l’imagination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5°) Les jeux vidéos permettent de maitriser les NTIC.</a:t>
            </a:r>
          </a:p>
          <a:p>
            <a:pPr>
              <a:lnSpc>
                <a:spcPct val="80000"/>
              </a:lnSpc>
            </a:pPr>
            <a:r>
              <a:rPr lang="fr-FR" sz="2800" dirty="0"/>
              <a:t>6°) Les jeux vidéos favorisent les avancées dans le domaines scientifiques. </a:t>
            </a:r>
          </a:p>
        </p:txBody>
      </p:sp>
    </p:spTree>
    <p:extLst>
      <p:ext uri="{BB962C8B-B14F-4D97-AF65-F5344CB8AC3E}">
        <p14:creationId xmlns:p14="http://schemas.microsoft.com/office/powerpoint/2010/main" xmlns="" val="24303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Effets nocifs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fr-FR" sz="2800" dirty="0" smtClean="0"/>
              <a:t>1°) </a:t>
            </a:r>
            <a:r>
              <a:rPr lang="fr-FR" sz="2800" dirty="0"/>
              <a:t>Les jeux vidéos sont une source d’isolement.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2°) Les jeux vidéos sont une source d’addiction.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3°) Les jeux vidéos sont onéreux.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4°) Les jeux vidéos font naître la confusion entre le réel et le virtuel. 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5°) Les jeux vidéos représentent des risques pour la santé.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/>
              <a:t>6°) Les jeux vidéos représentent des risques au niveau relationnel. </a:t>
            </a:r>
          </a:p>
        </p:txBody>
      </p:sp>
    </p:spTree>
    <p:extLst>
      <p:ext uri="{BB962C8B-B14F-4D97-AF65-F5344CB8AC3E}">
        <p14:creationId xmlns:p14="http://schemas.microsoft.com/office/powerpoint/2010/main" xmlns="" val="1512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6532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Exemples de sites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fr-FR" sz="2800" dirty="0"/>
              <a:t>Vous pourrez vous aider des sites suivants ( cette liste n’est pas exhaustive) </a:t>
            </a:r>
            <a:endParaRPr lang="fr-FR" sz="2800" dirty="0" smtClean="0"/>
          </a:p>
          <a:p>
            <a:pPr>
              <a:lnSpc>
                <a:spcPct val="80000"/>
              </a:lnSpc>
              <a:buNone/>
            </a:pPr>
            <a:r>
              <a:rPr lang="fr-FR" sz="2800" dirty="0" smtClean="0"/>
              <a:t>1- Lepoint.fr</a:t>
            </a:r>
            <a:endParaRPr lang="fr-FR" sz="2800" dirty="0"/>
          </a:p>
          <a:p>
            <a:pPr>
              <a:lnSpc>
                <a:spcPct val="80000"/>
              </a:lnSpc>
            </a:pPr>
            <a:r>
              <a:rPr lang="fr-FR" sz="2800" dirty="0">
                <a:hlinkClick r:id="rId2"/>
              </a:rPr>
              <a:t>http://</a:t>
            </a:r>
            <a:r>
              <a:rPr lang="fr-FR" sz="2800" dirty="0" smtClean="0">
                <a:hlinkClick r:id="rId2"/>
              </a:rPr>
              <a:t>www.lepoint.fr/actualites-technologie-internet/2009-03-20/le-reel-danger-des-jeux-video-la-dependance/1387/0/327536</a:t>
            </a:r>
            <a:endParaRPr lang="fr-FR" sz="2800" dirty="0" smtClean="0"/>
          </a:p>
          <a:p>
            <a:pPr>
              <a:lnSpc>
                <a:spcPct val="80000"/>
              </a:lnSpc>
              <a:buNone/>
            </a:pPr>
            <a:r>
              <a:rPr lang="fr-FR" sz="2800" dirty="0" smtClean="0"/>
              <a:t>2- Lefigaro.fr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hlinkClick r:id="rId3"/>
              </a:rPr>
              <a:t>http</a:t>
            </a:r>
            <a:r>
              <a:rPr lang="fr-FR" sz="2800" dirty="0">
                <a:hlinkClick r:id="rId3"/>
              </a:rPr>
              <a:t>://</a:t>
            </a:r>
            <a:r>
              <a:rPr lang="fr-FR" sz="2800" dirty="0" smtClean="0">
                <a:hlinkClick r:id="rId3"/>
              </a:rPr>
              <a:t>www.lefigaro.fr/actualite-france/2012/06/13/01016-20120613ARTFIG00683-infiltre-par-des-pedophiles-le-reseau-social-habbo-menace.php</a:t>
            </a:r>
            <a:endParaRPr lang="fr-FR" sz="2800" dirty="0" smtClean="0"/>
          </a:p>
          <a:p>
            <a:pPr>
              <a:lnSpc>
                <a:spcPct val="80000"/>
              </a:lnSpc>
              <a:buNone/>
            </a:pPr>
            <a:r>
              <a:rPr lang="fr-FR" sz="2800" dirty="0" smtClean="0"/>
              <a:t>3- scienceshumaines.com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hlinkClick r:id="rId4"/>
              </a:rPr>
              <a:t>http</a:t>
            </a:r>
            <a:r>
              <a:rPr lang="fr-FR" sz="2800" dirty="0">
                <a:hlinkClick r:id="rId4"/>
              </a:rPr>
              <a:t>://</a:t>
            </a:r>
            <a:r>
              <a:rPr lang="fr-FR" sz="2800" dirty="0" smtClean="0">
                <a:hlinkClick r:id="rId4"/>
              </a:rPr>
              <a:t>www.scienceshumaines.com/les-jeux-video-sont-ils-bons-pour-le-cerveau_fr_15191.html</a:t>
            </a:r>
            <a:endParaRPr lang="fr-FR" sz="2800" dirty="0" smtClean="0"/>
          </a:p>
          <a:p>
            <a:pPr>
              <a:lnSpc>
                <a:spcPct val="80000"/>
              </a:lnSpc>
              <a:buNone/>
            </a:pPr>
            <a:r>
              <a:rPr lang="fr-FR" sz="2800" dirty="0" smtClean="0"/>
              <a:t>4- journaldunet.com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hlinkClick r:id="rId5"/>
              </a:rPr>
              <a:t>http://www.journaldunet.com/itws/it_tisseron.shtml</a:t>
            </a:r>
            <a:endParaRPr lang="fr-FR" sz="2800" dirty="0" smtClean="0"/>
          </a:p>
          <a:p>
            <a:pPr>
              <a:lnSpc>
                <a:spcPct val="80000"/>
              </a:lnSpc>
              <a:buNone/>
            </a:pPr>
            <a:endParaRPr lang="fr-FR" sz="2800" dirty="0" smtClean="0">
              <a:hlinkClick r:id="rId6"/>
            </a:endParaRPr>
          </a:p>
          <a:p>
            <a:pPr>
              <a:lnSpc>
                <a:spcPct val="80000"/>
              </a:lnSpc>
              <a:buNone/>
            </a:pPr>
            <a:r>
              <a:rPr lang="fr-FR" sz="2800" dirty="0" smtClean="0"/>
              <a:t>5- grainedecurieux.fr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hlinkClick r:id="rId6"/>
              </a:rPr>
              <a:t>http</a:t>
            </a:r>
            <a:r>
              <a:rPr lang="fr-FR" sz="2800" dirty="0">
                <a:hlinkClick r:id="rId6"/>
              </a:rPr>
              <a:t>://www.grainedecurieux.fr/enfant/jeux-et-jouets/pages/les_jeux_video_entre_reel_et_virtuel.aspx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964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7236155"/>
              </p:ext>
            </p:extLst>
          </p:nvPr>
        </p:nvGraphicFramePr>
        <p:xfrm>
          <a:off x="539552" y="188640"/>
          <a:ext cx="8280919" cy="6345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123"/>
                <a:gridCol w="3040660"/>
                <a:gridCol w="3364136"/>
              </a:tblGrid>
              <a:tr h="69200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DOMAINE</a:t>
                      </a:r>
                      <a:endParaRPr lang="fr-FR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APTITUDES Lycée</a:t>
                      </a:r>
                    </a:p>
                    <a:p>
                      <a:pPr algn="ctr"/>
                      <a:endParaRPr lang="fr-FR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aseline="0" dirty="0" smtClean="0"/>
                        <a:t>Aptitudes validées.</a:t>
                      </a:r>
                    </a:p>
                  </a:txBody>
                  <a:tcPr marT="45717" marB="45717"/>
                </a:tc>
              </a:tr>
              <a:tr h="973939">
                <a:tc rowSpan="6">
                  <a:txBody>
                    <a:bodyPr/>
                    <a:lstStyle/>
                    <a:p>
                      <a:endParaRPr lang="fr-FR" sz="2400" kern="1200" dirty="0" smtClean="0"/>
                    </a:p>
                    <a:p>
                      <a:endParaRPr lang="fr-FR" sz="2400" kern="1200" dirty="0" smtClean="0"/>
                    </a:p>
                    <a:p>
                      <a:endParaRPr lang="fr-FR" sz="2400" kern="1200" dirty="0" smtClean="0"/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Organiser la 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recherche 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d’informations à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l’ère du 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numérique</a:t>
                      </a:r>
                    </a:p>
                    <a:p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2400" kern="1200" dirty="0" smtClean="0"/>
                    </a:p>
                    <a:p>
                      <a:endParaRPr lang="fr-FR" sz="2400" kern="1200" dirty="0" smtClean="0"/>
                    </a:p>
                    <a:p>
                      <a:endParaRPr lang="fr-FR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AL.2.1.1 Lorsque je mets en œuvre  un travail de recherche, je définis mon besoin, les outils à utiliser et j'ai une idée sur la démarche que je vais mettre en œuvre. </a:t>
                      </a:r>
                      <a:endParaRPr lang="fr-FR" sz="1400" dirty="0">
                        <a:latin typeface="Constantia" pitchFamily="18" charset="0"/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x</a:t>
                      </a:r>
                      <a:endParaRPr lang="fr-FR" sz="1800" dirty="0"/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5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AL.2.1.2 Je fais une veille numérique en utilisant des outils de veille adaptés (alertes, fils RSS, abonnements,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podcast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, etc.). </a:t>
                      </a:r>
                      <a:endParaRPr lang="fr-FR" sz="1400" dirty="0">
                        <a:latin typeface="Constantia" pitchFamily="18" charset="0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5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AL.2.1.3 Lorsque j'utilise un moteur de recherche, je mets en œuvre les filtres nécessaires pour que la requête soit pertinente. </a:t>
                      </a:r>
                      <a:endParaRPr lang="fr-FR" sz="1400" dirty="0">
                        <a:latin typeface="Constantia" pitchFamily="18" charset="0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4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5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AL.2.2.1 je sais énoncer des critères de tri du moteur utilisé.(…)</a:t>
                      </a:r>
                      <a:endParaRPr lang="fr-FR" sz="1400" dirty="0">
                        <a:latin typeface="Constantia" pitchFamily="18" charset="0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4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5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AL.2.2.2 Pour exploiter un document je recherche et j'identifie l’origine de la publication en utilisant au besoin le code source. </a:t>
                      </a:r>
                      <a:endParaRPr lang="fr-FR" sz="1400" dirty="0">
                        <a:latin typeface="Constantia" pitchFamily="18" charset="0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x</a:t>
                      </a:r>
                      <a:endParaRPr lang="fr-FR" sz="18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AL.2.2.3 Je sais rédiger une bibliographie incluant des documents d’origine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umérique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. </a:t>
                      </a:r>
                      <a:endParaRPr lang="fr-FR" sz="1400" dirty="0">
                        <a:latin typeface="Constantia" pitchFamily="18" charset="0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x</a:t>
                      </a:r>
                      <a:endParaRPr lang="fr-FR" sz="18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23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4: Atelier d’écriture(1h)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Dominante: </a:t>
            </a:r>
            <a:r>
              <a:rPr lang="fr-FR" dirty="0" smtClean="0"/>
              <a:t>Ecriture</a:t>
            </a:r>
            <a:endParaRPr lang="fr-FR" b="1" dirty="0" smtClean="0"/>
          </a:p>
          <a:p>
            <a:pPr algn="just"/>
            <a:r>
              <a:rPr lang="fr-FR" b="1" dirty="0" smtClean="0"/>
              <a:t>Capacité</a:t>
            </a:r>
            <a:r>
              <a:rPr lang="fr-FR" dirty="0" smtClean="0"/>
              <a:t>: Rédiger une argumentation sur un sujet de société impliquant les sciences et les techniques.</a:t>
            </a:r>
          </a:p>
          <a:p>
            <a:pPr algn="just"/>
            <a:r>
              <a:rPr lang="fr-FR" b="1" dirty="0" smtClean="0"/>
              <a:t>Supports</a:t>
            </a:r>
            <a:r>
              <a:rPr lang="fr-FR" dirty="0" smtClean="0"/>
              <a:t>: dossier de recherche de l’élève, tutoriel</a:t>
            </a:r>
          </a:p>
          <a:p>
            <a:pPr algn="just"/>
            <a:r>
              <a:rPr lang="fr-FR" b="1" dirty="0" smtClean="0"/>
              <a:t>Activités:</a:t>
            </a:r>
            <a:r>
              <a:rPr lang="fr-FR" dirty="0" smtClean="0"/>
              <a:t> à l’aide des informations trouvées, concevoir un </a:t>
            </a:r>
            <a:r>
              <a:rPr lang="fr-FR" dirty="0" err="1" smtClean="0"/>
              <a:t>powerpoint</a:t>
            </a:r>
            <a:r>
              <a:rPr lang="fr-FR" dirty="0" smtClean="0"/>
              <a:t> expliquant votre thèse. </a:t>
            </a:r>
          </a:p>
          <a:p>
            <a:pPr algn="just"/>
            <a:r>
              <a:rPr lang="fr-FR" u="sng" dirty="0" smtClean="0"/>
              <a:t>Consigne:</a:t>
            </a:r>
          </a:p>
          <a:p>
            <a:pPr algn="just"/>
            <a:r>
              <a:rPr lang="fr-FR" dirty="0" smtClean="0"/>
              <a:t>Votre diaporama devra comporter au moins une image afin d’illustrer votre argumentaire; il devra être correctement présenté, clair, précis et contenir un minimum de quatre diapositives.</a:t>
            </a:r>
          </a:p>
          <a:p>
            <a:pPr algn="just"/>
            <a:r>
              <a:rPr lang="fr-FR" dirty="0" smtClean="0"/>
              <a:t>Envoyez votre </a:t>
            </a:r>
            <a:r>
              <a:rPr lang="fr-FR" dirty="0" err="1" smtClean="0"/>
              <a:t>powerpoint</a:t>
            </a:r>
            <a:r>
              <a:rPr lang="fr-FR" dirty="0" smtClean="0"/>
              <a:t> par courriel à votre enseignante. (via l’ENT)</a:t>
            </a:r>
          </a:p>
          <a:p>
            <a:pPr algn="just"/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635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3386237"/>
              </p:ext>
            </p:extLst>
          </p:nvPr>
        </p:nvGraphicFramePr>
        <p:xfrm>
          <a:off x="395536" y="359584"/>
          <a:ext cx="8460432" cy="6498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0998"/>
                <a:gridCol w="3477469"/>
                <a:gridCol w="2781965"/>
              </a:tblGrid>
              <a:tr h="627086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DOMAINE</a:t>
                      </a:r>
                      <a:endParaRPr lang="fr-FR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APTITUDES Lycée</a:t>
                      </a:r>
                    </a:p>
                    <a:p>
                      <a:endParaRPr lang="fr-FR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APTITUDES VALIDEES</a:t>
                      </a:r>
                      <a:endParaRPr lang="fr-FR" sz="2400" dirty="0"/>
                    </a:p>
                  </a:txBody>
                  <a:tcPr marT="45717" marB="45717"/>
                </a:tc>
              </a:tr>
              <a:tr h="905793">
                <a:tc rowSpan="5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2800" dirty="0" smtClean="0"/>
                    </a:p>
                    <a:p>
                      <a:endParaRPr lang="fr-FR" sz="1800" kern="1200" dirty="0" smtClean="0"/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endParaRPr lang="fr-F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Produire, traiter, 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exploiter et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diffuser des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documents </a:t>
                      </a:r>
                    </a:p>
                    <a:p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numériques</a:t>
                      </a:r>
                      <a:endParaRPr lang="fr-FR" sz="2400" b="1" kern="1200" dirty="0" smtClean="0"/>
                    </a:p>
                    <a:p>
                      <a:endParaRPr lang="fr-FR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AL.3.1.1 Je sais structurer mes documents (listes, styles,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réutiliser ou créer un modèle, une feuille de style. </a:t>
                      </a: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8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AL.3.1.2 Je sais insérer automatiquement des informations dans un document (notes de bas de page, date de création, numéro de page, etc.). 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AL.3.1.3 Je sais modifier les métadonnées attachées à mon document (titre, auteur, date, etc.). </a:t>
                      </a:r>
                      <a:endParaRPr lang="fr-FR" sz="18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1400" dirty="0"/>
                        <a:t>X</a:t>
                      </a:r>
                      <a:endParaRPr lang="fr-FR" sz="1400" dirty="0" smtClean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7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AL.3.2.1 Je sais créer et modifier un document numérique composite transportable et publiable. </a:t>
                      </a:r>
                      <a:endParaRPr lang="fr-FR" sz="18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2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AL.3.2.2 Je sais utiliser des outils de suivi des modifications. </a:t>
                      </a:r>
                      <a:endParaRPr lang="fr-FR" sz="18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95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7972452" cy="1928826"/>
          </a:xfrm>
        </p:spPr>
        <p:txBody>
          <a:bodyPr/>
          <a:lstStyle/>
          <a:p>
            <a:pPr algn="ctr"/>
            <a:r>
              <a:rPr lang="fr-FR" dirty="0" smtClean="0"/>
              <a:t>TUTORIEL POWERPOINT </a:t>
            </a:r>
            <a:br>
              <a:rPr lang="fr-FR" dirty="0" smtClean="0"/>
            </a:br>
            <a:r>
              <a:rPr lang="fr-FR" dirty="0" smtClean="0"/>
              <a:t> A DESTINATION DES ELEVES 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généraux: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Débattre sur un sujet de société impliquant les sciences et les techniques en présence d’un spécialiste de la santé (l’infirmière…)</a:t>
            </a:r>
          </a:p>
          <a:p>
            <a:r>
              <a:rPr lang="fr-FR" dirty="0" smtClean="0"/>
              <a:t>Produire un document numérique sur le site du lycée.</a:t>
            </a:r>
          </a:p>
          <a:p>
            <a:r>
              <a:rPr lang="fr-FR" dirty="0" smtClean="0"/>
              <a:t>Effectuer un travail de recherche documentaire, utiliser l’outil internet; construire une argumentation.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8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404664"/>
            <a:ext cx="7658100" cy="54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7650"/>
            <a:ext cx="7992888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485900"/>
            <a:ext cx="8267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62038"/>
            <a:ext cx="7992887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2400"/>
            <a:ext cx="84963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47118"/>
            <a:ext cx="7664524" cy="679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Séance 5: Face à face… (1h)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smtClean="0"/>
              <a:t>Préambule</a:t>
            </a:r>
            <a:r>
              <a:rPr lang="fr-FR" dirty="0" smtClean="0"/>
              <a:t> : Sur une heure d’accompagnement personnalisé ou d’enseignement général lié à la spécialité, rédaction d’une lettre à caractère officiel pour inviter l’intervenant spécialiste de santé à participer au débat.</a:t>
            </a:r>
          </a:p>
          <a:p>
            <a:pPr algn="just"/>
            <a:r>
              <a:rPr lang="fr-FR" b="1" dirty="0" smtClean="0"/>
              <a:t>Attitude</a:t>
            </a:r>
            <a:r>
              <a:rPr lang="fr-FR" dirty="0" smtClean="0"/>
              <a:t>: Accepter de nuancer son jugement et d’examiner le point de vue adverse.</a:t>
            </a:r>
          </a:p>
          <a:p>
            <a:pPr algn="just"/>
            <a:r>
              <a:rPr lang="fr-FR" b="1" dirty="0" smtClean="0"/>
              <a:t>Supports</a:t>
            </a:r>
            <a:r>
              <a:rPr lang="fr-FR" dirty="0" smtClean="0"/>
              <a:t>: </a:t>
            </a:r>
            <a:r>
              <a:rPr lang="fr-FR" dirty="0" err="1" smtClean="0"/>
              <a:t>powerpoint</a:t>
            </a:r>
            <a:r>
              <a:rPr lang="fr-FR" dirty="0" smtClean="0"/>
              <a:t> final des élèves, grille d’évaluation</a:t>
            </a:r>
          </a:p>
          <a:p>
            <a:pPr algn="just"/>
            <a:r>
              <a:rPr lang="fr-FR" b="1" dirty="0" smtClean="0"/>
              <a:t>Activités</a:t>
            </a:r>
            <a:r>
              <a:rPr lang="fr-FR" dirty="0" smtClean="0"/>
              <a:t>: Débat de la classe devant l’infirmière.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942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4325"/>
          <a:ext cx="8784976" cy="68536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8956"/>
                <a:gridCol w="4858163"/>
                <a:gridCol w="1867857"/>
              </a:tblGrid>
              <a:tr h="14926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DOMAINE</a:t>
                      </a:r>
                      <a:endParaRPr lang="fr-FR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APTITUDES Lycée</a:t>
                      </a:r>
                    </a:p>
                    <a:p>
                      <a:endParaRPr lang="fr-FR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fr-FR" sz="2400" baseline="0" dirty="0" smtClean="0"/>
                    </a:p>
                  </a:txBody>
                  <a:tcPr marT="45722" marB="45722"/>
                </a:tc>
              </a:tr>
              <a:tr h="498914">
                <a:tc rowSpan="11">
                  <a:txBody>
                    <a:bodyPr/>
                    <a:lstStyle/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r>
                        <a:rPr lang="fr-FR" sz="1800" b="1" dirty="0" smtClean="0"/>
                        <a:t>1</a:t>
                      </a:r>
                    </a:p>
                    <a:p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Être responsable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l’ère du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numérique ; 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travailler dans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environnement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numérique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évolué</a:t>
                      </a:r>
                    </a:p>
                    <a:p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AL.1.1.1 Je connais les grands principes résultant de la loi informatique et liberté (…)</a:t>
                      </a:r>
                    </a:p>
                  </a:txBody>
                  <a:tcPr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AL.1.1.2 Je comprends et respecte les conditions d’utilisation des services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(…)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AL.1.1.3 Je sais que je suis responsable de toutes mes publications et de mes messages y compris lorsque j'utilise un pseudonyme 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AL.1.2.1 Je sais paramétrer mes applications de façon à contrôler mes traces (mots de passe, gestion de l’historique, données de formulaire, etc.).  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AL.1.2.2 Je sais changer le niveau de confidentialité (…)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AL.1.2.3 Je participe à la production numérique collective (…)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AL.1.2.4 Lorsque je m’exprime via les réseaux, j'identifie la qualité de l’espace dans lequel je publie.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AL.1.2.5 Je possède plusieurs identités, (…)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AL.1.2.6 je contribue à transmettre des informations valides, utiles au débat et à la construction de connaissances. 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2000" b="1" dirty="0" smtClean="0"/>
                        <a:t>x</a:t>
                      </a:r>
                      <a:endParaRPr lang="fr-FR" sz="2000" b="1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AL.1.2.7 Je sais me désinscrire d’une lettre, d’un service numérique (…)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AL.1.2.8 Je suis capable de porter un avis critique sur un document numérique ou sur une situation liée à l'usage du numérique. 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66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6: 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Bilan du débat.</a:t>
            </a:r>
          </a:p>
          <a:p>
            <a:r>
              <a:rPr lang="fr-FR" dirty="0" smtClean="0"/>
              <a:t>Fiche d’utilisation des jeux vidéos sur leur utilisation raisonnée, publiée sur le site du lycée.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15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MODALITES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Profil : classe niveau moyen</a:t>
            </a:r>
          </a:p>
          <a:p>
            <a:r>
              <a:rPr lang="fr-FR" dirty="0" smtClean="0"/>
              <a:t>Effectif : 15 élèves</a:t>
            </a:r>
          </a:p>
          <a:p>
            <a:r>
              <a:rPr lang="fr-FR" dirty="0" smtClean="0"/>
              <a:t>Remarque : possibilité de dédoubler pour une classe de 24 élèves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8448"/>
          </a:xfrm>
        </p:spPr>
        <p:txBody>
          <a:bodyPr>
            <a:normAutofit/>
          </a:bodyPr>
          <a:lstStyle/>
          <a:p>
            <a:r>
              <a:rPr lang="fr-FR" dirty="0" smtClean="0"/>
              <a:t>        Séquence réalisée par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PANDOR </a:t>
            </a:r>
            <a:r>
              <a:rPr lang="fr-FR" dirty="0" err="1" smtClean="0"/>
              <a:t>Naomie</a:t>
            </a:r>
            <a:r>
              <a:rPr lang="fr-FR" dirty="0" smtClean="0"/>
              <a:t>, </a:t>
            </a:r>
          </a:p>
          <a:p>
            <a:pPr>
              <a:buNone/>
            </a:pPr>
            <a:r>
              <a:rPr lang="fr-FR" dirty="0" smtClean="0"/>
              <a:t>CESPEDES-MORDAN Céline, </a:t>
            </a:r>
          </a:p>
          <a:p>
            <a:pPr>
              <a:buNone/>
            </a:pPr>
            <a:r>
              <a:rPr lang="fr-FR" dirty="0" smtClean="0"/>
              <a:t>YERRO Nathalie, </a:t>
            </a:r>
          </a:p>
          <a:p>
            <a:pPr>
              <a:buNone/>
            </a:pPr>
            <a:r>
              <a:rPr lang="fr-FR" dirty="0" smtClean="0"/>
              <a:t>MENAGE Audrey, </a:t>
            </a:r>
          </a:p>
          <a:p>
            <a:pPr>
              <a:buNone/>
            </a:pPr>
            <a:r>
              <a:rPr lang="fr-FR" dirty="0" smtClean="0"/>
              <a:t>EMMANUEL-EMILE Sandra.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PLP Lettres-Histoire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4325"/>
          <a:ext cx="8784976" cy="68536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8956"/>
                <a:gridCol w="4858163"/>
                <a:gridCol w="1867857"/>
              </a:tblGrid>
              <a:tr h="14926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DOMAINE</a:t>
                      </a:r>
                      <a:endParaRPr lang="fr-FR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APTITUDES Lycée</a:t>
                      </a:r>
                    </a:p>
                    <a:p>
                      <a:endParaRPr lang="fr-FR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fr-FR" sz="2400" baseline="0" dirty="0" smtClean="0"/>
                    </a:p>
                  </a:txBody>
                  <a:tcPr marT="45722" marB="45722"/>
                </a:tc>
              </a:tr>
              <a:tr h="498914">
                <a:tc rowSpan="11">
                  <a:txBody>
                    <a:bodyPr/>
                    <a:lstStyle/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endParaRPr lang="fr-FR" sz="1800" b="1" dirty="0" smtClean="0"/>
                    </a:p>
                    <a:p>
                      <a:r>
                        <a:rPr lang="fr-FR" sz="1800" b="1" dirty="0" smtClean="0"/>
                        <a:t>1</a:t>
                      </a:r>
                    </a:p>
                    <a:p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Être responsable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l’ère du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numérique ; 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travailler dans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environnement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numérique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évolué</a:t>
                      </a:r>
                    </a:p>
                    <a:p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AL.1.1.1 Je connais les grands principes résultant de la loi informatique et liberté (…)</a:t>
                      </a:r>
                    </a:p>
                  </a:txBody>
                  <a:tcPr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AL.1.1.2 Je comprends et respecte les conditions d’utilisation des services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(…)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AL.1.1.3 Je sais que je suis responsable de toutes mes publications et de mes messages y compris lorsque j'utilise un pseudonyme 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AL.1.2.1 Je sais paramétrer mes applications de façon à contrôler mes traces (mots de passe, gestion de l’historique, données de formulaire, etc.).  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AL.1.2.2 Je sais changer le niveau de confidentialité (…)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AL.1.2.3 Je participe à la production numérique collective (…)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AL.1.2.4 Lorsque je m’exprime via les réseaux, j'identifie la qualité de l’espace dans lequel je publie.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AL.1.2.5 Je possède plusieurs identités, (…)</a:t>
                      </a:r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AL.1.2.6 je contribue à transmettre des informations valides, utiles au débat et à la construction de connaissances. 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2000" b="1" dirty="0" smtClean="0"/>
                        <a:t>x</a:t>
                      </a:r>
                      <a:endParaRPr lang="fr-FR" sz="2000" b="1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AL.1.2.7 Je sais me désinscrire d’une lettre, d’un service numérique (…)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AL.1.2.8 Je suis capable de porter un avis critique sur un document numérique ou sur une situation liée à l'usage du numérique. 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66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Capacités: - Rédiger une argumentation sur un sujet de société impliquant les sciences et les techniques.</a:t>
            </a:r>
          </a:p>
          <a:p>
            <a:r>
              <a:rPr lang="fr-FR" dirty="0" smtClean="0"/>
              <a:t>Connaissances: - Les procédés de la généralisation, de la reformulation et de la condensation</a:t>
            </a:r>
          </a:p>
          <a:p>
            <a:r>
              <a:rPr lang="fr-FR" dirty="0" smtClean="0"/>
              <a:t>Attitude: Accepter de nuancer son jugement et d’examiner le point de vue adverse.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74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En quoi le virtuel est-il un enrichissement du réel et nécessite-t-il une réflexion individuelle et collective?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1: Virtuoses du virtuel? (1h)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Connaissance: Lexique: Progrès/science/</a:t>
            </a:r>
          </a:p>
          <a:p>
            <a:pPr>
              <a:buNone/>
            </a:pPr>
            <a:r>
              <a:rPr lang="fr-FR" dirty="0" smtClean="0"/>
              <a:t>    conscience.</a:t>
            </a:r>
          </a:p>
          <a:p>
            <a:r>
              <a:rPr lang="fr-FR" dirty="0" smtClean="0"/>
              <a:t>Votre définition du virtuel:</a:t>
            </a:r>
          </a:p>
          <a:p>
            <a:r>
              <a:rPr lang="fr-FR" dirty="0" smtClean="0"/>
              <a:t>Une dimension, un monde irréel dans lequel on peut réaliser ce que l’on veut.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fr-FR" u="sng" dirty="0" smtClean="0"/>
              <a:t>Question de lancement: </a:t>
            </a:r>
            <a:r>
              <a:rPr lang="fr-FR" dirty="0" smtClean="0"/>
              <a:t>L’amitié virtuelle est-elle de l’amitié?</a:t>
            </a:r>
          </a:p>
          <a:p>
            <a:pPr algn="just"/>
            <a:r>
              <a:rPr lang="fr-FR" dirty="0" smtClean="0"/>
              <a:t>Echange oral avec les élèves, formulation des différents points de vue.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875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L’amitié virtuelle est-elle de l’amitié?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Arguments:</a:t>
            </a:r>
          </a:p>
          <a:p>
            <a:r>
              <a:rPr lang="fr-FR" dirty="0" smtClean="0"/>
              <a:t>Affinité peut se créer virtuellement</a:t>
            </a:r>
          </a:p>
          <a:p>
            <a:r>
              <a:rPr lang="fr-FR" dirty="0" smtClean="0"/>
              <a:t>On peut déceler des points communs en discutant.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Contre-arguments:</a:t>
            </a:r>
          </a:p>
          <a:p>
            <a:r>
              <a:rPr lang="fr-FR" dirty="0" smtClean="0"/>
              <a:t>Pas de réel partage de moment</a:t>
            </a:r>
          </a:p>
          <a:p>
            <a:r>
              <a:rPr lang="fr-FR" dirty="0" smtClean="0"/>
              <a:t>Pas de confiance</a:t>
            </a:r>
          </a:p>
          <a:p>
            <a:r>
              <a:rPr lang="fr-FR" dirty="0" smtClean="0"/>
              <a:t>Amitié virtuelle n’existe pas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833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collectif: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L’environnement devient de plus en plus virtuel: jeux vidéos, les réseaux sociaux; les téléphones qui rendent le virtuel à portée de 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595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1672</TotalTime>
  <Words>1468</Words>
  <Application>Microsoft Office PowerPoint</Application>
  <PresentationFormat>Affichage à l'écran (4:3)</PresentationFormat>
  <Paragraphs>231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Débit</vt:lpstr>
      <vt:lpstr>Thème Office</vt:lpstr>
      <vt:lpstr>Objet d’étude: L’homme face aux avancées scientifiques et techniques: enthousiasmes et interrogations</vt:lpstr>
      <vt:lpstr>Objectifs généraux:</vt:lpstr>
      <vt:lpstr>MODALITES</vt:lpstr>
      <vt:lpstr>Diapositive 4</vt:lpstr>
      <vt:lpstr>Diapositive 5</vt:lpstr>
      <vt:lpstr>Problématique</vt:lpstr>
      <vt:lpstr>Séance 1: Virtuoses du virtuel? (1h)</vt:lpstr>
      <vt:lpstr>L’amitié virtuelle est-elle de l’amitié? </vt:lpstr>
      <vt:lpstr>Bilan collectif:</vt:lpstr>
      <vt:lpstr>Séance 2: Imagination virtuelle: quand la science s’inspire de la fiction. (2h)</vt:lpstr>
      <vt:lpstr>Séance 3: Les jeux vidéos sont-ils nocifs ou bénéfiques pour notre société? (1h)</vt:lpstr>
      <vt:lpstr>PROTOCOLE DE RECHERCHE</vt:lpstr>
      <vt:lpstr>Bénéfices</vt:lpstr>
      <vt:lpstr>Effets nocifs</vt:lpstr>
      <vt:lpstr>Exemples de sites</vt:lpstr>
      <vt:lpstr>Diapositive 16</vt:lpstr>
      <vt:lpstr>Séance 4: Atelier d’écriture(1h)</vt:lpstr>
      <vt:lpstr>Diapositive 18</vt:lpstr>
      <vt:lpstr>TUTORIEL POWERPOINT   A DESTINATION DES ELEVES 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Séance 5: Face à face… (1h)</vt:lpstr>
      <vt:lpstr>Diapositive 28</vt:lpstr>
      <vt:lpstr>Séance 6: Bilan</vt:lpstr>
      <vt:lpstr>        Séquence réalisée par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 d’étude: L’homme face aux avancées scientifiques et technologiques: enthousiasme et organisation</dc:title>
  <dc:creator>Céline</dc:creator>
  <cp:lastModifiedBy>laura</cp:lastModifiedBy>
  <cp:revision>38</cp:revision>
  <dcterms:created xsi:type="dcterms:W3CDTF">2013-03-26T00:47:01Z</dcterms:created>
  <dcterms:modified xsi:type="dcterms:W3CDTF">2013-05-05T00:57:07Z</dcterms:modified>
</cp:coreProperties>
</file>