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2" r:id="rId6"/>
    <p:sldId id="261" r:id="rId7"/>
    <p:sldId id="265" r:id="rId8"/>
    <p:sldId id="259" r:id="rId9"/>
    <p:sldId id="266" r:id="rId10"/>
    <p:sldId id="263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4" autoAdjust="0"/>
  </p:normalViewPr>
  <p:slideViewPr>
    <p:cSldViewPr>
      <p:cViewPr>
        <p:scale>
          <a:sx n="70" d="100"/>
          <a:sy n="70" d="100"/>
        </p:scale>
        <p:origin x="-5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B07E2-87ED-4A2B-A860-E5CBEB90D5F4}" type="datetimeFigureOut">
              <a:rPr lang="fr-FR" smtClean="0"/>
              <a:pPr/>
              <a:t>04/05/2013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71F5-71B0-442B-8DB6-FF4B300EB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704822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Mise en œuvre des aptitudes B2i dans le prolongement d’une séquence de français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7920880" cy="41764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1900" b="1" dirty="0" smtClean="0">
                <a:solidFill>
                  <a:schemeClr val="tx1"/>
                </a:solidFill>
              </a:rPr>
              <a:t>Domaine 2 </a:t>
            </a:r>
            <a:r>
              <a:rPr lang="fr-FR" sz="1900" b="1" dirty="0" smtClean="0">
                <a:solidFill>
                  <a:schemeClr val="tx1"/>
                </a:solidFill>
              </a:rPr>
              <a:t>du B2i</a:t>
            </a:r>
            <a:r>
              <a:rPr lang="fr-FR" sz="1900" b="1" dirty="0" smtClean="0">
                <a:solidFill>
                  <a:schemeClr val="tx1"/>
                </a:solidFill>
              </a:rPr>
              <a:t>: Organiser la recherche d’informations à l’ère du numérique</a:t>
            </a:r>
          </a:p>
          <a:p>
            <a:pPr algn="just"/>
            <a:r>
              <a:rPr lang="fr-FR" sz="1900" dirty="0" smtClean="0">
                <a:solidFill>
                  <a:schemeClr val="tx1"/>
                </a:solidFill>
              </a:rPr>
              <a:t>Aptitudes:</a:t>
            </a:r>
          </a:p>
          <a:p>
            <a:pPr algn="just"/>
            <a:r>
              <a:rPr lang="fr-FR" sz="1900" dirty="0">
                <a:solidFill>
                  <a:schemeClr val="tx1"/>
                </a:solidFill>
              </a:rPr>
              <a:t>AL.2.1.1 Lorsque je mets en </a:t>
            </a:r>
            <a:r>
              <a:rPr lang="fr-FR" sz="1900" dirty="0" err="1">
                <a:solidFill>
                  <a:schemeClr val="tx1"/>
                </a:solidFill>
              </a:rPr>
              <a:t>oeuvre</a:t>
            </a:r>
            <a:r>
              <a:rPr lang="fr-FR" sz="1900" dirty="0">
                <a:solidFill>
                  <a:schemeClr val="tx1"/>
                </a:solidFill>
              </a:rPr>
              <a:t> un travail de recherche, je définis mon besoin, les outils à utiliser et j'ai une idée sur la démarche que je vais mettre en </a:t>
            </a:r>
            <a:r>
              <a:rPr lang="fr-FR" sz="1900" dirty="0" err="1">
                <a:solidFill>
                  <a:schemeClr val="tx1"/>
                </a:solidFill>
              </a:rPr>
              <a:t>oeuvre</a:t>
            </a:r>
            <a:r>
              <a:rPr lang="fr-FR" sz="19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fr-FR" sz="1900" dirty="0">
                <a:solidFill>
                  <a:schemeClr val="tx1"/>
                </a:solidFill>
              </a:rPr>
              <a:t>AL.2.1.3 Lorsque j'utilise un moteur de recherche, je mets en </a:t>
            </a:r>
            <a:r>
              <a:rPr lang="fr-FR" sz="1900" dirty="0" err="1">
                <a:solidFill>
                  <a:schemeClr val="tx1"/>
                </a:solidFill>
              </a:rPr>
              <a:t>oeuvre</a:t>
            </a:r>
            <a:r>
              <a:rPr lang="fr-FR" sz="1900" dirty="0">
                <a:solidFill>
                  <a:schemeClr val="tx1"/>
                </a:solidFill>
              </a:rPr>
              <a:t> les filtres nécessaires pour que la requête soit pertinente.</a:t>
            </a:r>
          </a:p>
          <a:p>
            <a:pPr algn="just"/>
            <a:r>
              <a:rPr lang="fr-FR" sz="1900" dirty="0">
                <a:solidFill>
                  <a:schemeClr val="tx1"/>
                </a:solidFill>
              </a:rPr>
              <a:t>AL.2.2.2 Pour exploiter un document je recherche et j'identifie l’origine de la publication en utilisant au besoin le code source.</a:t>
            </a:r>
          </a:p>
          <a:p>
            <a:pPr algn="just"/>
            <a:r>
              <a:rPr lang="fr-FR" sz="1900" dirty="0">
                <a:solidFill>
                  <a:schemeClr val="tx1"/>
                </a:solidFill>
              </a:rPr>
              <a:t>AL.2.2.3 Je sais rédiger une bibliographie incluant des documents d’origine numérique</a:t>
            </a:r>
            <a:r>
              <a:rPr lang="fr-FR" sz="19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sz="1900" dirty="0" smtClean="0">
              <a:solidFill>
                <a:schemeClr val="tx1"/>
              </a:solidFill>
            </a:endParaRPr>
          </a:p>
          <a:p>
            <a:pPr algn="just"/>
            <a:r>
              <a:rPr lang="fr-FR" sz="1900" b="1" dirty="0" smtClean="0">
                <a:solidFill>
                  <a:schemeClr val="tx1"/>
                </a:solidFill>
              </a:rPr>
              <a:t>Domaine 3 du B2i: Produire, traiter, exploiter et diffuser des documents numériques</a:t>
            </a:r>
          </a:p>
          <a:p>
            <a:pPr algn="just"/>
            <a:r>
              <a:rPr lang="fr-FR" sz="1900" dirty="0" smtClean="0">
                <a:solidFill>
                  <a:schemeClr val="tx1"/>
                </a:solidFill>
              </a:rPr>
              <a:t>AL.3.2.1 Je sais  créer et modifier un document numérique composite transportable et publiable.</a:t>
            </a:r>
            <a:endParaRPr lang="fr-FR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Activités TBI élève: Les différentes étapes à respecter pour réussir l’exercice d’écriture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dirty="0" smtClean="0"/>
              <a:t>Travail sur la consigne: repérage des verbes, du type d’écrit attendu, du thème abordé et du plan à suivre ( stylo surligneur…)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dirty="0" smtClean="0"/>
              <a:t>Organisation du plan :</a:t>
            </a:r>
          </a:p>
          <a:p>
            <a:pPr>
              <a:buNone/>
            </a:pPr>
            <a:r>
              <a:rPr lang="fr-FR" sz="2000" dirty="0" smtClean="0"/>
              <a:t>          1° : présentation de l’œuvre et du peintre</a:t>
            </a:r>
          </a:p>
          <a:p>
            <a:pPr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2° : argumentation 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dirty="0" smtClean="0"/>
              <a:t>Rédaction individuelle sur feuille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/>
          </a:p>
          <a:p>
            <a:endParaRPr lang="fr-FR" sz="2000" dirty="0" smtClean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3705275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Travail proposé par </a:t>
            </a:r>
            <a:r>
              <a:rPr lang="fr-FR" dirty="0" smtClean="0"/>
              <a:t>les collègues PLP Lettres-Histoire :</a:t>
            </a:r>
          </a:p>
          <a:p>
            <a:pPr>
              <a:buFontTx/>
              <a:buChar char="-"/>
            </a:pPr>
            <a:r>
              <a:rPr lang="fr-FR" i="1" dirty="0" err="1" smtClean="0"/>
              <a:t>Escande</a:t>
            </a:r>
            <a:r>
              <a:rPr lang="fr-FR" i="1" dirty="0" smtClean="0"/>
              <a:t> </a:t>
            </a:r>
            <a:r>
              <a:rPr lang="fr-FR" i="1" dirty="0" smtClean="0"/>
              <a:t>Karine, </a:t>
            </a:r>
            <a:endParaRPr lang="fr-FR" i="1" dirty="0" smtClean="0"/>
          </a:p>
          <a:p>
            <a:pPr>
              <a:buFontTx/>
              <a:buChar char="-"/>
            </a:pPr>
            <a:r>
              <a:rPr lang="fr-FR" i="1" dirty="0" smtClean="0"/>
              <a:t>Gautier Justine,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i="1" dirty="0" err="1" smtClean="0"/>
              <a:t>Ramaut</a:t>
            </a:r>
            <a:r>
              <a:rPr lang="fr-FR" i="1" dirty="0" smtClean="0"/>
              <a:t> Catherine. </a:t>
            </a:r>
            <a:endParaRPr lang="fr-FR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u="sng" dirty="0" smtClean="0">
                <a:solidFill>
                  <a:srgbClr val="006600"/>
                </a:solidFill>
              </a:rPr>
              <a:t>Niveau de classe</a:t>
            </a:r>
            <a:r>
              <a:rPr lang="fr-FR" sz="2000" b="1" dirty="0" smtClean="0">
                <a:solidFill>
                  <a:srgbClr val="006600"/>
                </a:solidFill>
              </a:rPr>
              <a:t>: Terminale Bac Pro</a:t>
            </a:r>
            <a:br>
              <a:rPr lang="fr-FR" sz="2000" b="1" dirty="0" smtClean="0">
                <a:solidFill>
                  <a:srgbClr val="006600"/>
                </a:solidFill>
              </a:rPr>
            </a:br>
            <a:r>
              <a:rPr lang="fr-FR" sz="2000" b="1" u="sng" dirty="0" smtClean="0">
                <a:solidFill>
                  <a:srgbClr val="006600"/>
                </a:solidFill>
              </a:rPr>
              <a:t>Objet d’étude</a:t>
            </a:r>
            <a:r>
              <a:rPr lang="fr-FR" sz="2000" b="1" dirty="0" smtClean="0">
                <a:solidFill>
                  <a:srgbClr val="006600"/>
                </a:solidFill>
              </a:rPr>
              <a:t>: La parole en spectacle</a:t>
            </a:r>
            <a:endParaRPr lang="fr-FR" sz="2000" b="1" dirty="0">
              <a:solidFill>
                <a:srgbClr val="00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/>
              <a:t>Titre de la séance: L’ </a:t>
            </a:r>
            <a:r>
              <a:rPr lang="fr-FR" sz="2000" b="1" dirty="0" smtClean="0"/>
              <a:t>Art </a:t>
            </a:r>
            <a:r>
              <a:rPr lang="fr-FR" sz="2000" b="1" dirty="0" smtClean="0"/>
              <a:t>du monochrome.</a:t>
            </a:r>
          </a:p>
          <a:p>
            <a:pPr>
              <a:buNone/>
            </a:pPr>
            <a:r>
              <a:rPr lang="fr-FR" sz="2000" dirty="0" smtClean="0"/>
              <a:t>( prolongement de l’étude de l’œuvre intégrale</a:t>
            </a:r>
            <a:r>
              <a:rPr lang="fr-FR" sz="2000" u="sng" dirty="0" smtClean="0"/>
              <a:t> Art </a:t>
            </a:r>
            <a:r>
              <a:rPr lang="fr-FR" sz="2000" dirty="0" smtClean="0"/>
              <a:t>de Y. </a:t>
            </a:r>
            <a:r>
              <a:rPr lang="fr-FR" sz="2000" dirty="0" err="1" smtClean="0"/>
              <a:t>Réza</a:t>
            </a:r>
            <a:r>
              <a:rPr lang="fr-FR" sz="2000" dirty="0" smtClean="0"/>
              <a:t>)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b="1" dirty="0" smtClean="0"/>
              <a:t>Objectifs</a:t>
            </a:r>
            <a:r>
              <a:rPr lang="fr-FR" sz="2000" b="1" dirty="0"/>
              <a:t> : Se documenter pour étayer un point de </a:t>
            </a:r>
            <a:r>
              <a:rPr lang="fr-FR" sz="2000" b="1" dirty="0" smtClean="0"/>
              <a:t>vue</a:t>
            </a:r>
            <a:r>
              <a:rPr lang="fr-FR" sz="2000" b="1" dirty="0"/>
              <a:t> </a:t>
            </a:r>
            <a:r>
              <a:rPr lang="fr-FR" sz="2000" b="1" dirty="0" smtClean="0"/>
              <a:t>et élargir sa culture générale</a:t>
            </a:r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endParaRPr lang="fr-FR" sz="2000" b="1" dirty="0"/>
          </a:p>
          <a:p>
            <a:pPr>
              <a:buNone/>
            </a:pPr>
            <a:r>
              <a:rPr lang="fr-FR" sz="2000" b="1" dirty="0" smtClean="0"/>
              <a:t>Activité </a:t>
            </a:r>
            <a:r>
              <a:rPr lang="fr-FR" sz="2000" b="1" dirty="0"/>
              <a:t>1- Compléter la grille ci-dessous en y intégrant des informations </a:t>
            </a:r>
            <a:r>
              <a:rPr lang="fr-FR" sz="2000" b="1" dirty="0" smtClean="0"/>
              <a:t>collectées </a:t>
            </a:r>
            <a:r>
              <a:rPr lang="fr-FR" sz="2000" b="1" dirty="0"/>
              <a:t>sur internet</a:t>
            </a:r>
            <a:r>
              <a:rPr lang="fr-FR" sz="2000" b="1" dirty="0" smtClean="0"/>
              <a:t>.   </a:t>
            </a:r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i="1" dirty="0" smtClean="0"/>
              <a:t>Durée: 2H</a:t>
            </a:r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357166"/>
          <a:ext cx="8143931" cy="6150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203"/>
                <a:gridCol w="2290874"/>
                <a:gridCol w="1674100"/>
                <a:gridCol w="616774"/>
                <a:gridCol w="616774"/>
                <a:gridCol w="390206"/>
              </a:tblGrid>
              <a:tr h="558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Recherches à effectuer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Réponses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alibri"/>
                          <a:ea typeface="Calibri"/>
                          <a:cs typeface="Times New Roman"/>
                        </a:rPr>
                        <a:t>Démarche suivie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alibri"/>
                          <a:ea typeface="Calibri"/>
                          <a:cs typeface="Times New Roman"/>
                        </a:rPr>
                        <a:t>VAL.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alibri"/>
                          <a:ea typeface="Calibri"/>
                          <a:cs typeface="Times New Roman"/>
                        </a:rPr>
                        <a:t>EV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NV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2662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Calibri"/>
                          <a:ea typeface="Calibri"/>
                          <a:cs typeface="Times New Roman"/>
                        </a:rPr>
                        <a:t>Choisir </a:t>
                      </a: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un monochrome de </a:t>
                      </a:r>
                      <a:r>
                        <a:rPr lang="fr-FR" sz="1200" b="1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        Klein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          Malevitch, 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          Marc Rothko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          Pierre </a:t>
                      </a:r>
                      <a:r>
                        <a:rPr lang="fr-FR" sz="1200" b="1" dirty="0" smtClean="0">
                          <a:latin typeface="Calibri"/>
                          <a:ea typeface="Calibri"/>
                          <a:cs typeface="Times New Roman"/>
                        </a:rPr>
                        <a:t>Soulages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latin typeface="Calibri"/>
                          <a:ea typeface="Calibri"/>
                          <a:cs typeface="Times New Roman"/>
                        </a:rPr>
                        <a:t>Insérez une copie de l’image choisie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>
                          <a:latin typeface="Calibri"/>
                          <a:ea typeface="Calibri"/>
                          <a:cs typeface="Times New Roman"/>
                        </a:rPr>
                        <a:t>Moteur de recherche choisi</a:t>
                      </a: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b="1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>
                          <a:latin typeface="Calibri"/>
                          <a:ea typeface="Calibri"/>
                          <a:cs typeface="Times New Roman"/>
                        </a:rPr>
                        <a:t>Mots clés  utilisés</a:t>
                      </a: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b="1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 smtClean="0">
                          <a:latin typeface="Calibri"/>
                          <a:ea typeface="Calibri"/>
                          <a:cs typeface="Times New Roman"/>
                        </a:rPr>
                        <a:t>Filtres </a:t>
                      </a:r>
                      <a:r>
                        <a:rPr lang="fr-FR" sz="1200" b="1" u="sng" dirty="0">
                          <a:latin typeface="Calibri"/>
                          <a:ea typeface="Calibri"/>
                          <a:cs typeface="Times New Roman"/>
                        </a:rPr>
                        <a:t>choisis</a:t>
                      </a: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b="1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dirty="0" smtClean="0">
                          <a:latin typeface="+mn-lt"/>
                          <a:ea typeface="Calibri"/>
                          <a:cs typeface="Times New Roman"/>
                        </a:rPr>
                        <a:t>Adresses des sites sélectionnés</a:t>
                      </a:r>
                      <a:r>
                        <a:rPr lang="fr-FR" sz="1100" b="1" dirty="0" smtClean="0">
                          <a:latin typeface="+mn-lt"/>
                          <a:ea typeface="Calibri"/>
                          <a:cs typeface="Times New Roman"/>
                        </a:rPr>
                        <a:t> :</a:t>
                      </a:r>
                      <a:endParaRPr lang="fr-FR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             Biographie  succincte du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             peintre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latin typeface="+mn-lt"/>
                          <a:ea typeface="Calibri"/>
                          <a:cs typeface="Times New Roman"/>
                        </a:rPr>
                        <a:t>Insérez les éléments sélectionnés (copier/coller)</a:t>
                      </a:r>
                      <a:endParaRPr lang="fr-FR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dirty="0" smtClean="0">
                          <a:latin typeface="+mn-lt"/>
                          <a:ea typeface="Calibri"/>
                          <a:cs typeface="Times New Roman"/>
                        </a:rPr>
                        <a:t>Adresses des sites sélectionnés</a:t>
                      </a:r>
                      <a:r>
                        <a:rPr lang="fr-FR" sz="1100" b="1" dirty="0" smtClean="0">
                          <a:latin typeface="+mn-lt"/>
                          <a:ea typeface="Calibri"/>
                          <a:cs typeface="Times New Roman"/>
                        </a:rPr>
                        <a:t> :</a:t>
                      </a:r>
                      <a:endParaRPr lang="fr-FR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5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Analyses, commentaires,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Calibri"/>
                          <a:ea typeface="Calibri"/>
                          <a:cs typeface="Times New Roman"/>
                        </a:rPr>
                        <a:t>critiques  de </a:t>
                      </a: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l’œuvre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(tous types de supports)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i="1" dirty="0" smtClean="0">
                          <a:latin typeface="+mn-lt"/>
                          <a:ea typeface="Calibri"/>
                          <a:cs typeface="Times New Roman"/>
                        </a:rPr>
                        <a:t>Copier/Coller</a:t>
                      </a:r>
                      <a:endParaRPr lang="fr-FR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fr-F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 smtClean="0">
                          <a:latin typeface="Calibri"/>
                          <a:ea typeface="Calibri"/>
                          <a:cs typeface="Times New Roman"/>
                        </a:rPr>
                        <a:t>Supports </a:t>
                      </a:r>
                      <a:r>
                        <a:rPr lang="fr-FR" sz="1200" b="1" u="sng" dirty="0">
                          <a:latin typeface="Calibri"/>
                          <a:ea typeface="Calibri"/>
                          <a:cs typeface="Times New Roman"/>
                        </a:rPr>
                        <a:t>utilisés</a:t>
                      </a: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b="1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>
                          <a:latin typeface="Calibri"/>
                          <a:ea typeface="Calibri"/>
                          <a:cs typeface="Times New Roman"/>
                        </a:rPr>
                        <a:t>Liens avec les sites :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Prendre un exemple concret avec les élèves grâce au TBI:</a:t>
            </a:r>
          </a:p>
          <a:p>
            <a:pPr>
              <a:buFontTx/>
              <a:buChar char="-"/>
            </a:pPr>
            <a:r>
              <a:rPr lang="fr-FR" dirty="0" smtClean="0"/>
              <a:t>Projection d’une page de recherche </a:t>
            </a:r>
          </a:p>
          <a:p>
            <a:pPr>
              <a:buFontTx/>
              <a:buChar char="-"/>
            </a:pPr>
            <a:r>
              <a:rPr lang="fr-FR" dirty="0" smtClean="0"/>
              <a:t>Repérage du moteur de recherche, mots clés, filtres… ( surligner, encadrer…)</a:t>
            </a:r>
          </a:p>
          <a:p>
            <a:pPr>
              <a:buFontTx/>
              <a:buChar char="-"/>
            </a:pPr>
            <a:r>
              <a:rPr lang="fr-FR" dirty="0" smtClean="0"/>
              <a:t>Démonstration du copier/coller à insérer dans le tableau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4056"/>
            <a:ext cx="8892480" cy="675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929066"/>
            <a:ext cx="3571900" cy="2357454"/>
          </a:xfrm>
        </p:spPr>
        <p:txBody>
          <a:bodyPr>
            <a:normAutofit fontScale="92500" lnSpcReduction="10000"/>
          </a:bodyPr>
          <a:lstStyle/>
          <a:p>
            <a:r>
              <a:rPr lang="fr-FR" sz="1800" b="1" dirty="0" smtClean="0"/>
              <a:t>Artiste</a:t>
            </a:r>
            <a:r>
              <a:rPr lang="fr-FR" sz="1800" dirty="0" smtClean="0"/>
              <a:t>: </a:t>
            </a:r>
            <a:r>
              <a:rPr lang="fr-FR" sz="1800" dirty="0" err="1" smtClean="0"/>
              <a:t>K.Malévicth</a:t>
            </a:r>
            <a:r>
              <a:rPr lang="fr-FR" sz="1800" dirty="0" smtClean="0"/>
              <a:t>,</a:t>
            </a:r>
          </a:p>
          <a:p>
            <a:r>
              <a:rPr lang="fr-FR" sz="1800" b="1" dirty="0" smtClean="0"/>
              <a:t> Titre</a:t>
            </a:r>
            <a:r>
              <a:rPr lang="fr-FR" sz="1800" dirty="0" smtClean="0"/>
              <a:t>: Carré blanc sur fond blanc</a:t>
            </a:r>
          </a:p>
          <a:p>
            <a:r>
              <a:rPr lang="fr-FR" sz="1800" b="1" dirty="0" smtClean="0"/>
              <a:t>Dimension</a:t>
            </a:r>
            <a:r>
              <a:rPr lang="fr-FR" sz="1800" dirty="0" smtClean="0"/>
              <a:t>: 78,7 X 78,7 cm</a:t>
            </a:r>
          </a:p>
          <a:p>
            <a:r>
              <a:rPr lang="fr-FR" sz="1800" b="1" dirty="0" smtClean="0"/>
              <a:t>Année</a:t>
            </a:r>
            <a:r>
              <a:rPr lang="fr-FR" sz="1800" dirty="0" smtClean="0"/>
              <a:t>: 1918</a:t>
            </a:r>
          </a:p>
          <a:p>
            <a:r>
              <a:rPr lang="fr-FR" sz="1800" b="1" dirty="0" smtClean="0"/>
              <a:t>Technique</a:t>
            </a:r>
            <a:r>
              <a:rPr lang="fr-FR" sz="1800" dirty="0" smtClean="0"/>
              <a:t>: Huile sur toile </a:t>
            </a:r>
          </a:p>
          <a:p>
            <a:r>
              <a:rPr lang="fr-FR" sz="1800" b="1" dirty="0" smtClean="0"/>
              <a:t>Lieu:</a:t>
            </a:r>
            <a:r>
              <a:rPr lang="fr-FR" sz="1800" dirty="0" smtClean="0"/>
              <a:t> Musée d'Art moderne (MOMA), New York</a:t>
            </a:r>
          </a:p>
          <a:p>
            <a:pPr>
              <a:buNone/>
            </a:pPr>
            <a:r>
              <a:rPr lang="fr-FR" sz="1800" dirty="0" smtClean="0"/>
              <a:t>http://www.productionmyarts.com</a:t>
            </a:r>
          </a:p>
          <a:p>
            <a:endParaRPr lang="fr-FR" sz="1800" dirty="0"/>
          </a:p>
        </p:txBody>
      </p:sp>
      <p:pic>
        <p:nvPicPr>
          <p:cNvPr id="18434" name="Picture 2" descr="Kasimir Malevitch - Carré blanc sur fond blanc - 19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1769" y="428605"/>
            <a:ext cx="4800925" cy="4704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i="1" dirty="0" smtClean="0"/>
              <a:t>NB: Cette séquence peut s ’adapter à une classe de seconde dans l’objet d’étude </a:t>
            </a:r>
            <a:r>
              <a:rPr lang="fr-FR" i="1" u="sng" dirty="0" smtClean="0"/>
              <a:t>Des goûts et des couleurs, discutons en.</a:t>
            </a:r>
            <a:r>
              <a:rPr lang="fr-FR" i="1" dirty="0" smtClean="0"/>
              <a:t> On allègera  alors le travail de recherche.</a:t>
            </a:r>
            <a:endParaRPr lang="fr-FR" i="1" u="sng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1700808"/>
            <a:ext cx="864096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Activité  2-  Réinvestir les recherches effectuées et défendre un point de vue :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fr-FR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Handington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i="1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cherche</a:t>
            </a:r>
            <a:r>
              <a:rPr kumimoji="0" lang="fr-FR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à convaincre Marc d’acheter le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tableau (au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choix parmi les quatre présentés).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i="1" dirty="0" smtClean="0">
                <a:latin typeface="+mj-lt"/>
                <a:cs typeface="Times New Roman" pitchFamily="18" charset="0"/>
              </a:rPr>
              <a:t>	Vous rédigerez, sous forme de tirade, le discours de </a:t>
            </a:r>
            <a:r>
              <a:rPr lang="fr-FR" sz="2000" i="1" dirty="0" err="1" smtClean="0">
                <a:latin typeface="+mj-lt"/>
                <a:cs typeface="Times New Roman" pitchFamily="18" charset="0"/>
              </a:rPr>
              <a:t>Handington</a:t>
            </a:r>
            <a:r>
              <a:rPr lang="fr-FR" sz="2000" i="1" dirty="0" smtClean="0">
                <a:latin typeface="+mj-lt"/>
                <a:cs typeface="Times New Roman" pitchFamily="18" charset="0"/>
              </a:rPr>
              <a:t>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Dans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un premier temps, </a:t>
            </a:r>
            <a:r>
              <a:rPr lang="fr-FR" sz="2000" i="1" dirty="0" smtClean="0">
                <a:latin typeface="+mj-lt"/>
                <a:ea typeface="Calibri" pitchFamily="34" charset="0"/>
                <a:cs typeface="Times New Roman" pitchFamily="18" charset="0"/>
              </a:rPr>
              <a:t>il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présentera l’œuvre et le peintre puis </a:t>
            </a:r>
            <a:r>
              <a:rPr lang="fr-FR" sz="2000" i="1" dirty="0" smtClean="0">
                <a:latin typeface="+mj-lt"/>
                <a:ea typeface="Calibri" pitchFamily="34" charset="0"/>
                <a:cs typeface="Times New Roman" pitchFamily="18" charset="0"/>
              </a:rPr>
              <a:t>il d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éveloppera</a:t>
            </a:r>
            <a:r>
              <a:rPr kumimoji="0" lang="fr-FR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trois arguments destinés à emporter l’adhésion de Marc.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i="1" dirty="0" smtClean="0">
                <a:latin typeface="+mj-lt"/>
                <a:ea typeface="Calibri" pitchFamily="34" charset="0"/>
                <a:cs typeface="Times New Roman" pitchFamily="18" charset="0"/>
              </a:rPr>
              <a:t>(L’écriture </a:t>
            </a:r>
            <a:r>
              <a:rPr lang="fr-FR" sz="2000" i="1" dirty="0" smtClean="0">
                <a:latin typeface="+mj-lt"/>
                <a:ea typeface="Calibri" pitchFamily="34" charset="0"/>
                <a:cs typeface="Times New Roman" pitchFamily="18" charset="0"/>
              </a:rPr>
              <a:t>de la tirade ne doit pas se limiter  aux paroles rapportées mais doit </a:t>
            </a:r>
            <a:r>
              <a:rPr lang="fr-FR" sz="2000" i="1" dirty="0" smtClean="0">
                <a:latin typeface="+mj-lt"/>
                <a:ea typeface="Calibri" pitchFamily="34" charset="0"/>
                <a:cs typeface="Times New Roman" pitchFamily="18" charset="0"/>
              </a:rPr>
              <a:t>aussi </a:t>
            </a:r>
            <a:r>
              <a:rPr lang="fr-FR" sz="2000" i="1" dirty="0" smtClean="0">
                <a:latin typeface="+mj-lt"/>
                <a:ea typeface="Calibri" pitchFamily="34" charset="0"/>
                <a:cs typeface="Times New Roman" pitchFamily="18" charset="0"/>
              </a:rPr>
              <a:t>intégrer  des didascalies.)                            </a:t>
            </a:r>
            <a:endParaRPr kumimoji="0" lang="fr-FR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900" dirty="0" smtClean="0"/>
              <a:t>Démarche</a:t>
            </a:r>
            <a:r>
              <a:rPr lang="fr-FR" dirty="0" smtClean="0"/>
              <a:t> 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6000" b="1" dirty="0" smtClean="0"/>
              <a:t>Exercice d’écriture en deux temps:</a:t>
            </a:r>
          </a:p>
          <a:p>
            <a:pPr>
              <a:buFontTx/>
              <a:buChar char="-"/>
            </a:pPr>
            <a:endParaRPr lang="fr-FR" sz="6000" dirty="0" smtClean="0"/>
          </a:p>
          <a:p>
            <a:pPr>
              <a:buFont typeface="Wingdings" pitchFamily="2" charset="2"/>
              <a:buChar char="§"/>
            </a:pPr>
            <a:r>
              <a:rPr lang="fr-FR" sz="6000" u="sng" dirty="0" smtClean="0"/>
              <a:t>1° temps</a:t>
            </a:r>
            <a:r>
              <a:rPr lang="fr-FR" sz="6000" dirty="0" smtClean="0"/>
              <a:t>: Les différentes étapes à respecter pour réussir l’exercice d’écriture</a:t>
            </a:r>
          </a:p>
          <a:p>
            <a:pPr>
              <a:buNone/>
            </a:pPr>
            <a:endParaRPr lang="fr-FR" sz="6000" dirty="0" smtClean="0"/>
          </a:p>
          <a:p>
            <a:pPr>
              <a:buNone/>
            </a:pPr>
            <a:r>
              <a:rPr lang="fr-FR" sz="6000" dirty="0" smtClean="0"/>
              <a:t>	- Travail sur la consigne: repérage des verbes, du type d’écrit attendu, du thème abordé et du plan à suivre ( stylo surligneur…)</a:t>
            </a:r>
          </a:p>
          <a:p>
            <a:pPr>
              <a:buNone/>
            </a:pPr>
            <a:endParaRPr lang="fr-FR" sz="6000" dirty="0" smtClean="0"/>
          </a:p>
          <a:p>
            <a:pPr>
              <a:buNone/>
            </a:pPr>
            <a:r>
              <a:rPr lang="fr-FR" sz="6000" dirty="0" smtClean="0"/>
              <a:t>	- Organisation du plan :</a:t>
            </a:r>
          </a:p>
          <a:p>
            <a:pPr>
              <a:buNone/>
            </a:pPr>
            <a:r>
              <a:rPr lang="fr-FR" sz="6000" dirty="0" smtClean="0"/>
              <a:t>          1° : présentation de l’œuvre et du peintre</a:t>
            </a:r>
          </a:p>
          <a:p>
            <a:pPr>
              <a:buNone/>
            </a:pPr>
            <a:r>
              <a:rPr lang="fr-FR" sz="6000" dirty="0" smtClean="0"/>
              <a:t>          2° : argumentation </a:t>
            </a:r>
          </a:p>
          <a:p>
            <a:pPr>
              <a:buNone/>
            </a:pPr>
            <a:endParaRPr lang="fr-FR" sz="6000" dirty="0" smtClean="0"/>
          </a:p>
          <a:p>
            <a:pPr>
              <a:buFont typeface="Wingdings" pitchFamily="2" charset="2"/>
              <a:buChar char="§"/>
            </a:pPr>
            <a:r>
              <a:rPr lang="fr-FR" sz="6000" u="sng" dirty="0" smtClean="0"/>
              <a:t>2° temps</a:t>
            </a:r>
            <a:r>
              <a:rPr lang="fr-FR" sz="6000" dirty="0" smtClean="0"/>
              <a:t>: Rédaction individuelle sur feuille</a:t>
            </a:r>
          </a:p>
          <a:p>
            <a:pPr>
              <a:buNone/>
            </a:pPr>
            <a:endParaRPr lang="fr-FR" sz="6000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416</Words>
  <Application>Microsoft Office PowerPoint</Application>
  <PresentationFormat>Affichage à l'écran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Mise en œuvre des aptitudes B2i dans le prolongement d’une séquence de français</vt:lpstr>
      <vt:lpstr>Niveau de classe: Terminale Bac Pro Objet d’étude: La parole en spectacle</vt:lpstr>
      <vt:lpstr>Diapositive 3</vt:lpstr>
      <vt:lpstr>Démarche:</vt:lpstr>
      <vt:lpstr>Diapositive 5</vt:lpstr>
      <vt:lpstr>Diapositive 6</vt:lpstr>
      <vt:lpstr>Diapositive 7</vt:lpstr>
      <vt:lpstr>Diapositive 8</vt:lpstr>
      <vt:lpstr> Démarche : 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œuvre des aptitudes B2i dans le prolongement d’une séquence de français</dc:title>
  <dc:creator>LP TRINITE</dc:creator>
  <cp:lastModifiedBy>laura</cp:lastModifiedBy>
  <cp:revision>22</cp:revision>
  <dcterms:created xsi:type="dcterms:W3CDTF">2013-04-15T16:25:37Z</dcterms:created>
  <dcterms:modified xsi:type="dcterms:W3CDTF">2013-05-05T01:14:25Z</dcterms:modified>
</cp:coreProperties>
</file>