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65"/>
  </p:notesMasterIdLst>
  <p:sldIdLst>
    <p:sldId id="256" r:id="rId2"/>
    <p:sldId id="291" r:id="rId3"/>
    <p:sldId id="882" r:id="rId4"/>
    <p:sldId id="911" r:id="rId5"/>
    <p:sldId id="912" r:id="rId6"/>
    <p:sldId id="284" r:id="rId7"/>
    <p:sldId id="274" r:id="rId8"/>
    <p:sldId id="937" r:id="rId9"/>
    <p:sldId id="903" r:id="rId10"/>
    <p:sldId id="938" r:id="rId11"/>
    <p:sldId id="905" r:id="rId12"/>
    <p:sldId id="939" r:id="rId13"/>
    <p:sldId id="904" r:id="rId14"/>
    <p:sldId id="259" r:id="rId15"/>
    <p:sldId id="906" r:id="rId16"/>
    <p:sldId id="907" r:id="rId17"/>
    <p:sldId id="292" r:id="rId18"/>
    <p:sldId id="258" r:id="rId19"/>
    <p:sldId id="900" r:id="rId20"/>
    <p:sldId id="910" r:id="rId21"/>
    <p:sldId id="915" r:id="rId22"/>
    <p:sldId id="909" r:id="rId23"/>
    <p:sldId id="914" r:id="rId24"/>
    <p:sldId id="271" r:id="rId25"/>
    <p:sldId id="269" r:id="rId26"/>
    <p:sldId id="918" r:id="rId27"/>
    <p:sldId id="272" r:id="rId28"/>
    <p:sldId id="931" r:id="rId29"/>
    <p:sldId id="277" r:id="rId30"/>
    <p:sldId id="278" r:id="rId31"/>
    <p:sldId id="932" r:id="rId32"/>
    <p:sldId id="920" r:id="rId33"/>
    <p:sldId id="927" r:id="rId34"/>
    <p:sldId id="928" r:id="rId35"/>
    <p:sldId id="921" r:id="rId36"/>
    <p:sldId id="929" r:id="rId37"/>
    <p:sldId id="919" r:id="rId38"/>
    <p:sldId id="300" r:id="rId39"/>
    <p:sldId id="908" r:id="rId40"/>
    <p:sldId id="302" r:id="rId41"/>
    <p:sldId id="926" r:id="rId42"/>
    <p:sldId id="377" r:id="rId43"/>
    <p:sldId id="378" r:id="rId44"/>
    <p:sldId id="933" r:id="rId45"/>
    <p:sldId id="296" r:id="rId46"/>
    <p:sldId id="297" r:id="rId47"/>
    <p:sldId id="298" r:id="rId48"/>
    <p:sldId id="299" r:id="rId49"/>
    <p:sldId id="289" r:id="rId50"/>
    <p:sldId id="936" r:id="rId51"/>
    <p:sldId id="273" r:id="rId52"/>
    <p:sldId id="307" r:id="rId53"/>
    <p:sldId id="923" r:id="rId54"/>
    <p:sldId id="879" r:id="rId55"/>
    <p:sldId id="880" r:id="rId56"/>
    <p:sldId id="924" r:id="rId57"/>
    <p:sldId id="922" r:id="rId58"/>
    <p:sldId id="913" r:id="rId59"/>
    <p:sldId id="925" r:id="rId60"/>
    <p:sldId id="379" r:id="rId61"/>
    <p:sldId id="934" r:id="rId62"/>
    <p:sldId id="930" r:id="rId63"/>
    <p:sldId id="935"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p:restoredTop sz="94648"/>
  </p:normalViewPr>
  <p:slideViewPr>
    <p:cSldViewPr snapToGrid="0">
      <p:cViewPr varScale="1">
        <p:scale>
          <a:sx n="112" d="100"/>
          <a:sy n="112" d="100"/>
        </p:scale>
        <p:origin x="21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06716-16F2-044F-9C4A-D06DFBF72FCD}"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fr-FR"/>
        </a:p>
      </dgm:t>
    </dgm:pt>
    <dgm:pt modelId="{02B5DB6A-8894-BB4E-B6FF-2004BB34D7D7}">
      <dgm:prSet phldrT="[Texte]"/>
      <dgm:spPr/>
      <dgm:t>
        <a:bodyPr/>
        <a:lstStyle/>
        <a:p>
          <a:r>
            <a:rPr lang="fr-FR" dirty="0"/>
            <a:t>L’œuvre intégrale </a:t>
          </a:r>
        </a:p>
      </dgm:t>
    </dgm:pt>
    <dgm:pt modelId="{353C2AAF-2512-A448-B89E-066815399ABA}" type="parTrans" cxnId="{E4E33D9F-B335-5C47-B8C9-DA1B99C23A8F}">
      <dgm:prSet/>
      <dgm:spPr/>
      <dgm:t>
        <a:bodyPr/>
        <a:lstStyle/>
        <a:p>
          <a:endParaRPr lang="fr-FR"/>
        </a:p>
      </dgm:t>
    </dgm:pt>
    <dgm:pt modelId="{CC8DBD6D-5F57-4A47-9B61-1B90D28715A9}" type="sibTrans" cxnId="{E4E33D9F-B335-5C47-B8C9-DA1B99C23A8F}">
      <dgm:prSet/>
      <dgm:spPr/>
      <dgm:t>
        <a:bodyPr/>
        <a:lstStyle/>
        <a:p>
          <a:endParaRPr lang="fr-FR"/>
        </a:p>
      </dgm:t>
    </dgm:pt>
    <dgm:pt modelId="{F05258A5-DBF7-3748-A166-824797924265}">
      <dgm:prSet phldrT="[Texte]"/>
      <dgm:spPr/>
      <dgm:t>
        <a:bodyPr/>
        <a:lstStyle/>
        <a:p>
          <a:r>
            <a:rPr lang="fr-FR" dirty="0"/>
            <a:t>Explications linéaires (EL)</a:t>
          </a:r>
        </a:p>
      </dgm:t>
    </dgm:pt>
    <dgm:pt modelId="{8F250D02-5BAB-AE42-A96D-31724AD6A1A8}" type="parTrans" cxnId="{685C0F16-4A03-7B48-AA65-EC5138F352B2}">
      <dgm:prSet/>
      <dgm:spPr/>
      <dgm:t>
        <a:bodyPr/>
        <a:lstStyle/>
        <a:p>
          <a:endParaRPr lang="fr-FR"/>
        </a:p>
      </dgm:t>
    </dgm:pt>
    <dgm:pt modelId="{A9CD99F6-E384-964E-BD97-AD66D04ADD12}" type="sibTrans" cxnId="{685C0F16-4A03-7B48-AA65-EC5138F352B2}">
      <dgm:prSet/>
      <dgm:spPr/>
      <dgm:t>
        <a:bodyPr/>
        <a:lstStyle/>
        <a:p>
          <a:endParaRPr lang="fr-FR"/>
        </a:p>
      </dgm:t>
    </dgm:pt>
    <dgm:pt modelId="{2CEB1A71-6713-0B46-A8A7-51F90FAA6192}">
      <dgm:prSet phldrT="[Texte]"/>
      <dgm:spPr/>
      <dgm:t>
        <a:bodyPr/>
        <a:lstStyle/>
        <a:p>
          <a:r>
            <a:rPr lang="fr-FR" dirty="0"/>
            <a:t>Parcours associé </a:t>
          </a:r>
        </a:p>
      </dgm:t>
    </dgm:pt>
    <dgm:pt modelId="{E8B48E34-7094-6446-B478-F8684A0AF043}" type="parTrans" cxnId="{A556077B-94B1-B74B-A9AC-3A7E14C49290}">
      <dgm:prSet/>
      <dgm:spPr/>
      <dgm:t>
        <a:bodyPr/>
        <a:lstStyle/>
        <a:p>
          <a:endParaRPr lang="fr-FR"/>
        </a:p>
      </dgm:t>
    </dgm:pt>
    <dgm:pt modelId="{B26C2230-CADF-7045-95C3-C8FE12FA0B25}" type="sibTrans" cxnId="{A556077B-94B1-B74B-A9AC-3A7E14C49290}">
      <dgm:prSet/>
      <dgm:spPr/>
      <dgm:t>
        <a:bodyPr/>
        <a:lstStyle/>
        <a:p>
          <a:endParaRPr lang="fr-FR"/>
        </a:p>
      </dgm:t>
    </dgm:pt>
    <dgm:pt modelId="{87C49EBD-5FF7-D741-BBC3-71C7DFF29A5B}">
      <dgm:prSet phldrT="[Texte]"/>
      <dgm:spPr/>
      <dgm:t>
        <a:bodyPr/>
        <a:lstStyle/>
        <a:p>
          <a:r>
            <a:rPr lang="fr-FR" dirty="0"/>
            <a:t>Études transversales </a:t>
          </a:r>
        </a:p>
      </dgm:t>
    </dgm:pt>
    <dgm:pt modelId="{FA64DACE-48CD-194F-A068-2EDF78C603F6}" type="parTrans" cxnId="{00571634-E200-834B-BB40-8B77DF0FAC7E}">
      <dgm:prSet/>
      <dgm:spPr/>
      <dgm:t>
        <a:bodyPr/>
        <a:lstStyle/>
        <a:p>
          <a:endParaRPr lang="fr-FR"/>
        </a:p>
      </dgm:t>
    </dgm:pt>
    <dgm:pt modelId="{D8FF3C4D-AE56-A846-864A-967FD67400D6}" type="sibTrans" cxnId="{00571634-E200-834B-BB40-8B77DF0FAC7E}">
      <dgm:prSet/>
      <dgm:spPr/>
      <dgm:t>
        <a:bodyPr/>
        <a:lstStyle/>
        <a:p>
          <a:endParaRPr lang="fr-FR"/>
        </a:p>
      </dgm:t>
    </dgm:pt>
    <dgm:pt modelId="{FFBC150C-40D1-D74C-8F7E-9D1BB6F25450}">
      <dgm:prSet phldrT="[Texte]"/>
      <dgm:spPr/>
      <dgm:t>
        <a:bodyPr/>
        <a:lstStyle/>
        <a:p>
          <a:r>
            <a:rPr lang="fr-FR" dirty="0"/>
            <a:t>Lecture cursive </a:t>
          </a:r>
        </a:p>
      </dgm:t>
    </dgm:pt>
    <dgm:pt modelId="{5D28C221-BF86-A146-AEB8-F9168567240D}" type="parTrans" cxnId="{645BAEB1-2E52-8640-83A3-5D7435116EC8}">
      <dgm:prSet/>
      <dgm:spPr/>
      <dgm:t>
        <a:bodyPr/>
        <a:lstStyle/>
        <a:p>
          <a:endParaRPr lang="fr-FR"/>
        </a:p>
      </dgm:t>
    </dgm:pt>
    <dgm:pt modelId="{FD8D5D25-A65E-DC4D-AA6A-7BEB7BD0279D}" type="sibTrans" cxnId="{645BAEB1-2E52-8640-83A3-5D7435116EC8}">
      <dgm:prSet/>
      <dgm:spPr/>
      <dgm:t>
        <a:bodyPr/>
        <a:lstStyle/>
        <a:p>
          <a:endParaRPr lang="fr-FR"/>
        </a:p>
      </dgm:t>
    </dgm:pt>
    <dgm:pt modelId="{B8AE9C2D-4FA3-E941-BE9A-DC9BEFC0906A}">
      <dgm:prSet/>
      <dgm:spPr/>
      <dgm:t>
        <a:bodyPr/>
        <a:lstStyle/>
        <a:p>
          <a:r>
            <a:rPr lang="fr-FR" dirty="0"/>
            <a:t>Histoire littéraire </a:t>
          </a:r>
        </a:p>
      </dgm:t>
    </dgm:pt>
    <dgm:pt modelId="{7F9C2CD7-2A15-FB4A-95B5-22154EFA563B}" type="parTrans" cxnId="{FDF7D129-EC7C-3743-BE2F-14CD0F9B5657}">
      <dgm:prSet/>
      <dgm:spPr/>
      <dgm:t>
        <a:bodyPr/>
        <a:lstStyle/>
        <a:p>
          <a:endParaRPr lang="fr-FR"/>
        </a:p>
      </dgm:t>
    </dgm:pt>
    <dgm:pt modelId="{E8EE40ED-B142-4D4A-A420-7ADAB1C4FEBE}" type="sibTrans" cxnId="{FDF7D129-EC7C-3743-BE2F-14CD0F9B5657}">
      <dgm:prSet/>
      <dgm:spPr/>
      <dgm:t>
        <a:bodyPr/>
        <a:lstStyle/>
        <a:p>
          <a:endParaRPr lang="fr-FR"/>
        </a:p>
      </dgm:t>
    </dgm:pt>
    <dgm:pt modelId="{A9451628-2ACE-6D4D-A352-72C5A18E8D4D}">
      <dgm:prSet/>
      <dgm:spPr/>
      <dgm:t>
        <a:bodyPr/>
        <a:lstStyle/>
        <a:p>
          <a:r>
            <a:rPr lang="fr-FR" dirty="0"/>
            <a:t>Dissertation(s)</a:t>
          </a:r>
        </a:p>
      </dgm:t>
    </dgm:pt>
    <dgm:pt modelId="{C42737E7-5F5C-D641-9BE6-9C3CBAF308F3}" type="parTrans" cxnId="{71B0B278-B40F-A54E-8DB4-7A731E257853}">
      <dgm:prSet/>
      <dgm:spPr/>
      <dgm:t>
        <a:bodyPr/>
        <a:lstStyle/>
        <a:p>
          <a:endParaRPr lang="fr-FR"/>
        </a:p>
      </dgm:t>
    </dgm:pt>
    <dgm:pt modelId="{8721D707-6EB5-6D49-A8C8-21D98FF93602}" type="sibTrans" cxnId="{71B0B278-B40F-A54E-8DB4-7A731E257853}">
      <dgm:prSet/>
      <dgm:spPr/>
      <dgm:t>
        <a:bodyPr/>
        <a:lstStyle/>
        <a:p>
          <a:endParaRPr lang="fr-FR"/>
        </a:p>
      </dgm:t>
    </dgm:pt>
    <dgm:pt modelId="{5334EAF7-D17E-CE41-9170-ADC2A48BDB5F}">
      <dgm:prSet/>
      <dgm:spPr/>
      <dgm:t>
        <a:bodyPr/>
        <a:lstStyle/>
        <a:p>
          <a:r>
            <a:rPr lang="fr-FR" dirty="0"/>
            <a:t>Prolongement artistique et culturel </a:t>
          </a:r>
        </a:p>
      </dgm:t>
    </dgm:pt>
    <dgm:pt modelId="{89561F01-015A-804B-A694-0AF8E53B4E52}" type="parTrans" cxnId="{64A256F1-3A3B-6440-8704-1F085BE22C36}">
      <dgm:prSet/>
      <dgm:spPr/>
      <dgm:t>
        <a:bodyPr/>
        <a:lstStyle/>
        <a:p>
          <a:endParaRPr lang="fr-FR"/>
        </a:p>
      </dgm:t>
    </dgm:pt>
    <dgm:pt modelId="{0CB9C964-86DC-374C-B816-59B97A3C9EA8}" type="sibTrans" cxnId="{64A256F1-3A3B-6440-8704-1F085BE22C36}">
      <dgm:prSet/>
      <dgm:spPr/>
      <dgm:t>
        <a:bodyPr/>
        <a:lstStyle/>
        <a:p>
          <a:endParaRPr lang="fr-FR"/>
        </a:p>
      </dgm:t>
    </dgm:pt>
    <dgm:pt modelId="{07A9F8D9-E3B0-8848-8843-A55C94D28E58}">
      <dgm:prSet/>
      <dgm:spPr/>
      <dgm:t>
        <a:bodyPr/>
        <a:lstStyle/>
        <a:p>
          <a:r>
            <a:rPr lang="fr-FR" dirty="0"/>
            <a:t>Carnet / cercle de lecture </a:t>
          </a:r>
        </a:p>
      </dgm:t>
    </dgm:pt>
    <dgm:pt modelId="{39114389-6E0B-D642-B07D-8F80BEE4733B}" type="parTrans" cxnId="{0672D8AB-4180-8A48-8A24-915107912AF3}">
      <dgm:prSet/>
      <dgm:spPr/>
      <dgm:t>
        <a:bodyPr/>
        <a:lstStyle/>
        <a:p>
          <a:endParaRPr lang="fr-FR"/>
        </a:p>
      </dgm:t>
    </dgm:pt>
    <dgm:pt modelId="{2291063B-0775-564A-9FE9-CF572E26C967}" type="sibTrans" cxnId="{0672D8AB-4180-8A48-8A24-915107912AF3}">
      <dgm:prSet/>
      <dgm:spPr/>
      <dgm:t>
        <a:bodyPr/>
        <a:lstStyle/>
        <a:p>
          <a:endParaRPr lang="fr-FR"/>
        </a:p>
      </dgm:t>
    </dgm:pt>
    <dgm:pt modelId="{1B466120-74C1-F44C-BAA4-6E15722CF917}">
      <dgm:prSet/>
      <dgm:spPr/>
      <dgm:t>
        <a:bodyPr/>
        <a:lstStyle/>
        <a:p>
          <a:r>
            <a:rPr lang="fr-FR" dirty="0"/>
            <a:t>Étude de la langue </a:t>
          </a:r>
        </a:p>
      </dgm:t>
    </dgm:pt>
    <dgm:pt modelId="{EAFDE322-AB84-684E-81F9-99BBA4841533}" type="parTrans" cxnId="{7A2483E3-A659-DE46-B91C-908240EDD7C5}">
      <dgm:prSet/>
      <dgm:spPr/>
      <dgm:t>
        <a:bodyPr/>
        <a:lstStyle/>
        <a:p>
          <a:endParaRPr lang="fr-FR"/>
        </a:p>
      </dgm:t>
    </dgm:pt>
    <dgm:pt modelId="{9E23DE3E-B0F4-FA48-AB28-4B4557233FB6}" type="sibTrans" cxnId="{7A2483E3-A659-DE46-B91C-908240EDD7C5}">
      <dgm:prSet/>
      <dgm:spPr/>
      <dgm:t>
        <a:bodyPr/>
        <a:lstStyle/>
        <a:p>
          <a:endParaRPr lang="fr-FR"/>
        </a:p>
      </dgm:t>
    </dgm:pt>
    <dgm:pt modelId="{B6951C1C-9A07-0448-9CBA-B15DD37AB2F6}">
      <dgm:prSet/>
      <dgm:spPr/>
      <dgm:t>
        <a:bodyPr/>
        <a:lstStyle/>
        <a:p>
          <a:r>
            <a:rPr lang="fr-FR" dirty="0"/>
            <a:t>Récapitulatif des œuvres et des textes étudiés pour l’oral des ÉAF </a:t>
          </a:r>
        </a:p>
      </dgm:t>
    </dgm:pt>
    <dgm:pt modelId="{D998168A-7FC0-FA46-857E-AE7E8B4193B0}" type="parTrans" cxnId="{E3F10979-1E03-C04D-9A8F-6168B0A39341}">
      <dgm:prSet/>
      <dgm:spPr/>
      <dgm:t>
        <a:bodyPr/>
        <a:lstStyle/>
        <a:p>
          <a:endParaRPr lang="fr-FR"/>
        </a:p>
      </dgm:t>
    </dgm:pt>
    <dgm:pt modelId="{CC81FE7E-B234-194F-BFAC-28C7C26B5392}" type="sibTrans" cxnId="{E3F10979-1E03-C04D-9A8F-6168B0A39341}">
      <dgm:prSet/>
      <dgm:spPr/>
      <dgm:t>
        <a:bodyPr/>
        <a:lstStyle/>
        <a:p>
          <a:endParaRPr lang="fr-FR"/>
        </a:p>
      </dgm:t>
    </dgm:pt>
    <dgm:pt modelId="{02FF23DC-C7A4-9044-83AB-9F6C7C85A1BC}">
      <dgm:prSet/>
      <dgm:spPr/>
      <dgm:t>
        <a:bodyPr/>
        <a:lstStyle/>
        <a:p>
          <a:r>
            <a:rPr lang="fr-FR" dirty="0"/>
            <a:t>Bibliographie </a:t>
          </a:r>
        </a:p>
      </dgm:t>
    </dgm:pt>
    <dgm:pt modelId="{F17F9E0E-75AD-C74A-A74B-D7851DA2FA5A}" type="parTrans" cxnId="{B70A1A3F-3283-D849-96BF-9867178A3B79}">
      <dgm:prSet/>
      <dgm:spPr/>
      <dgm:t>
        <a:bodyPr/>
        <a:lstStyle/>
        <a:p>
          <a:endParaRPr lang="fr-FR"/>
        </a:p>
      </dgm:t>
    </dgm:pt>
    <dgm:pt modelId="{C2BEAB25-8065-1D41-AA65-E2197E82AB70}" type="sibTrans" cxnId="{B70A1A3F-3283-D849-96BF-9867178A3B79}">
      <dgm:prSet/>
      <dgm:spPr/>
      <dgm:t>
        <a:bodyPr/>
        <a:lstStyle/>
        <a:p>
          <a:endParaRPr lang="fr-FR"/>
        </a:p>
      </dgm:t>
    </dgm:pt>
    <dgm:pt modelId="{9B15854F-B7F7-934B-A386-34DF91F04B3E}">
      <dgm:prSet/>
      <dgm:spPr/>
      <dgm:t>
        <a:bodyPr/>
        <a:lstStyle/>
        <a:p>
          <a:r>
            <a:rPr lang="fr-FR" dirty="0"/>
            <a:t>L’oral</a:t>
          </a:r>
        </a:p>
      </dgm:t>
    </dgm:pt>
    <dgm:pt modelId="{527C876B-2630-4643-9774-3A8F6FCC833C}" type="parTrans" cxnId="{5A987479-31EC-F746-AA14-10330A3CDD02}">
      <dgm:prSet/>
      <dgm:spPr/>
      <dgm:t>
        <a:bodyPr/>
        <a:lstStyle/>
        <a:p>
          <a:endParaRPr lang="fr-FR"/>
        </a:p>
      </dgm:t>
    </dgm:pt>
    <dgm:pt modelId="{397812E3-0CD0-A944-B237-A067742DFAA7}" type="sibTrans" cxnId="{5A987479-31EC-F746-AA14-10330A3CDD02}">
      <dgm:prSet/>
      <dgm:spPr/>
      <dgm:t>
        <a:bodyPr/>
        <a:lstStyle/>
        <a:p>
          <a:endParaRPr lang="fr-FR"/>
        </a:p>
      </dgm:t>
    </dgm:pt>
    <dgm:pt modelId="{2FD49EE0-62A4-6245-9429-A1D51D39CA9C}" type="pres">
      <dgm:prSet presAssocID="{15C06716-16F2-044F-9C4A-D06DFBF72FCD}" presName="Name0" presStyleCnt="0">
        <dgm:presLayoutVars>
          <dgm:chMax val="1"/>
          <dgm:dir/>
          <dgm:animLvl val="ctr"/>
          <dgm:resizeHandles val="exact"/>
        </dgm:presLayoutVars>
      </dgm:prSet>
      <dgm:spPr/>
    </dgm:pt>
    <dgm:pt modelId="{34E1AD0A-6CC1-8045-95BD-03EBF4C8D407}" type="pres">
      <dgm:prSet presAssocID="{02B5DB6A-8894-BB4E-B6FF-2004BB34D7D7}" presName="centerShape" presStyleLbl="node0" presStyleIdx="0" presStyleCnt="1"/>
      <dgm:spPr/>
    </dgm:pt>
    <dgm:pt modelId="{E539AF5F-21E0-8E48-B774-9087F90F47E6}" type="pres">
      <dgm:prSet presAssocID="{8F250D02-5BAB-AE42-A96D-31724AD6A1A8}" presName="parTrans" presStyleLbl="sibTrans2D1" presStyleIdx="0" presStyleCnt="12"/>
      <dgm:spPr/>
    </dgm:pt>
    <dgm:pt modelId="{A42B73F0-4BD5-8841-BDC6-EB9D9AC77B44}" type="pres">
      <dgm:prSet presAssocID="{8F250D02-5BAB-AE42-A96D-31724AD6A1A8}" presName="connectorText" presStyleLbl="sibTrans2D1" presStyleIdx="0" presStyleCnt="12"/>
      <dgm:spPr/>
    </dgm:pt>
    <dgm:pt modelId="{E1B7C5D0-B92D-904C-85D0-0EB7F2242EB8}" type="pres">
      <dgm:prSet presAssocID="{F05258A5-DBF7-3748-A166-824797924265}" presName="node" presStyleLbl="node1" presStyleIdx="0" presStyleCnt="12">
        <dgm:presLayoutVars>
          <dgm:bulletEnabled val="1"/>
        </dgm:presLayoutVars>
      </dgm:prSet>
      <dgm:spPr/>
    </dgm:pt>
    <dgm:pt modelId="{9D653265-FFF7-DE40-875E-97B0A807DB90}" type="pres">
      <dgm:prSet presAssocID="{E8B48E34-7094-6446-B478-F8684A0AF043}" presName="parTrans" presStyleLbl="sibTrans2D1" presStyleIdx="1" presStyleCnt="12"/>
      <dgm:spPr/>
    </dgm:pt>
    <dgm:pt modelId="{AFDF9527-D790-1A4A-82B5-84D94DABD38E}" type="pres">
      <dgm:prSet presAssocID="{E8B48E34-7094-6446-B478-F8684A0AF043}" presName="connectorText" presStyleLbl="sibTrans2D1" presStyleIdx="1" presStyleCnt="12"/>
      <dgm:spPr/>
    </dgm:pt>
    <dgm:pt modelId="{622B4FB2-4D88-4142-9244-5BCE1704D4FB}" type="pres">
      <dgm:prSet presAssocID="{2CEB1A71-6713-0B46-A8A7-51F90FAA6192}" presName="node" presStyleLbl="node1" presStyleIdx="1" presStyleCnt="12">
        <dgm:presLayoutVars>
          <dgm:bulletEnabled val="1"/>
        </dgm:presLayoutVars>
      </dgm:prSet>
      <dgm:spPr/>
    </dgm:pt>
    <dgm:pt modelId="{56FF7839-804D-9149-B5B9-71D7455E39CC}" type="pres">
      <dgm:prSet presAssocID="{FA64DACE-48CD-194F-A068-2EDF78C603F6}" presName="parTrans" presStyleLbl="sibTrans2D1" presStyleIdx="2" presStyleCnt="12"/>
      <dgm:spPr/>
    </dgm:pt>
    <dgm:pt modelId="{81849328-D9E9-7349-9D7D-DCD724D18351}" type="pres">
      <dgm:prSet presAssocID="{FA64DACE-48CD-194F-A068-2EDF78C603F6}" presName="connectorText" presStyleLbl="sibTrans2D1" presStyleIdx="2" presStyleCnt="12"/>
      <dgm:spPr/>
    </dgm:pt>
    <dgm:pt modelId="{0BD25532-1538-EC49-A521-CD20ED47A50E}" type="pres">
      <dgm:prSet presAssocID="{87C49EBD-5FF7-D741-BBC3-71C7DFF29A5B}" presName="node" presStyleLbl="node1" presStyleIdx="2" presStyleCnt="12">
        <dgm:presLayoutVars>
          <dgm:bulletEnabled val="1"/>
        </dgm:presLayoutVars>
      </dgm:prSet>
      <dgm:spPr/>
    </dgm:pt>
    <dgm:pt modelId="{AAAAD7BF-4A6B-314C-9C23-23EC479504D4}" type="pres">
      <dgm:prSet presAssocID="{5D28C221-BF86-A146-AEB8-F9168567240D}" presName="parTrans" presStyleLbl="sibTrans2D1" presStyleIdx="3" presStyleCnt="12"/>
      <dgm:spPr/>
    </dgm:pt>
    <dgm:pt modelId="{6E1F958D-9F53-B44B-83A9-C012A43ADB97}" type="pres">
      <dgm:prSet presAssocID="{5D28C221-BF86-A146-AEB8-F9168567240D}" presName="connectorText" presStyleLbl="sibTrans2D1" presStyleIdx="3" presStyleCnt="12"/>
      <dgm:spPr/>
    </dgm:pt>
    <dgm:pt modelId="{86B824F3-7702-2649-926D-0CD2E8289A4C}" type="pres">
      <dgm:prSet presAssocID="{FFBC150C-40D1-D74C-8F7E-9D1BB6F25450}" presName="node" presStyleLbl="node1" presStyleIdx="3" presStyleCnt="12">
        <dgm:presLayoutVars>
          <dgm:bulletEnabled val="1"/>
        </dgm:presLayoutVars>
      </dgm:prSet>
      <dgm:spPr/>
    </dgm:pt>
    <dgm:pt modelId="{7070472E-7F22-6E4A-992B-3422037726AF}" type="pres">
      <dgm:prSet presAssocID="{7F9C2CD7-2A15-FB4A-95B5-22154EFA563B}" presName="parTrans" presStyleLbl="sibTrans2D1" presStyleIdx="4" presStyleCnt="12"/>
      <dgm:spPr/>
    </dgm:pt>
    <dgm:pt modelId="{76E447AB-7A00-AB41-A67A-7A95673E543E}" type="pres">
      <dgm:prSet presAssocID="{7F9C2CD7-2A15-FB4A-95B5-22154EFA563B}" presName="connectorText" presStyleLbl="sibTrans2D1" presStyleIdx="4" presStyleCnt="12"/>
      <dgm:spPr/>
    </dgm:pt>
    <dgm:pt modelId="{0DD3E6D3-5597-B44D-96D2-0F4236AA4FE1}" type="pres">
      <dgm:prSet presAssocID="{B8AE9C2D-4FA3-E941-BE9A-DC9BEFC0906A}" presName="node" presStyleLbl="node1" presStyleIdx="4" presStyleCnt="12">
        <dgm:presLayoutVars>
          <dgm:bulletEnabled val="1"/>
        </dgm:presLayoutVars>
      </dgm:prSet>
      <dgm:spPr/>
    </dgm:pt>
    <dgm:pt modelId="{9F7EEFF2-F751-B248-B62A-8C61C1683105}" type="pres">
      <dgm:prSet presAssocID="{C42737E7-5F5C-D641-9BE6-9C3CBAF308F3}" presName="parTrans" presStyleLbl="sibTrans2D1" presStyleIdx="5" presStyleCnt="12"/>
      <dgm:spPr/>
    </dgm:pt>
    <dgm:pt modelId="{2BCCEF4B-D33D-3B4C-B19E-A821C1F965D0}" type="pres">
      <dgm:prSet presAssocID="{C42737E7-5F5C-D641-9BE6-9C3CBAF308F3}" presName="connectorText" presStyleLbl="sibTrans2D1" presStyleIdx="5" presStyleCnt="12"/>
      <dgm:spPr/>
    </dgm:pt>
    <dgm:pt modelId="{FA441F49-0D09-F94A-B292-983C4EB07ED1}" type="pres">
      <dgm:prSet presAssocID="{A9451628-2ACE-6D4D-A352-72C5A18E8D4D}" presName="node" presStyleLbl="node1" presStyleIdx="5" presStyleCnt="12">
        <dgm:presLayoutVars>
          <dgm:bulletEnabled val="1"/>
        </dgm:presLayoutVars>
      </dgm:prSet>
      <dgm:spPr/>
    </dgm:pt>
    <dgm:pt modelId="{1E1F8658-23E4-AB4A-ACC6-ECACB7C385B6}" type="pres">
      <dgm:prSet presAssocID="{89561F01-015A-804B-A694-0AF8E53B4E52}" presName="parTrans" presStyleLbl="sibTrans2D1" presStyleIdx="6" presStyleCnt="12"/>
      <dgm:spPr/>
    </dgm:pt>
    <dgm:pt modelId="{8B1F8B66-ABF4-AD4D-9A30-DC2475192D2D}" type="pres">
      <dgm:prSet presAssocID="{89561F01-015A-804B-A694-0AF8E53B4E52}" presName="connectorText" presStyleLbl="sibTrans2D1" presStyleIdx="6" presStyleCnt="12"/>
      <dgm:spPr/>
    </dgm:pt>
    <dgm:pt modelId="{CD97DED1-B155-4141-83DA-F81F5EB76680}" type="pres">
      <dgm:prSet presAssocID="{5334EAF7-D17E-CE41-9170-ADC2A48BDB5F}" presName="node" presStyleLbl="node1" presStyleIdx="6" presStyleCnt="12">
        <dgm:presLayoutVars>
          <dgm:bulletEnabled val="1"/>
        </dgm:presLayoutVars>
      </dgm:prSet>
      <dgm:spPr/>
    </dgm:pt>
    <dgm:pt modelId="{5E194D70-FCB6-AD4E-8D37-C1A139E5C9C4}" type="pres">
      <dgm:prSet presAssocID="{39114389-6E0B-D642-B07D-8F80BEE4733B}" presName="parTrans" presStyleLbl="sibTrans2D1" presStyleIdx="7" presStyleCnt="12"/>
      <dgm:spPr/>
    </dgm:pt>
    <dgm:pt modelId="{15E206FB-23F5-4A4A-8999-217A6FE536B2}" type="pres">
      <dgm:prSet presAssocID="{39114389-6E0B-D642-B07D-8F80BEE4733B}" presName="connectorText" presStyleLbl="sibTrans2D1" presStyleIdx="7" presStyleCnt="12"/>
      <dgm:spPr/>
    </dgm:pt>
    <dgm:pt modelId="{B5CD2CA6-6717-EE44-AE09-075EAC83F7A6}" type="pres">
      <dgm:prSet presAssocID="{07A9F8D9-E3B0-8848-8843-A55C94D28E58}" presName="node" presStyleLbl="node1" presStyleIdx="7" presStyleCnt="12">
        <dgm:presLayoutVars>
          <dgm:bulletEnabled val="1"/>
        </dgm:presLayoutVars>
      </dgm:prSet>
      <dgm:spPr/>
    </dgm:pt>
    <dgm:pt modelId="{C53F544B-4B2E-764E-9372-97102EBB3767}" type="pres">
      <dgm:prSet presAssocID="{EAFDE322-AB84-684E-81F9-99BBA4841533}" presName="parTrans" presStyleLbl="sibTrans2D1" presStyleIdx="8" presStyleCnt="12"/>
      <dgm:spPr/>
    </dgm:pt>
    <dgm:pt modelId="{25B83426-ACC2-4649-9B9B-73849E42F855}" type="pres">
      <dgm:prSet presAssocID="{EAFDE322-AB84-684E-81F9-99BBA4841533}" presName="connectorText" presStyleLbl="sibTrans2D1" presStyleIdx="8" presStyleCnt="12"/>
      <dgm:spPr/>
    </dgm:pt>
    <dgm:pt modelId="{8FC253EE-9F27-B94E-A587-D9DE34EFFB57}" type="pres">
      <dgm:prSet presAssocID="{1B466120-74C1-F44C-BAA4-6E15722CF917}" presName="node" presStyleLbl="node1" presStyleIdx="8" presStyleCnt="12">
        <dgm:presLayoutVars>
          <dgm:bulletEnabled val="1"/>
        </dgm:presLayoutVars>
      </dgm:prSet>
      <dgm:spPr/>
    </dgm:pt>
    <dgm:pt modelId="{860402CE-5A07-8144-B278-37309F6D4569}" type="pres">
      <dgm:prSet presAssocID="{D998168A-7FC0-FA46-857E-AE7E8B4193B0}" presName="parTrans" presStyleLbl="sibTrans2D1" presStyleIdx="9" presStyleCnt="12"/>
      <dgm:spPr/>
    </dgm:pt>
    <dgm:pt modelId="{717CFA54-E6F0-B845-8391-13783065B123}" type="pres">
      <dgm:prSet presAssocID="{D998168A-7FC0-FA46-857E-AE7E8B4193B0}" presName="connectorText" presStyleLbl="sibTrans2D1" presStyleIdx="9" presStyleCnt="12"/>
      <dgm:spPr/>
    </dgm:pt>
    <dgm:pt modelId="{6A22A2FB-4B86-A646-942E-761D78329A0C}" type="pres">
      <dgm:prSet presAssocID="{B6951C1C-9A07-0448-9CBA-B15DD37AB2F6}" presName="node" presStyleLbl="node1" presStyleIdx="9" presStyleCnt="12">
        <dgm:presLayoutVars>
          <dgm:bulletEnabled val="1"/>
        </dgm:presLayoutVars>
      </dgm:prSet>
      <dgm:spPr/>
    </dgm:pt>
    <dgm:pt modelId="{F0555303-0399-1346-A246-C24AE126E208}" type="pres">
      <dgm:prSet presAssocID="{527C876B-2630-4643-9774-3A8F6FCC833C}" presName="parTrans" presStyleLbl="sibTrans2D1" presStyleIdx="10" presStyleCnt="12"/>
      <dgm:spPr/>
    </dgm:pt>
    <dgm:pt modelId="{C153B14F-2196-5941-9577-87BCF328F461}" type="pres">
      <dgm:prSet presAssocID="{527C876B-2630-4643-9774-3A8F6FCC833C}" presName="connectorText" presStyleLbl="sibTrans2D1" presStyleIdx="10" presStyleCnt="12"/>
      <dgm:spPr/>
    </dgm:pt>
    <dgm:pt modelId="{52513E30-1FB1-4247-8A65-04A1C0479BF5}" type="pres">
      <dgm:prSet presAssocID="{9B15854F-B7F7-934B-A386-34DF91F04B3E}" presName="node" presStyleLbl="node1" presStyleIdx="10" presStyleCnt="12">
        <dgm:presLayoutVars>
          <dgm:bulletEnabled val="1"/>
        </dgm:presLayoutVars>
      </dgm:prSet>
      <dgm:spPr/>
    </dgm:pt>
    <dgm:pt modelId="{B53B9523-04A4-E54A-9EB0-B1609EF937ED}" type="pres">
      <dgm:prSet presAssocID="{F17F9E0E-75AD-C74A-A74B-D7851DA2FA5A}" presName="parTrans" presStyleLbl="sibTrans2D1" presStyleIdx="11" presStyleCnt="12"/>
      <dgm:spPr/>
    </dgm:pt>
    <dgm:pt modelId="{8443CE30-F813-1045-B79A-C54758CA5BE7}" type="pres">
      <dgm:prSet presAssocID="{F17F9E0E-75AD-C74A-A74B-D7851DA2FA5A}" presName="connectorText" presStyleLbl="sibTrans2D1" presStyleIdx="11" presStyleCnt="12"/>
      <dgm:spPr/>
    </dgm:pt>
    <dgm:pt modelId="{F088A818-0D02-E846-8F01-7B3A231ED782}" type="pres">
      <dgm:prSet presAssocID="{02FF23DC-C7A4-9044-83AB-9F6C7C85A1BC}" presName="node" presStyleLbl="node1" presStyleIdx="11" presStyleCnt="12">
        <dgm:presLayoutVars>
          <dgm:bulletEnabled val="1"/>
        </dgm:presLayoutVars>
      </dgm:prSet>
      <dgm:spPr/>
    </dgm:pt>
  </dgm:ptLst>
  <dgm:cxnLst>
    <dgm:cxn modelId="{F371FC02-FE67-8C45-ABAB-7BEC7EAB1AEC}" type="presOf" srcId="{2CEB1A71-6713-0B46-A8A7-51F90FAA6192}" destId="{622B4FB2-4D88-4142-9244-5BCE1704D4FB}" srcOrd="0" destOrd="0" presId="urn:microsoft.com/office/officeart/2005/8/layout/radial5"/>
    <dgm:cxn modelId="{44A17D03-F929-6846-9AF0-FFACE3906BCE}" type="presOf" srcId="{39114389-6E0B-D642-B07D-8F80BEE4733B}" destId="{5E194D70-FCB6-AD4E-8D37-C1A139E5C9C4}" srcOrd="0" destOrd="0" presId="urn:microsoft.com/office/officeart/2005/8/layout/radial5"/>
    <dgm:cxn modelId="{C7CA770A-4AA9-D346-A525-D2104DCFA334}" type="presOf" srcId="{527C876B-2630-4643-9774-3A8F6FCC833C}" destId="{F0555303-0399-1346-A246-C24AE126E208}" srcOrd="0" destOrd="0" presId="urn:microsoft.com/office/officeart/2005/8/layout/radial5"/>
    <dgm:cxn modelId="{B354550C-BA48-2A46-B81A-BC4317F41BC5}" type="presOf" srcId="{EAFDE322-AB84-684E-81F9-99BBA4841533}" destId="{25B83426-ACC2-4649-9B9B-73849E42F855}" srcOrd="1" destOrd="0" presId="urn:microsoft.com/office/officeart/2005/8/layout/radial5"/>
    <dgm:cxn modelId="{3E7C6A15-3944-494D-BB0A-EE7FAF4F6E66}" type="presOf" srcId="{5334EAF7-D17E-CE41-9170-ADC2A48BDB5F}" destId="{CD97DED1-B155-4141-83DA-F81F5EB76680}" srcOrd="0" destOrd="0" presId="urn:microsoft.com/office/officeart/2005/8/layout/radial5"/>
    <dgm:cxn modelId="{685C0F16-4A03-7B48-AA65-EC5138F352B2}" srcId="{02B5DB6A-8894-BB4E-B6FF-2004BB34D7D7}" destId="{F05258A5-DBF7-3748-A166-824797924265}" srcOrd="0" destOrd="0" parTransId="{8F250D02-5BAB-AE42-A96D-31724AD6A1A8}" sibTransId="{A9CD99F6-E384-964E-BD97-AD66D04ADD12}"/>
    <dgm:cxn modelId="{02732117-422C-F140-B5E4-15810680E56E}" type="presOf" srcId="{F05258A5-DBF7-3748-A166-824797924265}" destId="{E1B7C5D0-B92D-904C-85D0-0EB7F2242EB8}" srcOrd="0" destOrd="0" presId="urn:microsoft.com/office/officeart/2005/8/layout/radial5"/>
    <dgm:cxn modelId="{00A34E28-04E5-7A48-8DFE-D38E19031124}" type="presOf" srcId="{E8B48E34-7094-6446-B478-F8684A0AF043}" destId="{9D653265-FFF7-DE40-875E-97B0A807DB90}" srcOrd="0" destOrd="0" presId="urn:microsoft.com/office/officeart/2005/8/layout/radial5"/>
    <dgm:cxn modelId="{75065629-7F44-1242-A5B5-4B232B353808}" type="presOf" srcId="{C42737E7-5F5C-D641-9BE6-9C3CBAF308F3}" destId="{2BCCEF4B-D33D-3B4C-B19E-A821C1F965D0}" srcOrd="1" destOrd="0" presId="urn:microsoft.com/office/officeart/2005/8/layout/radial5"/>
    <dgm:cxn modelId="{FDF7D129-EC7C-3743-BE2F-14CD0F9B5657}" srcId="{02B5DB6A-8894-BB4E-B6FF-2004BB34D7D7}" destId="{B8AE9C2D-4FA3-E941-BE9A-DC9BEFC0906A}" srcOrd="4" destOrd="0" parTransId="{7F9C2CD7-2A15-FB4A-95B5-22154EFA563B}" sibTransId="{E8EE40ED-B142-4D4A-A420-7ADAB1C4FEBE}"/>
    <dgm:cxn modelId="{00571634-E200-834B-BB40-8B77DF0FAC7E}" srcId="{02B5DB6A-8894-BB4E-B6FF-2004BB34D7D7}" destId="{87C49EBD-5FF7-D741-BBC3-71C7DFF29A5B}" srcOrd="2" destOrd="0" parTransId="{FA64DACE-48CD-194F-A068-2EDF78C603F6}" sibTransId="{D8FF3C4D-AE56-A846-864A-967FD67400D6}"/>
    <dgm:cxn modelId="{CEB40735-CEB7-7246-936F-4631CC1E6F87}" type="presOf" srcId="{EAFDE322-AB84-684E-81F9-99BBA4841533}" destId="{C53F544B-4B2E-764E-9372-97102EBB3767}" srcOrd="0" destOrd="0" presId="urn:microsoft.com/office/officeart/2005/8/layout/radial5"/>
    <dgm:cxn modelId="{B70A1A3F-3283-D849-96BF-9867178A3B79}" srcId="{02B5DB6A-8894-BB4E-B6FF-2004BB34D7D7}" destId="{02FF23DC-C7A4-9044-83AB-9F6C7C85A1BC}" srcOrd="11" destOrd="0" parTransId="{F17F9E0E-75AD-C74A-A74B-D7851DA2FA5A}" sibTransId="{C2BEAB25-8065-1D41-AA65-E2197E82AB70}"/>
    <dgm:cxn modelId="{6D3DAF42-B0F1-1A4F-8538-6BA34C31CF09}" type="presOf" srcId="{FA64DACE-48CD-194F-A068-2EDF78C603F6}" destId="{56FF7839-804D-9149-B5B9-71D7455E39CC}" srcOrd="0" destOrd="0" presId="urn:microsoft.com/office/officeart/2005/8/layout/radial5"/>
    <dgm:cxn modelId="{41A2C143-7D25-7541-867D-33B1F73EF12D}" type="presOf" srcId="{89561F01-015A-804B-A694-0AF8E53B4E52}" destId="{8B1F8B66-ABF4-AD4D-9A30-DC2475192D2D}" srcOrd="1" destOrd="0" presId="urn:microsoft.com/office/officeart/2005/8/layout/radial5"/>
    <dgm:cxn modelId="{7AF27A4A-F324-DF4D-9E0E-5228465B7043}" type="presOf" srcId="{8F250D02-5BAB-AE42-A96D-31724AD6A1A8}" destId="{E539AF5F-21E0-8E48-B774-9087F90F47E6}" srcOrd="0" destOrd="0" presId="urn:microsoft.com/office/officeart/2005/8/layout/radial5"/>
    <dgm:cxn modelId="{5AE84E59-5D9D-8549-90AF-3C255A4AEBAF}" type="presOf" srcId="{A9451628-2ACE-6D4D-A352-72C5A18E8D4D}" destId="{FA441F49-0D09-F94A-B292-983C4EB07ED1}" srcOrd="0" destOrd="0" presId="urn:microsoft.com/office/officeart/2005/8/layout/radial5"/>
    <dgm:cxn modelId="{20848361-761B-5844-9608-16F9EFB275CF}" type="presOf" srcId="{C42737E7-5F5C-D641-9BE6-9C3CBAF308F3}" destId="{9F7EEFF2-F751-B248-B62A-8C61C1683105}" srcOrd="0" destOrd="0" presId="urn:microsoft.com/office/officeart/2005/8/layout/radial5"/>
    <dgm:cxn modelId="{A550176A-81EA-6446-82AC-941D095DBBE7}" type="presOf" srcId="{39114389-6E0B-D642-B07D-8F80BEE4733B}" destId="{15E206FB-23F5-4A4A-8999-217A6FE536B2}" srcOrd="1" destOrd="0" presId="urn:microsoft.com/office/officeart/2005/8/layout/radial5"/>
    <dgm:cxn modelId="{1143276C-16DA-3046-A74D-A4FB8D3AB922}" type="presOf" srcId="{15C06716-16F2-044F-9C4A-D06DFBF72FCD}" destId="{2FD49EE0-62A4-6245-9429-A1D51D39CA9C}" srcOrd="0" destOrd="0" presId="urn:microsoft.com/office/officeart/2005/8/layout/radial5"/>
    <dgm:cxn modelId="{71B0B278-B40F-A54E-8DB4-7A731E257853}" srcId="{02B5DB6A-8894-BB4E-B6FF-2004BB34D7D7}" destId="{A9451628-2ACE-6D4D-A352-72C5A18E8D4D}" srcOrd="5" destOrd="0" parTransId="{C42737E7-5F5C-D641-9BE6-9C3CBAF308F3}" sibTransId="{8721D707-6EB5-6D49-A8C8-21D98FF93602}"/>
    <dgm:cxn modelId="{E3F10979-1E03-C04D-9A8F-6168B0A39341}" srcId="{02B5DB6A-8894-BB4E-B6FF-2004BB34D7D7}" destId="{B6951C1C-9A07-0448-9CBA-B15DD37AB2F6}" srcOrd="9" destOrd="0" parTransId="{D998168A-7FC0-FA46-857E-AE7E8B4193B0}" sibTransId="{CC81FE7E-B234-194F-BFAC-28C7C26B5392}"/>
    <dgm:cxn modelId="{5A987479-31EC-F746-AA14-10330A3CDD02}" srcId="{02B5DB6A-8894-BB4E-B6FF-2004BB34D7D7}" destId="{9B15854F-B7F7-934B-A386-34DF91F04B3E}" srcOrd="10" destOrd="0" parTransId="{527C876B-2630-4643-9774-3A8F6FCC833C}" sibTransId="{397812E3-0CD0-A944-B237-A067742DFAA7}"/>
    <dgm:cxn modelId="{1532D57A-AC83-1741-AB71-705F1D82B65E}" type="presOf" srcId="{F17F9E0E-75AD-C74A-A74B-D7851DA2FA5A}" destId="{8443CE30-F813-1045-B79A-C54758CA5BE7}" srcOrd="1" destOrd="0" presId="urn:microsoft.com/office/officeart/2005/8/layout/radial5"/>
    <dgm:cxn modelId="{A556077B-94B1-B74B-A9AC-3A7E14C49290}" srcId="{02B5DB6A-8894-BB4E-B6FF-2004BB34D7D7}" destId="{2CEB1A71-6713-0B46-A8A7-51F90FAA6192}" srcOrd="1" destOrd="0" parTransId="{E8B48E34-7094-6446-B478-F8684A0AF043}" sibTransId="{B26C2230-CADF-7045-95C3-C8FE12FA0B25}"/>
    <dgm:cxn modelId="{ACBE277D-A3EE-074D-9D39-646D5FECE488}" type="presOf" srcId="{02B5DB6A-8894-BB4E-B6FF-2004BB34D7D7}" destId="{34E1AD0A-6CC1-8045-95BD-03EBF4C8D407}" srcOrd="0" destOrd="0" presId="urn:microsoft.com/office/officeart/2005/8/layout/radial5"/>
    <dgm:cxn modelId="{AB8A4A7E-EEA0-4945-972C-278D6AB72E2C}" type="presOf" srcId="{5D28C221-BF86-A146-AEB8-F9168567240D}" destId="{AAAAD7BF-4A6B-314C-9C23-23EC479504D4}" srcOrd="0" destOrd="0" presId="urn:microsoft.com/office/officeart/2005/8/layout/radial5"/>
    <dgm:cxn modelId="{51D43389-A75C-9841-8E09-9C008AA5C6EA}" type="presOf" srcId="{8F250D02-5BAB-AE42-A96D-31724AD6A1A8}" destId="{A42B73F0-4BD5-8841-BDC6-EB9D9AC77B44}" srcOrd="1" destOrd="0" presId="urn:microsoft.com/office/officeart/2005/8/layout/radial5"/>
    <dgm:cxn modelId="{9C15C589-60B3-A843-ACCD-ABABFB591201}" type="presOf" srcId="{7F9C2CD7-2A15-FB4A-95B5-22154EFA563B}" destId="{7070472E-7F22-6E4A-992B-3422037726AF}" srcOrd="0" destOrd="0" presId="urn:microsoft.com/office/officeart/2005/8/layout/radial5"/>
    <dgm:cxn modelId="{A68E338F-E4E6-C34C-9788-8BE1D9209DB6}" type="presOf" srcId="{B6951C1C-9A07-0448-9CBA-B15DD37AB2F6}" destId="{6A22A2FB-4B86-A646-942E-761D78329A0C}" srcOrd="0" destOrd="0" presId="urn:microsoft.com/office/officeart/2005/8/layout/radial5"/>
    <dgm:cxn modelId="{DC328F96-6E4F-4843-9B18-AFEF2B45DB61}" type="presOf" srcId="{1B466120-74C1-F44C-BAA4-6E15722CF917}" destId="{8FC253EE-9F27-B94E-A587-D9DE34EFFB57}" srcOrd="0" destOrd="0" presId="urn:microsoft.com/office/officeart/2005/8/layout/radial5"/>
    <dgm:cxn modelId="{1D732E99-4C0D-A340-A7C4-2B86D377D3C5}" type="presOf" srcId="{5D28C221-BF86-A146-AEB8-F9168567240D}" destId="{6E1F958D-9F53-B44B-83A9-C012A43ADB97}" srcOrd="1" destOrd="0" presId="urn:microsoft.com/office/officeart/2005/8/layout/radial5"/>
    <dgm:cxn modelId="{E4E33D9F-B335-5C47-B8C9-DA1B99C23A8F}" srcId="{15C06716-16F2-044F-9C4A-D06DFBF72FCD}" destId="{02B5DB6A-8894-BB4E-B6FF-2004BB34D7D7}" srcOrd="0" destOrd="0" parTransId="{353C2AAF-2512-A448-B89E-066815399ABA}" sibTransId="{CC8DBD6D-5F57-4A47-9B61-1B90D28715A9}"/>
    <dgm:cxn modelId="{73B4DEA2-BA69-4745-B94A-9B013C74EEEA}" type="presOf" srcId="{E8B48E34-7094-6446-B478-F8684A0AF043}" destId="{AFDF9527-D790-1A4A-82B5-84D94DABD38E}" srcOrd="1" destOrd="0" presId="urn:microsoft.com/office/officeart/2005/8/layout/radial5"/>
    <dgm:cxn modelId="{E20637A4-FC95-0C42-B9F3-82705B0EEDCD}" type="presOf" srcId="{7F9C2CD7-2A15-FB4A-95B5-22154EFA563B}" destId="{76E447AB-7A00-AB41-A67A-7A95673E543E}" srcOrd="1" destOrd="0" presId="urn:microsoft.com/office/officeart/2005/8/layout/radial5"/>
    <dgm:cxn modelId="{B32C62A5-3D5A-DA40-A0D7-AB30BF486B5F}" type="presOf" srcId="{B8AE9C2D-4FA3-E941-BE9A-DC9BEFC0906A}" destId="{0DD3E6D3-5597-B44D-96D2-0F4236AA4FE1}" srcOrd="0" destOrd="0" presId="urn:microsoft.com/office/officeart/2005/8/layout/radial5"/>
    <dgm:cxn modelId="{C1798AA8-9781-0841-B73D-FDD5BFB96757}" type="presOf" srcId="{527C876B-2630-4643-9774-3A8F6FCC833C}" destId="{C153B14F-2196-5941-9577-87BCF328F461}" srcOrd="1" destOrd="0" presId="urn:microsoft.com/office/officeart/2005/8/layout/radial5"/>
    <dgm:cxn modelId="{0672D8AB-4180-8A48-8A24-915107912AF3}" srcId="{02B5DB6A-8894-BB4E-B6FF-2004BB34D7D7}" destId="{07A9F8D9-E3B0-8848-8843-A55C94D28E58}" srcOrd="7" destOrd="0" parTransId="{39114389-6E0B-D642-B07D-8F80BEE4733B}" sibTransId="{2291063B-0775-564A-9FE9-CF572E26C967}"/>
    <dgm:cxn modelId="{645BAEB1-2E52-8640-83A3-5D7435116EC8}" srcId="{02B5DB6A-8894-BB4E-B6FF-2004BB34D7D7}" destId="{FFBC150C-40D1-D74C-8F7E-9D1BB6F25450}" srcOrd="3" destOrd="0" parTransId="{5D28C221-BF86-A146-AEB8-F9168567240D}" sibTransId="{FD8D5D25-A65E-DC4D-AA6A-7BEB7BD0279D}"/>
    <dgm:cxn modelId="{25CE47C1-B041-9B4F-8955-0DBDD41843C4}" type="presOf" srcId="{89561F01-015A-804B-A694-0AF8E53B4E52}" destId="{1E1F8658-23E4-AB4A-ACC6-ECACB7C385B6}" srcOrd="0" destOrd="0" presId="urn:microsoft.com/office/officeart/2005/8/layout/radial5"/>
    <dgm:cxn modelId="{12D8A4C5-D097-C84D-A3B9-5063327C913A}" type="presOf" srcId="{D998168A-7FC0-FA46-857E-AE7E8B4193B0}" destId="{860402CE-5A07-8144-B278-37309F6D4569}" srcOrd="0" destOrd="0" presId="urn:microsoft.com/office/officeart/2005/8/layout/radial5"/>
    <dgm:cxn modelId="{35CDA2D3-86BF-8246-A95A-3FDABB8EEC00}" type="presOf" srcId="{FFBC150C-40D1-D74C-8F7E-9D1BB6F25450}" destId="{86B824F3-7702-2649-926D-0CD2E8289A4C}" srcOrd="0" destOrd="0" presId="urn:microsoft.com/office/officeart/2005/8/layout/radial5"/>
    <dgm:cxn modelId="{985FF2DE-4216-7942-96B6-166290E8D700}" type="presOf" srcId="{02FF23DC-C7A4-9044-83AB-9F6C7C85A1BC}" destId="{F088A818-0D02-E846-8F01-7B3A231ED782}" srcOrd="0" destOrd="0" presId="urn:microsoft.com/office/officeart/2005/8/layout/radial5"/>
    <dgm:cxn modelId="{7A2483E3-A659-DE46-B91C-908240EDD7C5}" srcId="{02B5DB6A-8894-BB4E-B6FF-2004BB34D7D7}" destId="{1B466120-74C1-F44C-BAA4-6E15722CF917}" srcOrd="8" destOrd="0" parTransId="{EAFDE322-AB84-684E-81F9-99BBA4841533}" sibTransId="{9E23DE3E-B0F4-FA48-AB28-4B4557233FB6}"/>
    <dgm:cxn modelId="{70DF20E7-0F90-2846-A8A7-65E5F18191BE}" type="presOf" srcId="{87C49EBD-5FF7-D741-BBC3-71C7DFF29A5B}" destId="{0BD25532-1538-EC49-A521-CD20ED47A50E}" srcOrd="0" destOrd="0" presId="urn:microsoft.com/office/officeart/2005/8/layout/radial5"/>
    <dgm:cxn modelId="{BC5A2FE7-1378-764F-9365-51448F7043C9}" type="presOf" srcId="{F17F9E0E-75AD-C74A-A74B-D7851DA2FA5A}" destId="{B53B9523-04A4-E54A-9EB0-B1609EF937ED}" srcOrd="0" destOrd="0" presId="urn:microsoft.com/office/officeart/2005/8/layout/radial5"/>
    <dgm:cxn modelId="{6EEBC3EA-C89E-F54A-BF06-AEE681AC1236}" type="presOf" srcId="{9B15854F-B7F7-934B-A386-34DF91F04B3E}" destId="{52513E30-1FB1-4247-8A65-04A1C0479BF5}" srcOrd="0" destOrd="0" presId="urn:microsoft.com/office/officeart/2005/8/layout/radial5"/>
    <dgm:cxn modelId="{F69E65EB-3A11-1B43-A060-22D0FABDEAD4}" type="presOf" srcId="{FA64DACE-48CD-194F-A068-2EDF78C603F6}" destId="{81849328-D9E9-7349-9D7D-DCD724D18351}" srcOrd="1" destOrd="0" presId="urn:microsoft.com/office/officeart/2005/8/layout/radial5"/>
    <dgm:cxn modelId="{B22135F1-6B84-024A-BA4A-98CC1A316275}" type="presOf" srcId="{07A9F8D9-E3B0-8848-8843-A55C94D28E58}" destId="{B5CD2CA6-6717-EE44-AE09-075EAC83F7A6}" srcOrd="0" destOrd="0" presId="urn:microsoft.com/office/officeart/2005/8/layout/radial5"/>
    <dgm:cxn modelId="{64A256F1-3A3B-6440-8704-1F085BE22C36}" srcId="{02B5DB6A-8894-BB4E-B6FF-2004BB34D7D7}" destId="{5334EAF7-D17E-CE41-9170-ADC2A48BDB5F}" srcOrd="6" destOrd="0" parTransId="{89561F01-015A-804B-A694-0AF8E53B4E52}" sibTransId="{0CB9C964-86DC-374C-B816-59B97A3C9EA8}"/>
    <dgm:cxn modelId="{986275FB-08EE-FE49-A8C6-5BE13E2D994C}" type="presOf" srcId="{D998168A-7FC0-FA46-857E-AE7E8B4193B0}" destId="{717CFA54-E6F0-B845-8391-13783065B123}" srcOrd="1" destOrd="0" presId="urn:microsoft.com/office/officeart/2005/8/layout/radial5"/>
    <dgm:cxn modelId="{34316875-F5FA-8B42-A83C-088D5CABD8EA}" type="presParOf" srcId="{2FD49EE0-62A4-6245-9429-A1D51D39CA9C}" destId="{34E1AD0A-6CC1-8045-95BD-03EBF4C8D407}" srcOrd="0" destOrd="0" presId="urn:microsoft.com/office/officeart/2005/8/layout/radial5"/>
    <dgm:cxn modelId="{2F6540B3-3A48-1F44-8547-5A8761730D89}" type="presParOf" srcId="{2FD49EE0-62A4-6245-9429-A1D51D39CA9C}" destId="{E539AF5F-21E0-8E48-B774-9087F90F47E6}" srcOrd="1" destOrd="0" presId="urn:microsoft.com/office/officeart/2005/8/layout/radial5"/>
    <dgm:cxn modelId="{A4EA00BC-14DD-7143-8378-833406072D15}" type="presParOf" srcId="{E539AF5F-21E0-8E48-B774-9087F90F47E6}" destId="{A42B73F0-4BD5-8841-BDC6-EB9D9AC77B44}" srcOrd="0" destOrd="0" presId="urn:microsoft.com/office/officeart/2005/8/layout/radial5"/>
    <dgm:cxn modelId="{FDBB791A-E40C-7649-88E6-F3C953C9AF0A}" type="presParOf" srcId="{2FD49EE0-62A4-6245-9429-A1D51D39CA9C}" destId="{E1B7C5D0-B92D-904C-85D0-0EB7F2242EB8}" srcOrd="2" destOrd="0" presId="urn:microsoft.com/office/officeart/2005/8/layout/radial5"/>
    <dgm:cxn modelId="{7B5B2C3E-7169-E840-BEDB-E29889FDFD86}" type="presParOf" srcId="{2FD49EE0-62A4-6245-9429-A1D51D39CA9C}" destId="{9D653265-FFF7-DE40-875E-97B0A807DB90}" srcOrd="3" destOrd="0" presId="urn:microsoft.com/office/officeart/2005/8/layout/radial5"/>
    <dgm:cxn modelId="{C4C00470-1E18-A640-9F0A-560948AD1A1E}" type="presParOf" srcId="{9D653265-FFF7-DE40-875E-97B0A807DB90}" destId="{AFDF9527-D790-1A4A-82B5-84D94DABD38E}" srcOrd="0" destOrd="0" presId="urn:microsoft.com/office/officeart/2005/8/layout/radial5"/>
    <dgm:cxn modelId="{A2DA6049-F6A9-2247-909A-87EB2243DE78}" type="presParOf" srcId="{2FD49EE0-62A4-6245-9429-A1D51D39CA9C}" destId="{622B4FB2-4D88-4142-9244-5BCE1704D4FB}" srcOrd="4" destOrd="0" presId="urn:microsoft.com/office/officeart/2005/8/layout/radial5"/>
    <dgm:cxn modelId="{D383E439-28E9-284A-A3BF-0B719DE1023A}" type="presParOf" srcId="{2FD49EE0-62A4-6245-9429-A1D51D39CA9C}" destId="{56FF7839-804D-9149-B5B9-71D7455E39CC}" srcOrd="5" destOrd="0" presId="urn:microsoft.com/office/officeart/2005/8/layout/radial5"/>
    <dgm:cxn modelId="{6326D233-A499-E14B-8FCD-B485AAA075B5}" type="presParOf" srcId="{56FF7839-804D-9149-B5B9-71D7455E39CC}" destId="{81849328-D9E9-7349-9D7D-DCD724D18351}" srcOrd="0" destOrd="0" presId="urn:microsoft.com/office/officeart/2005/8/layout/radial5"/>
    <dgm:cxn modelId="{A6E3BA5C-7F50-BB42-8A07-F1ED16E4B828}" type="presParOf" srcId="{2FD49EE0-62A4-6245-9429-A1D51D39CA9C}" destId="{0BD25532-1538-EC49-A521-CD20ED47A50E}" srcOrd="6" destOrd="0" presId="urn:microsoft.com/office/officeart/2005/8/layout/radial5"/>
    <dgm:cxn modelId="{290C9C51-98D6-6842-9BAC-26BCC9739AB3}" type="presParOf" srcId="{2FD49EE0-62A4-6245-9429-A1D51D39CA9C}" destId="{AAAAD7BF-4A6B-314C-9C23-23EC479504D4}" srcOrd="7" destOrd="0" presId="urn:microsoft.com/office/officeart/2005/8/layout/radial5"/>
    <dgm:cxn modelId="{4AFFAEF2-B669-6B47-9FBA-3FBE30216438}" type="presParOf" srcId="{AAAAD7BF-4A6B-314C-9C23-23EC479504D4}" destId="{6E1F958D-9F53-B44B-83A9-C012A43ADB97}" srcOrd="0" destOrd="0" presId="urn:microsoft.com/office/officeart/2005/8/layout/radial5"/>
    <dgm:cxn modelId="{02DC05E3-BD16-BA44-8FFA-22DCE460235D}" type="presParOf" srcId="{2FD49EE0-62A4-6245-9429-A1D51D39CA9C}" destId="{86B824F3-7702-2649-926D-0CD2E8289A4C}" srcOrd="8" destOrd="0" presId="urn:microsoft.com/office/officeart/2005/8/layout/radial5"/>
    <dgm:cxn modelId="{F33B295C-5620-744A-95E4-D804F836945F}" type="presParOf" srcId="{2FD49EE0-62A4-6245-9429-A1D51D39CA9C}" destId="{7070472E-7F22-6E4A-992B-3422037726AF}" srcOrd="9" destOrd="0" presId="urn:microsoft.com/office/officeart/2005/8/layout/radial5"/>
    <dgm:cxn modelId="{17AFFE1B-1985-3D41-9E17-81CFA15403E8}" type="presParOf" srcId="{7070472E-7F22-6E4A-992B-3422037726AF}" destId="{76E447AB-7A00-AB41-A67A-7A95673E543E}" srcOrd="0" destOrd="0" presId="urn:microsoft.com/office/officeart/2005/8/layout/radial5"/>
    <dgm:cxn modelId="{C06929D3-6194-5C49-B9B6-5B768B241E80}" type="presParOf" srcId="{2FD49EE0-62A4-6245-9429-A1D51D39CA9C}" destId="{0DD3E6D3-5597-B44D-96D2-0F4236AA4FE1}" srcOrd="10" destOrd="0" presId="urn:microsoft.com/office/officeart/2005/8/layout/radial5"/>
    <dgm:cxn modelId="{B3A40C22-A225-D747-A16B-520E4D83E3D9}" type="presParOf" srcId="{2FD49EE0-62A4-6245-9429-A1D51D39CA9C}" destId="{9F7EEFF2-F751-B248-B62A-8C61C1683105}" srcOrd="11" destOrd="0" presId="urn:microsoft.com/office/officeart/2005/8/layout/radial5"/>
    <dgm:cxn modelId="{2B8C714C-580E-854F-B2AA-E74D3F77D257}" type="presParOf" srcId="{9F7EEFF2-F751-B248-B62A-8C61C1683105}" destId="{2BCCEF4B-D33D-3B4C-B19E-A821C1F965D0}" srcOrd="0" destOrd="0" presId="urn:microsoft.com/office/officeart/2005/8/layout/radial5"/>
    <dgm:cxn modelId="{19A5CA78-2BD0-784D-9134-A7D1F99E0311}" type="presParOf" srcId="{2FD49EE0-62A4-6245-9429-A1D51D39CA9C}" destId="{FA441F49-0D09-F94A-B292-983C4EB07ED1}" srcOrd="12" destOrd="0" presId="urn:microsoft.com/office/officeart/2005/8/layout/radial5"/>
    <dgm:cxn modelId="{FBD6691F-2FF5-4546-B799-DA0169BB9B12}" type="presParOf" srcId="{2FD49EE0-62A4-6245-9429-A1D51D39CA9C}" destId="{1E1F8658-23E4-AB4A-ACC6-ECACB7C385B6}" srcOrd="13" destOrd="0" presId="urn:microsoft.com/office/officeart/2005/8/layout/radial5"/>
    <dgm:cxn modelId="{5FC1D07B-782B-F447-9306-C0E65E32B3CB}" type="presParOf" srcId="{1E1F8658-23E4-AB4A-ACC6-ECACB7C385B6}" destId="{8B1F8B66-ABF4-AD4D-9A30-DC2475192D2D}" srcOrd="0" destOrd="0" presId="urn:microsoft.com/office/officeart/2005/8/layout/radial5"/>
    <dgm:cxn modelId="{E4AFB82B-BDB9-9845-97B1-F1D02A3BDDA7}" type="presParOf" srcId="{2FD49EE0-62A4-6245-9429-A1D51D39CA9C}" destId="{CD97DED1-B155-4141-83DA-F81F5EB76680}" srcOrd="14" destOrd="0" presId="urn:microsoft.com/office/officeart/2005/8/layout/radial5"/>
    <dgm:cxn modelId="{CF25AF96-DB69-7947-AFCA-ED48FB978CC0}" type="presParOf" srcId="{2FD49EE0-62A4-6245-9429-A1D51D39CA9C}" destId="{5E194D70-FCB6-AD4E-8D37-C1A139E5C9C4}" srcOrd="15" destOrd="0" presId="urn:microsoft.com/office/officeart/2005/8/layout/radial5"/>
    <dgm:cxn modelId="{8BC72128-F5C0-9C4A-8171-8304126AA744}" type="presParOf" srcId="{5E194D70-FCB6-AD4E-8D37-C1A139E5C9C4}" destId="{15E206FB-23F5-4A4A-8999-217A6FE536B2}" srcOrd="0" destOrd="0" presId="urn:microsoft.com/office/officeart/2005/8/layout/radial5"/>
    <dgm:cxn modelId="{0172B625-73AA-904F-9593-566099BA9671}" type="presParOf" srcId="{2FD49EE0-62A4-6245-9429-A1D51D39CA9C}" destId="{B5CD2CA6-6717-EE44-AE09-075EAC83F7A6}" srcOrd="16" destOrd="0" presId="urn:microsoft.com/office/officeart/2005/8/layout/radial5"/>
    <dgm:cxn modelId="{F3E41687-C0E4-D640-A167-70010103470E}" type="presParOf" srcId="{2FD49EE0-62A4-6245-9429-A1D51D39CA9C}" destId="{C53F544B-4B2E-764E-9372-97102EBB3767}" srcOrd="17" destOrd="0" presId="urn:microsoft.com/office/officeart/2005/8/layout/radial5"/>
    <dgm:cxn modelId="{4BCD2118-ACEA-4A42-BF29-73D21C56EE85}" type="presParOf" srcId="{C53F544B-4B2E-764E-9372-97102EBB3767}" destId="{25B83426-ACC2-4649-9B9B-73849E42F855}" srcOrd="0" destOrd="0" presId="urn:microsoft.com/office/officeart/2005/8/layout/radial5"/>
    <dgm:cxn modelId="{8DC58C8D-F84E-3046-9E0C-3FAFCDB79372}" type="presParOf" srcId="{2FD49EE0-62A4-6245-9429-A1D51D39CA9C}" destId="{8FC253EE-9F27-B94E-A587-D9DE34EFFB57}" srcOrd="18" destOrd="0" presId="urn:microsoft.com/office/officeart/2005/8/layout/radial5"/>
    <dgm:cxn modelId="{9FE53E9F-359D-A843-93AB-EE099DCF2E01}" type="presParOf" srcId="{2FD49EE0-62A4-6245-9429-A1D51D39CA9C}" destId="{860402CE-5A07-8144-B278-37309F6D4569}" srcOrd="19" destOrd="0" presId="urn:microsoft.com/office/officeart/2005/8/layout/radial5"/>
    <dgm:cxn modelId="{E54FB6F3-000B-E74A-BCB8-3610E7A4F635}" type="presParOf" srcId="{860402CE-5A07-8144-B278-37309F6D4569}" destId="{717CFA54-E6F0-B845-8391-13783065B123}" srcOrd="0" destOrd="0" presId="urn:microsoft.com/office/officeart/2005/8/layout/radial5"/>
    <dgm:cxn modelId="{E4FEFE15-EAA5-174E-9E06-B1910C8E0A09}" type="presParOf" srcId="{2FD49EE0-62A4-6245-9429-A1D51D39CA9C}" destId="{6A22A2FB-4B86-A646-942E-761D78329A0C}" srcOrd="20" destOrd="0" presId="urn:microsoft.com/office/officeart/2005/8/layout/radial5"/>
    <dgm:cxn modelId="{C67A2333-3404-D047-9571-45F955C4CE9A}" type="presParOf" srcId="{2FD49EE0-62A4-6245-9429-A1D51D39CA9C}" destId="{F0555303-0399-1346-A246-C24AE126E208}" srcOrd="21" destOrd="0" presId="urn:microsoft.com/office/officeart/2005/8/layout/radial5"/>
    <dgm:cxn modelId="{7F21395D-BDBC-4845-AC96-328CE600CDB6}" type="presParOf" srcId="{F0555303-0399-1346-A246-C24AE126E208}" destId="{C153B14F-2196-5941-9577-87BCF328F461}" srcOrd="0" destOrd="0" presId="urn:microsoft.com/office/officeart/2005/8/layout/radial5"/>
    <dgm:cxn modelId="{230BC8EB-7C38-784A-BC6A-F9AF08E846BE}" type="presParOf" srcId="{2FD49EE0-62A4-6245-9429-A1D51D39CA9C}" destId="{52513E30-1FB1-4247-8A65-04A1C0479BF5}" srcOrd="22" destOrd="0" presId="urn:microsoft.com/office/officeart/2005/8/layout/radial5"/>
    <dgm:cxn modelId="{B27773F9-472D-BF47-A25E-15B7996CCADA}" type="presParOf" srcId="{2FD49EE0-62A4-6245-9429-A1D51D39CA9C}" destId="{B53B9523-04A4-E54A-9EB0-B1609EF937ED}" srcOrd="23" destOrd="0" presId="urn:microsoft.com/office/officeart/2005/8/layout/radial5"/>
    <dgm:cxn modelId="{441D619A-D6DC-5B4E-A4B2-74612E73E271}" type="presParOf" srcId="{B53B9523-04A4-E54A-9EB0-B1609EF937ED}" destId="{8443CE30-F813-1045-B79A-C54758CA5BE7}" srcOrd="0" destOrd="0" presId="urn:microsoft.com/office/officeart/2005/8/layout/radial5"/>
    <dgm:cxn modelId="{4B3AA8DC-B08D-1F4A-A95A-B007279CCD40}" type="presParOf" srcId="{2FD49EE0-62A4-6245-9429-A1D51D39CA9C}" destId="{F088A818-0D02-E846-8F01-7B3A231ED782}" srcOrd="2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1AD0A-6CC1-8045-95BD-03EBF4C8D407}">
      <dsp:nvSpPr>
        <dsp:cNvPr id="0" name=""/>
        <dsp:cNvSpPr/>
      </dsp:nvSpPr>
      <dsp:spPr>
        <a:xfrm>
          <a:off x="3608679" y="2681038"/>
          <a:ext cx="852984" cy="8529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L’œuvre intégrale </a:t>
          </a:r>
        </a:p>
      </dsp:txBody>
      <dsp:txXfrm>
        <a:off x="3733596" y="2805955"/>
        <a:ext cx="603150" cy="603150"/>
      </dsp:txXfrm>
    </dsp:sp>
    <dsp:sp modelId="{E539AF5F-21E0-8E48-B774-9087F90F47E6}">
      <dsp:nvSpPr>
        <dsp:cNvPr id="0" name=""/>
        <dsp:cNvSpPr/>
      </dsp:nvSpPr>
      <dsp:spPr>
        <a:xfrm rot="16200000">
          <a:off x="3608972" y="175560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652594" y="1857393"/>
        <a:ext cx="765154" cy="174485"/>
      </dsp:txXfrm>
    </dsp:sp>
    <dsp:sp modelId="{E1B7C5D0-B92D-904C-85D0-0EB7F2242EB8}">
      <dsp:nvSpPr>
        <dsp:cNvPr id="0" name=""/>
        <dsp:cNvSpPr/>
      </dsp:nvSpPr>
      <dsp:spPr>
        <a:xfrm>
          <a:off x="3502056" y="6511"/>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Explications linéaires (EL)</a:t>
          </a:r>
        </a:p>
      </dsp:txBody>
      <dsp:txXfrm>
        <a:off x="3658202" y="162657"/>
        <a:ext cx="753938" cy="753938"/>
      </dsp:txXfrm>
    </dsp:sp>
    <dsp:sp modelId="{9D653265-FFF7-DE40-875E-97B0A807DB90}">
      <dsp:nvSpPr>
        <dsp:cNvPr id="0" name=""/>
        <dsp:cNvSpPr/>
      </dsp:nvSpPr>
      <dsp:spPr>
        <a:xfrm rot="18000000">
          <a:off x="4212230" y="191725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234041" y="2013191"/>
        <a:ext cx="765154" cy="174485"/>
      </dsp:txXfrm>
    </dsp:sp>
    <dsp:sp modelId="{622B4FB2-4D88-4142-9244-5BCE1704D4FB}">
      <dsp:nvSpPr>
        <dsp:cNvPr id="0" name=""/>
        <dsp:cNvSpPr/>
      </dsp:nvSpPr>
      <dsp:spPr>
        <a:xfrm>
          <a:off x="4786008" y="35054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Parcours associé </a:t>
          </a:r>
        </a:p>
      </dsp:txBody>
      <dsp:txXfrm>
        <a:off x="4942154" y="506691"/>
        <a:ext cx="753938" cy="753938"/>
      </dsp:txXfrm>
    </dsp:sp>
    <dsp:sp modelId="{56FF7839-804D-9149-B5B9-71D7455E39CC}">
      <dsp:nvSpPr>
        <dsp:cNvPr id="0" name=""/>
        <dsp:cNvSpPr/>
      </dsp:nvSpPr>
      <dsp:spPr>
        <a:xfrm rot="19800000">
          <a:off x="4653846" y="2358868"/>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659690" y="2438841"/>
        <a:ext cx="765154" cy="174485"/>
      </dsp:txXfrm>
    </dsp:sp>
    <dsp:sp modelId="{0BD25532-1538-EC49-A521-CD20ED47A50E}">
      <dsp:nvSpPr>
        <dsp:cNvPr id="0" name=""/>
        <dsp:cNvSpPr/>
      </dsp:nvSpPr>
      <dsp:spPr>
        <a:xfrm>
          <a:off x="5725926" y="1290463"/>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Études transversales </a:t>
          </a:r>
        </a:p>
      </dsp:txBody>
      <dsp:txXfrm>
        <a:off x="5882072" y="1446609"/>
        <a:ext cx="753938" cy="753938"/>
      </dsp:txXfrm>
    </dsp:sp>
    <dsp:sp modelId="{AAAAD7BF-4A6B-314C-9C23-23EC479504D4}">
      <dsp:nvSpPr>
        <dsp:cNvPr id="0" name=""/>
        <dsp:cNvSpPr/>
      </dsp:nvSpPr>
      <dsp:spPr>
        <a:xfrm>
          <a:off x="4815488" y="2962126"/>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815488" y="3020288"/>
        <a:ext cx="765154" cy="174485"/>
      </dsp:txXfrm>
    </dsp:sp>
    <dsp:sp modelId="{86B824F3-7702-2649-926D-0CD2E8289A4C}">
      <dsp:nvSpPr>
        <dsp:cNvPr id="0" name=""/>
        <dsp:cNvSpPr/>
      </dsp:nvSpPr>
      <dsp:spPr>
        <a:xfrm>
          <a:off x="6069960" y="257441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Lecture cursive </a:t>
          </a:r>
        </a:p>
      </dsp:txBody>
      <dsp:txXfrm>
        <a:off x="6226106" y="2730561"/>
        <a:ext cx="753938" cy="753938"/>
      </dsp:txXfrm>
    </dsp:sp>
    <dsp:sp modelId="{7070472E-7F22-6E4A-992B-3422037726AF}">
      <dsp:nvSpPr>
        <dsp:cNvPr id="0" name=""/>
        <dsp:cNvSpPr/>
      </dsp:nvSpPr>
      <dsp:spPr>
        <a:xfrm rot="1800000">
          <a:off x="4653846" y="3565384"/>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659690" y="3601735"/>
        <a:ext cx="765154" cy="174485"/>
      </dsp:txXfrm>
    </dsp:sp>
    <dsp:sp modelId="{0DD3E6D3-5597-B44D-96D2-0F4236AA4FE1}">
      <dsp:nvSpPr>
        <dsp:cNvPr id="0" name=""/>
        <dsp:cNvSpPr/>
      </dsp:nvSpPr>
      <dsp:spPr>
        <a:xfrm>
          <a:off x="5725926" y="3858368"/>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Histoire littéraire </a:t>
          </a:r>
        </a:p>
      </dsp:txBody>
      <dsp:txXfrm>
        <a:off x="5882072" y="4014514"/>
        <a:ext cx="753938" cy="753938"/>
      </dsp:txXfrm>
    </dsp:sp>
    <dsp:sp modelId="{9F7EEFF2-F751-B248-B62A-8C61C1683105}">
      <dsp:nvSpPr>
        <dsp:cNvPr id="0" name=""/>
        <dsp:cNvSpPr/>
      </dsp:nvSpPr>
      <dsp:spPr>
        <a:xfrm rot="3600000">
          <a:off x="4212230" y="400699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4234041" y="4027384"/>
        <a:ext cx="765154" cy="174485"/>
      </dsp:txXfrm>
    </dsp:sp>
    <dsp:sp modelId="{FA441F49-0D09-F94A-B292-983C4EB07ED1}">
      <dsp:nvSpPr>
        <dsp:cNvPr id="0" name=""/>
        <dsp:cNvSpPr/>
      </dsp:nvSpPr>
      <dsp:spPr>
        <a:xfrm>
          <a:off x="4786008" y="4798286"/>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Dissertation(s)</a:t>
          </a:r>
        </a:p>
      </dsp:txBody>
      <dsp:txXfrm>
        <a:off x="4942154" y="4954432"/>
        <a:ext cx="753938" cy="753938"/>
      </dsp:txXfrm>
    </dsp:sp>
    <dsp:sp modelId="{1E1F8658-23E4-AB4A-ACC6-ECACB7C385B6}">
      <dsp:nvSpPr>
        <dsp:cNvPr id="0" name=""/>
        <dsp:cNvSpPr/>
      </dsp:nvSpPr>
      <dsp:spPr>
        <a:xfrm rot="5400000">
          <a:off x="3608972" y="416864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a:off x="3652594" y="4183183"/>
        <a:ext cx="765154" cy="174485"/>
      </dsp:txXfrm>
    </dsp:sp>
    <dsp:sp modelId="{CD97DED1-B155-4141-83DA-F81F5EB76680}">
      <dsp:nvSpPr>
        <dsp:cNvPr id="0" name=""/>
        <dsp:cNvSpPr/>
      </dsp:nvSpPr>
      <dsp:spPr>
        <a:xfrm>
          <a:off x="3502056" y="5142320"/>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Prolongement artistique et culturel </a:t>
          </a:r>
        </a:p>
      </dsp:txBody>
      <dsp:txXfrm>
        <a:off x="3658202" y="5298466"/>
        <a:ext cx="753938" cy="753938"/>
      </dsp:txXfrm>
    </dsp:sp>
    <dsp:sp modelId="{5E194D70-FCB6-AD4E-8D37-C1A139E5C9C4}">
      <dsp:nvSpPr>
        <dsp:cNvPr id="0" name=""/>
        <dsp:cNvSpPr/>
      </dsp:nvSpPr>
      <dsp:spPr>
        <a:xfrm rot="7200000">
          <a:off x="3005714" y="4006999"/>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3071146" y="4027384"/>
        <a:ext cx="765154" cy="174485"/>
      </dsp:txXfrm>
    </dsp:sp>
    <dsp:sp modelId="{B5CD2CA6-6717-EE44-AE09-075EAC83F7A6}">
      <dsp:nvSpPr>
        <dsp:cNvPr id="0" name=""/>
        <dsp:cNvSpPr/>
      </dsp:nvSpPr>
      <dsp:spPr>
        <a:xfrm>
          <a:off x="2218104" y="4798286"/>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Carnet / cercle de lecture </a:t>
          </a:r>
        </a:p>
      </dsp:txBody>
      <dsp:txXfrm>
        <a:off x="2374250" y="4954432"/>
        <a:ext cx="753938" cy="753938"/>
      </dsp:txXfrm>
    </dsp:sp>
    <dsp:sp modelId="{C53F544B-4B2E-764E-9372-97102EBB3767}">
      <dsp:nvSpPr>
        <dsp:cNvPr id="0" name=""/>
        <dsp:cNvSpPr/>
      </dsp:nvSpPr>
      <dsp:spPr>
        <a:xfrm rot="9000000">
          <a:off x="2564099" y="3565384"/>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645498" y="3601735"/>
        <a:ext cx="765154" cy="174485"/>
      </dsp:txXfrm>
    </dsp:sp>
    <dsp:sp modelId="{8FC253EE-9F27-B94E-A587-D9DE34EFFB57}">
      <dsp:nvSpPr>
        <dsp:cNvPr id="0" name=""/>
        <dsp:cNvSpPr/>
      </dsp:nvSpPr>
      <dsp:spPr>
        <a:xfrm>
          <a:off x="1278186" y="3858368"/>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Étude de la langue </a:t>
          </a:r>
        </a:p>
      </dsp:txBody>
      <dsp:txXfrm>
        <a:off x="1434332" y="4014514"/>
        <a:ext cx="753938" cy="753938"/>
      </dsp:txXfrm>
    </dsp:sp>
    <dsp:sp modelId="{860402CE-5A07-8144-B278-37309F6D4569}">
      <dsp:nvSpPr>
        <dsp:cNvPr id="0" name=""/>
        <dsp:cNvSpPr/>
      </dsp:nvSpPr>
      <dsp:spPr>
        <a:xfrm rot="10800000">
          <a:off x="2402456" y="2962126"/>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489699" y="3020288"/>
        <a:ext cx="765154" cy="174485"/>
      </dsp:txXfrm>
    </dsp:sp>
    <dsp:sp modelId="{6A22A2FB-4B86-A646-942E-761D78329A0C}">
      <dsp:nvSpPr>
        <dsp:cNvPr id="0" name=""/>
        <dsp:cNvSpPr/>
      </dsp:nvSpPr>
      <dsp:spPr>
        <a:xfrm>
          <a:off x="934152" y="257441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Récapitulatif des œuvres et des textes étudiés pour l’oral des ÉAF </a:t>
          </a:r>
        </a:p>
      </dsp:txBody>
      <dsp:txXfrm>
        <a:off x="1090298" y="2730561"/>
        <a:ext cx="753938" cy="753938"/>
      </dsp:txXfrm>
    </dsp:sp>
    <dsp:sp modelId="{F0555303-0399-1346-A246-C24AE126E208}">
      <dsp:nvSpPr>
        <dsp:cNvPr id="0" name=""/>
        <dsp:cNvSpPr/>
      </dsp:nvSpPr>
      <dsp:spPr>
        <a:xfrm rot="12600000">
          <a:off x="2564099" y="2358868"/>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2645498" y="2438841"/>
        <a:ext cx="765154" cy="174485"/>
      </dsp:txXfrm>
    </dsp:sp>
    <dsp:sp modelId="{52513E30-1FB1-4247-8A65-04A1C0479BF5}">
      <dsp:nvSpPr>
        <dsp:cNvPr id="0" name=""/>
        <dsp:cNvSpPr/>
      </dsp:nvSpPr>
      <dsp:spPr>
        <a:xfrm>
          <a:off x="1278186" y="1290463"/>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L’oral</a:t>
          </a:r>
        </a:p>
      </dsp:txBody>
      <dsp:txXfrm>
        <a:off x="1434332" y="1446609"/>
        <a:ext cx="753938" cy="753938"/>
      </dsp:txXfrm>
    </dsp:sp>
    <dsp:sp modelId="{B53B9523-04A4-E54A-9EB0-B1609EF937ED}">
      <dsp:nvSpPr>
        <dsp:cNvPr id="0" name=""/>
        <dsp:cNvSpPr/>
      </dsp:nvSpPr>
      <dsp:spPr>
        <a:xfrm rot="14400000">
          <a:off x="3005714" y="1917252"/>
          <a:ext cx="852397" cy="290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fr-FR" sz="1000" kern="1200"/>
        </a:p>
      </dsp:txBody>
      <dsp:txXfrm rot="10800000">
        <a:off x="3071146" y="2013191"/>
        <a:ext cx="765154" cy="174485"/>
      </dsp:txXfrm>
    </dsp:sp>
    <dsp:sp modelId="{F088A818-0D02-E846-8F01-7B3A231ED782}">
      <dsp:nvSpPr>
        <dsp:cNvPr id="0" name=""/>
        <dsp:cNvSpPr/>
      </dsp:nvSpPr>
      <dsp:spPr>
        <a:xfrm>
          <a:off x="2218104" y="350545"/>
          <a:ext cx="1066230" cy="106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t>Bibliographie </a:t>
          </a:r>
        </a:p>
      </dsp:txBody>
      <dsp:txXfrm>
        <a:off x="2374250" y="506691"/>
        <a:ext cx="753938" cy="75393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Q"/>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59DAE-9402-B544-A280-383E61F5685B}" type="datetimeFigureOut">
              <a:rPr lang="fr-MQ" smtClean="0"/>
              <a:t>28/04/2023</a:t>
            </a:fld>
            <a:endParaRPr lang="fr-MQ"/>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MQ"/>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Q"/>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MQ"/>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78DEA-F051-4F46-928D-20F04B79324E}" type="slidenum">
              <a:rPr lang="fr-MQ" smtClean="0"/>
              <a:t>‹N°›</a:t>
            </a:fld>
            <a:endParaRPr lang="fr-MQ"/>
          </a:p>
        </p:txBody>
      </p:sp>
    </p:spTree>
    <p:extLst>
      <p:ext uri="{BB962C8B-B14F-4D97-AF65-F5344CB8AC3E}">
        <p14:creationId xmlns:p14="http://schemas.microsoft.com/office/powerpoint/2010/main" val="72339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MQ" dirty="0"/>
              <a:t>Attention : Le numéro INE n’est à préciser que pour les élèves à besoins particuliers pour lesquels il convient d’aménager le récapitulatif d’</a:t>
            </a:r>
            <a:r>
              <a:rPr lang="fr-FR" dirty="0" err="1"/>
              <a:t>œ</a:t>
            </a:r>
            <a:r>
              <a:rPr lang="fr-MQ" dirty="0"/>
              <a:t>uvres et et textes étudiés. </a:t>
            </a:r>
          </a:p>
        </p:txBody>
      </p:sp>
      <p:sp>
        <p:nvSpPr>
          <p:cNvPr id="4" name="Espace réservé du numéro de diapositive 3"/>
          <p:cNvSpPr>
            <a:spLocks noGrp="1"/>
          </p:cNvSpPr>
          <p:nvPr>
            <p:ph type="sldNum" sz="quarter" idx="5"/>
          </p:nvPr>
        </p:nvSpPr>
        <p:spPr/>
        <p:txBody>
          <a:bodyPr/>
          <a:lstStyle/>
          <a:p>
            <a:fld id="{4D678DEA-F051-4F46-928D-20F04B79324E}" type="slidenum">
              <a:rPr lang="fr-MQ" smtClean="0"/>
              <a:t>16</a:t>
            </a:fld>
            <a:endParaRPr lang="fr-MQ"/>
          </a:p>
        </p:txBody>
      </p:sp>
    </p:spTree>
    <p:extLst>
      <p:ext uri="{BB962C8B-B14F-4D97-AF65-F5344CB8AC3E}">
        <p14:creationId xmlns:p14="http://schemas.microsoft.com/office/powerpoint/2010/main" val="244806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MQ" b="1" dirty="0"/>
              <a:t>Et les lectures cursives proposées par l’enseignants 1 à 2 </a:t>
            </a:r>
            <a:r>
              <a:rPr lang="fr-FR" b="1" dirty="0" err="1"/>
              <a:t>œ</a:t>
            </a:r>
            <a:r>
              <a:rPr lang="fr-MQ" b="1" dirty="0"/>
              <a:t>uvres maximum par objet d’étude </a:t>
            </a:r>
          </a:p>
        </p:txBody>
      </p:sp>
      <p:sp>
        <p:nvSpPr>
          <p:cNvPr id="4" name="Espace réservé du numéro de diapositive 3"/>
          <p:cNvSpPr>
            <a:spLocks noGrp="1"/>
          </p:cNvSpPr>
          <p:nvPr>
            <p:ph type="sldNum" sz="quarter" idx="5"/>
          </p:nvPr>
        </p:nvSpPr>
        <p:spPr/>
        <p:txBody>
          <a:bodyPr/>
          <a:lstStyle/>
          <a:p>
            <a:fld id="{4D678DEA-F051-4F46-928D-20F04B79324E}" type="slidenum">
              <a:rPr lang="fr-MQ" smtClean="0"/>
              <a:t>33</a:t>
            </a:fld>
            <a:endParaRPr lang="fr-MQ"/>
          </a:p>
        </p:txBody>
      </p:sp>
    </p:spTree>
    <p:extLst>
      <p:ext uri="{BB962C8B-B14F-4D97-AF65-F5344CB8AC3E}">
        <p14:creationId xmlns:p14="http://schemas.microsoft.com/office/powerpoint/2010/main" val="279530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EA6768FE-526D-AF49-B2CB-DE64BBB8CDE4}" type="datetime1">
              <a:rPr lang="fr-FR" smtClean="0"/>
              <a:t>28/04/2023</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524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ED9B1972-11D0-EB42-A5CD-4F920740064C}" type="datetime1">
              <a:rPr lang="fr-FR" smtClean="0"/>
              <a:t>28/04/2023</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69440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15D9E482-82AE-A243-9BE0-63249CABB2D2}" type="datetime1">
              <a:rPr lang="fr-FR" smtClean="0"/>
              <a:t>28/04/2023</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A1058560-65C1-494A-83C0-8FFB9EDB8800}" type="datetime1">
              <a:rPr lang="fr-FR" smtClean="0"/>
              <a:t>28/04/2023</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68698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35AC6319-B7FC-694E-ACA8-F531D49E1613}" type="datetime1">
              <a:rPr lang="fr-FR" smtClean="0"/>
              <a:t>28/04/2023</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395904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E2A1DDF7-A21C-234E-9C99-472949976CC9}" type="datetime1">
              <a:rPr lang="fr-FR" smtClean="0"/>
              <a:t>28/04/2023</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255302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8B2F30DA-541F-1E41-A532-A7B964919117}" type="datetime1">
              <a:rPr lang="fr-FR" smtClean="0"/>
              <a:t>28/04/2023</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555357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1FD59583-42E0-BF4D-A2C5-6E906CBEEA07}" type="datetime1">
              <a:rPr lang="fr-FR" smtClean="0"/>
              <a:t>28/04/2023</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195711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2D897BE8-D61F-F140-BAFE-3CC3458FB7AD}" type="datetime1">
              <a:rPr lang="fr-FR" smtClean="0"/>
              <a:t>28/04/2023</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‹N°›</a:t>
            </a:fld>
            <a:endParaRPr lang="en-US"/>
          </a:p>
        </p:txBody>
      </p:sp>
    </p:spTree>
    <p:extLst>
      <p:ext uri="{BB962C8B-B14F-4D97-AF65-F5344CB8AC3E}">
        <p14:creationId xmlns:p14="http://schemas.microsoft.com/office/powerpoint/2010/main" val="2165603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2E83AB13-17A9-3D4B-80D7-9ED902608FA8}" type="datetime1">
              <a:rPr lang="fr-FR" smtClean="0"/>
              <a:t>28/04/2023</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14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7C1239E0-41C2-FC43-881F-886E04A47089}" type="datetime1">
              <a:rPr lang="fr-FR" smtClean="0"/>
              <a:t>28/04/2023</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‹N°›</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9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941BC6E8-0325-2A4E-9DF7-ABE338072124}" type="datetime1">
              <a:rPr lang="fr-FR" smtClean="0"/>
              <a:t>28/04/2023</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‹N°›</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5923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62" r:id="rId7"/>
    <p:sldLayoutId id="2147483663" r:id="rId8"/>
    <p:sldLayoutId id="2147483664" r:id="rId9"/>
    <p:sldLayoutId id="2147483665"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education.gouv.fr/bo/21/Hebdo43/MENE2121402N.htm" TargetMode="External"/><Relationship Id="rId2" Type="http://schemas.openxmlformats.org/officeDocument/2006/relationships/hyperlink" Target="https://www.education.gouv.fr/bo/19/Hebdo17/MENE1910625N.htm"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scol.education.fr/document/24373/download"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duscol.education.fr/document/5792/downloa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education.gouv.fr/reussir-au-lycee/le-baccalaureat-general-10457"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9.png"/><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cache.media.eduscol.education.fr/file/FRANCAIS/10/6/RA19_Lycee_GT_2-1_FRA_dissertation-presentation_1162106.pdf" TargetMode="External"/><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education.gouv.fr/bo/21/Hebdo5/MENE2036974N.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ache.media.eduscol.education.fr/file/FRANCAIS/67/3/RA19_Lycee_GT_2-1_FRA_ContractionTexte_1160673.pdf"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duscol.education.fr/document/24397/download#:~:text=On%20attend%20de%20l%27&#233;l&#232;ve,%2C%20analytique%20ou%20dialectique..."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eduscol.education.fr/255/lexique-et-cultur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cnesco.fr/evaluation-en-classe/ressources-scientifiqu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hyperlink" Target="https://www.education.gouv.fr/bo/22/Hebdo26/MENE2216064N.htm"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rt 3D ondulé">
            <a:extLst>
              <a:ext uri="{FF2B5EF4-FFF2-40B4-BE49-F238E27FC236}">
                <a16:creationId xmlns:a16="http://schemas.microsoft.com/office/drawing/2014/main" id="{014D48D1-C3FC-B5A3-076A-02B1C104EF58}"/>
              </a:ext>
            </a:extLst>
          </p:cNvPr>
          <p:cNvPicPr>
            <a:picLocks noChangeAspect="1"/>
          </p:cNvPicPr>
          <p:nvPr/>
        </p:nvPicPr>
        <p:blipFill rotWithShape="1">
          <a:blip r:embed="rId2"/>
          <a:srcRect t="20450" b="696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EF85F8-F90F-2B24-D063-8D404B2D7F43}"/>
              </a:ext>
            </a:extLst>
          </p:cNvPr>
          <p:cNvSpPr>
            <a:spLocks noGrp="1"/>
          </p:cNvSpPr>
          <p:nvPr>
            <p:ph type="ctrTitle"/>
          </p:nvPr>
        </p:nvSpPr>
        <p:spPr>
          <a:xfrm>
            <a:off x="2366010" y="2242539"/>
            <a:ext cx="7459980" cy="1425924"/>
          </a:xfrm>
        </p:spPr>
        <p:txBody>
          <a:bodyPr>
            <a:normAutofit fontScale="90000"/>
          </a:bodyPr>
          <a:lstStyle/>
          <a:p>
            <a:r>
              <a:rPr lang="fr-FR" b="1" dirty="0">
                <a:solidFill>
                  <a:srgbClr val="FF0000"/>
                </a:solidFill>
              </a:rPr>
              <a:t>Réunion </a:t>
            </a:r>
            <a:r>
              <a:rPr lang="fr-FR" b="1" dirty="0" err="1">
                <a:solidFill>
                  <a:srgbClr val="FF0000"/>
                </a:solidFill>
              </a:rPr>
              <a:t>dES</a:t>
            </a:r>
            <a:r>
              <a:rPr lang="fr-FR" b="1" dirty="0">
                <a:solidFill>
                  <a:srgbClr val="FF0000"/>
                </a:solidFill>
              </a:rPr>
              <a:t> </a:t>
            </a:r>
            <a:r>
              <a:rPr lang="fr-FR" b="1" dirty="0" err="1">
                <a:solidFill>
                  <a:srgbClr val="FF0000"/>
                </a:solidFill>
              </a:rPr>
              <a:t>équipeS</a:t>
            </a:r>
            <a:r>
              <a:rPr lang="fr-FR" b="1" dirty="0">
                <a:solidFill>
                  <a:srgbClr val="FF0000"/>
                </a:solidFill>
              </a:rPr>
              <a:t> de lettres DES LYCÉES </a:t>
            </a:r>
          </a:p>
        </p:txBody>
      </p:sp>
      <p:sp>
        <p:nvSpPr>
          <p:cNvPr id="3" name="Sous-titre 2">
            <a:extLst>
              <a:ext uri="{FF2B5EF4-FFF2-40B4-BE49-F238E27FC236}">
                <a16:creationId xmlns:a16="http://schemas.microsoft.com/office/drawing/2014/main" id="{75BE3FD3-7C52-08DD-7261-6313FD0B64DC}"/>
              </a:ext>
            </a:extLst>
          </p:cNvPr>
          <p:cNvSpPr>
            <a:spLocks noGrp="1"/>
          </p:cNvSpPr>
          <p:nvPr>
            <p:ph type="subTitle" idx="1"/>
          </p:nvPr>
        </p:nvSpPr>
        <p:spPr>
          <a:xfrm>
            <a:off x="2366010" y="3884037"/>
            <a:ext cx="7459980" cy="468888"/>
          </a:xfrm>
        </p:spPr>
        <p:txBody>
          <a:bodyPr>
            <a:normAutofit/>
          </a:bodyPr>
          <a:lstStyle/>
          <a:p>
            <a:pPr algn="ctr"/>
            <a:r>
              <a:rPr lang="fr-FR" dirty="0"/>
              <a:t> Les épreuves anticipées de français (avril 2023)</a:t>
            </a:r>
          </a:p>
        </p:txBody>
      </p:sp>
      <p:cxnSp>
        <p:nvCxnSpPr>
          <p:cNvPr id="11" name="Straight Connector 10">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C3604D"/>
            </a:solidFill>
          </a:ln>
        </p:spPr>
        <p:style>
          <a:lnRef idx="1">
            <a:schemeClr val="accent1"/>
          </a:lnRef>
          <a:fillRef idx="0">
            <a:schemeClr val="accent1"/>
          </a:fillRef>
          <a:effectRef idx="0">
            <a:schemeClr val="accent1"/>
          </a:effectRef>
          <a:fontRef idx="minor">
            <a:schemeClr val="tx1"/>
          </a:fontRef>
        </p:style>
      </p:cxnSp>
      <p:sp>
        <p:nvSpPr>
          <p:cNvPr id="5" name="Espace réservé du numéro de diapositive 4">
            <a:extLst>
              <a:ext uri="{FF2B5EF4-FFF2-40B4-BE49-F238E27FC236}">
                <a16:creationId xmlns:a16="http://schemas.microsoft.com/office/drawing/2014/main" id="{A8CF2927-7B5D-0E52-1A66-118C48425B97}"/>
              </a:ext>
            </a:extLst>
          </p:cNvPr>
          <p:cNvSpPr>
            <a:spLocks noGrp="1"/>
          </p:cNvSpPr>
          <p:nvPr>
            <p:ph type="sldNum" sz="quarter" idx="12"/>
          </p:nvPr>
        </p:nvSpPr>
        <p:spPr/>
        <p:txBody>
          <a:bodyPr/>
          <a:lstStyle/>
          <a:p>
            <a:fld id="{3109D357-8067-4A1F-97B2-93C5160B78D9}" type="slidenum">
              <a:rPr lang="en-US" smtClean="0"/>
              <a:t>1</a:t>
            </a:fld>
            <a:endParaRPr lang="en-US"/>
          </a:p>
        </p:txBody>
      </p:sp>
    </p:spTree>
    <p:extLst>
      <p:ext uri="{BB962C8B-B14F-4D97-AF65-F5344CB8AC3E}">
        <p14:creationId xmlns:p14="http://schemas.microsoft.com/office/powerpoint/2010/main" val="180801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26FAC-E014-1F22-CF4F-737FDF3AD3A0}"/>
              </a:ext>
            </a:extLst>
          </p:cNvPr>
          <p:cNvSpPr>
            <a:spLocks noGrp="1"/>
          </p:cNvSpPr>
          <p:nvPr>
            <p:ph type="title"/>
          </p:nvPr>
        </p:nvSpPr>
        <p:spPr>
          <a:xfrm>
            <a:off x="142558" y="157952"/>
            <a:ext cx="11944357" cy="836458"/>
          </a:xfrm>
        </p:spPr>
        <p:txBody>
          <a:bodyPr>
            <a:normAutofit/>
          </a:bodyPr>
          <a:lstStyle/>
          <a:p>
            <a:pPr algn="ctr"/>
            <a:r>
              <a:rPr lang="fr-FR" sz="4000" b="1" dirty="0">
                <a:solidFill>
                  <a:srgbClr val="FF0000"/>
                </a:solidFill>
              </a:rPr>
              <a:t>Le théâtre du XVII° siècle au XXI° siècle</a:t>
            </a:r>
            <a:endParaRPr lang="fr-MQ" sz="4000" dirty="0"/>
          </a:p>
        </p:txBody>
      </p:sp>
      <p:pic>
        <p:nvPicPr>
          <p:cNvPr id="9" name="Espace réservé du contenu 8">
            <a:extLst>
              <a:ext uri="{FF2B5EF4-FFF2-40B4-BE49-F238E27FC236}">
                <a16:creationId xmlns:a16="http://schemas.microsoft.com/office/drawing/2014/main" id="{39FB67CF-C1ED-F05A-7F81-3B3523A63446}"/>
              </a:ext>
            </a:extLst>
          </p:cNvPr>
          <p:cNvPicPr>
            <a:picLocks noGrp="1" noChangeAspect="1"/>
          </p:cNvPicPr>
          <p:nvPr>
            <p:ph sz="half" idx="2"/>
          </p:nvPr>
        </p:nvPicPr>
        <p:blipFill>
          <a:blip r:embed="rId2"/>
          <a:stretch>
            <a:fillRect/>
          </a:stretch>
        </p:blipFill>
        <p:spPr>
          <a:xfrm>
            <a:off x="8973184" y="2125980"/>
            <a:ext cx="2411095" cy="3406140"/>
          </a:xfrm>
        </p:spPr>
      </p:pic>
      <p:pic>
        <p:nvPicPr>
          <p:cNvPr id="11" name="Espace réservé du contenu 10" descr="Une image contenant texte, nature, nuage, ciel de nuit&#10;&#10;Description générée automatiquement">
            <a:extLst>
              <a:ext uri="{FF2B5EF4-FFF2-40B4-BE49-F238E27FC236}">
                <a16:creationId xmlns:a16="http://schemas.microsoft.com/office/drawing/2014/main" id="{0F4F388F-F4B0-5034-022B-4FA8BF0378F1}"/>
              </a:ext>
            </a:extLst>
          </p:cNvPr>
          <p:cNvPicPr>
            <a:picLocks noGrp="1" noChangeAspect="1"/>
          </p:cNvPicPr>
          <p:nvPr>
            <p:ph sz="quarter" idx="4"/>
          </p:nvPr>
        </p:nvPicPr>
        <p:blipFill>
          <a:blip r:embed="rId3"/>
          <a:stretch>
            <a:fillRect/>
          </a:stretch>
        </p:blipFill>
        <p:spPr>
          <a:xfrm>
            <a:off x="427515" y="2125980"/>
            <a:ext cx="2049462" cy="3418840"/>
          </a:xfrm>
        </p:spPr>
      </p:pic>
      <p:sp>
        <p:nvSpPr>
          <p:cNvPr id="7" name="Espace réservé du numéro de diapositive 6">
            <a:extLst>
              <a:ext uri="{FF2B5EF4-FFF2-40B4-BE49-F238E27FC236}">
                <a16:creationId xmlns:a16="http://schemas.microsoft.com/office/drawing/2014/main" id="{521FD1D1-F536-FF33-6D59-AFDB95606A56}"/>
              </a:ext>
            </a:extLst>
          </p:cNvPr>
          <p:cNvSpPr>
            <a:spLocks noGrp="1"/>
          </p:cNvSpPr>
          <p:nvPr>
            <p:ph type="sldNum" sz="quarter" idx="12"/>
          </p:nvPr>
        </p:nvSpPr>
        <p:spPr/>
        <p:txBody>
          <a:bodyPr/>
          <a:lstStyle/>
          <a:p>
            <a:fld id="{3109D357-8067-4A1F-97B2-93C5160B78D9}" type="slidenum">
              <a:rPr lang="en-US" smtClean="0"/>
              <a:t>10</a:t>
            </a:fld>
            <a:endParaRPr lang="en-US"/>
          </a:p>
        </p:txBody>
      </p:sp>
      <p:pic>
        <p:nvPicPr>
          <p:cNvPr id="13" name="Image 12">
            <a:extLst>
              <a:ext uri="{FF2B5EF4-FFF2-40B4-BE49-F238E27FC236}">
                <a16:creationId xmlns:a16="http://schemas.microsoft.com/office/drawing/2014/main" id="{8F8EEBE6-666B-F7CB-ED78-05060560C826}"/>
              </a:ext>
            </a:extLst>
          </p:cNvPr>
          <p:cNvPicPr>
            <a:picLocks noChangeAspect="1"/>
          </p:cNvPicPr>
          <p:nvPr/>
        </p:nvPicPr>
        <p:blipFill>
          <a:blip r:embed="rId4"/>
          <a:stretch>
            <a:fillRect/>
          </a:stretch>
        </p:blipFill>
        <p:spPr>
          <a:xfrm>
            <a:off x="3471228" y="2113280"/>
            <a:ext cx="2049462" cy="3418840"/>
          </a:xfrm>
          <a:prstGeom prst="rect">
            <a:avLst/>
          </a:prstGeom>
        </p:spPr>
      </p:pic>
      <p:pic>
        <p:nvPicPr>
          <p:cNvPr id="15" name="Image 14" descr="Une image contenant calendrier&#10;&#10;Description générée automatiquement">
            <a:extLst>
              <a:ext uri="{FF2B5EF4-FFF2-40B4-BE49-F238E27FC236}">
                <a16:creationId xmlns:a16="http://schemas.microsoft.com/office/drawing/2014/main" id="{89CB827A-5212-F261-6D9E-F7593166A3D3}"/>
              </a:ext>
            </a:extLst>
          </p:cNvPr>
          <p:cNvPicPr>
            <a:picLocks noChangeAspect="1"/>
          </p:cNvPicPr>
          <p:nvPr/>
        </p:nvPicPr>
        <p:blipFill>
          <a:blip r:embed="rId5"/>
          <a:stretch>
            <a:fillRect/>
          </a:stretch>
        </p:blipFill>
        <p:spPr>
          <a:xfrm>
            <a:off x="5737860" y="2138680"/>
            <a:ext cx="2293302" cy="3406140"/>
          </a:xfrm>
          <a:prstGeom prst="rect">
            <a:avLst/>
          </a:prstGeom>
        </p:spPr>
      </p:pic>
    </p:spTree>
    <p:extLst>
      <p:ext uri="{BB962C8B-B14F-4D97-AF65-F5344CB8AC3E}">
        <p14:creationId xmlns:p14="http://schemas.microsoft.com/office/powerpoint/2010/main" val="3336400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FF87D-67FE-E81C-404F-73F929B20F65}"/>
              </a:ext>
            </a:extLst>
          </p:cNvPr>
          <p:cNvSpPr>
            <a:spLocks noGrp="1"/>
          </p:cNvSpPr>
          <p:nvPr>
            <p:ph type="title"/>
          </p:nvPr>
        </p:nvSpPr>
        <p:spPr>
          <a:xfrm>
            <a:off x="175758" y="157952"/>
            <a:ext cx="11852955" cy="1325563"/>
          </a:xfrm>
        </p:spPr>
        <p:txBody>
          <a:bodyPr>
            <a:normAutofit/>
          </a:bodyPr>
          <a:lstStyle/>
          <a:p>
            <a:pPr algn="ctr"/>
            <a:r>
              <a:rPr lang="fr-FR" sz="3600" b="1" dirty="0">
                <a:solidFill>
                  <a:srgbClr val="FF0000"/>
                </a:solidFill>
              </a:rPr>
              <a:t>objet d’étude maintenu jusqu’en juin 2024 :</a:t>
            </a:r>
            <a:br>
              <a:rPr lang="fr-FR" sz="3600" b="1" dirty="0">
                <a:solidFill>
                  <a:srgbClr val="FF0000"/>
                </a:solidFill>
              </a:rPr>
            </a:br>
            <a:r>
              <a:rPr lang="fr-FR" sz="3600" b="1" dirty="0">
                <a:solidFill>
                  <a:srgbClr val="FF0000"/>
                </a:solidFill>
              </a:rPr>
              <a:t>Le théâtre du XVII° siècle au XXI° siècle</a:t>
            </a:r>
            <a:endParaRPr lang="fr-MQ" sz="3600" b="1" dirty="0">
              <a:solidFill>
                <a:srgbClr val="FF0000"/>
              </a:solidFill>
            </a:endParaRPr>
          </a:p>
        </p:txBody>
      </p:sp>
      <p:sp>
        <p:nvSpPr>
          <p:cNvPr id="3" name="Espace réservé du texte 2">
            <a:extLst>
              <a:ext uri="{FF2B5EF4-FFF2-40B4-BE49-F238E27FC236}">
                <a16:creationId xmlns:a16="http://schemas.microsoft.com/office/drawing/2014/main" id="{2BCB702D-44E5-B632-7838-54C74FE5E8F7}"/>
              </a:ext>
            </a:extLst>
          </p:cNvPr>
          <p:cNvSpPr>
            <a:spLocks noGrp="1"/>
          </p:cNvSpPr>
          <p:nvPr>
            <p:ph type="body" idx="1"/>
          </p:nvPr>
        </p:nvSpPr>
        <p:spPr>
          <a:xfrm>
            <a:off x="175758" y="1915885"/>
            <a:ext cx="5920242" cy="589189"/>
          </a:xfrm>
        </p:spPr>
        <p:txBody>
          <a:bodyPr>
            <a:normAutofit/>
          </a:bodyPr>
          <a:lstStyle/>
          <a:p>
            <a:pPr algn="ctr"/>
            <a:r>
              <a:rPr lang="fr-FR" sz="2400" dirty="0"/>
              <a:t>Voie générale </a:t>
            </a:r>
          </a:p>
        </p:txBody>
      </p:sp>
      <p:sp>
        <p:nvSpPr>
          <p:cNvPr id="4" name="Espace réservé du contenu 3">
            <a:extLst>
              <a:ext uri="{FF2B5EF4-FFF2-40B4-BE49-F238E27FC236}">
                <a16:creationId xmlns:a16="http://schemas.microsoft.com/office/drawing/2014/main" id="{8C2BF6A6-74FD-1487-8355-6693FF21898E}"/>
              </a:ext>
            </a:extLst>
          </p:cNvPr>
          <p:cNvSpPr>
            <a:spLocks noGrp="1"/>
          </p:cNvSpPr>
          <p:nvPr>
            <p:ph sz="half" idx="2"/>
          </p:nvPr>
        </p:nvSpPr>
        <p:spPr>
          <a:xfrm>
            <a:off x="290355" y="2620056"/>
            <a:ext cx="5691047" cy="4059011"/>
          </a:xfrm>
        </p:spPr>
        <p:txBody>
          <a:bodyPr>
            <a:normAutofit/>
          </a:bodyPr>
          <a:lstStyle/>
          <a:p>
            <a:pPr>
              <a:spcBef>
                <a:spcPts val="0"/>
              </a:spcBef>
            </a:pPr>
            <a:r>
              <a:rPr lang="fr-FR" sz="2400" dirty="0"/>
              <a:t>Molière, </a:t>
            </a:r>
            <a:r>
              <a:rPr lang="fr-FR" sz="2400" i="1" dirty="0"/>
              <a:t>Le Malade imaginaire</a:t>
            </a:r>
            <a:r>
              <a:rPr lang="fr-FR" sz="2400" dirty="0"/>
              <a:t> </a:t>
            </a:r>
          </a:p>
          <a:p>
            <a:pPr marL="0" indent="0">
              <a:lnSpc>
                <a:spcPct val="100000"/>
              </a:lnSpc>
              <a:spcBef>
                <a:spcPts val="0"/>
              </a:spcBef>
              <a:buNone/>
            </a:pPr>
            <a:r>
              <a:rPr lang="fr-FR" sz="2400" dirty="0"/>
              <a:t>parcours : spectacle et comédie.</a:t>
            </a:r>
          </a:p>
          <a:p>
            <a:r>
              <a:rPr lang="fr-FR" sz="2400" dirty="0"/>
              <a:t>Marivaux, </a:t>
            </a:r>
            <a:r>
              <a:rPr lang="fr-FR" sz="2400" i="1" dirty="0"/>
              <a:t>Les Fausses Confidences</a:t>
            </a:r>
            <a:r>
              <a:rPr lang="fr-FR" sz="2400" dirty="0"/>
              <a:t> parcours : théâtre et stratagème.</a:t>
            </a:r>
          </a:p>
          <a:p>
            <a:r>
              <a:rPr lang="fr-FR" sz="2400" dirty="0"/>
              <a:t>Jean-Luc </a:t>
            </a:r>
            <a:r>
              <a:rPr lang="fr-FR" sz="2400" dirty="0" err="1"/>
              <a:t>Lagarce</a:t>
            </a:r>
            <a:r>
              <a:rPr lang="fr-FR" sz="2400" dirty="0"/>
              <a:t>, </a:t>
            </a:r>
            <a:r>
              <a:rPr lang="fr-FR" sz="2400" i="1" dirty="0"/>
              <a:t>Juste la fin du monde</a:t>
            </a:r>
            <a:r>
              <a:rPr lang="fr-FR" sz="2400" dirty="0"/>
              <a:t> parcours : crise personnelle, crise familiale.</a:t>
            </a:r>
          </a:p>
          <a:p>
            <a:endParaRPr lang="fr-MQ" dirty="0"/>
          </a:p>
        </p:txBody>
      </p:sp>
      <p:sp>
        <p:nvSpPr>
          <p:cNvPr id="5" name="Espace réservé du texte 4">
            <a:extLst>
              <a:ext uri="{FF2B5EF4-FFF2-40B4-BE49-F238E27FC236}">
                <a16:creationId xmlns:a16="http://schemas.microsoft.com/office/drawing/2014/main" id="{12CED5B7-2348-790A-6FA5-2498176104FF}"/>
              </a:ext>
            </a:extLst>
          </p:cNvPr>
          <p:cNvSpPr>
            <a:spLocks noGrp="1"/>
          </p:cNvSpPr>
          <p:nvPr>
            <p:ph type="body" sz="quarter" idx="3"/>
          </p:nvPr>
        </p:nvSpPr>
        <p:spPr>
          <a:xfrm>
            <a:off x="6500952" y="1915885"/>
            <a:ext cx="5691048" cy="681040"/>
          </a:xfrm>
        </p:spPr>
        <p:txBody>
          <a:bodyPr>
            <a:normAutofit/>
          </a:bodyPr>
          <a:lstStyle/>
          <a:p>
            <a:pPr algn="ctr"/>
            <a:r>
              <a:rPr lang="fr-FR" sz="2400" dirty="0"/>
              <a:t>Voie technologique</a:t>
            </a:r>
          </a:p>
        </p:txBody>
      </p:sp>
      <p:sp>
        <p:nvSpPr>
          <p:cNvPr id="6" name="Espace réservé du contenu 5">
            <a:extLst>
              <a:ext uri="{FF2B5EF4-FFF2-40B4-BE49-F238E27FC236}">
                <a16:creationId xmlns:a16="http://schemas.microsoft.com/office/drawing/2014/main" id="{0C71CB50-19FC-E0D4-60AE-1E415F278D40}"/>
              </a:ext>
            </a:extLst>
          </p:cNvPr>
          <p:cNvSpPr>
            <a:spLocks noGrp="1"/>
          </p:cNvSpPr>
          <p:nvPr>
            <p:ph sz="quarter" idx="4"/>
          </p:nvPr>
        </p:nvSpPr>
        <p:spPr>
          <a:xfrm>
            <a:off x="6386354" y="2593524"/>
            <a:ext cx="5661162" cy="4059010"/>
          </a:xfrm>
        </p:spPr>
        <p:txBody>
          <a:bodyPr>
            <a:normAutofit/>
          </a:bodyPr>
          <a:lstStyle/>
          <a:p>
            <a:pPr>
              <a:spcBef>
                <a:spcPts val="0"/>
              </a:spcBef>
            </a:pPr>
            <a:r>
              <a:rPr lang="fr-FR" sz="2400" dirty="0"/>
              <a:t>Molière, </a:t>
            </a:r>
            <a:r>
              <a:rPr lang="fr-FR" sz="2400" i="1" dirty="0"/>
              <a:t>Le Malade imaginaire</a:t>
            </a:r>
            <a:r>
              <a:rPr lang="fr-FR" sz="2400" dirty="0"/>
              <a:t>  </a:t>
            </a:r>
          </a:p>
          <a:p>
            <a:pPr marL="0" indent="0">
              <a:lnSpc>
                <a:spcPct val="100000"/>
              </a:lnSpc>
              <a:spcBef>
                <a:spcPts val="0"/>
              </a:spcBef>
              <a:buNone/>
            </a:pPr>
            <a:r>
              <a:rPr lang="fr-FR" sz="2400" dirty="0"/>
              <a:t>parcours : spectacle et comédie.</a:t>
            </a:r>
          </a:p>
          <a:p>
            <a:pPr marL="0" indent="0">
              <a:lnSpc>
                <a:spcPct val="100000"/>
              </a:lnSpc>
              <a:spcBef>
                <a:spcPts val="0"/>
              </a:spcBef>
              <a:buNone/>
            </a:pPr>
            <a:endParaRPr lang="fr-FR" sz="2400" dirty="0"/>
          </a:p>
          <a:p>
            <a:pPr>
              <a:lnSpc>
                <a:spcPct val="100000"/>
              </a:lnSpc>
              <a:spcBef>
                <a:spcPts val="0"/>
              </a:spcBef>
            </a:pPr>
            <a:r>
              <a:rPr lang="fr-FR" sz="2400" dirty="0"/>
              <a:t>Marivaux, </a:t>
            </a:r>
            <a:r>
              <a:rPr lang="fr-FR" sz="2400" dirty="0">
                <a:solidFill>
                  <a:srgbClr val="000000"/>
                </a:solidFill>
                <a:effectLst/>
              </a:rPr>
              <a:t> L'Île des esclaves </a:t>
            </a:r>
            <a:r>
              <a:rPr lang="fr-FR" sz="2400" dirty="0"/>
              <a:t>parcours : </a:t>
            </a:r>
            <a:r>
              <a:rPr lang="fr-FR" sz="2400" dirty="0">
                <a:solidFill>
                  <a:srgbClr val="000000"/>
                </a:solidFill>
                <a:effectLst/>
              </a:rPr>
              <a:t> maîtres et valets</a:t>
            </a:r>
            <a:r>
              <a:rPr lang="fr-FR" sz="2400" dirty="0"/>
              <a:t>.</a:t>
            </a:r>
          </a:p>
          <a:p>
            <a:r>
              <a:rPr lang="fr-FR" sz="2400" dirty="0"/>
              <a:t>Jean-Luc </a:t>
            </a:r>
            <a:r>
              <a:rPr lang="fr-FR" sz="2400" dirty="0" err="1"/>
              <a:t>Lagarce</a:t>
            </a:r>
            <a:r>
              <a:rPr lang="fr-FR" sz="2400" dirty="0"/>
              <a:t>, </a:t>
            </a:r>
            <a:r>
              <a:rPr lang="fr-FR" sz="2400" i="1" dirty="0"/>
              <a:t>Juste la fin du monde</a:t>
            </a:r>
            <a:r>
              <a:rPr lang="fr-FR" sz="2400" dirty="0"/>
              <a:t> parcours : crise personnelle, crise familiale.</a:t>
            </a:r>
          </a:p>
        </p:txBody>
      </p:sp>
      <p:sp>
        <p:nvSpPr>
          <p:cNvPr id="7" name="Espace réservé du numéro de diapositive 6">
            <a:extLst>
              <a:ext uri="{FF2B5EF4-FFF2-40B4-BE49-F238E27FC236}">
                <a16:creationId xmlns:a16="http://schemas.microsoft.com/office/drawing/2014/main" id="{91371855-D205-A6D2-CBB3-369608B530D7}"/>
              </a:ext>
            </a:extLst>
          </p:cNvPr>
          <p:cNvSpPr>
            <a:spLocks noGrp="1"/>
          </p:cNvSpPr>
          <p:nvPr>
            <p:ph type="sldNum" sz="quarter" idx="12"/>
          </p:nvPr>
        </p:nvSpPr>
        <p:spPr/>
        <p:txBody>
          <a:bodyPr/>
          <a:lstStyle/>
          <a:p>
            <a:fld id="{3109D357-8067-4A1F-97B2-93C5160B78D9}" type="slidenum">
              <a:rPr lang="en-US" smtClean="0"/>
              <a:t>11</a:t>
            </a:fld>
            <a:endParaRPr lang="en-US"/>
          </a:p>
        </p:txBody>
      </p:sp>
    </p:spTree>
    <p:extLst>
      <p:ext uri="{BB962C8B-B14F-4D97-AF65-F5344CB8AC3E}">
        <p14:creationId xmlns:p14="http://schemas.microsoft.com/office/powerpoint/2010/main" val="27251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D5AB2-B960-2AF4-AF38-5ACAC457B59F}"/>
              </a:ext>
            </a:extLst>
          </p:cNvPr>
          <p:cNvSpPr>
            <a:spLocks noGrp="1"/>
          </p:cNvSpPr>
          <p:nvPr>
            <p:ph type="title"/>
          </p:nvPr>
        </p:nvSpPr>
        <p:spPr>
          <a:xfrm>
            <a:off x="188278" y="176212"/>
            <a:ext cx="11898638" cy="681040"/>
          </a:xfrm>
        </p:spPr>
        <p:txBody>
          <a:bodyPr>
            <a:noAutofit/>
          </a:bodyPr>
          <a:lstStyle/>
          <a:p>
            <a:pPr algn="ctr"/>
            <a:r>
              <a:rPr lang="fr-FR" sz="3200" b="1" dirty="0">
                <a:solidFill>
                  <a:srgbClr val="FF0000"/>
                </a:solidFill>
              </a:rPr>
              <a:t>La littérature d'idées du XVI° siècle au XVIII° siècle</a:t>
            </a:r>
            <a:endParaRPr lang="fr-MQ" sz="3200" dirty="0"/>
          </a:p>
        </p:txBody>
      </p:sp>
      <p:pic>
        <p:nvPicPr>
          <p:cNvPr id="9" name="Espace réservé du contenu 8" descr="Une image contenant texte&#10;&#10;Description générée automatiquement">
            <a:extLst>
              <a:ext uri="{FF2B5EF4-FFF2-40B4-BE49-F238E27FC236}">
                <a16:creationId xmlns:a16="http://schemas.microsoft.com/office/drawing/2014/main" id="{3A2306FA-C8D6-4146-AF37-0F44065B2692}"/>
              </a:ext>
            </a:extLst>
          </p:cNvPr>
          <p:cNvPicPr>
            <a:picLocks noGrp="1" noChangeAspect="1"/>
          </p:cNvPicPr>
          <p:nvPr>
            <p:ph sz="half" idx="2"/>
          </p:nvPr>
        </p:nvPicPr>
        <p:blipFill>
          <a:blip r:embed="rId2"/>
          <a:stretch>
            <a:fillRect/>
          </a:stretch>
        </p:blipFill>
        <p:spPr>
          <a:xfrm>
            <a:off x="613092" y="2159000"/>
            <a:ext cx="2907347" cy="4117237"/>
          </a:xfrm>
        </p:spPr>
      </p:pic>
      <p:pic>
        <p:nvPicPr>
          <p:cNvPr id="11" name="Espace réservé du contenu 10" descr="Une image contenant texte, capture d’écran, cadre photo&#10;&#10;Description générée automatiquement">
            <a:extLst>
              <a:ext uri="{FF2B5EF4-FFF2-40B4-BE49-F238E27FC236}">
                <a16:creationId xmlns:a16="http://schemas.microsoft.com/office/drawing/2014/main" id="{A193CB09-8C47-3820-9A94-3FA19EDF5AAC}"/>
              </a:ext>
            </a:extLst>
          </p:cNvPr>
          <p:cNvPicPr>
            <a:picLocks noGrp="1" noChangeAspect="1"/>
          </p:cNvPicPr>
          <p:nvPr>
            <p:ph sz="quarter" idx="4"/>
          </p:nvPr>
        </p:nvPicPr>
        <p:blipFill>
          <a:blip r:embed="rId3"/>
          <a:stretch>
            <a:fillRect/>
          </a:stretch>
        </p:blipFill>
        <p:spPr>
          <a:xfrm>
            <a:off x="4561840" y="2159000"/>
            <a:ext cx="2764790" cy="4061496"/>
          </a:xfrm>
        </p:spPr>
      </p:pic>
      <p:sp>
        <p:nvSpPr>
          <p:cNvPr id="7" name="Espace réservé du numéro de diapositive 6">
            <a:extLst>
              <a:ext uri="{FF2B5EF4-FFF2-40B4-BE49-F238E27FC236}">
                <a16:creationId xmlns:a16="http://schemas.microsoft.com/office/drawing/2014/main" id="{192049E6-089F-9C5D-8B0D-151741523900}"/>
              </a:ext>
            </a:extLst>
          </p:cNvPr>
          <p:cNvSpPr>
            <a:spLocks noGrp="1"/>
          </p:cNvSpPr>
          <p:nvPr>
            <p:ph type="sldNum" sz="quarter" idx="12"/>
          </p:nvPr>
        </p:nvSpPr>
        <p:spPr/>
        <p:txBody>
          <a:bodyPr/>
          <a:lstStyle/>
          <a:p>
            <a:fld id="{3109D357-8067-4A1F-97B2-93C5160B78D9}" type="slidenum">
              <a:rPr lang="en-US" smtClean="0"/>
              <a:t>12</a:t>
            </a:fld>
            <a:endParaRPr lang="en-US"/>
          </a:p>
        </p:txBody>
      </p:sp>
      <p:pic>
        <p:nvPicPr>
          <p:cNvPr id="13" name="Image 12" descr="Une image contenant texte&#10;&#10;Description générée automatiquement">
            <a:extLst>
              <a:ext uri="{FF2B5EF4-FFF2-40B4-BE49-F238E27FC236}">
                <a16:creationId xmlns:a16="http://schemas.microsoft.com/office/drawing/2014/main" id="{68E059FC-D0E4-1CAF-3F6F-B1890C2BCF84}"/>
              </a:ext>
            </a:extLst>
          </p:cNvPr>
          <p:cNvPicPr>
            <a:picLocks noChangeAspect="1"/>
          </p:cNvPicPr>
          <p:nvPr/>
        </p:nvPicPr>
        <p:blipFill>
          <a:blip r:embed="rId4"/>
          <a:stretch>
            <a:fillRect/>
          </a:stretch>
        </p:blipFill>
        <p:spPr>
          <a:xfrm>
            <a:off x="8036559" y="2158999"/>
            <a:ext cx="2907347" cy="4116517"/>
          </a:xfrm>
          <a:prstGeom prst="rect">
            <a:avLst/>
          </a:prstGeom>
        </p:spPr>
      </p:pic>
    </p:spTree>
    <p:extLst>
      <p:ext uri="{BB962C8B-B14F-4D97-AF65-F5344CB8AC3E}">
        <p14:creationId xmlns:p14="http://schemas.microsoft.com/office/powerpoint/2010/main" val="187718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C0A82-E8F5-798C-A823-7D7854C2F4E3}"/>
              </a:ext>
            </a:extLst>
          </p:cNvPr>
          <p:cNvSpPr>
            <a:spLocks noGrp="1"/>
          </p:cNvSpPr>
          <p:nvPr>
            <p:ph type="title"/>
          </p:nvPr>
        </p:nvSpPr>
        <p:spPr>
          <a:xfrm>
            <a:off x="156167" y="98648"/>
            <a:ext cx="11937862" cy="1316496"/>
          </a:xfrm>
        </p:spPr>
        <p:txBody>
          <a:bodyPr>
            <a:normAutofit fontScale="90000"/>
          </a:bodyPr>
          <a:lstStyle/>
          <a:p>
            <a:pPr algn="ctr"/>
            <a:r>
              <a:rPr lang="fr-FR" sz="4000" b="1" dirty="0">
                <a:solidFill>
                  <a:srgbClr val="FF0000"/>
                </a:solidFill>
              </a:rPr>
              <a:t> objet d’étude maintenu jusqu’en juin 2026 : </a:t>
            </a:r>
            <a:br>
              <a:rPr lang="fr-FR" sz="4000" b="1" dirty="0">
                <a:solidFill>
                  <a:srgbClr val="FF0000"/>
                </a:solidFill>
              </a:rPr>
            </a:br>
            <a:r>
              <a:rPr lang="fr-FR" sz="3200" b="1" dirty="0">
                <a:solidFill>
                  <a:srgbClr val="FF0000"/>
                </a:solidFill>
              </a:rPr>
              <a:t>La littérature d'idées du XVI° siècle au XVIII° siècle</a:t>
            </a:r>
            <a:endParaRPr lang="fr-MQ" sz="3200" b="1" dirty="0">
              <a:solidFill>
                <a:srgbClr val="FF0000"/>
              </a:solidFill>
            </a:endParaRPr>
          </a:p>
        </p:txBody>
      </p:sp>
      <p:sp>
        <p:nvSpPr>
          <p:cNvPr id="3" name="Espace réservé du texte 2">
            <a:extLst>
              <a:ext uri="{FF2B5EF4-FFF2-40B4-BE49-F238E27FC236}">
                <a16:creationId xmlns:a16="http://schemas.microsoft.com/office/drawing/2014/main" id="{3B0431D7-3327-6665-38D2-3BE00C214103}"/>
              </a:ext>
            </a:extLst>
          </p:cNvPr>
          <p:cNvSpPr>
            <a:spLocks noGrp="1"/>
          </p:cNvSpPr>
          <p:nvPr>
            <p:ph type="body" idx="1"/>
          </p:nvPr>
        </p:nvSpPr>
        <p:spPr>
          <a:xfrm>
            <a:off x="97970" y="1911120"/>
            <a:ext cx="5798319" cy="495420"/>
          </a:xfrm>
        </p:spPr>
        <p:txBody>
          <a:bodyPr>
            <a:normAutofit/>
          </a:bodyPr>
          <a:lstStyle/>
          <a:p>
            <a:pPr algn="ctr"/>
            <a:r>
              <a:rPr lang="fr-MQ" dirty="0"/>
              <a:t>En voie générale </a:t>
            </a:r>
          </a:p>
        </p:txBody>
      </p:sp>
      <p:sp>
        <p:nvSpPr>
          <p:cNvPr id="4" name="Espace réservé du contenu 3">
            <a:extLst>
              <a:ext uri="{FF2B5EF4-FFF2-40B4-BE49-F238E27FC236}">
                <a16:creationId xmlns:a16="http://schemas.microsoft.com/office/drawing/2014/main" id="{16FB38B9-79BA-EC5D-0F6D-B7F96591AAC3}"/>
              </a:ext>
            </a:extLst>
          </p:cNvPr>
          <p:cNvSpPr>
            <a:spLocks noGrp="1"/>
          </p:cNvSpPr>
          <p:nvPr>
            <p:ph sz="half" idx="2"/>
          </p:nvPr>
        </p:nvSpPr>
        <p:spPr>
          <a:xfrm>
            <a:off x="156166" y="2423546"/>
            <a:ext cx="5798319" cy="4129653"/>
          </a:xfrm>
        </p:spPr>
        <p:txBody>
          <a:bodyPr>
            <a:normAutofit fontScale="92500"/>
          </a:bodyPr>
          <a:lstStyle/>
          <a:p>
            <a:pPr algn="just">
              <a:spcBef>
                <a:spcPts val="0"/>
              </a:spcBef>
            </a:pPr>
            <a:r>
              <a:rPr lang="fr-FR" sz="2400" dirty="0"/>
              <a:t>Rabelais, </a:t>
            </a:r>
            <a:r>
              <a:rPr lang="fr-FR" sz="2400" i="1" dirty="0"/>
              <a:t>Gargantua</a:t>
            </a:r>
            <a:r>
              <a:rPr lang="fr-FR" sz="2400" dirty="0"/>
              <a:t>  </a:t>
            </a:r>
          </a:p>
          <a:p>
            <a:pPr marL="0" indent="0" algn="just">
              <a:spcBef>
                <a:spcPts val="0"/>
              </a:spcBef>
              <a:buNone/>
            </a:pPr>
            <a:r>
              <a:rPr lang="fr-FR" sz="2400" dirty="0"/>
              <a:t>parcours : rire et savoir.</a:t>
            </a:r>
          </a:p>
          <a:p>
            <a:pPr algn="just">
              <a:spcBef>
                <a:spcPts val="0"/>
              </a:spcBef>
            </a:pPr>
            <a:endParaRPr lang="fr-FR" sz="2400" dirty="0"/>
          </a:p>
          <a:p>
            <a:pPr algn="just">
              <a:spcBef>
                <a:spcPts val="0"/>
              </a:spcBef>
            </a:pPr>
            <a:r>
              <a:rPr lang="fr-FR" sz="2400" dirty="0"/>
              <a:t>La Bruyère,</a:t>
            </a:r>
            <a:r>
              <a:rPr lang="fr-FR" sz="2400" i="1" dirty="0"/>
              <a:t> Les Caractères</a:t>
            </a:r>
            <a:r>
              <a:rPr lang="fr-FR" sz="2400" dirty="0"/>
              <a:t>, livres V à X </a:t>
            </a:r>
          </a:p>
          <a:p>
            <a:pPr marL="0" indent="0" algn="just">
              <a:spcBef>
                <a:spcPts val="0"/>
              </a:spcBef>
              <a:buNone/>
            </a:pPr>
            <a:r>
              <a:rPr lang="fr-FR" sz="2400" dirty="0"/>
              <a:t>parcours : la comédie sociale.</a:t>
            </a:r>
          </a:p>
          <a:p>
            <a:pPr algn="just">
              <a:spcBef>
                <a:spcPts val="0"/>
              </a:spcBef>
            </a:pPr>
            <a:endParaRPr lang="fr-FR" sz="2400" dirty="0"/>
          </a:p>
          <a:p>
            <a:pPr algn="just">
              <a:spcBef>
                <a:spcPts val="0"/>
              </a:spcBef>
            </a:pPr>
            <a:r>
              <a:rPr lang="fr-FR" sz="2400" dirty="0"/>
              <a:t>Olympe de Gouges, </a:t>
            </a:r>
            <a:r>
              <a:rPr lang="fr-FR" sz="2400" i="1" dirty="0"/>
              <a:t>Déclaration des droits de la femme et de la citoyenne </a:t>
            </a:r>
            <a:r>
              <a:rPr lang="fr-FR" sz="2400" dirty="0"/>
              <a:t>(du « préambule » au « postambule ») </a:t>
            </a:r>
          </a:p>
          <a:p>
            <a:pPr marL="0" indent="0" algn="just">
              <a:spcBef>
                <a:spcPts val="0"/>
              </a:spcBef>
              <a:buNone/>
            </a:pPr>
            <a:r>
              <a:rPr lang="fr-FR" sz="2400" dirty="0"/>
              <a:t> parcours : écrire et combattre pour l'égalité.</a:t>
            </a:r>
          </a:p>
          <a:p>
            <a:endParaRPr lang="fr-MQ" dirty="0"/>
          </a:p>
        </p:txBody>
      </p:sp>
      <p:sp>
        <p:nvSpPr>
          <p:cNvPr id="5" name="Espace réservé du texte 4">
            <a:extLst>
              <a:ext uri="{FF2B5EF4-FFF2-40B4-BE49-F238E27FC236}">
                <a16:creationId xmlns:a16="http://schemas.microsoft.com/office/drawing/2014/main" id="{224BFF49-E896-CEC5-B8ED-FE20CA247624}"/>
              </a:ext>
            </a:extLst>
          </p:cNvPr>
          <p:cNvSpPr>
            <a:spLocks noGrp="1"/>
          </p:cNvSpPr>
          <p:nvPr>
            <p:ph type="body" sz="quarter" idx="3"/>
          </p:nvPr>
        </p:nvSpPr>
        <p:spPr>
          <a:xfrm>
            <a:off x="6237517" y="1928126"/>
            <a:ext cx="5856511" cy="495420"/>
          </a:xfrm>
        </p:spPr>
        <p:txBody>
          <a:bodyPr>
            <a:normAutofit/>
          </a:bodyPr>
          <a:lstStyle/>
          <a:p>
            <a:pPr algn="ctr"/>
            <a:r>
              <a:rPr lang="fr-MQ" dirty="0"/>
              <a:t>En voie technologique </a:t>
            </a:r>
          </a:p>
        </p:txBody>
      </p:sp>
      <p:sp>
        <p:nvSpPr>
          <p:cNvPr id="6" name="Espace réservé du contenu 5">
            <a:extLst>
              <a:ext uri="{FF2B5EF4-FFF2-40B4-BE49-F238E27FC236}">
                <a16:creationId xmlns:a16="http://schemas.microsoft.com/office/drawing/2014/main" id="{547F70BA-E44B-8767-2A5E-56B05CCDE82D}"/>
              </a:ext>
            </a:extLst>
          </p:cNvPr>
          <p:cNvSpPr>
            <a:spLocks noGrp="1"/>
          </p:cNvSpPr>
          <p:nvPr>
            <p:ph sz="quarter" idx="4"/>
          </p:nvPr>
        </p:nvSpPr>
        <p:spPr>
          <a:xfrm>
            <a:off x="5998028" y="2446673"/>
            <a:ext cx="6096000" cy="4193613"/>
          </a:xfrm>
        </p:spPr>
        <p:txBody>
          <a:bodyPr>
            <a:normAutofit fontScale="92500"/>
          </a:bodyPr>
          <a:lstStyle/>
          <a:p>
            <a:pPr>
              <a:spcBef>
                <a:spcPts val="0"/>
              </a:spcBef>
            </a:pPr>
            <a:r>
              <a:rPr lang="fr-FR" sz="2400" dirty="0"/>
              <a:t>Rabelais, </a:t>
            </a:r>
            <a:r>
              <a:rPr lang="fr-FR" sz="2400" i="1" dirty="0"/>
              <a:t>Gargantua</a:t>
            </a:r>
            <a:r>
              <a:rPr lang="fr-FR" sz="2400" dirty="0"/>
              <a:t>, chapitres XI à XXIV </a:t>
            </a:r>
          </a:p>
          <a:p>
            <a:pPr marL="0" indent="0">
              <a:spcBef>
                <a:spcPts val="0"/>
              </a:spcBef>
              <a:buNone/>
            </a:pPr>
            <a:r>
              <a:rPr lang="fr-FR" sz="2400" dirty="0"/>
              <a:t>parcours : la bonne éducation.</a:t>
            </a:r>
          </a:p>
          <a:p>
            <a:pPr>
              <a:spcBef>
                <a:spcPts val="0"/>
              </a:spcBef>
            </a:pPr>
            <a:endParaRPr lang="fr-FR" sz="2400" dirty="0"/>
          </a:p>
          <a:p>
            <a:pPr>
              <a:spcBef>
                <a:spcPts val="0"/>
              </a:spcBef>
            </a:pPr>
            <a:r>
              <a:rPr lang="fr-FR" sz="2400" dirty="0"/>
              <a:t>La Bruyère, </a:t>
            </a:r>
            <a:r>
              <a:rPr lang="fr-FR" sz="2400" i="1" dirty="0"/>
              <a:t>Les Caractères</a:t>
            </a:r>
            <a:r>
              <a:rPr lang="fr-FR" sz="2400" dirty="0"/>
              <a:t>, livre XI « De l'Homme »  </a:t>
            </a:r>
          </a:p>
          <a:p>
            <a:pPr marL="0" indent="0">
              <a:spcBef>
                <a:spcPts val="0"/>
              </a:spcBef>
              <a:buNone/>
            </a:pPr>
            <a:r>
              <a:rPr lang="fr-FR" sz="2400" dirty="0"/>
              <a:t>parcours : peindre les Hommes, examiner la nature humaine.</a:t>
            </a:r>
          </a:p>
          <a:p>
            <a:pPr>
              <a:spcBef>
                <a:spcPts val="0"/>
              </a:spcBef>
            </a:pPr>
            <a:endParaRPr lang="fr-FR" sz="2400" dirty="0"/>
          </a:p>
          <a:p>
            <a:pPr>
              <a:spcBef>
                <a:spcPts val="0"/>
              </a:spcBef>
            </a:pPr>
            <a:r>
              <a:rPr lang="fr-FR" sz="2400" dirty="0"/>
              <a:t>Olympe de Gouges, </a:t>
            </a:r>
            <a:r>
              <a:rPr lang="fr-FR" sz="2400" i="1" dirty="0"/>
              <a:t>Déclaration des droits de la femme et de la citoyenne</a:t>
            </a:r>
            <a:r>
              <a:rPr lang="fr-FR" sz="2400" dirty="0"/>
              <a:t> </a:t>
            </a:r>
            <a:r>
              <a:rPr lang="fr-FR" sz="2200" dirty="0"/>
              <a:t>(du « préambule » au « postambule »)</a:t>
            </a:r>
            <a:r>
              <a:rPr lang="fr-FR" sz="2400" dirty="0"/>
              <a:t> </a:t>
            </a:r>
          </a:p>
          <a:p>
            <a:pPr marL="0" indent="0">
              <a:spcBef>
                <a:spcPts val="0"/>
              </a:spcBef>
              <a:buNone/>
            </a:pPr>
            <a:r>
              <a:rPr lang="fr-FR" sz="2400" dirty="0"/>
              <a:t>parcours : écrire et combattre pour l'égalité.</a:t>
            </a:r>
          </a:p>
          <a:p>
            <a:endParaRPr lang="fr-MQ" dirty="0"/>
          </a:p>
        </p:txBody>
      </p:sp>
      <p:sp>
        <p:nvSpPr>
          <p:cNvPr id="7" name="Espace réservé du numéro de diapositive 6">
            <a:extLst>
              <a:ext uri="{FF2B5EF4-FFF2-40B4-BE49-F238E27FC236}">
                <a16:creationId xmlns:a16="http://schemas.microsoft.com/office/drawing/2014/main" id="{522B24C2-5DD7-E3B5-D911-37498E629D50}"/>
              </a:ext>
            </a:extLst>
          </p:cNvPr>
          <p:cNvSpPr>
            <a:spLocks noGrp="1"/>
          </p:cNvSpPr>
          <p:nvPr>
            <p:ph type="sldNum" sz="quarter" idx="12"/>
          </p:nvPr>
        </p:nvSpPr>
        <p:spPr/>
        <p:txBody>
          <a:bodyPr/>
          <a:lstStyle/>
          <a:p>
            <a:fld id="{3109D357-8067-4A1F-97B2-93C5160B78D9}" type="slidenum">
              <a:rPr lang="en-US" smtClean="0"/>
              <a:t>13</a:t>
            </a:fld>
            <a:endParaRPr lang="en-US"/>
          </a:p>
        </p:txBody>
      </p:sp>
    </p:spTree>
    <p:extLst>
      <p:ext uri="{BB962C8B-B14F-4D97-AF65-F5344CB8AC3E}">
        <p14:creationId xmlns:p14="http://schemas.microsoft.com/office/powerpoint/2010/main" val="269425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B10A8-19A8-95B3-B6CB-9622DF38F222}"/>
              </a:ext>
            </a:extLst>
          </p:cNvPr>
          <p:cNvSpPr>
            <a:spLocks noGrp="1"/>
          </p:cNvSpPr>
          <p:nvPr>
            <p:ph type="title"/>
          </p:nvPr>
        </p:nvSpPr>
        <p:spPr>
          <a:xfrm>
            <a:off x="141514" y="123324"/>
            <a:ext cx="11898086" cy="976133"/>
          </a:xfrm>
        </p:spPr>
        <p:txBody>
          <a:bodyPr anchor="b">
            <a:normAutofit fontScale="90000"/>
          </a:bodyPr>
          <a:lstStyle/>
          <a:p>
            <a:r>
              <a:rPr lang="fr-FR" sz="3600" b="1" dirty="0">
                <a:solidFill>
                  <a:srgbClr val="FF0000"/>
                </a:solidFill>
              </a:rPr>
              <a:t>Les différentes épreuves anticipées de français </a:t>
            </a:r>
            <a:r>
              <a:rPr lang="fr-FR" sz="3100" b="1" dirty="0">
                <a:solidFill>
                  <a:srgbClr val="FF0000"/>
                </a:solidFill>
              </a:rPr>
              <a:t>(</a:t>
            </a:r>
            <a:r>
              <a:rPr lang="fr-FR" sz="3100" b="1" dirty="0" err="1">
                <a:solidFill>
                  <a:srgbClr val="FF0000"/>
                </a:solidFill>
              </a:rPr>
              <a:t>éaf</a:t>
            </a:r>
            <a:r>
              <a:rPr lang="fr-FR" sz="3100" b="1" dirty="0">
                <a:solidFill>
                  <a:srgbClr val="FF0000"/>
                </a:solidFill>
              </a:rPr>
              <a:t>) </a:t>
            </a:r>
          </a:p>
        </p:txBody>
      </p:sp>
      <p:pic>
        <p:nvPicPr>
          <p:cNvPr id="5" name="Picture 4" descr="Lire un livre et boire un café sur la table">
            <a:extLst>
              <a:ext uri="{FF2B5EF4-FFF2-40B4-BE49-F238E27FC236}">
                <a16:creationId xmlns:a16="http://schemas.microsoft.com/office/drawing/2014/main" id="{58D49F95-8AB8-6286-8734-9F4656C6973E}"/>
              </a:ext>
            </a:extLst>
          </p:cNvPr>
          <p:cNvPicPr>
            <a:picLocks noChangeAspect="1"/>
          </p:cNvPicPr>
          <p:nvPr/>
        </p:nvPicPr>
        <p:blipFill rotWithShape="1">
          <a:blip r:embed="rId2"/>
          <a:srcRect t="15102" b="26276"/>
          <a:stretch/>
        </p:blipFill>
        <p:spPr>
          <a:xfrm>
            <a:off x="838200" y="2061469"/>
            <a:ext cx="10515600" cy="4114801"/>
          </a:xfrm>
          <a:prstGeom prst="rect">
            <a:avLst/>
          </a:prstGeom>
          <a:noFill/>
        </p:spPr>
      </p:pic>
      <p:sp>
        <p:nvSpPr>
          <p:cNvPr id="3" name="Espace réservé du numéro de diapositive 2">
            <a:extLst>
              <a:ext uri="{FF2B5EF4-FFF2-40B4-BE49-F238E27FC236}">
                <a16:creationId xmlns:a16="http://schemas.microsoft.com/office/drawing/2014/main" id="{84D92E3A-0B51-1E99-7A88-AEA20EFAF9D1}"/>
              </a:ext>
            </a:extLst>
          </p:cNvPr>
          <p:cNvSpPr>
            <a:spLocks noGrp="1"/>
          </p:cNvSpPr>
          <p:nvPr>
            <p:ph type="sldNum" sz="quarter" idx="12"/>
          </p:nvPr>
        </p:nvSpPr>
        <p:spPr/>
        <p:txBody>
          <a:bodyPr/>
          <a:lstStyle/>
          <a:p>
            <a:fld id="{3109D357-8067-4A1F-97B2-93C5160B78D9}" type="slidenum">
              <a:rPr lang="en-US" smtClean="0"/>
              <a:t>14</a:t>
            </a:fld>
            <a:endParaRPr lang="en-US"/>
          </a:p>
        </p:txBody>
      </p:sp>
    </p:spTree>
    <p:extLst>
      <p:ext uri="{BB962C8B-B14F-4D97-AF65-F5344CB8AC3E}">
        <p14:creationId xmlns:p14="http://schemas.microsoft.com/office/powerpoint/2010/main" val="251257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7048C0-B935-D07B-B42C-32FADE1E781C}"/>
              </a:ext>
            </a:extLst>
          </p:cNvPr>
          <p:cNvSpPr>
            <a:spLocks noGrp="1"/>
          </p:cNvSpPr>
          <p:nvPr>
            <p:ph type="title"/>
          </p:nvPr>
        </p:nvSpPr>
        <p:spPr>
          <a:xfrm>
            <a:off x="201591" y="191451"/>
            <a:ext cx="11708757" cy="1116811"/>
          </a:xfrm>
        </p:spPr>
        <p:txBody>
          <a:bodyPr/>
          <a:lstStyle/>
          <a:p>
            <a:pPr algn="ctr"/>
            <a:r>
              <a:rPr lang="fr-MQ" b="1" dirty="0">
                <a:solidFill>
                  <a:srgbClr val="FF0000"/>
                </a:solidFill>
              </a:rPr>
              <a:t>L’oral </a:t>
            </a:r>
          </a:p>
        </p:txBody>
      </p:sp>
      <p:pic>
        <p:nvPicPr>
          <p:cNvPr id="5" name="Espace réservé du contenu 4">
            <a:extLst>
              <a:ext uri="{FF2B5EF4-FFF2-40B4-BE49-F238E27FC236}">
                <a16:creationId xmlns:a16="http://schemas.microsoft.com/office/drawing/2014/main" id="{30C8444F-567A-7EC5-F3E0-7BEBB915A34F}"/>
              </a:ext>
            </a:extLst>
          </p:cNvPr>
          <p:cNvPicPr>
            <a:picLocks noGrp="1" noChangeAspect="1"/>
          </p:cNvPicPr>
          <p:nvPr>
            <p:ph idx="1"/>
          </p:nvPr>
        </p:nvPicPr>
        <p:blipFill>
          <a:blip r:embed="rId2"/>
          <a:stretch>
            <a:fillRect/>
          </a:stretch>
        </p:blipFill>
        <p:spPr>
          <a:xfrm>
            <a:off x="680551" y="2136653"/>
            <a:ext cx="11349169" cy="3268723"/>
          </a:xfrm>
        </p:spPr>
      </p:pic>
      <p:sp>
        <p:nvSpPr>
          <p:cNvPr id="6" name="Espace réservé du numéro de diapositive 5">
            <a:extLst>
              <a:ext uri="{FF2B5EF4-FFF2-40B4-BE49-F238E27FC236}">
                <a16:creationId xmlns:a16="http://schemas.microsoft.com/office/drawing/2014/main" id="{C43C797A-C8D2-8935-AAC2-8C1F9DE1CD7C}"/>
              </a:ext>
            </a:extLst>
          </p:cNvPr>
          <p:cNvSpPr>
            <a:spLocks noGrp="1"/>
          </p:cNvSpPr>
          <p:nvPr>
            <p:ph type="sldNum" sz="quarter" idx="12"/>
          </p:nvPr>
        </p:nvSpPr>
        <p:spPr/>
        <p:txBody>
          <a:bodyPr/>
          <a:lstStyle/>
          <a:p>
            <a:fld id="{3109D357-8067-4A1F-97B2-93C5160B78D9}" type="slidenum">
              <a:rPr lang="en-US" smtClean="0"/>
              <a:t>15</a:t>
            </a:fld>
            <a:endParaRPr lang="en-US"/>
          </a:p>
        </p:txBody>
      </p:sp>
    </p:spTree>
    <p:extLst>
      <p:ext uri="{BB962C8B-B14F-4D97-AF65-F5344CB8AC3E}">
        <p14:creationId xmlns:p14="http://schemas.microsoft.com/office/powerpoint/2010/main" val="3362779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33C1D-DF8E-3982-34CB-BFE32DB6D1E8}"/>
              </a:ext>
            </a:extLst>
          </p:cNvPr>
          <p:cNvSpPr>
            <a:spLocks noGrp="1"/>
          </p:cNvSpPr>
          <p:nvPr>
            <p:ph type="title"/>
          </p:nvPr>
        </p:nvSpPr>
        <p:spPr>
          <a:xfrm>
            <a:off x="153988" y="157952"/>
            <a:ext cx="11885612" cy="865305"/>
          </a:xfrm>
        </p:spPr>
        <p:txBody>
          <a:bodyPr>
            <a:normAutofit/>
          </a:bodyPr>
          <a:lstStyle/>
          <a:p>
            <a:pPr algn="ctr"/>
            <a:r>
              <a:rPr lang="fr-MQ" sz="4000" b="1" dirty="0">
                <a:solidFill>
                  <a:srgbClr val="FF0000"/>
                </a:solidFill>
              </a:rPr>
              <a:t>Le récapitulatif d’</a:t>
            </a:r>
            <a:r>
              <a:rPr lang="fr-FR" sz="4000" b="1" dirty="0" err="1">
                <a:solidFill>
                  <a:srgbClr val="FF0000"/>
                </a:solidFill>
              </a:rPr>
              <a:t>œ</a:t>
            </a:r>
            <a:r>
              <a:rPr lang="fr-MQ" sz="4000" b="1" dirty="0">
                <a:solidFill>
                  <a:srgbClr val="FF0000"/>
                </a:solidFill>
              </a:rPr>
              <a:t>uvres </a:t>
            </a:r>
          </a:p>
        </p:txBody>
      </p:sp>
      <p:sp>
        <p:nvSpPr>
          <p:cNvPr id="3" name="Espace réservé du texte 2">
            <a:extLst>
              <a:ext uri="{FF2B5EF4-FFF2-40B4-BE49-F238E27FC236}">
                <a16:creationId xmlns:a16="http://schemas.microsoft.com/office/drawing/2014/main" id="{363D332D-3119-3EFB-F068-E966713789F8}"/>
              </a:ext>
            </a:extLst>
          </p:cNvPr>
          <p:cNvSpPr>
            <a:spLocks noGrp="1"/>
          </p:cNvSpPr>
          <p:nvPr>
            <p:ph type="body" idx="1"/>
          </p:nvPr>
        </p:nvSpPr>
        <p:spPr/>
        <p:txBody>
          <a:bodyPr/>
          <a:lstStyle/>
          <a:p>
            <a:pPr algn="ctr"/>
            <a:r>
              <a:rPr lang="fr-MQ" dirty="0"/>
              <a:t>Voie générale </a:t>
            </a:r>
          </a:p>
        </p:txBody>
      </p:sp>
      <p:pic>
        <p:nvPicPr>
          <p:cNvPr id="10" name="Espace réservé du contenu 9" descr="Une image contenant texte&#10;&#10;Description générée automatiquement">
            <a:extLst>
              <a:ext uri="{FF2B5EF4-FFF2-40B4-BE49-F238E27FC236}">
                <a16:creationId xmlns:a16="http://schemas.microsoft.com/office/drawing/2014/main" id="{CF6FAB73-2486-860B-D73E-C93AB2CEBF18}"/>
              </a:ext>
            </a:extLst>
          </p:cNvPr>
          <p:cNvPicPr>
            <a:picLocks noGrp="1" noChangeAspect="1"/>
          </p:cNvPicPr>
          <p:nvPr>
            <p:ph sz="half" idx="2"/>
          </p:nvPr>
        </p:nvPicPr>
        <p:blipFill>
          <a:blip r:embed="rId3"/>
          <a:stretch>
            <a:fillRect/>
          </a:stretch>
        </p:blipFill>
        <p:spPr>
          <a:xfrm>
            <a:off x="1133161" y="2505075"/>
            <a:ext cx="4410703" cy="3684588"/>
          </a:xfrm>
        </p:spPr>
      </p:pic>
      <p:sp>
        <p:nvSpPr>
          <p:cNvPr id="5" name="Espace réservé du texte 4">
            <a:extLst>
              <a:ext uri="{FF2B5EF4-FFF2-40B4-BE49-F238E27FC236}">
                <a16:creationId xmlns:a16="http://schemas.microsoft.com/office/drawing/2014/main" id="{312C7475-D57A-5B6F-1DD2-AB4887DA9156}"/>
              </a:ext>
            </a:extLst>
          </p:cNvPr>
          <p:cNvSpPr>
            <a:spLocks noGrp="1"/>
          </p:cNvSpPr>
          <p:nvPr>
            <p:ph type="body" sz="quarter" idx="3"/>
          </p:nvPr>
        </p:nvSpPr>
        <p:spPr/>
        <p:txBody>
          <a:bodyPr/>
          <a:lstStyle/>
          <a:p>
            <a:r>
              <a:rPr lang="fr-MQ" dirty="0"/>
              <a:t>Voie technologique </a:t>
            </a:r>
          </a:p>
        </p:txBody>
      </p:sp>
      <p:pic>
        <p:nvPicPr>
          <p:cNvPr id="8" name="Espace réservé du contenu 7" descr="Une image contenant texte&#10;&#10;Description générée automatiquement">
            <a:extLst>
              <a:ext uri="{FF2B5EF4-FFF2-40B4-BE49-F238E27FC236}">
                <a16:creationId xmlns:a16="http://schemas.microsoft.com/office/drawing/2014/main" id="{EC899C93-6D22-7531-5E0A-6DC7A544970B}"/>
              </a:ext>
            </a:extLst>
          </p:cNvPr>
          <p:cNvPicPr>
            <a:picLocks noGrp="1" noChangeAspect="1"/>
          </p:cNvPicPr>
          <p:nvPr>
            <p:ph sz="quarter" idx="4"/>
          </p:nvPr>
        </p:nvPicPr>
        <p:blipFill>
          <a:blip r:embed="rId4"/>
          <a:stretch>
            <a:fillRect/>
          </a:stretch>
        </p:blipFill>
        <p:spPr>
          <a:xfrm>
            <a:off x="6680810" y="2505075"/>
            <a:ext cx="4348531" cy="3684588"/>
          </a:xfrm>
        </p:spPr>
      </p:pic>
      <p:sp>
        <p:nvSpPr>
          <p:cNvPr id="11" name="Espace réservé du numéro de diapositive 10">
            <a:extLst>
              <a:ext uri="{FF2B5EF4-FFF2-40B4-BE49-F238E27FC236}">
                <a16:creationId xmlns:a16="http://schemas.microsoft.com/office/drawing/2014/main" id="{1DF3F888-0581-17A4-678B-08E4D155DBD6}"/>
              </a:ext>
            </a:extLst>
          </p:cNvPr>
          <p:cNvSpPr>
            <a:spLocks noGrp="1"/>
          </p:cNvSpPr>
          <p:nvPr>
            <p:ph type="sldNum" sz="quarter" idx="12"/>
          </p:nvPr>
        </p:nvSpPr>
        <p:spPr/>
        <p:txBody>
          <a:bodyPr/>
          <a:lstStyle/>
          <a:p>
            <a:fld id="{3109D357-8067-4A1F-97B2-93C5160B78D9}" type="slidenum">
              <a:rPr lang="en-US" smtClean="0"/>
              <a:t>16</a:t>
            </a:fld>
            <a:endParaRPr lang="en-US"/>
          </a:p>
        </p:txBody>
      </p:sp>
    </p:spTree>
    <p:extLst>
      <p:ext uri="{BB962C8B-B14F-4D97-AF65-F5344CB8AC3E}">
        <p14:creationId xmlns:p14="http://schemas.microsoft.com/office/powerpoint/2010/main" val="38142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183D6-B1B9-6BC1-59DB-873EECB35276}"/>
              </a:ext>
            </a:extLst>
          </p:cNvPr>
          <p:cNvSpPr>
            <a:spLocks noGrp="1"/>
          </p:cNvSpPr>
          <p:nvPr>
            <p:ph type="title"/>
          </p:nvPr>
        </p:nvSpPr>
        <p:spPr>
          <a:xfrm>
            <a:off x="45132" y="157952"/>
            <a:ext cx="12146868" cy="1325563"/>
          </a:xfrm>
        </p:spPr>
        <p:txBody>
          <a:bodyPr>
            <a:normAutofit/>
          </a:bodyPr>
          <a:lstStyle/>
          <a:p>
            <a:pPr algn="ctr"/>
            <a:r>
              <a:rPr lang="fr-FR" sz="4000" b="1" dirty="0">
                <a:solidFill>
                  <a:srgbClr val="FF0000"/>
                </a:solidFill>
              </a:rPr>
              <a:t>L’oral Un </a:t>
            </a:r>
            <a:r>
              <a:rPr lang="fr-FR" sz="4000" b="1" dirty="0">
                <a:solidFill>
                  <a:srgbClr val="FF0000"/>
                </a:solidFill>
                <a:hlinkClick r:id="rId2">
                  <a:extLst>
                    <a:ext uri="{A12FA001-AC4F-418D-AE19-62706E023703}">
                      <ahyp:hlinkClr xmlns:ahyp="http://schemas.microsoft.com/office/drawing/2018/hyperlinkcolor" val="tx"/>
                    </a:ext>
                  </a:extLst>
                </a:hlinkClick>
              </a:rPr>
              <a:t>lien Éduscol </a:t>
            </a:r>
            <a:br>
              <a:rPr lang="fr-FR" sz="4000" b="1" dirty="0">
                <a:solidFill>
                  <a:srgbClr val="FF0000"/>
                </a:solidFill>
              </a:rPr>
            </a:br>
            <a:r>
              <a:rPr lang="fr-FR" sz="4000" b="1" dirty="0">
                <a:solidFill>
                  <a:srgbClr val="FF0000"/>
                </a:solidFill>
              </a:rPr>
              <a:t>pour l’épreuve orale </a:t>
            </a:r>
          </a:p>
        </p:txBody>
      </p:sp>
      <p:sp>
        <p:nvSpPr>
          <p:cNvPr id="3" name="Espace réservé du texte 2">
            <a:extLst>
              <a:ext uri="{FF2B5EF4-FFF2-40B4-BE49-F238E27FC236}">
                <a16:creationId xmlns:a16="http://schemas.microsoft.com/office/drawing/2014/main" id="{20148C52-D196-5294-BA1F-B4B418190F8E}"/>
              </a:ext>
            </a:extLst>
          </p:cNvPr>
          <p:cNvSpPr>
            <a:spLocks noGrp="1"/>
          </p:cNvSpPr>
          <p:nvPr>
            <p:ph type="body" idx="1"/>
          </p:nvPr>
        </p:nvSpPr>
        <p:spPr>
          <a:xfrm>
            <a:off x="119743" y="1824035"/>
            <a:ext cx="5717177" cy="451079"/>
          </a:xfrm>
        </p:spPr>
        <p:txBody>
          <a:bodyPr>
            <a:normAutofit fontScale="70000" lnSpcReduction="20000"/>
          </a:bodyPr>
          <a:lstStyle/>
          <a:p>
            <a:pPr algn="ctr"/>
            <a:r>
              <a:rPr lang="fr-FR" dirty="0"/>
              <a:t>Première partie sur /12 points </a:t>
            </a:r>
          </a:p>
        </p:txBody>
      </p:sp>
      <p:sp>
        <p:nvSpPr>
          <p:cNvPr id="4" name="Espace réservé du contenu 3">
            <a:extLst>
              <a:ext uri="{FF2B5EF4-FFF2-40B4-BE49-F238E27FC236}">
                <a16:creationId xmlns:a16="http://schemas.microsoft.com/office/drawing/2014/main" id="{F31BB003-3A95-3C13-F172-1C1CB5A556FC}"/>
              </a:ext>
            </a:extLst>
          </p:cNvPr>
          <p:cNvSpPr>
            <a:spLocks noGrp="1"/>
          </p:cNvSpPr>
          <p:nvPr>
            <p:ph sz="half" idx="2"/>
          </p:nvPr>
        </p:nvSpPr>
        <p:spPr>
          <a:xfrm>
            <a:off x="273732" y="2505074"/>
            <a:ext cx="5452154" cy="4194973"/>
          </a:xfrm>
        </p:spPr>
        <p:txBody>
          <a:bodyPr>
            <a:normAutofit fontScale="92500" lnSpcReduction="20000"/>
          </a:bodyPr>
          <a:lstStyle/>
          <a:p>
            <a:pPr marL="0" indent="0">
              <a:buNone/>
            </a:pPr>
            <a:r>
              <a:rPr lang="fr-FR" b="1" dirty="0"/>
              <a:t>L’exposé</a:t>
            </a:r>
            <a:r>
              <a:rPr lang="fr-FR" dirty="0"/>
              <a:t> Les candidats doivent disposer d’une « copie des textes » (note de service du 12 11 2021) pour la première partie (ce qui exclut la présence de </a:t>
            </a:r>
            <a:r>
              <a:rPr lang="fr-FR" strike="sngStrike" dirty="0"/>
              <a:t>manuels scolaires</a:t>
            </a:r>
            <a:r>
              <a:rPr lang="fr-FR" dirty="0"/>
              <a:t>). </a:t>
            </a:r>
          </a:p>
          <a:p>
            <a:pPr marL="342900" indent="-342900">
              <a:buFont typeface="Arial" panose="020B0604020202020204" pitchFamily="34" charset="0"/>
              <a:buChar char="•"/>
            </a:pPr>
            <a:r>
              <a:rPr lang="fr-FR" dirty="0"/>
              <a:t>La lecture = jusqu’à 2 points [note à inscrire sur le bordereau] </a:t>
            </a:r>
          </a:p>
          <a:p>
            <a:pPr marL="342900" indent="-342900">
              <a:buFont typeface="Arial" panose="020B0604020202020204" pitchFamily="34" charset="0"/>
              <a:buChar char="•"/>
            </a:pPr>
            <a:r>
              <a:rPr lang="fr-FR" dirty="0"/>
              <a:t>L’explication linéaire (8 minutes – 8 points) [note à inscrire sur le bordereau]</a:t>
            </a:r>
          </a:p>
          <a:p>
            <a:pPr marL="342900" indent="-342900">
              <a:buFont typeface="Arial" panose="020B0604020202020204" pitchFamily="34" charset="0"/>
              <a:buChar char="•"/>
            </a:pPr>
            <a:r>
              <a:rPr lang="fr-FR" dirty="0"/>
              <a:t>La question de grammaire : l’empan sur les deux années du cycle [note à inscrire sur le bordereau]</a:t>
            </a:r>
          </a:p>
          <a:p>
            <a:pPr marL="0" indent="0">
              <a:buNone/>
            </a:pPr>
            <a:r>
              <a:rPr lang="fr-FR" dirty="0"/>
              <a:t>Possibilité pour l’examinateur de relancer la réflexion du candidat ou à l’accompagner au-delà de la question sèche.  </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endParaRPr lang="fr-FR" dirty="0"/>
          </a:p>
        </p:txBody>
      </p:sp>
      <p:sp>
        <p:nvSpPr>
          <p:cNvPr id="5" name="Espace réservé du texte 4">
            <a:extLst>
              <a:ext uri="{FF2B5EF4-FFF2-40B4-BE49-F238E27FC236}">
                <a16:creationId xmlns:a16="http://schemas.microsoft.com/office/drawing/2014/main" id="{892F48C5-405C-66EC-5A46-575CF2440331}"/>
              </a:ext>
            </a:extLst>
          </p:cNvPr>
          <p:cNvSpPr>
            <a:spLocks noGrp="1"/>
          </p:cNvSpPr>
          <p:nvPr>
            <p:ph type="body" sz="quarter" idx="3"/>
          </p:nvPr>
        </p:nvSpPr>
        <p:spPr>
          <a:xfrm>
            <a:off x="6355080" y="1939015"/>
            <a:ext cx="5717177" cy="336099"/>
          </a:xfrm>
        </p:spPr>
        <p:txBody>
          <a:bodyPr>
            <a:normAutofit fontScale="70000" lnSpcReduction="20000"/>
          </a:bodyPr>
          <a:lstStyle/>
          <a:p>
            <a:pPr algn="ctr"/>
            <a:r>
              <a:rPr lang="fr-FR" dirty="0"/>
              <a:t>Deuxième partie sur /8 points </a:t>
            </a:r>
          </a:p>
        </p:txBody>
      </p:sp>
      <p:sp>
        <p:nvSpPr>
          <p:cNvPr id="6" name="Espace réservé du contenu 5">
            <a:extLst>
              <a:ext uri="{FF2B5EF4-FFF2-40B4-BE49-F238E27FC236}">
                <a16:creationId xmlns:a16="http://schemas.microsoft.com/office/drawing/2014/main" id="{2B7E6E69-6692-72D2-22CD-B599BB355A0F}"/>
              </a:ext>
            </a:extLst>
          </p:cNvPr>
          <p:cNvSpPr>
            <a:spLocks noGrp="1"/>
          </p:cNvSpPr>
          <p:nvPr>
            <p:ph sz="quarter" idx="4"/>
          </p:nvPr>
        </p:nvSpPr>
        <p:spPr>
          <a:xfrm>
            <a:off x="6355080" y="2505075"/>
            <a:ext cx="5563188" cy="4069896"/>
          </a:xfrm>
        </p:spPr>
        <p:txBody>
          <a:bodyPr>
            <a:normAutofit fontScale="92500" lnSpcReduction="20000"/>
          </a:bodyPr>
          <a:lstStyle/>
          <a:p>
            <a:pPr marL="0" indent="0">
              <a:buNone/>
            </a:pPr>
            <a:r>
              <a:rPr lang="fr-FR" dirty="0"/>
              <a:t>La </a:t>
            </a:r>
            <a:r>
              <a:rPr lang="fr-FR" b="1" dirty="0">
                <a:solidFill>
                  <a:srgbClr val="0070C0"/>
                </a:solidFill>
                <a:hlinkClick r:id="rId3">
                  <a:extLst>
                    <a:ext uri="{A12FA001-AC4F-418D-AE19-62706E023703}">
                      <ahyp:hlinkClr xmlns:ahyp="http://schemas.microsoft.com/office/drawing/2018/hyperlinkcolor" val="tx"/>
                    </a:ext>
                  </a:extLst>
                </a:hlinkClick>
              </a:rPr>
              <a:t>lecture cursive </a:t>
            </a:r>
            <a:endParaRPr lang="fr-FR" b="1" dirty="0">
              <a:solidFill>
                <a:srgbClr val="0070C0"/>
              </a:solidFill>
            </a:endParaRPr>
          </a:p>
          <a:p>
            <a:pPr algn="just"/>
            <a:r>
              <a:rPr lang="fr-FR" dirty="0"/>
              <a:t>« Les candidats pourront disposer du livre qu’ils auront choisi de présenter lors de la seconde partie de l’oral des épreuves anticipées de français »</a:t>
            </a:r>
          </a:p>
          <a:p>
            <a:pPr algn="just"/>
            <a:r>
              <a:rPr lang="fr-FR" dirty="0"/>
              <a:t>la case faisant figurer l’œuvre retenue individuellement sera vierge dans ce document. Chaque candidat en revanche l’y fera figurer. </a:t>
            </a:r>
          </a:p>
          <a:p>
            <a:pPr algn="just"/>
            <a:r>
              <a:rPr lang="fr-FR" dirty="0"/>
              <a:t>Attention : il importe qu’aucun autre document (liste des œuvres séparée, voire nominative) ne circule pour respecter, en accord avec la MPE, le texte réglementaire tout en assurant une bonne préparation et en garantissant la communication de l’ensemble des informations aux examinateurs. </a:t>
            </a:r>
          </a:p>
          <a:p>
            <a:endParaRPr lang="fr-FR" dirty="0"/>
          </a:p>
          <a:p>
            <a:endParaRPr lang="fr-FR" dirty="0"/>
          </a:p>
        </p:txBody>
      </p:sp>
      <p:sp>
        <p:nvSpPr>
          <p:cNvPr id="7" name="Espace réservé du numéro de diapositive 6">
            <a:extLst>
              <a:ext uri="{FF2B5EF4-FFF2-40B4-BE49-F238E27FC236}">
                <a16:creationId xmlns:a16="http://schemas.microsoft.com/office/drawing/2014/main" id="{9DCF0695-6979-B50B-26E9-7DEFDFC29FF1}"/>
              </a:ext>
            </a:extLst>
          </p:cNvPr>
          <p:cNvSpPr>
            <a:spLocks noGrp="1"/>
          </p:cNvSpPr>
          <p:nvPr>
            <p:ph type="sldNum" sz="quarter" idx="12"/>
          </p:nvPr>
        </p:nvSpPr>
        <p:spPr/>
        <p:txBody>
          <a:bodyPr/>
          <a:lstStyle/>
          <a:p>
            <a:fld id="{3109D357-8067-4A1F-97B2-93C5160B78D9}" type="slidenum">
              <a:rPr lang="en-US" smtClean="0"/>
              <a:t>17</a:t>
            </a:fld>
            <a:endParaRPr lang="en-US"/>
          </a:p>
        </p:txBody>
      </p:sp>
    </p:spTree>
    <p:extLst>
      <p:ext uri="{BB962C8B-B14F-4D97-AF65-F5344CB8AC3E}">
        <p14:creationId xmlns:p14="http://schemas.microsoft.com/office/powerpoint/2010/main" val="137025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49E9D9-067C-0672-43E7-7000F4205B39}"/>
              </a:ext>
            </a:extLst>
          </p:cNvPr>
          <p:cNvSpPr>
            <a:spLocks noGrp="1"/>
          </p:cNvSpPr>
          <p:nvPr>
            <p:ph type="title"/>
          </p:nvPr>
        </p:nvSpPr>
        <p:spPr>
          <a:xfrm>
            <a:off x="838200" y="584990"/>
            <a:ext cx="10515600" cy="1116811"/>
          </a:xfrm>
        </p:spPr>
        <p:txBody>
          <a:bodyPr anchor="b">
            <a:normAutofit/>
          </a:bodyPr>
          <a:lstStyle/>
          <a:p>
            <a:pPr algn="ctr"/>
            <a:r>
              <a:rPr lang="fr-FR" sz="6000" b="1" dirty="0">
                <a:solidFill>
                  <a:srgbClr val="FF0000"/>
                </a:solidFill>
                <a:latin typeface="+mn-lt"/>
              </a:rPr>
              <a:t>La lecture </a:t>
            </a:r>
          </a:p>
        </p:txBody>
      </p:sp>
      <p:pic>
        <p:nvPicPr>
          <p:cNvPr id="5" name="Picture 4">
            <a:extLst>
              <a:ext uri="{FF2B5EF4-FFF2-40B4-BE49-F238E27FC236}">
                <a16:creationId xmlns:a16="http://schemas.microsoft.com/office/drawing/2014/main" id="{BEA34170-891D-31C4-ABF4-DE7CF6CC9A28}"/>
              </a:ext>
            </a:extLst>
          </p:cNvPr>
          <p:cNvPicPr>
            <a:picLocks noChangeAspect="1"/>
          </p:cNvPicPr>
          <p:nvPr/>
        </p:nvPicPr>
        <p:blipFill rotWithShape="1">
          <a:blip r:embed="rId2"/>
          <a:srcRect t="30435"/>
          <a:stretch/>
        </p:blipFill>
        <p:spPr>
          <a:xfrm>
            <a:off x="838200" y="2061469"/>
            <a:ext cx="10515600" cy="4114801"/>
          </a:xfrm>
          <a:prstGeom prst="rect">
            <a:avLst/>
          </a:prstGeom>
          <a:noFill/>
        </p:spPr>
      </p:pic>
      <p:sp>
        <p:nvSpPr>
          <p:cNvPr id="3" name="Espace réservé du numéro de diapositive 2">
            <a:extLst>
              <a:ext uri="{FF2B5EF4-FFF2-40B4-BE49-F238E27FC236}">
                <a16:creationId xmlns:a16="http://schemas.microsoft.com/office/drawing/2014/main" id="{40FE6D1C-1C71-8247-07E1-B0F4B19B28BB}"/>
              </a:ext>
            </a:extLst>
          </p:cNvPr>
          <p:cNvSpPr>
            <a:spLocks noGrp="1"/>
          </p:cNvSpPr>
          <p:nvPr>
            <p:ph type="sldNum" sz="quarter" idx="12"/>
          </p:nvPr>
        </p:nvSpPr>
        <p:spPr/>
        <p:txBody>
          <a:bodyPr/>
          <a:lstStyle/>
          <a:p>
            <a:fld id="{3109D357-8067-4A1F-97B2-93C5160B78D9}" type="slidenum">
              <a:rPr lang="en-US" smtClean="0"/>
              <a:t>18</a:t>
            </a:fld>
            <a:endParaRPr lang="en-US"/>
          </a:p>
        </p:txBody>
      </p:sp>
    </p:spTree>
    <p:extLst>
      <p:ext uri="{BB962C8B-B14F-4D97-AF65-F5344CB8AC3E}">
        <p14:creationId xmlns:p14="http://schemas.microsoft.com/office/powerpoint/2010/main" val="423894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4972F-690E-DF31-29EF-39208EBFD4B1}"/>
              </a:ext>
            </a:extLst>
          </p:cNvPr>
          <p:cNvSpPr>
            <a:spLocks noGrp="1"/>
          </p:cNvSpPr>
          <p:nvPr>
            <p:ph type="ctrTitle"/>
          </p:nvPr>
        </p:nvSpPr>
        <p:spPr>
          <a:xfrm>
            <a:off x="1200312" y="3987806"/>
            <a:ext cx="10516807" cy="1041394"/>
          </a:xfrm>
        </p:spPr>
        <p:txBody>
          <a:bodyPr anchor="t">
            <a:normAutofit/>
          </a:bodyPr>
          <a:lstStyle/>
          <a:p>
            <a:pPr algn="ctr"/>
            <a:r>
              <a:rPr lang="fr-FR" b="1" dirty="0">
                <a:solidFill>
                  <a:srgbClr val="FF0000"/>
                </a:solidFill>
              </a:rPr>
              <a:t>L’explication linéaire </a:t>
            </a:r>
          </a:p>
        </p:txBody>
      </p:sp>
      <p:sp>
        <p:nvSpPr>
          <p:cNvPr id="3" name="Espace réservé du texte 2">
            <a:extLst>
              <a:ext uri="{FF2B5EF4-FFF2-40B4-BE49-F238E27FC236}">
                <a16:creationId xmlns:a16="http://schemas.microsoft.com/office/drawing/2014/main" id="{6515A4C7-DD8B-FE42-BC14-4AA4AAE912EB}"/>
              </a:ext>
            </a:extLst>
          </p:cNvPr>
          <p:cNvSpPr>
            <a:spLocks noGrp="1"/>
          </p:cNvSpPr>
          <p:nvPr>
            <p:ph type="subTitle" idx="1"/>
          </p:nvPr>
        </p:nvSpPr>
        <p:spPr>
          <a:xfrm>
            <a:off x="5595258" y="838199"/>
            <a:ext cx="6491658" cy="1124243"/>
          </a:xfrm>
        </p:spPr>
        <p:txBody>
          <a:bodyPr>
            <a:normAutofit/>
          </a:bodyPr>
          <a:lstStyle/>
          <a:p>
            <a:pPr algn="r"/>
            <a:r>
              <a:rPr lang="fr-FR" sz="2400" dirty="0"/>
              <a:t>Une </a:t>
            </a:r>
            <a:r>
              <a:rPr lang="fr-FR" sz="2400" dirty="0">
                <a:hlinkClick r:id="rId2"/>
              </a:rPr>
              <a:t>fiche </a:t>
            </a:r>
            <a:r>
              <a:rPr lang="fr-FR" sz="2400" i="1" dirty="0"/>
              <a:t>Éduscol</a:t>
            </a:r>
            <a:r>
              <a:rPr lang="fr-FR" sz="2400" dirty="0"/>
              <a:t> </a:t>
            </a:r>
          </a:p>
        </p:txBody>
      </p:sp>
      <p:pic>
        <p:nvPicPr>
          <p:cNvPr id="9" name="Espace réservé du contenu 7">
            <a:extLst>
              <a:ext uri="{FF2B5EF4-FFF2-40B4-BE49-F238E27FC236}">
                <a16:creationId xmlns:a16="http://schemas.microsoft.com/office/drawing/2014/main" id="{CC875974-FA49-5237-E1D5-91F958A6ACA0}"/>
              </a:ext>
            </a:extLst>
          </p:cNvPr>
          <p:cNvPicPr>
            <a:picLocks noChangeAspect="1"/>
          </p:cNvPicPr>
          <p:nvPr/>
        </p:nvPicPr>
        <p:blipFill>
          <a:blip r:embed="rId3"/>
          <a:stretch>
            <a:fillRect/>
          </a:stretch>
        </p:blipFill>
        <p:spPr>
          <a:xfrm>
            <a:off x="1200312" y="838199"/>
            <a:ext cx="3548541" cy="3016260"/>
          </a:xfrm>
          <a:prstGeom prst="rect">
            <a:avLst/>
          </a:prstGeom>
          <a:noFill/>
        </p:spPr>
      </p:pic>
      <p:sp>
        <p:nvSpPr>
          <p:cNvPr id="18" name="Slide Number Placeholder 18">
            <a:extLst>
              <a:ext uri="{FF2B5EF4-FFF2-40B4-BE49-F238E27FC236}">
                <a16:creationId xmlns:a16="http://schemas.microsoft.com/office/drawing/2014/main" id="{44A7EE58-B899-4147-B62A-6221FF51344C}"/>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19</a:t>
            </a:fld>
            <a:endParaRPr lang="en-US"/>
          </a:p>
        </p:txBody>
      </p:sp>
    </p:spTree>
    <p:extLst>
      <p:ext uri="{BB962C8B-B14F-4D97-AF65-F5344CB8AC3E}">
        <p14:creationId xmlns:p14="http://schemas.microsoft.com/office/powerpoint/2010/main" val="7176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B8C28-73E9-45A7-14C1-E2CAE7B6E9B8}"/>
              </a:ext>
            </a:extLst>
          </p:cNvPr>
          <p:cNvSpPr>
            <a:spLocks noGrp="1"/>
          </p:cNvSpPr>
          <p:nvPr>
            <p:ph type="title"/>
          </p:nvPr>
        </p:nvSpPr>
        <p:spPr>
          <a:xfrm>
            <a:off x="1028700" y="723901"/>
            <a:ext cx="10134600" cy="576866"/>
          </a:xfrm>
        </p:spPr>
        <p:txBody>
          <a:bodyPr>
            <a:normAutofit fontScale="90000"/>
          </a:bodyPr>
          <a:lstStyle/>
          <a:p>
            <a:pPr algn="ctr"/>
            <a:r>
              <a:rPr lang="fr-FR" b="1" dirty="0">
                <a:solidFill>
                  <a:srgbClr val="FF0000"/>
                </a:solidFill>
              </a:rPr>
              <a:t>Sommaire </a:t>
            </a:r>
          </a:p>
        </p:txBody>
      </p:sp>
      <p:sp>
        <p:nvSpPr>
          <p:cNvPr id="3" name="Espace réservé du contenu 2">
            <a:extLst>
              <a:ext uri="{FF2B5EF4-FFF2-40B4-BE49-F238E27FC236}">
                <a16:creationId xmlns:a16="http://schemas.microsoft.com/office/drawing/2014/main" id="{44EBC514-0EC0-2081-6B28-683596907AFE}"/>
              </a:ext>
            </a:extLst>
          </p:cNvPr>
          <p:cNvSpPr>
            <a:spLocks noGrp="1"/>
          </p:cNvSpPr>
          <p:nvPr>
            <p:ph idx="1"/>
          </p:nvPr>
        </p:nvSpPr>
        <p:spPr>
          <a:xfrm>
            <a:off x="178695" y="1444328"/>
            <a:ext cx="11579716" cy="5304201"/>
          </a:xfrm>
        </p:spPr>
        <p:txBody>
          <a:bodyPr>
            <a:normAutofit lnSpcReduction="10000"/>
          </a:bodyPr>
          <a:lstStyle/>
          <a:p>
            <a:pPr marL="342900" indent="-342900">
              <a:buFont typeface="Wingdings" pitchFamily="2" charset="2"/>
              <a:buChar char="§"/>
            </a:pPr>
            <a:r>
              <a:rPr lang="fr-FR" dirty="0"/>
              <a:t>Les textes officiels et les dates des épreuves </a:t>
            </a:r>
          </a:p>
          <a:p>
            <a:pPr marL="342900" indent="-342900">
              <a:buFont typeface="Wingdings" pitchFamily="2" charset="2"/>
              <a:buChar char="§"/>
            </a:pPr>
            <a:r>
              <a:rPr lang="fr-FR" dirty="0"/>
              <a:t>Les œuvres au programme </a:t>
            </a:r>
          </a:p>
          <a:p>
            <a:pPr marL="342900" indent="-342900">
              <a:buFont typeface="Wingdings" pitchFamily="2" charset="2"/>
              <a:buChar char="§"/>
            </a:pPr>
            <a:r>
              <a:rPr lang="fr-FR" b="1" dirty="0"/>
              <a:t>L’oral </a:t>
            </a:r>
          </a:p>
          <a:p>
            <a:pPr marL="342900" indent="-342900">
              <a:buFontTx/>
              <a:buChar char="-"/>
            </a:pPr>
            <a:r>
              <a:rPr lang="fr-FR" dirty="0"/>
              <a:t>Les étapes </a:t>
            </a:r>
          </a:p>
          <a:p>
            <a:pPr marL="342900" indent="-342900">
              <a:buFontTx/>
              <a:buChar char="-"/>
            </a:pPr>
            <a:r>
              <a:rPr lang="fr-FR" dirty="0"/>
              <a:t>Le point de grammaire </a:t>
            </a:r>
          </a:p>
          <a:p>
            <a:pPr marL="342900" indent="-342900">
              <a:buFontTx/>
              <a:buChar char="-"/>
            </a:pPr>
            <a:r>
              <a:rPr lang="fr-FR" dirty="0"/>
              <a:t>L’œuvre de lecture cursive </a:t>
            </a:r>
          </a:p>
          <a:p>
            <a:pPr marL="342900" indent="-342900">
              <a:buFontTx/>
              <a:buChar char="-"/>
            </a:pPr>
            <a:r>
              <a:rPr lang="fr-FR" dirty="0"/>
              <a:t>Le récapitulatif des œuvres </a:t>
            </a:r>
          </a:p>
          <a:p>
            <a:pPr marL="342900" indent="-342900">
              <a:buFont typeface="Wingdings" pitchFamily="2" charset="2"/>
              <a:buChar char="§"/>
            </a:pPr>
            <a:r>
              <a:rPr lang="fr-FR" b="1" dirty="0"/>
              <a:t>L’écrit </a:t>
            </a:r>
          </a:p>
          <a:p>
            <a:pPr marL="342900" indent="-342900">
              <a:buFontTx/>
              <a:buChar char="-"/>
            </a:pPr>
            <a:r>
              <a:rPr lang="fr-FR" dirty="0"/>
              <a:t>Le commentaire </a:t>
            </a:r>
          </a:p>
          <a:p>
            <a:pPr marL="342900" indent="-342900">
              <a:buFontTx/>
              <a:buChar char="-"/>
            </a:pPr>
            <a:r>
              <a:rPr lang="fr-FR" dirty="0"/>
              <a:t>La dissertation</a:t>
            </a:r>
          </a:p>
          <a:p>
            <a:pPr marL="342900" indent="-342900">
              <a:buFontTx/>
              <a:buChar char="-"/>
            </a:pPr>
            <a:r>
              <a:rPr lang="fr-FR" dirty="0"/>
              <a:t>Le résumé suivi de l’essai </a:t>
            </a:r>
          </a:p>
          <a:p>
            <a:pPr>
              <a:buFont typeface="Wingdings" pitchFamily="2" charset="2"/>
              <a:buChar char="§"/>
            </a:pPr>
            <a:r>
              <a:rPr lang="fr-FR" dirty="0"/>
              <a:t>Les enseignements des spécialités</a:t>
            </a:r>
          </a:p>
          <a:p>
            <a:endParaRPr lang="fr-FR" dirty="0"/>
          </a:p>
        </p:txBody>
      </p:sp>
      <p:sp>
        <p:nvSpPr>
          <p:cNvPr id="4" name="Espace réservé du numéro de diapositive 3">
            <a:extLst>
              <a:ext uri="{FF2B5EF4-FFF2-40B4-BE49-F238E27FC236}">
                <a16:creationId xmlns:a16="http://schemas.microsoft.com/office/drawing/2014/main" id="{FAB61ECD-0FEB-25AF-5127-0C56F3EAD8F2}"/>
              </a:ext>
            </a:extLst>
          </p:cNvPr>
          <p:cNvSpPr>
            <a:spLocks noGrp="1"/>
          </p:cNvSpPr>
          <p:nvPr>
            <p:ph type="sldNum" sz="quarter" idx="12"/>
          </p:nvPr>
        </p:nvSpPr>
        <p:spPr/>
        <p:txBody>
          <a:bodyPr/>
          <a:lstStyle/>
          <a:p>
            <a:fld id="{3109D357-8067-4A1F-97B2-93C5160B78D9}" type="slidenum">
              <a:rPr lang="en-US" smtClean="0"/>
              <a:t>2</a:t>
            </a:fld>
            <a:endParaRPr lang="en-US"/>
          </a:p>
        </p:txBody>
      </p:sp>
    </p:spTree>
    <p:extLst>
      <p:ext uri="{BB962C8B-B14F-4D97-AF65-F5344CB8AC3E}">
        <p14:creationId xmlns:p14="http://schemas.microsoft.com/office/powerpoint/2010/main" val="1054193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CA54B-74F4-3761-B049-C52B1394B41E}"/>
              </a:ext>
            </a:extLst>
          </p:cNvPr>
          <p:cNvSpPr>
            <a:spLocks noGrp="1"/>
          </p:cNvSpPr>
          <p:nvPr>
            <p:ph type="title"/>
          </p:nvPr>
        </p:nvSpPr>
        <p:spPr>
          <a:xfrm>
            <a:off x="62344" y="252481"/>
            <a:ext cx="11977255" cy="1116811"/>
          </a:xfrm>
        </p:spPr>
        <p:txBody>
          <a:bodyPr>
            <a:normAutofit/>
          </a:bodyPr>
          <a:lstStyle/>
          <a:p>
            <a:r>
              <a:rPr lang="fr-MQ" b="1" dirty="0">
                <a:solidFill>
                  <a:srgbClr val="0070C0"/>
                </a:solidFill>
              </a:rPr>
              <a:t>À partir de la fiche méthode Éduscol</a:t>
            </a:r>
          </a:p>
        </p:txBody>
      </p:sp>
      <p:sp>
        <p:nvSpPr>
          <p:cNvPr id="3" name="Espace réservé du contenu 2">
            <a:extLst>
              <a:ext uri="{FF2B5EF4-FFF2-40B4-BE49-F238E27FC236}">
                <a16:creationId xmlns:a16="http://schemas.microsoft.com/office/drawing/2014/main" id="{937B5248-790A-F1D1-4B7A-52C8316519C0}"/>
              </a:ext>
            </a:extLst>
          </p:cNvPr>
          <p:cNvSpPr>
            <a:spLocks noGrp="1"/>
          </p:cNvSpPr>
          <p:nvPr>
            <p:ph idx="1"/>
          </p:nvPr>
        </p:nvSpPr>
        <p:spPr>
          <a:xfrm>
            <a:off x="187035" y="1521141"/>
            <a:ext cx="11672455" cy="5084378"/>
          </a:xfrm>
        </p:spPr>
        <p:txBody>
          <a:bodyPr>
            <a:normAutofit/>
          </a:bodyPr>
          <a:lstStyle/>
          <a:p>
            <a:pPr algn="just"/>
            <a:r>
              <a:rPr lang="fr-FR" sz="2800" dirty="0">
                <a:latin typeface="Helvetica Neue" panose="02000503000000020004" pitchFamily="2" charset="0"/>
              </a:rPr>
              <a:t>Lecture (2 points, 2 minutes) et contextualisation rapide</a:t>
            </a:r>
            <a:endParaRPr lang="fr-FR" sz="2800" dirty="0">
              <a:effectLst/>
              <a:latin typeface="Helvetica Neue" panose="02000503000000020004" pitchFamily="2" charset="0"/>
            </a:endParaRPr>
          </a:p>
          <a:p>
            <a:pPr algn="just"/>
            <a:r>
              <a:rPr lang="fr-FR" sz="2800" dirty="0">
                <a:effectLst/>
                <a:latin typeface="Helvetica Neue" panose="02000503000000020004" pitchFamily="2" charset="0"/>
              </a:rPr>
              <a:t>Explication proprement dite (8 points, 8 minutes)</a:t>
            </a:r>
          </a:p>
          <a:p>
            <a:pPr algn="just"/>
            <a:r>
              <a:rPr lang="fr-FR" sz="2800" dirty="0">
                <a:effectLst/>
                <a:latin typeface="Helvetica Neue" panose="02000503000000020004" pitchFamily="2" charset="0"/>
              </a:rPr>
              <a:t>Unité du passage choisi (thème et forme)</a:t>
            </a:r>
          </a:p>
          <a:p>
            <a:pPr algn="just"/>
            <a:r>
              <a:rPr lang="fr-FR" sz="2800" dirty="0">
                <a:latin typeface="Helvetica Neue" panose="02000503000000020004" pitchFamily="2" charset="0"/>
              </a:rPr>
              <a:t>Différents t</a:t>
            </a:r>
            <a:r>
              <a:rPr lang="fr-FR" sz="2800" dirty="0">
                <a:effectLst/>
                <a:latin typeface="Helvetica Neue" panose="02000503000000020004" pitchFamily="2" charset="0"/>
              </a:rPr>
              <a:t>emps du passage </a:t>
            </a:r>
          </a:p>
          <a:p>
            <a:pPr algn="just"/>
            <a:r>
              <a:rPr lang="fr-FR" sz="2800" dirty="0">
                <a:effectLst/>
                <a:latin typeface="Helvetica Neue" panose="02000503000000020004" pitchFamily="2" charset="0"/>
              </a:rPr>
              <a:t>Piste de lecture (question que l’explication décline)</a:t>
            </a:r>
          </a:p>
          <a:p>
            <a:pPr algn="just"/>
            <a:r>
              <a:rPr lang="fr-FR" sz="2800" dirty="0">
                <a:effectLst/>
                <a:latin typeface="Helvetica Neue" panose="02000503000000020004" pitchFamily="2" charset="0"/>
              </a:rPr>
              <a:t>Explicitation de ce qui attire le lecteur, en suivant la progression du texte   </a:t>
            </a:r>
          </a:p>
          <a:p>
            <a:endParaRPr lang="fr-MQ" dirty="0"/>
          </a:p>
        </p:txBody>
      </p:sp>
      <p:sp>
        <p:nvSpPr>
          <p:cNvPr id="4" name="Espace réservé du numéro de diapositive 3">
            <a:extLst>
              <a:ext uri="{FF2B5EF4-FFF2-40B4-BE49-F238E27FC236}">
                <a16:creationId xmlns:a16="http://schemas.microsoft.com/office/drawing/2014/main" id="{2E09227A-644A-A552-3E2E-31B16FCB37E9}"/>
              </a:ext>
            </a:extLst>
          </p:cNvPr>
          <p:cNvSpPr>
            <a:spLocks noGrp="1"/>
          </p:cNvSpPr>
          <p:nvPr>
            <p:ph type="sldNum" sz="quarter" idx="12"/>
          </p:nvPr>
        </p:nvSpPr>
        <p:spPr/>
        <p:txBody>
          <a:bodyPr/>
          <a:lstStyle/>
          <a:p>
            <a:fld id="{3109D357-8067-4A1F-97B2-93C5160B78D9}" type="slidenum">
              <a:rPr lang="en-US" smtClean="0"/>
              <a:t>20</a:t>
            </a:fld>
            <a:endParaRPr lang="en-US"/>
          </a:p>
        </p:txBody>
      </p:sp>
    </p:spTree>
    <p:extLst>
      <p:ext uri="{BB962C8B-B14F-4D97-AF65-F5344CB8AC3E}">
        <p14:creationId xmlns:p14="http://schemas.microsoft.com/office/powerpoint/2010/main" val="1745096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F7CE3-0465-7414-FEF7-A19A7543201A}"/>
              </a:ext>
            </a:extLst>
          </p:cNvPr>
          <p:cNvSpPr>
            <a:spLocks noGrp="1"/>
          </p:cNvSpPr>
          <p:nvPr>
            <p:ph type="title"/>
          </p:nvPr>
        </p:nvSpPr>
        <p:spPr>
          <a:xfrm>
            <a:off x="256308" y="266335"/>
            <a:ext cx="11686309" cy="1116811"/>
          </a:xfrm>
        </p:spPr>
        <p:txBody>
          <a:bodyPr/>
          <a:lstStyle/>
          <a:p>
            <a:pPr algn="ctr"/>
            <a:r>
              <a:rPr lang="fr-MQ" b="1" dirty="0">
                <a:solidFill>
                  <a:srgbClr val="FF0000"/>
                </a:solidFill>
              </a:rPr>
              <a:t>La grammaire </a:t>
            </a:r>
          </a:p>
        </p:txBody>
      </p:sp>
      <p:sp>
        <p:nvSpPr>
          <p:cNvPr id="3" name="Espace réservé du contenu 2">
            <a:extLst>
              <a:ext uri="{FF2B5EF4-FFF2-40B4-BE49-F238E27FC236}">
                <a16:creationId xmlns:a16="http://schemas.microsoft.com/office/drawing/2014/main" id="{B7B2A6D8-A3B0-FD0B-A304-36CE12C25357}"/>
              </a:ext>
            </a:extLst>
          </p:cNvPr>
          <p:cNvSpPr>
            <a:spLocks noGrp="1"/>
          </p:cNvSpPr>
          <p:nvPr>
            <p:ph idx="1"/>
          </p:nvPr>
        </p:nvSpPr>
        <p:spPr>
          <a:xfrm>
            <a:off x="145472" y="1257905"/>
            <a:ext cx="11790219" cy="5333760"/>
          </a:xfrm>
        </p:spPr>
        <p:txBody>
          <a:bodyPr>
            <a:normAutofit lnSpcReduction="10000"/>
          </a:bodyPr>
          <a:lstStyle/>
          <a:p>
            <a:pPr marL="0" indent="0">
              <a:buNone/>
            </a:pPr>
            <a:r>
              <a:rPr lang="fr-MQ" dirty="0"/>
              <a:t>Les</a:t>
            </a:r>
            <a:r>
              <a:rPr lang="fr-MQ" dirty="0">
                <a:hlinkClick r:id="rId2"/>
              </a:rPr>
              <a:t> objets grammaticaux </a:t>
            </a:r>
            <a:endParaRPr lang="fr-MQ" dirty="0"/>
          </a:p>
          <a:p>
            <a:r>
              <a:rPr lang="fr-MQ" b="1" dirty="0"/>
              <a:t>Dès la classe de seconde </a:t>
            </a:r>
            <a:r>
              <a:rPr lang="fr-MQ" dirty="0"/>
              <a:t>:</a:t>
            </a:r>
          </a:p>
          <a:p>
            <a:pPr marL="0" indent="0">
              <a:buNone/>
            </a:pPr>
            <a:r>
              <a:rPr lang="fr-MQ" dirty="0"/>
              <a:t>- Les accords dans le groupe nominal et entre le sujet et le verbe  </a:t>
            </a:r>
          </a:p>
          <a:p>
            <a:pPr marL="0" indent="0">
              <a:buNone/>
            </a:pPr>
            <a:r>
              <a:rPr lang="fr-MQ" dirty="0"/>
              <a:t>- Le verbe : valeurs temporelles, aspectuelles, modales, concordance des temps </a:t>
            </a:r>
          </a:p>
          <a:p>
            <a:pPr marL="0" indent="0">
              <a:buNone/>
            </a:pPr>
            <a:r>
              <a:rPr lang="fr-MQ" dirty="0"/>
              <a:t>- Les relations au sein de la phrase complexe </a:t>
            </a:r>
          </a:p>
          <a:p>
            <a:pPr marL="0" indent="0">
              <a:buNone/>
            </a:pPr>
            <a:r>
              <a:rPr lang="fr-MQ" dirty="0"/>
              <a:t>La syntaxe des propositions subordonnées relatives </a:t>
            </a:r>
          </a:p>
          <a:p>
            <a:pPr marL="0" indent="0">
              <a:buNone/>
            </a:pPr>
            <a:endParaRPr lang="fr-MQ" dirty="0"/>
          </a:p>
          <a:p>
            <a:r>
              <a:rPr lang="fr-MQ" b="1" dirty="0"/>
              <a:t>En classe de Première  </a:t>
            </a:r>
          </a:p>
          <a:p>
            <a:pPr>
              <a:buFontTx/>
              <a:buChar char="-"/>
            </a:pPr>
            <a:r>
              <a:rPr lang="fr-MQ" dirty="0"/>
              <a:t>Les subordonnées conjonctives utilisées en fonction de compléments circonstanciels (cause, conséquence, but, concession et condition) </a:t>
            </a:r>
          </a:p>
          <a:p>
            <a:pPr>
              <a:buFontTx/>
              <a:buChar char="-"/>
            </a:pPr>
            <a:r>
              <a:rPr lang="fr-MQ" dirty="0"/>
              <a:t>L’interrogation : syntaxe, sémantique et pragmatique </a:t>
            </a:r>
          </a:p>
          <a:p>
            <a:pPr>
              <a:buFontTx/>
              <a:buChar char="-"/>
            </a:pPr>
            <a:r>
              <a:rPr lang="fr-MQ" dirty="0"/>
              <a:t> L’expression de la négation </a:t>
            </a:r>
          </a:p>
        </p:txBody>
      </p:sp>
      <p:sp>
        <p:nvSpPr>
          <p:cNvPr id="4" name="Espace réservé du numéro de diapositive 3">
            <a:extLst>
              <a:ext uri="{FF2B5EF4-FFF2-40B4-BE49-F238E27FC236}">
                <a16:creationId xmlns:a16="http://schemas.microsoft.com/office/drawing/2014/main" id="{0CFDBFF8-8D36-F151-E1D8-9ABD1CD0B700}"/>
              </a:ext>
            </a:extLst>
          </p:cNvPr>
          <p:cNvSpPr>
            <a:spLocks noGrp="1"/>
          </p:cNvSpPr>
          <p:nvPr>
            <p:ph type="sldNum" sz="quarter" idx="12"/>
          </p:nvPr>
        </p:nvSpPr>
        <p:spPr/>
        <p:txBody>
          <a:bodyPr/>
          <a:lstStyle/>
          <a:p>
            <a:fld id="{3109D357-8067-4A1F-97B2-93C5160B78D9}" type="slidenum">
              <a:rPr lang="en-US" smtClean="0"/>
              <a:t>21</a:t>
            </a:fld>
            <a:endParaRPr lang="en-US"/>
          </a:p>
        </p:txBody>
      </p:sp>
    </p:spTree>
    <p:extLst>
      <p:ext uri="{BB962C8B-B14F-4D97-AF65-F5344CB8AC3E}">
        <p14:creationId xmlns:p14="http://schemas.microsoft.com/office/powerpoint/2010/main" val="1517686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14813-F713-38F4-9A5F-362A558924EE}"/>
              </a:ext>
            </a:extLst>
          </p:cNvPr>
          <p:cNvSpPr>
            <a:spLocks noGrp="1"/>
          </p:cNvSpPr>
          <p:nvPr>
            <p:ph type="title"/>
          </p:nvPr>
        </p:nvSpPr>
        <p:spPr>
          <a:xfrm>
            <a:off x="130628" y="123325"/>
            <a:ext cx="11898086" cy="856390"/>
          </a:xfrm>
        </p:spPr>
        <p:txBody>
          <a:bodyPr>
            <a:normAutofit fontScale="90000"/>
          </a:bodyPr>
          <a:lstStyle/>
          <a:p>
            <a:pPr algn="ctr"/>
            <a:r>
              <a:rPr lang="fr-MQ" sz="6000" b="1" dirty="0">
                <a:solidFill>
                  <a:srgbClr val="0070C0"/>
                </a:solidFill>
                <a:latin typeface="+mn-lt"/>
              </a:rPr>
              <a:t>La grammaire (2) </a:t>
            </a:r>
          </a:p>
        </p:txBody>
      </p:sp>
      <p:sp>
        <p:nvSpPr>
          <p:cNvPr id="3" name="Espace réservé du contenu 2">
            <a:extLst>
              <a:ext uri="{FF2B5EF4-FFF2-40B4-BE49-F238E27FC236}">
                <a16:creationId xmlns:a16="http://schemas.microsoft.com/office/drawing/2014/main" id="{7D9879AD-D648-2F9B-9B96-E948C0541450}"/>
              </a:ext>
            </a:extLst>
          </p:cNvPr>
          <p:cNvSpPr>
            <a:spLocks noGrp="1"/>
          </p:cNvSpPr>
          <p:nvPr>
            <p:ph idx="1"/>
          </p:nvPr>
        </p:nvSpPr>
        <p:spPr>
          <a:xfrm>
            <a:off x="284019" y="1147069"/>
            <a:ext cx="11464636" cy="5433840"/>
          </a:xfrm>
        </p:spPr>
        <p:txBody>
          <a:bodyPr>
            <a:normAutofit/>
          </a:bodyPr>
          <a:lstStyle/>
          <a:p>
            <a:pPr algn="just"/>
            <a:r>
              <a:rPr lang="fr-MQ" sz="2800" dirty="0"/>
              <a:t>Uniquement sur le texte </a:t>
            </a:r>
          </a:p>
          <a:p>
            <a:pPr algn="just"/>
            <a:r>
              <a:rPr lang="fr-FR" sz="2800" dirty="0"/>
              <a:t>A</a:t>
            </a:r>
            <a:r>
              <a:rPr lang="fr-MQ" sz="2800" dirty="0"/>
              <a:t>nalyse syntaxique d’une phrase ou une partie de phrase </a:t>
            </a:r>
          </a:p>
          <a:p>
            <a:pPr algn="just"/>
            <a:r>
              <a:rPr lang="fr-MQ" sz="2800" dirty="0"/>
              <a:t>Question brève et précise à traiter en 2 minutes </a:t>
            </a:r>
          </a:p>
          <a:p>
            <a:pPr algn="just"/>
            <a:r>
              <a:rPr lang="fr-MQ" sz="2800" dirty="0"/>
              <a:t>Réponse limitée, sans justification étendue</a:t>
            </a:r>
          </a:p>
          <a:p>
            <a:pPr algn="just"/>
            <a:r>
              <a:rPr lang="fr-MQ" sz="2800" dirty="0"/>
              <a:t>Pas de </a:t>
            </a:r>
            <a:r>
              <a:rPr lang="fr-MQ" sz="2800" strike="sngStrike" dirty="0"/>
              <a:t>questions stylistiques ou d’hypothèses d’interprétation </a:t>
            </a:r>
          </a:p>
          <a:p>
            <a:pPr algn="just"/>
            <a:r>
              <a:rPr lang="fr-MQ" sz="2800" dirty="0"/>
              <a:t>Pas</a:t>
            </a:r>
            <a:r>
              <a:rPr lang="fr-MQ" sz="2800" strike="sngStrike" dirty="0"/>
              <a:t> d’analyse d’un ensemble d’occurrences </a:t>
            </a:r>
          </a:p>
          <a:p>
            <a:pPr algn="just"/>
            <a:r>
              <a:rPr lang="fr-MQ" sz="2800" dirty="0"/>
              <a:t>Pas de question </a:t>
            </a:r>
            <a:r>
              <a:rPr lang="fr-MQ" sz="2800" strike="sngStrike" dirty="0"/>
              <a:t>du type « faites toutes les remarques nécessaires </a:t>
            </a:r>
            <a:r>
              <a:rPr lang="fr-MQ" sz="2800" dirty="0"/>
              <a:t>»</a:t>
            </a:r>
          </a:p>
          <a:p>
            <a:pPr algn="just"/>
            <a:r>
              <a:rPr lang="fr-MQ" sz="2800" dirty="0"/>
              <a:t>Pas de </a:t>
            </a:r>
            <a:r>
              <a:rPr lang="fr-MQ" sz="2800" strike="sngStrike" dirty="0"/>
              <a:t>problématisation de l’analyse ni de développement composé</a:t>
            </a:r>
          </a:p>
        </p:txBody>
      </p:sp>
      <p:sp>
        <p:nvSpPr>
          <p:cNvPr id="4" name="Espace réservé du numéro de diapositive 3">
            <a:extLst>
              <a:ext uri="{FF2B5EF4-FFF2-40B4-BE49-F238E27FC236}">
                <a16:creationId xmlns:a16="http://schemas.microsoft.com/office/drawing/2014/main" id="{3BCB770D-AC2A-0963-A7F9-CDFF4208FF48}"/>
              </a:ext>
            </a:extLst>
          </p:cNvPr>
          <p:cNvSpPr>
            <a:spLocks noGrp="1"/>
          </p:cNvSpPr>
          <p:nvPr>
            <p:ph type="sldNum" sz="quarter" idx="12"/>
          </p:nvPr>
        </p:nvSpPr>
        <p:spPr/>
        <p:txBody>
          <a:bodyPr/>
          <a:lstStyle/>
          <a:p>
            <a:fld id="{3109D357-8067-4A1F-97B2-93C5160B78D9}" type="slidenum">
              <a:rPr lang="en-US" smtClean="0"/>
              <a:t>22</a:t>
            </a:fld>
            <a:endParaRPr lang="en-US"/>
          </a:p>
        </p:txBody>
      </p:sp>
    </p:spTree>
    <p:extLst>
      <p:ext uri="{BB962C8B-B14F-4D97-AF65-F5344CB8AC3E}">
        <p14:creationId xmlns:p14="http://schemas.microsoft.com/office/powerpoint/2010/main" val="207971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65D984-9197-226C-44B0-82CF079D2846}"/>
              </a:ext>
            </a:extLst>
          </p:cNvPr>
          <p:cNvSpPr>
            <a:spLocks noGrp="1"/>
          </p:cNvSpPr>
          <p:nvPr>
            <p:ph type="title"/>
          </p:nvPr>
        </p:nvSpPr>
        <p:spPr>
          <a:xfrm>
            <a:off x="187037" y="294045"/>
            <a:ext cx="11824854" cy="1116811"/>
          </a:xfrm>
        </p:spPr>
        <p:txBody>
          <a:bodyPr/>
          <a:lstStyle/>
          <a:p>
            <a:pPr algn="ctr"/>
            <a:r>
              <a:rPr lang="fr-MQ" b="1" dirty="0">
                <a:solidFill>
                  <a:srgbClr val="0070C0"/>
                </a:solidFill>
              </a:rPr>
              <a:t>La grammaire (3) </a:t>
            </a:r>
          </a:p>
        </p:txBody>
      </p:sp>
      <p:sp>
        <p:nvSpPr>
          <p:cNvPr id="3" name="Espace réservé du contenu 2">
            <a:extLst>
              <a:ext uri="{FF2B5EF4-FFF2-40B4-BE49-F238E27FC236}">
                <a16:creationId xmlns:a16="http://schemas.microsoft.com/office/drawing/2014/main" id="{7571107A-377E-2CD5-D1E9-BDBD589B9B75}"/>
              </a:ext>
            </a:extLst>
          </p:cNvPr>
          <p:cNvSpPr>
            <a:spLocks noGrp="1"/>
          </p:cNvSpPr>
          <p:nvPr>
            <p:ph idx="1"/>
          </p:nvPr>
        </p:nvSpPr>
        <p:spPr>
          <a:xfrm>
            <a:off x="187036" y="1534996"/>
            <a:ext cx="11644745" cy="5142895"/>
          </a:xfrm>
        </p:spPr>
        <p:txBody>
          <a:bodyPr/>
          <a:lstStyle/>
          <a:p>
            <a:pPr marL="0" indent="0">
              <a:buNone/>
            </a:pPr>
            <a:r>
              <a:rPr lang="fr-MQ" dirty="0"/>
              <a:t>On peut :</a:t>
            </a:r>
          </a:p>
          <a:p>
            <a:pPr>
              <a:buFontTx/>
              <a:buChar char="-"/>
            </a:pPr>
            <a:r>
              <a:rPr lang="fr-MQ" dirty="0"/>
              <a:t>Demander des manipulations syntaxiques </a:t>
            </a:r>
          </a:p>
          <a:p>
            <a:pPr>
              <a:buFontTx/>
              <a:buChar char="-"/>
            </a:pPr>
            <a:r>
              <a:rPr lang="fr-FR" dirty="0"/>
              <a:t>P</a:t>
            </a:r>
            <a:r>
              <a:rPr lang="fr-MQ" dirty="0"/>
              <a:t>oser une question sur la nature, la focntion la construction d’une phrase </a:t>
            </a:r>
          </a:p>
          <a:p>
            <a:pPr>
              <a:buFontTx/>
              <a:buChar char="-"/>
            </a:pPr>
            <a:r>
              <a:rPr lang="fr-MQ" dirty="0"/>
              <a:t>Inviter à comparer deux mots, groupes de mots ou propositions </a:t>
            </a:r>
          </a:p>
          <a:p>
            <a:pPr>
              <a:buFontTx/>
              <a:buChar char="-"/>
            </a:pPr>
            <a:endParaRPr lang="fr-MQ" dirty="0"/>
          </a:p>
          <a:p>
            <a:pPr marL="0" indent="0">
              <a:buNone/>
            </a:pPr>
            <a:r>
              <a:rPr lang="fr-MQ" dirty="0"/>
              <a:t>Des exemples proposés par Éduscol à partir du poème « Le Lac » de Lamartine </a:t>
            </a:r>
          </a:p>
          <a:p>
            <a:pPr marL="0" indent="0">
              <a:buNone/>
            </a:pPr>
            <a:endParaRPr lang="fr-MQ" dirty="0"/>
          </a:p>
          <a:p>
            <a:pPr marL="0" indent="0">
              <a:buNone/>
            </a:pPr>
            <a:endParaRPr lang="fr-MQ" dirty="0"/>
          </a:p>
          <a:p>
            <a:pPr marL="0" indent="0">
              <a:buNone/>
            </a:pPr>
            <a:r>
              <a:rPr lang="fr-MQ" dirty="0"/>
              <a:t> </a:t>
            </a:r>
          </a:p>
        </p:txBody>
      </p:sp>
      <p:sp>
        <p:nvSpPr>
          <p:cNvPr id="4" name="Flèche droite rayée 3">
            <a:extLst>
              <a:ext uri="{FF2B5EF4-FFF2-40B4-BE49-F238E27FC236}">
                <a16:creationId xmlns:a16="http://schemas.microsoft.com/office/drawing/2014/main" id="{27F38847-5295-068E-719F-C7B6CE557560}"/>
              </a:ext>
            </a:extLst>
          </p:cNvPr>
          <p:cNvSpPr/>
          <p:nvPr/>
        </p:nvSpPr>
        <p:spPr>
          <a:xfrm>
            <a:off x="3167743" y="5301343"/>
            <a:ext cx="7380514" cy="90351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Q"/>
          </a:p>
        </p:txBody>
      </p:sp>
      <p:sp>
        <p:nvSpPr>
          <p:cNvPr id="5" name="Espace réservé du numéro de diapositive 4">
            <a:extLst>
              <a:ext uri="{FF2B5EF4-FFF2-40B4-BE49-F238E27FC236}">
                <a16:creationId xmlns:a16="http://schemas.microsoft.com/office/drawing/2014/main" id="{AFB4E75F-7AF1-4856-D55D-A55C38DE958B}"/>
              </a:ext>
            </a:extLst>
          </p:cNvPr>
          <p:cNvSpPr>
            <a:spLocks noGrp="1"/>
          </p:cNvSpPr>
          <p:nvPr>
            <p:ph type="sldNum" sz="quarter" idx="12"/>
          </p:nvPr>
        </p:nvSpPr>
        <p:spPr/>
        <p:txBody>
          <a:bodyPr/>
          <a:lstStyle/>
          <a:p>
            <a:fld id="{3109D357-8067-4A1F-97B2-93C5160B78D9}" type="slidenum">
              <a:rPr lang="en-US" smtClean="0"/>
              <a:t>23</a:t>
            </a:fld>
            <a:endParaRPr lang="en-US"/>
          </a:p>
        </p:txBody>
      </p:sp>
    </p:spTree>
    <p:extLst>
      <p:ext uri="{BB962C8B-B14F-4D97-AF65-F5344CB8AC3E}">
        <p14:creationId xmlns:p14="http://schemas.microsoft.com/office/powerpoint/2010/main" val="292179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9" y="203542"/>
            <a:ext cx="11756571" cy="823123"/>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1</a:t>
            </a:r>
          </a:p>
        </p:txBody>
      </p:sp>
      <p:sp>
        <p:nvSpPr>
          <p:cNvPr id="3" name="Espace réservé du contenu 2"/>
          <p:cNvSpPr>
            <a:spLocks noGrp="1"/>
          </p:cNvSpPr>
          <p:nvPr>
            <p:ph idx="1"/>
          </p:nvPr>
        </p:nvSpPr>
        <p:spPr>
          <a:xfrm>
            <a:off x="576943" y="1026665"/>
            <a:ext cx="11386458" cy="5627793"/>
          </a:xfrm>
        </p:spPr>
        <p:txBody>
          <a:bodyPr/>
          <a:lstStyle/>
          <a:p>
            <a:pPr marL="0" indent="0">
              <a:buNone/>
            </a:pPr>
            <a:r>
              <a:rPr lang="fr-FR" dirty="0">
                <a:solidFill>
                  <a:srgbClr val="008000"/>
                </a:solidFill>
              </a:rPr>
              <a:t>« Que me font ces vallons, ces palais, ces chaumières,</a:t>
            </a:r>
          </a:p>
          <a:p>
            <a:pPr marL="0" indent="0">
              <a:buNone/>
            </a:pPr>
            <a:r>
              <a:rPr lang="fr-FR" dirty="0">
                <a:solidFill>
                  <a:srgbClr val="008000"/>
                </a:solidFill>
              </a:rPr>
              <a:t>Vains objets dont pour moi le charme est envolé ? »</a:t>
            </a:r>
          </a:p>
          <a:p>
            <a:pPr marL="0" indent="0">
              <a:buNone/>
            </a:pPr>
            <a:r>
              <a:rPr lang="fr-FR" b="1" dirty="0">
                <a:solidFill>
                  <a:srgbClr val="008000"/>
                </a:solidFill>
              </a:rPr>
              <a:t>Question : Analysez l’expression de l’interrogation dans cette phrase.</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2029036" y="3487110"/>
          <a:ext cx="8128000" cy="2656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a:t>
                      </a:r>
                      <a:r>
                        <a:rPr lang="fr-FR"/>
                        <a:t>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identifie le type de la phrase (interrogative directe, marquée par la ponctuation en fin de phrase et la postposition du sujet et qu’il en définisse et justifie le caractère partiel.</a:t>
                      </a:r>
                    </a:p>
                    <a:p>
                      <a:pPr marL="285750" indent="-285750">
                        <a:buFont typeface="Arial" charset="0"/>
                        <a:buChar char="•"/>
                      </a:pPr>
                      <a:r>
                        <a:rPr lang="fr-FR" dirty="0"/>
                        <a:t>Qu’il identifie la nature et la fonction</a:t>
                      </a:r>
                      <a:r>
                        <a:rPr lang="fr-FR" baseline="0" dirty="0"/>
                        <a:t> du pronom interrogatif « que », COD du verbe « font ».</a:t>
                      </a:r>
                      <a:endParaRPr lang="fr-FR" dirty="0"/>
                    </a:p>
                  </a:txBody>
                  <a:tcPr/>
                </a:tc>
                <a:tc>
                  <a:txBody>
                    <a:bodyPr/>
                    <a:lstStyle/>
                    <a:p>
                      <a:pPr marL="285750" indent="-285750">
                        <a:buFont typeface="Arial" charset="0"/>
                        <a:buChar char="•"/>
                      </a:pPr>
                      <a:r>
                        <a:rPr lang="fr-FR" dirty="0"/>
                        <a:t>Qu’il analyse l’apposition</a:t>
                      </a:r>
                      <a:r>
                        <a:rPr lang="fr-FR" baseline="0" dirty="0"/>
                        <a:t> qui se développe par la proposition relative.</a:t>
                      </a:r>
                      <a:endParaRPr lang="fr-FR" dirty="0"/>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FA5E9BC1-0683-F572-AEB7-962FC818D1FA}"/>
              </a:ext>
            </a:extLst>
          </p:cNvPr>
          <p:cNvSpPr>
            <a:spLocks noGrp="1"/>
          </p:cNvSpPr>
          <p:nvPr>
            <p:ph type="sldNum" sz="quarter" idx="12"/>
          </p:nvPr>
        </p:nvSpPr>
        <p:spPr/>
        <p:txBody>
          <a:bodyPr/>
          <a:lstStyle/>
          <a:p>
            <a:fld id="{3109D357-8067-4A1F-97B2-93C5160B78D9}" type="slidenum">
              <a:rPr lang="en-US" smtClean="0"/>
              <a:t>24</a:t>
            </a:fld>
            <a:endParaRPr lang="en-US"/>
          </a:p>
        </p:txBody>
      </p:sp>
    </p:spTree>
    <p:extLst>
      <p:ext uri="{BB962C8B-B14F-4D97-AF65-F5344CB8AC3E}">
        <p14:creationId xmlns:p14="http://schemas.microsoft.com/office/powerpoint/2010/main" val="139637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943" y="211600"/>
            <a:ext cx="11745686" cy="920823"/>
          </a:xfrm>
        </p:spPr>
        <p:txBody>
          <a:bodyPr>
            <a:normAutofit/>
          </a:bodyPr>
          <a:lstStyle/>
          <a:p>
            <a:pPr marL="457200" indent="-457200" algn="ctr">
              <a:lnSpc>
                <a:spcPct val="100000"/>
              </a:lnSpc>
              <a:spcBef>
                <a:spcPts val="0"/>
              </a:spcBef>
              <a:spcAft>
                <a:spcPts val="0"/>
              </a:spcAft>
            </a:pPr>
            <a:r>
              <a:rPr lang="fr-FR" sz="3600" b="1" dirty="0">
                <a:solidFill>
                  <a:srgbClr val="0070C0"/>
                </a:solidFill>
              </a:rPr>
              <a:t>Éduscol proposition 2 </a:t>
            </a:r>
          </a:p>
        </p:txBody>
      </p:sp>
      <p:sp>
        <p:nvSpPr>
          <p:cNvPr id="3" name="Espace réservé du contenu 2"/>
          <p:cNvSpPr>
            <a:spLocks noGrp="1"/>
          </p:cNvSpPr>
          <p:nvPr>
            <p:ph idx="1"/>
          </p:nvPr>
        </p:nvSpPr>
        <p:spPr>
          <a:xfrm>
            <a:off x="315686" y="1436914"/>
            <a:ext cx="11625943" cy="5209486"/>
          </a:xfrm>
        </p:spPr>
        <p:txBody>
          <a:bodyPr/>
          <a:lstStyle/>
          <a:p>
            <a:pPr marL="0" indent="0">
              <a:buNone/>
            </a:pPr>
            <a:r>
              <a:rPr lang="fr-FR" dirty="0">
                <a:solidFill>
                  <a:srgbClr val="008000"/>
                </a:solidFill>
              </a:rPr>
              <a:t>« Je parcours tous les points de l’immense étendue,</a:t>
            </a:r>
          </a:p>
          <a:p>
            <a:pPr marL="0" indent="0">
              <a:buNone/>
            </a:pPr>
            <a:r>
              <a:rPr lang="fr-FR" dirty="0">
                <a:solidFill>
                  <a:srgbClr val="008000"/>
                </a:solidFill>
              </a:rPr>
              <a:t>Et je dis : Nulle part le bonheur ne m’attend. »</a:t>
            </a:r>
          </a:p>
          <a:p>
            <a:pPr marL="0" indent="0">
              <a:buNone/>
            </a:pPr>
            <a:r>
              <a:rPr lang="fr-FR" b="1" dirty="0">
                <a:solidFill>
                  <a:srgbClr val="008000"/>
                </a:solidFill>
              </a:rPr>
              <a:t>Question : Analysez la négation.</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996473" y="3617377"/>
          <a:ext cx="8128000" cy="2108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identifie la construction « Nulle part …ne »</a:t>
                      </a:r>
                    </a:p>
                    <a:p>
                      <a:pPr marL="285750" indent="-285750">
                        <a:buFont typeface="Arial" charset="0"/>
                        <a:buChar char="•"/>
                      </a:pPr>
                      <a:r>
                        <a:rPr lang="fr-FR" dirty="0"/>
                        <a:t>Qu’il reconnaisse le caractère partiel de la négation. On peut l’encourager à transformer la phrase pour l’aider à trouver ce</a:t>
                      </a:r>
                      <a:r>
                        <a:rPr lang="fr-FR" baseline="0" dirty="0"/>
                        <a:t> sur quoi porte la négation.</a:t>
                      </a:r>
                      <a:endParaRPr lang="fr-FR" dirty="0"/>
                    </a:p>
                  </a:txBody>
                  <a:tcPr/>
                </a:tc>
                <a:tc>
                  <a:txBody>
                    <a:bodyPr/>
                    <a:lstStyle/>
                    <a:p>
                      <a:pPr marL="285750" indent="-285750">
                        <a:buFont typeface="Arial" charset="0"/>
                        <a:buChar char="•"/>
                      </a:pPr>
                      <a:r>
                        <a:rPr lang="fr-FR" dirty="0"/>
                        <a:t>Qu’il dise quelle est la nature de « nulle part », locution adverbiale.</a:t>
                      </a:r>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2703A076-1D77-B95A-21F2-5F17D93856E3}"/>
              </a:ext>
            </a:extLst>
          </p:cNvPr>
          <p:cNvSpPr>
            <a:spLocks noGrp="1"/>
          </p:cNvSpPr>
          <p:nvPr>
            <p:ph type="sldNum" sz="quarter" idx="12"/>
          </p:nvPr>
        </p:nvSpPr>
        <p:spPr/>
        <p:txBody>
          <a:bodyPr/>
          <a:lstStyle/>
          <a:p>
            <a:fld id="{3109D357-8067-4A1F-97B2-93C5160B78D9}" type="slidenum">
              <a:rPr lang="en-US" smtClean="0"/>
              <a:t>25</a:t>
            </a:fld>
            <a:endParaRPr lang="en-US"/>
          </a:p>
        </p:txBody>
      </p:sp>
    </p:spTree>
    <p:extLst>
      <p:ext uri="{BB962C8B-B14F-4D97-AF65-F5344CB8AC3E}">
        <p14:creationId xmlns:p14="http://schemas.microsoft.com/office/powerpoint/2010/main" val="417233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713" y="141514"/>
            <a:ext cx="11647715" cy="714567"/>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3</a:t>
            </a:r>
            <a:endParaRPr lang="fr-FR" sz="2400" b="1" dirty="0"/>
          </a:p>
        </p:txBody>
      </p:sp>
      <p:sp>
        <p:nvSpPr>
          <p:cNvPr id="3" name="Espace réservé du contenu 2"/>
          <p:cNvSpPr>
            <a:spLocks noGrp="1"/>
          </p:cNvSpPr>
          <p:nvPr>
            <p:ph idx="1"/>
          </p:nvPr>
        </p:nvSpPr>
        <p:spPr>
          <a:xfrm>
            <a:off x="391886" y="947057"/>
            <a:ext cx="11647714" cy="5649686"/>
          </a:xfrm>
        </p:spPr>
        <p:txBody>
          <a:bodyPr/>
          <a:lstStyle/>
          <a:p>
            <a:pPr marL="0" indent="0" algn="just">
              <a:buNone/>
            </a:pPr>
            <a:r>
              <a:rPr lang="fr-FR" dirty="0">
                <a:solidFill>
                  <a:srgbClr val="008000"/>
                </a:solidFill>
              </a:rPr>
              <a:t>« Un seul être vous manque et tout est dépeuplé »</a:t>
            </a:r>
          </a:p>
          <a:p>
            <a:pPr marL="0" indent="0" algn="just">
              <a:buNone/>
            </a:pPr>
            <a:r>
              <a:rPr lang="fr-FR" b="1" dirty="0">
                <a:solidFill>
                  <a:srgbClr val="008000"/>
                </a:solidFill>
              </a:rPr>
              <a:t>Question : Transformez cette phrase de manière à obtenir une proposition principale et une proposition subordonnée circonstancielle ; identifiez la proposition subordonnée ; expliquez les transformations que vous avez opérées.</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193961" y="3378555"/>
          <a:ext cx="10387488" cy="2382520"/>
        </p:xfrm>
        <a:graphic>
          <a:graphicData uri="http://schemas.openxmlformats.org/drawingml/2006/table">
            <a:tbl>
              <a:tblPr firstRow="1" bandRow="1">
                <a:tableStyleId>{5C22544A-7EE6-4342-B048-85BDC9FD1C3A}</a:tableStyleId>
              </a:tblPr>
              <a:tblGrid>
                <a:gridCol w="5193744">
                  <a:extLst>
                    <a:ext uri="{9D8B030D-6E8A-4147-A177-3AD203B41FA5}">
                      <a16:colId xmlns:a16="http://schemas.microsoft.com/office/drawing/2014/main" val="20000"/>
                    </a:ext>
                  </a:extLst>
                </a:gridCol>
                <a:gridCol w="5193744">
                  <a:extLst>
                    <a:ext uri="{9D8B030D-6E8A-4147-A177-3AD203B41FA5}">
                      <a16:colId xmlns:a16="http://schemas.microsoft.com/office/drawing/2014/main" val="20001"/>
                    </a:ext>
                  </a:extLst>
                </a:gridCol>
              </a:tblGrid>
              <a:tr h="370840">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70840">
                <a:tc>
                  <a:txBody>
                    <a:bodyPr/>
                    <a:lstStyle/>
                    <a:p>
                      <a:pPr marL="285750" indent="-285750">
                        <a:buFont typeface="Arial" charset="0"/>
                        <a:buChar char="•"/>
                      </a:pPr>
                      <a:r>
                        <a:rPr lang="fr-FR" dirty="0"/>
                        <a:t>Qu’il propose une transformation acceptable. Par ex : Un seul être vous manque, si bien que tout est dépeuplé. Parce qu’un</a:t>
                      </a:r>
                      <a:r>
                        <a:rPr lang="fr-FR" baseline="0" dirty="0"/>
                        <a:t> seul être vous manque, tout est dépeuplé. Si un seul être vous manque, tout est dépeuplé.</a:t>
                      </a:r>
                    </a:p>
                    <a:p>
                      <a:pPr marL="285750" indent="-285750">
                        <a:buFont typeface="Arial" charset="0"/>
                        <a:buChar char="•"/>
                      </a:pPr>
                      <a:r>
                        <a:rPr lang="fr-FR" baseline="0" dirty="0"/>
                        <a:t>Qu’il délimite la subordonnée et en précise le type ; qu’il explique les transformations qu’il a faites. </a:t>
                      </a:r>
                      <a:endParaRPr lang="fr-FR" dirty="0"/>
                    </a:p>
                  </a:txBody>
                  <a:tcPr/>
                </a:tc>
                <a:tc>
                  <a:txBody>
                    <a:bodyPr/>
                    <a:lstStyle/>
                    <a:p>
                      <a:pPr marL="285750" indent="-285750">
                        <a:buFont typeface="Arial" charset="0"/>
                        <a:buChar char="•"/>
                      </a:pPr>
                      <a:r>
                        <a:rPr lang="fr-FR" dirty="0"/>
                        <a:t>Qu’il analyse la valeur de la conjonction de coordination « et » dans le vers de Lamartine.</a:t>
                      </a:r>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E85DCAE4-7680-9C2C-5448-060356B9C394}"/>
              </a:ext>
            </a:extLst>
          </p:cNvPr>
          <p:cNvSpPr>
            <a:spLocks noGrp="1"/>
          </p:cNvSpPr>
          <p:nvPr>
            <p:ph type="sldNum" sz="quarter" idx="12"/>
          </p:nvPr>
        </p:nvSpPr>
        <p:spPr/>
        <p:txBody>
          <a:bodyPr/>
          <a:lstStyle/>
          <a:p>
            <a:fld id="{3109D357-8067-4A1F-97B2-93C5160B78D9}" type="slidenum">
              <a:rPr lang="en-US" smtClean="0"/>
              <a:t>26</a:t>
            </a:fld>
            <a:endParaRPr lang="en-US"/>
          </a:p>
        </p:txBody>
      </p:sp>
    </p:spTree>
    <p:extLst>
      <p:ext uri="{BB962C8B-B14F-4D97-AF65-F5344CB8AC3E}">
        <p14:creationId xmlns:p14="http://schemas.microsoft.com/office/powerpoint/2010/main" val="156119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3028" y="194949"/>
            <a:ext cx="11756572" cy="998712"/>
          </a:xfrm>
        </p:spPr>
        <p:txBody>
          <a:bodyPr>
            <a:normAutofit/>
          </a:bodyPr>
          <a:lstStyle/>
          <a:p>
            <a:pPr marL="457200" indent="-457200" algn="ctr">
              <a:lnSpc>
                <a:spcPct val="100000"/>
              </a:lnSpc>
              <a:spcBef>
                <a:spcPts val="0"/>
              </a:spcBef>
              <a:spcAft>
                <a:spcPts val="0"/>
              </a:spcAft>
            </a:pPr>
            <a:r>
              <a:rPr lang="fr-FR" sz="2400" b="1" dirty="0">
                <a:solidFill>
                  <a:srgbClr val="0070C0"/>
                </a:solidFill>
              </a:rPr>
              <a:t>Éduscol proposition 4 </a:t>
            </a:r>
            <a:endParaRPr lang="fr-FR" sz="2400" b="1" dirty="0"/>
          </a:p>
        </p:txBody>
      </p:sp>
      <p:sp>
        <p:nvSpPr>
          <p:cNvPr id="3" name="Espace réservé du contenu 2"/>
          <p:cNvSpPr>
            <a:spLocks noGrp="1"/>
          </p:cNvSpPr>
          <p:nvPr>
            <p:ph idx="1"/>
          </p:nvPr>
        </p:nvSpPr>
        <p:spPr>
          <a:xfrm>
            <a:off x="1371600" y="1074700"/>
            <a:ext cx="9601200" cy="4792701"/>
          </a:xfrm>
        </p:spPr>
        <p:txBody>
          <a:bodyPr/>
          <a:lstStyle/>
          <a:p>
            <a:r>
              <a:rPr lang="fr-FR" b="1" u="sng" dirty="0"/>
              <a:t> </a:t>
            </a:r>
          </a:p>
          <a:p>
            <a:pPr marL="0" indent="0">
              <a:buNone/>
            </a:pPr>
            <a:r>
              <a:rPr lang="fr-FR" dirty="0">
                <a:solidFill>
                  <a:srgbClr val="008000"/>
                </a:solidFill>
              </a:rPr>
              <a:t>« Je contemple la terre ainsi qu’une âme errante. »</a:t>
            </a:r>
          </a:p>
          <a:p>
            <a:pPr marL="0" indent="0" algn="just">
              <a:buNone/>
            </a:pPr>
            <a:r>
              <a:rPr lang="fr-FR" b="1" dirty="0">
                <a:solidFill>
                  <a:srgbClr val="008000"/>
                </a:solidFill>
              </a:rPr>
              <a:t>Question : Transformez cette phrase de manière à faire apparaître une proposition principale et une proposition subordonnée circonstancielle de comparaison. Expliquez les transformations que vous avez opérées. </a:t>
            </a:r>
          </a:p>
          <a:p>
            <a:pPr marL="0" indent="0">
              <a:buNone/>
            </a:pPr>
            <a:endParaRPr lang="fr-FR" dirty="0"/>
          </a:p>
          <a:p>
            <a:pPr marL="0" indent="0">
              <a:buNone/>
            </a:pPr>
            <a:endParaRPr lang="fr-FR" dirty="0"/>
          </a:p>
        </p:txBody>
      </p:sp>
      <p:graphicFrame>
        <p:nvGraphicFramePr>
          <p:cNvPr id="4" name="Tableau 3"/>
          <p:cNvGraphicFramePr>
            <a:graphicFrameLocks noGrp="1"/>
          </p:cNvGraphicFramePr>
          <p:nvPr/>
        </p:nvGraphicFramePr>
        <p:xfrm>
          <a:off x="1371599" y="2998609"/>
          <a:ext cx="9840808" cy="3562645"/>
        </p:xfrm>
        <a:graphic>
          <a:graphicData uri="http://schemas.openxmlformats.org/drawingml/2006/table">
            <a:tbl>
              <a:tblPr firstRow="1" bandRow="1">
                <a:tableStyleId>{5C22544A-7EE6-4342-B048-85BDC9FD1C3A}</a:tableStyleId>
              </a:tblPr>
              <a:tblGrid>
                <a:gridCol w="4920404">
                  <a:extLst>
                    <a:ext uri="{9D8B030D-6E8A-4147-A177-3AD203B41FA5}">
                      <a16:colId xmlns:a16="http://schemas.microsoft.com/office/drawing/2014/main" val="20000"/>
                    </a:ext>
                  </a:extLst>
                </a:gridCol>
                <a:gridCol w="4920404">
                  <a:extLst>
                    <a:ext uri="{9D8B030D-6E8A-4147-A177-3AD203B41FA5}">
                      <a16:colId xmlns:a16="http://schemas.microsoft.com/office/drawing/2014/main" val="20001"/>
                    </a:ext>
                  </a:extLst>
                </a:gridCol>
              </a:tblGrid>
              <a:tr h="350409">
                <a:tc>
                  <a:txBody>
                    <a:bodyPr/>
                    <a:lstStyle/>
                    <a:p>
                      <a:r>
                        <a:rPr lang="fr-FR" dirty="0"/>
                        <a:t>On attend du candidat</a:t>
                      </a:r>
                    </a:p>
                  </a:txBody>
                  <a:tcPr/>
                </a:tc>
                <a:tc>
                  <a:txBody>
                    <a:bodyPr/>
                    <a:lstStyle/>
                    <a:p>
                      <a:r>
                        <a:rPr lang="fr-FR" dirty="0"/>
                        <a:t>On n’attend pas du candidat</a:t>
                      </a:r>
                    </a:p>
                  </a:txBody>
                  <a:tcPr/>
                </a:tc>
                <a:extLst>
                  <a:ext uri="{0D108BD9-81ED-4DB2-BD59-A6C34878D82A}">
                    <a16:rowId xmlns:a16="http://schemas.microsoft.com/office/drawing/2014/main" val="10000"/>
                  </a:ext>
                </a:extLst>
              </a:tr>
              <a:tr h="3196885">
                <a:tc>
                  <a:txBody>
                    <a:bodyPr/>
                    <a:lstStyle/>
                    <a:p>
                      <a:pPr marL="285750" indent="-285750">
                        <a:buFont typeface="Arial" charset="0"/>
                        <a:buChar char="•"/>
                      </a:pPr>
                      <a:r>
                        <a:rPr lang="fr-FR" dirty="0"/>
                        <a:t>Qu’il propose une transformation acceptable, par ex. Je contemple la terre ainsi que le ferait une âme errante, ou comme le ferait une âme errante, ou de même que le ferait …</a:t>
                      </a:r>
                    </a:p>
                    <a:p>
                      <a:pPr marL="285750" indent="-285750">
                        <a:buFont typeface="Arial" charset="0"/>
                        <a:buChar char="•"/>
                      </a:pPr>
                      <a:r>
                        <a:rPr lang="fr-FR" dirty="0"/>
                        <a:t>Qu’il explique la transformation</a:t>
                      </a:r>
                      <a:r>
                        <a:rPr lang="fr-FR" baseline="0" dirty="0"/>
                        <a:t> en indiquant qu’il a introduit un verbe dans la seconde partie de la phrase, « ainsi que », « comme » ou « de même que » étant des locutions conjonctives ou conjonctions de subordination.</a:t>
                      </a:r>
                      <a:endParaRPr lang="fr-FR" dirty="0"/>
                    </a:p>
                  </a:txBody>
                  <a:tcPr/>
                </a:tc>
                <a:tc>
                  <a:txBody>
                    <a:bodyPr/>
                    <a:lstStyle/>
                    <a:p>
                      <a:pPr marL="285750" indent="-285750">
                        <a:buFont typeface="Arial" charset="0"/>
                        <a:buChar char="•"/>
                      </a:pPr>
                      <a:r>
                        <a:rPr lang="fr-FR" dirty="0"/>
                        <a:t>Qu’il définisse le sémantisme de la comparaison</a:t>
                      </a:r>
                      <a:r>
                        <a:rPr lang="fr-FR" baseline="0" dirty="0"/>
                        <a:t> (conformité), ni qu’il s'interroge sur l’ellipse du verbe dans le système comparatif initial. </a:t>
                      </a:r>
                      <a:endParaRPr lang="fr-FR" dirty="0"/>
                    </a:p>
                  </a:txBody>
                  <a:tcPr/>
                </a:tc>
                <a:extLst>
                  <a:ext uri="{0D108BD9-81ED-4DB2-BD59-A6C34878D82A}">
                    <a16:rowId xmlns:a16="http://schemas.microsoft.com/office/drawing/2014/main" val="10001"/>
                  </a:ext>
                </a:extLst>
              </a:tr>
            </a:tbl>
          </a:graphicData>
        </a:graphic>
      </p:graphicFrame>
      <p:sp>
        <p:nvSpPr>
          <p:cNvPr id="5" name="Espace réservé du numéro de diapositive 4">
            <a:extLst>
              <a:ext uri="{FF2B5EF4-FFF2-40B4-BE49-F238E27FC236}">
                <a16:creationId xmlns:a16="http://schemas.microsoft.com/office/drawing/2014/main" id="{7363BBC7-F4A7-4442-209B-9F45203EE2FA}"/>
              </a:ext>
            </a:extLst>
          </p:cNvPr>
          <p:cNvSpPr>
            <a:spLocks noGrp="1"/>
          </p:cNvSpPr>
          <p:nvPr>
            <p:ph type="sldNum" sz="quarter" idx="12"/>
          </p:nvPr>
        </p:nvSpPr>
        <p:spPr/>
        <p:txBody>
          <a:bodyPr/>
          <a:lstStyle/>
          <a:p>
            <a:fld id="{3109D357-8067-4A1F-97B2-93C5160B78D9}" type="slidenum">
              <a:rPr lang="en-US" smtClean="0"/>
              <a:t>27</a:t>
            </a:fld>
            <a:endParaRPr lang="en-US"/>
          </a:p>
        </p:txBody>
      </p:sp>
    </p:spTree>
    <p:extLst>
      <p:ext uri="{BB962C8B-B14F-4D97-AF65-F5344CB8AC3E}">
        <p14:creationId xmlns:p14="http://schemas.microsoft.com/office/powerpoint/2010/main" val="376110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BA372-86F5-7C8B-130C-14252E2ABCCA}"/>
              </a:ext>
            </a:extLst>
          </p:cNvPr>
          <p:cNvSpPr>
            <a:spLocks noGrp="1"/>
          </p:cNvSpPr>
          <p:nvPr>
            <p:ph type="title"/>
          </p:nvPr>
        </p:nvSpPr>
        <p:spPr>
          <a:xfrm>
            <a:off x="265270" y="136525"/>
            <a:ext cx="11661459" cy="642408"/>
          </a:xfrm>
        </p:spPr>
        <p:txBody>
          <a:bodyPr anchor="b">
            <a:normAutofit/>
          </a:bodyPr>
          <a:lstStyle/>
          <a:p>
            <a:pPr algn="ctr"/>
            <a:r>
              <a:rPr lang="fr-MQ" sz="3100" b="1" dirty="0"/>
              <a:t>Favoriser les manipulations syntaxiques </a:t>
            </a:r>
          </a:p>
        </p:txBody>
      </p:sp>
      <p:pic>
        <p:nvPicPr>
          <p:cNvPr id="6" name="Espace réservé du contenu 5" descr="Une image contenant texte, lettre&#10;&#10;Description générée automatiquement">
            <a:extLst>
              <a:ext uri="{FF2B5EF4-FFF2-40B4-BE49-F238E27FC236}">
                <a16:creationId xmlns:a16="http://schemas.microsoft.com/office/drawing/2014/main" id="{1E994329-A926-AD07-44B0-F63FCAEB2358}"/>
              </a:ext>
            </a:extLst>
          </p:cNvPr>
          <p:cNvPicPr>
            <a:picLocks noGrp="1" noChangeAspect="1"/>
          </p:cNvPicPr>
          <p:nvPr>
            <p:ph idx="1"/>
          </p:nvPr>
        </p:nvPicPr>
        <p:blipFill>
          <a:blip r:embed="rId2"/>
          <a:stretch>
            <a:fillRect/>
          </a:stretch>
        </p:blipFill>
        <p:spPr>
          <a:xfrm>
            <a:off x="677334" y="1230756"/>
            <a:ext cx="6978796" cy="4571111"/>
          </a:xfrm>
          <a:noFill/>
        </p:spPr>
      </p:pic>
      <p:sp>
        <p:nvSpPr>
          <p:cNvPr id="15" name="Date Placeholder 3">
            <a:extLst>
              <a:ext uri="{FF2B5EF4-FFF2-40B4-BE49-F238E27FC236}">
                <a16:creationId xmlns:a16="http://schemas.microsoft.com/office/drawing/2014/main" id="{030C91EB-472B-457A-9721-71076CA58013}"/>
              </a:ext>
            </a:extLst>
          </p:cNvPr>
          <p:cNvSpPr>
            <a:spLocks noGrp="1"/>
          </p:cNvSpPr>
          <p:nvPr>
            <p:ph type="dt" sz="half" idx="10"/>
          </p:nvPr>
        </p:nvSpPr>
        <p:spPr>
          <a:xfrm rot="5400000">
            <a:off x="10425981" y="4687095"/>
            <a:ext cx="2706690" cy="365125"/>
          </a:xfrm>
        </p:spPr>
        <p:txBody>
          <a:bodyPr/>
          <a:lstStyle/>
          <a:p>
            <a:pPr>
              <a:spcAft>
                <a:spcPts val="600"/>
              </a:spcAft>
            </a:pPr>
            <a:fld id="{293BA314-ADB5-4816-8D49-4E0794D5FE7E}"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C2AC7E34-87C2-9190-004F-5339E5A7B4E7}"/>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28</a:t>
            </a:fld>
            <a:endParaRPr lang="en-US"/>
          </a:p>
        </p:txBody>
      </p:sp>
      <p:sp>
        <p:nvSpPr>
          <p:cNvPr id="7" name="ZoneTexte 6">
            <a:extLst>
              <a:ext uri="{FF2B5EF4-FFF2-40B4-BE49-F238E27FC236}">
                <a16:creationId xmlns:a16="http://schemas.microsoft.com/office/drawing/2014/main" id="{F288D1FC-41EA-3369-DEEA-B7B355ADD085}"/>
              </a:ext>
            </a:extLst>
          </p:cNvPr>
          <p:cNvSpPr txBox="1"/>
          <p:nvPr/>
        </p:nvSpPr>
        <p:spPr>
          <a:xfrm>
            <a:off x="6095999" y="6399944"/>
            <a:ext cx="4706132" cy="369332"/>
          </a:xfrm>
          <a:prstGeom prst="rect">
            <a:avLst/>
          </a:prstGeom>
          <a:noFill/>
        </p:spPr>
        <p:txBody>
          <a:bodyPr wrap="square" rtlCol="0">
            <a:spAutoFit/>
          </a:bodyPr>
          <a:lstStyle/>
          <a:p>
            <a:r>
              <a:rPr lang="fr-MQ" dirty="0"/>
              <a:t>Quelques exemples de l’académie de Toulouse =&gt; </a:t>
            </a:r>
          </a:p>
        </p:txBody>
      </p:sp>
    </p:spTree>
    <p:extLst>
      <p:ext uri="{BB962C8B-B14F-4D97-AF65-F5344CB8AC3E}">
        <p14:creationId xmlns:p14="http://schemas.microsoft.com/office/powerpoint/2010/main" val="1428106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089" y="143933"/>
            <a:ext cx="11994444" cy="996812"/>
          </a:xfrm>
        </p:spPr>
        <p:style>
          <a:lnRef idx="2">
            <a:schemeClr val="dk1"/>
          </a:lnRef>
          <a:fillRef idx="1">
            <a:schemeClr val="lt1"/>
          </a:fillRef>
          <a:effectRef idx="0">
            <a:schemeClr val="dk1"/>
          </a:effectRef>
          <a:fontRef idx="minor">
            <a:schemeClr val="dk1"/>
          </a:fontRef>
        </p:style>
        <p:txBody>
          <a:bodyPr>
            <a:normAutofit/>
          </a:bodyPr>
          <a:lstStyle/>
          <a:p>
            <a:pPr algn="ctr"/>
            <a:r>
              <a:rPr lang="fr-FR" sz="2400" b="1" dirty="0">
                <a:solidFill>
                  <a:srgbClr val="FF0000"/>
                </a:solidFill>
              </a:rPr>
              <a:t>Question sur les subordonnées conjonctives </a:t>
            </a:r>
            <a:br>
              <a:rPr lang="fr-FR" sz="2400" b="1" dirty="0">
                <a:solidFill>
                  <a:srgbClr val="FF0000"/>
                </a:solidFill>
              </a:rPr>
            </a:br>
            <a:r>
              <a:rPr lang="fr-FR" sz="2400" b="1" dirty="0">
                <a:solidFill>
                  <a:srgbClr val="FF0000"/>
                </a:solidFill>
              </a:rPr>
              <a:t>utilisées en fonction de compléments circonstanciels</a:t>
            </a:r>
          </a:p>
        </p:txBody>
      </p:sp>
      <p:sp>
        <p:nvSpPr>
          <p:cNvPr id="3" name="Espace réservé du contenu 2"/>
          <p:cNvSpPr>
            <a:spLocks noGrp="1"/>
          </p:cNvSpPr>
          <p:nvPr>
            <p:ph idx="1"/>
          </p:nvPr>
        </p:nvSpPr>
        <p:spPr>
          <a:xfrm>
            <a:off x="1371600" y="1758601"/>
            <a:ext cx="9601200" cy="4108799"/>
          </a:xfrm>
        </p:spPr>
        <p:txBody>
          <a:bodyPr>
            <a:normAutofit fontScale="92500" lnSpcReduction="20000"/>
          </a:bodyPr>
          <a:lstStyle/>
          <a:p>
            <a:pPr marL="457200" marR="0" lvl="0" indent="-457200" algn="just" defTabSz="914400" eaLnBrk="1" fontAlgn="auto" latinLnBrk="0" hangingPunct="1">
              <a:lnSpc>
                <a:spcPct val="100000"/>
              </a:lnSpc>
              <a:spcBef>
                <a:spcPts val="0"/>
              </a:spcBef>
              <a:spcAft>
                <a:spcPts val="0"/>
              </a:spcAft>
              <a:buClrTx/>
              <a:buSzTx/>
              <a:buFont typeface="+mj-lt"/>
              <a:buAutoNum type="arabicPeriod"/>
              <a:tabLst/>
              <a:defRPr/>
            </a:pPr>
            <a:r>
              <a:rPr lang="fr-FR" dirty="0"/>
              <a:t>Commencer par dire qu’il s’agit d’une phrase complexe (plusieurs verbes conjugués) et repérer la principale.</a:t>
            </a:r>
          </a:p>
          <a:p>
            <a:pPr marL="457200" lvl="0" indent="-457200" algn="just">
              <a:lnSpc>
                <a:spcPct val="100000"/>
              </a:lnSpc>
              <a:spcBef>
                <a:spcPts val="0"/>
              </a:spcBef>
              <a:spcAft>
                <a:spcPts val="0"/>
              </a:spcAft>
              <a:buFont typeface="+mj-lt"/>
              <a:buAutoNum type="arabicPeriod"/>
              <a:defRPr/>
            </a:pPr>
            <a:r>
              <a:rPr lang="fr-FR" dirty="0"/>
              <a:t> Définir la circonstancielle</a:t>
            </a:r>
          </a:p>
          <a:p>
            <a:pPr marL="457200" lvl="0" indent="-457200" algn="just">
              <a:lnSpc>
                <a:spcPct val="100000"/>
              </a:lnSpc>
              <a:spcBef>
                <a:spcPts val="0"/>
              </a:spcBef>
              <a:spcAft>
                <a:spcPts val="0"/>
              </a:spcAft>
              <a:buFont typeface="+mj-lt"/>
              <a:buAutoNum type="arabicPeriod"/>
              <a:defRPr/>
            </a:pPr>
            <a:r>
              <a:rPr lang="fr-FR" dirty="0"/>
              <a:t>Énoncer la valeur de la circonstancielle, dont il s’agit (cause, but…) et nommer le mot introducteur utilisé (conjonction de subordination, locution conjonctive)</a:t>
            </a:r>
          </a:p>
          <a:p>
            <a:pPr marL="457200" lvl="0" indent="-457200" algn="just">
              <a:lnSpc>
                <a:spcPct val="100000"/>
              </a:lnSpc>
              <a:spcBef>
                <a:spcPts val="0"/>
              </a:spcBef>
              <a:spcAft>
                <a:spcPts val="0"/>
              </a:spcAft>
              <a:buFont typeface="+mj-lt"/>
              <a:buAutoNum type="arabicPeriod"/>
              <a:defRPr/>
            </a:pPr>
            <a:r>
              <a:rPr lang="fr-FR" dirty="0"/>
              <a:t>Donner le mode verbal pour cette circonstancielle (ex : après que + indicatif, bien que + subjonctif) </a:t>
            </a:r>
          </a:p>
          <a:p>
            <a:pPr marL="0" marR="0" lvl="0" indent="0" algn="just" defTabSz="914400" eaLnBrk="1" fontAlgn="auto" latinLnBrk="0" hangingPunct="1">
              <a:lnSpc>
                <a:spcPct val="100000"/>
              </a:lnSpc>
              <a:spcBef>
                <a:spcPts val="0"/>
              </a:spcBef>
              <a:spcAft>
                <a:spcPts val="0"/>
              </a:spcAft>
              <a:buClrTx/>
              <a:buSzTx/>
              <a:buNone/>
              <a:tabLst/>
              <a:defRPr/>
            </a:pPr>
            <a:endParaRPr lang="fr-FR" dirty="0"/>
          </a:p>
          <a:p>
            <a:pPr marL="0" indent="0" algn="just">
              <a:lnSpc>
                <a:spcPct val="100000"/>
              </a:lnSpc>
              <a:spcBef>
                <a:spcPts val="0"/>
              </a:spcBef>
              <a:spcAft>
                <a:spcPts val="0"/>
              </a:spcAft>
              <a:buNone/>
              <a:defRPr/>
            </a:pPr>
            <a:r>
              <a:rPr lang="fr-FR" dirty="0">
                <a:solidFill>
                  <a:srgbClr val="008000"/>
                </a:solidFill>
              </a:rPr>
              <a:t>Ex : La phrase donnée à mon étude est une phrase complexe. La proposition conjonctive « ........ » est subordonnée à la principale : « ....... ». </a:t>
            </a:r>
          </a:p>
          <a:p>
            <a:pPr marL="0" indent="0" algn="just">
              <a:lnSpc>
                <a:spcPct val="100000"/>
              </a:lnSpc>
              <a:spcBef>
                <a:spcPts val="0"/>
              </a:spcBef>
              <a:spcAft>
                <a:spcPts val="0"/>
              </a:spcAft>
              <a:buNone/>
              <a:defRPr/>
            </a:pPr>
            <a:r>
              <a:rPr lang="fr-FR" dirty="0">
                <a:solidFill>
                  <a:srgbClr val="008000"/>
                </a:solidFill>
              </a:rPr>
              <a:t>Elle est introduite par un mot subordonnant « ....... » (classe grammaticale précise dans les éléments de valorisation ?).  </a:t>
            </a:r>
          </a:p>
          <a:p>
            <a:pPr marL="0" indent="0" algn="just">
              <a:lnSpc>
                <a:spcPct val="100000"/>
              </a:lnSpc>
              <a:spcBef>
                <a:spcPts val="0"/>
              </a:spcBef>
              <a:spcAft>
                <a:spcPts val="0"/>
              </a:spcAft>
              <a:buNone/>
              <a:defRPr/>
            </a:pPr>
            <a:r>
              <a:rPr lang="fr-FR" dirty="0">
                <a:solidFill>
                  <a:srgbClr val="008000"/>
                </a:solidFill>
              </a:rPr>
              <a:t>Sa fonction est complément circonstanciel de «  </a:t>
            </a:r>
            <a:r>
              <a:rPr lang="mr-IN" dirty="0">
                <a:solidFill>
                  <a:srgbClr val="008000"/>
                </a:solidFill>
              </a:rPr>
              <a:t>…</a:t>
            </a:r>
            <a:r>
              <a:rPr lang="fr-FR" dirty="0">
                <a:solidFill>
                  <a:srgbClr val="008000"/>
                </a:solidFill>
              </a:rPr>
              <a:t>. » du verbe de la principale « </a:t>
            </a:r>
            <a:r>
              <a:rPr lang="mr-IN" dirty="0">
                <a:solidFill>
                  <a:srgbClr val="008000"/>
                </a:solidFill>
              </a:rPr>
              <a:t>…</a:t>
            </a:r>
            <a:r>
              <a:rPr lang="fr-FR" dirty="0">
                <a:solidFill>
                  <a:srgbClr val="008000"/>
                </a:solidFill>
              </a:rPr>
              <a:t> ».</a:t>
            </a:r>
          </a:p>
          <a:p>
            <a:pPr marL="0" indent="0" algn="just">
              <a:lnSpc>
                <a:spcPct val="100000"/>
              </a:lnSpc>
              <a:spcBef>
                <a:spcPts val="0"/>
              </a:spcBef>
              <a:spcAft>
                <a:spcPts val="0"/>
              </a:spcAft>
              <a:buNone/>
              <a:defRPr/>
            </a:pPr>
            <a:r>
              <a:rPr lang="fr-FR" dirty="0">
                <a:solidFill>
                  <a:srgbClr val="008000"/>
                </a:solidFill>
              </a:rPr>
              <a:t>Elle est déplaçable et supprimable (manipulation par l’</a:t>
            </a:r>
            <a:r>
              <a:rPr lang="fr-FR" dirty="0" err="1">
                <a:solidFill>
                  <a:srgbClr val="008000"/>
                </a:solidFill>
              </a:rPr>
              <a:t>élève</a:t>
            </a:r>
            <a:r>
              <a:rPr lang="fr-FR" dirty="0">
                <a:solidFill>
                  <a:srgbClr val="008000"/>
                </a:solidFill>
              </a:rPr>
              <a:t> possible. À noter que la consécutive ne peut être déplacée).</a:t>
            </a:r>
          </a:p>
          <a:p>
            <a:pPr marL="0" indent="0" algn="just">
              <a:lnSpc>
                <a:spcPct val="100000"/>
              </a:lnSpc>
              <a:spcBef>
                <a:spcPts val="0"/>
              </a:spcBef>
              <a:spcAft>
                <a:spcPts val="0"/>
              </a:spcAft>
              <a:buNone/>
              <a:defRPr/>
            </a:pPr>
            <a:r>
              <a:rPr lang="fr-FR" dirty="0">
                <a:solidFill>
                  <a:srgbClr val="008000"/>
                </a:solidFill>
              </a:rPr>
              <a:t>Elle contient un verbe conjugué « ..... » à temps / mode (en éléments de valorisation) </a:t>
            </a:r>
          </a:p>
          <a:p>
            <a:pPr marL="0" marR="0" lvl="0" indent="0" defTabSz="914400" eaLnBrk="1" fontAlgn="auto" latinLnBrk="0" hangingPunct="1">
              <a:lnSpc>
                <a:spcPct val="100000"/>
              </a:lnSpc>
              <a:spcBef>
                <a:spcPts val="0"/>
              </a:spcBef>
              <a:spcAft>
                <a:spcPts val="0"/>
              </a:spcAft>
              <a:buClrTx/>
              <a:buSzTx/>
              <a:buNone/>
              <a:tabLst/>
              <a:defRPr/>
            </a:pPr>
            <a:endParaRPr lang="fr-FR" dirty="0"/>
          </a:p>
          <a:p>
            <a:pPr marL="0" marR="0" lvl="0" indent="0" defTabSz="914400" eaLnBrk="1" fontAlgn="auto" latinLnBrk="0" hangingPunct="1">
              <a:lnSpc>
                <a:spcPct val="100000"/>
              </a:lnSpc>
              <a:spcBef>
                <a:spcPts val="0"/>
              </a:spcBef>
              <a:spcAft>
                <a:spcPts val="0"/>
              </a:spcAft>
              <a:buClrTx/>
              <a:buSzTx/>
              <a:buNone/>
              <a:tabLst/>
              <a:defRPr/>
            </a:pPr>
            <a:endParaRPr lang="fr-FR"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fr-FR" dirty="0"/>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lang="fr-FR" dirty="0"/>
          </a:p>
        </p:txBody>
      </p:sp>
    </p:spTree>
    <p:extLst>
      <p:ext uri="{BB962C8B-B14F-4D97-AF65-F5344CB8AC3E}">
        <p14:creationId xmlns:p14="http://schemas.microsoft.com/office/powerpoint/2010/main" val="80439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46EC4-A77F-D07E-3ABF-75CDE1ABA519}"/>
              </a:ext>
            </a:extLst>
          </p:cNvPr>
          <p:cNvSpPr>
            <a:spLocks noGrp="1"/>
          </p:cNvSpPr>
          <p:nvPr>
            <p:ph type="title"/>
          </p:nvPr>
        </p:nvSpPr>
        <p:spPr>
          <a:xfrm>
            <a:off x="119742" y="123324"/>
            <a:ext cx="11843657" cy="1116811"/>
          </a:xfrm>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Dates  </a:t>
            </a:r>
          </a:p>
        </p:txBody>
      </p:sp>
      <p:sp>
        <p:nvSpPr>
          <p:cNvPr id="3" name="Espace réservé du contenu 2">
            <a:extLst>
              <a:ext uri="{FF2B5EF4-FFF2-40B4-BE49-F238E27FC236}">
                <a16:creationId xmlns:a16="http://schemas.microsoft.com/office/drawing/2014/main" id="{C47939D1-CE6F-4309-39A6-8B60E606F021}"/>
              </a:ext>
            </a:extLst>
          </p:cNvPr>
          <p:cNvSpPr>
            <a:spLocks noGrp="1"/>
          </p:cNvSpPr>
          <p:nvPr>
            <p:ph idx="1"/>
          </p:nvPr>
        </p:nvSpPr>
        <p:spPr>
          <a:xfrm>
            <a:off x="228601" y="1240135"/>
            <a:ext cx="11843657" cy="5494541"/>
          </a:xfrm>
        </p:spPr>
        <p:txBody>
          <a:bodyPr>
            <a:normAutofit fontScale="70000" lnSpcReduction="20000"/>
          </a:bodyPr>
          <a:lstStyle/>
          <a:p>
            <a:pPr algn="just"/>
            <a:r>
              <a:rPr lang="fr-FR" sz="2800" dirty="0"/>
              <a:t>Un lien </a:t>
            </a:r>
            <a:r>
              <a:rPr lang="fr-FR" sz="2800" dirty="0">
                <a:hlinkClick r:id="rId2"/>
              </a:rPr>
              <a:t>Éduscol</a:t>
            </a:r>
            <a:r>
              <a:rPr lang="fr-FR" sz="2800" dirty="0"/>
              <a:t> pour la session 2023 </a:t>
            </a:r>
          </a:p>
          <a:p>
            <a:pPr algn="just"/>
            <a:r>
              <a:rPr lang="fr-FR" sz="2800" b="1" dirty="0"/>
              <a:t>Des dates </a:t>
            </a:r>
            <a:r>
              <a:rPr lang="fr-FR" sz="2800" dirty="0"/>
              <a:t>: </a:t>
            </a:r>
          </a:p>
          <a:p>
            <a:pPr algn="just"/>
            <a:r>
              <a:rPr lang="fr-FR" sz="2800" dirty="0"/>
              <a:t>Retour des récapitulatifs sur la plateforme </a:t>
            </a:r>
            <a:r>
              <a:rPr lang="fr-FR" sz="2800" b="1" dirty="0" err="1"/>
              <a:t>Nuxeo</a:t>
            </a:r>
            <a:r>
              <a:rPr lang="fr-FR" sz="2800" b="1" dirty="0"/>
              <a:t> le mardi 09 mai 2023</a:t>
            </a:r>
          </a:p>
          <a:p>
            <a:pPr algn="just"/>
            <a:r>
              <a:rPr lang="fr-FR" sz="2800" b="1" dirty="0"/>
              <a:t>Visioconférence DEC/IPR/correcteurs le vendredi 26 mai de 14 à 15 heures : correction dématérialisée Santorin </a:t>
            </a:r>
          </a:p>
          <a:p>
            <a:pPr algn="just">
              <a:buFontTx/>
              <a:buChar char="-"/>
            </a:pPr>
            <a:r>
              <a:rPr lang="fr-FR" sz="2800" b="1" dirty="0"/>
              <a:t>L’épreuve orale du 1</a:t>
            </a:r>
            <a:r>
              <a:rPr lang="fr-FR" sz="2800" b="1" baseline="30000" dirty="0"/>
              <a:t>er</a:t>
            </a:r>
            <a:r>
              <a:rPr lang="fr-FR" sz="2800" b="1" dirty="0"/>
              <a:t> au 08 juin : Réunion d’entente le mardi 30 à 15 heures </a:t>
            </a:r>
          </a:p>
          <a:p>
            <a:pPr algn="just">
              <a:buFontTx/>
              <a:buChar char="-"/>
            </a:pPr>
            <a:r>
              <a:rPr lang="fr-FR" sz="2800" b="1" dirty="0"/>
              <a:t>L’épreuve écrite  le 15 juin le matin</a:t>
            </a:r>
            <a:r>
              <a:rPr lang="fr-FR" sz="2800" dirty="0"/>
              <a:t>, à partir de  08 heures </a:t>
            </a:r>
          </a:p>
          <a:p>
            <a:pPr algn="just">
              <a:buFontTx/>
              <a:buChar char="-"/>
            </a:pPr>
            <a:r>
              <a:rPr lang="fr-FR" sz="2800" dirty="0"/>
              <a:t>Les corrections, du 19 juin au 03 juillet inclus  </a:t>
            </a:r>
          </a:p>
          <a:p>
            <a:pPr algn="just">
              <a:buFontTx/>
              <a:buChar char="-"/>
            </a:pPr>
            <a:r>
              <a:rPr lang="fr-FR" sz="2800" b="1" dirty="0"/>
              <a:t>Réunions d’entente (lycée Joseph Gaillard) </a:t>
            </a:r>
            <a:r>
              <a:rPr lang="fr-FR" sz="2800" dirty="0"/>
              <a:t>: </a:t>
            </a:r>
          </a:p>
          <a:p>
            <a:pPr algn="just"/>
            <a:r>
              <a:rPr lang="fr-FR" sz="2800" dirty="0"/>
              <a:t>Voie générale le lundi 19 juin de 09 heures à 12 heures </a:t>
            </a:r>
          </a:p>
          <a:p>
            <a:pPr algn="just"/>
            <a:r>
              <a:rPr lang="fr-FR" sz="2800" dirty="0"/>
              <a:t>Voie technologique le lundi 19 juin de 13 heures 30 à 16 heures </a:t>
            </a:r>
          </a:p>
          <a:p>
            <a:pPr algn="just">
              <a:buFontTx/>
              <a:buChar char="-"/>
            </a:pPr>
            <a:r>
              <a:rPr lang="fr-FR" sz="2800" b="1" dirty="0"/>
              <a:t>Réunions d’harmonisation (lycée Joseph Gaillard)</a:t>
            </a:r>
          </a:p>
          <a:p>
            <a:pPr algn="just"/>
            <a:r>
              <a:rPr lang="fr-FR" sz="2800" dirty="0"/>
              <a:t>Voie technologique le mercredi 05 juillet de 08 heures à 09 heures 30</a:t>
            </a:r>
          </a:p>
          <a:p>
            <a:pPr algn="just"/>
            <a:r>
              <a:rPr lang="fr-FR" sz="2800" dirty="0"/>
              <a:t>Voie générale le mercredi 05 juillet de 10 heures à 11 heures 30   </a:t>
            </a:r>
          </a:p>
          <a:p>
            <a:pPr marL="0" indent="0">
              <a:buNone/>
            </a:pPr>
            <a:endParaRPr lang="fr-FR" dirty="0"/>
          </a:p>
        </p:txBody>
      </p:sp>
      <p:sp>
        <p:nvSpPr>
          <p:cNvPr id="4" name="Espace réservé du numéro de diapositive 3">
            <a:extLst>
              <a:ext uri="{FF2B5EF4-FFF2-40B4-BE49-F238E27FC236}">
                <a16:creationId xmlns:a16="http://schemas.microsoft.com/office/drawing/2014/main" id="{B366C29B-8BF8-FE2E-90B0-C0562F98524B}"/>
              </a:ext>
            </a:extLst>
          </p:cNvPr>
          <p:cNvSpPr>
            <a:spLocks noGrp="1"/>
          </p:cNvSpPr>
          <p:nvPr>
            <p:ph type="sldNum" sz="quarter" idx="12"/>
          </p:nvPr>
        </p:nvSpPr>
        <p:spPr/>
        <p:txBody>
          <a:bodyPr/>
          <a:lstStyle/>
          <a:p>
            <a:fld id="{3109D357-8067-4A1F-97B2-93C5160B78D9}" type="slidenum">
              <a:rPr lang="en-US" smtClean="0"/>
              <a:t>3</a:t>
            </a:fld>
            <a:endParaRPr lang="en-US"/>
          </a:p>
        </p:txBody>
      </p:sp>
    </p:spTree>
    <p:extLst>
      <p:ext uri="{BB962C8B-B14F-4D97-AF65-F5344CB8AC3E}">
        <p14:creationId xmlns:p14="http://schemas.microsoft.com/office/powerpoint/2010/main" val="3642940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666" y="134910"/>
            <a:ext cx="11746089" cy="855690"/>
          </a:xfrm>
        </p:spPr>
        <p:style>
          <a:lnRef idx="2">
            <a:schemeClr val="dk1"/>
          </a:lnRef>
          <a:fillRef idx="1">
            <a:schemeClr val="lt1"/>
          </a:fillRef>
          <a:effectRef idx="0">
            <a:schemeClr val="dk1"/>
          </a:effectRef>
          <a:fontRef idx="minor">
            <a:schemeClr val="dk1"/>
          </a:fontRef>
        </p:style>
        <p:txBody>
          <a:bodyPr>
            <a:normAutofit/>
          </a:bodyPr>
          <a:lstStyle/>
          <a:p>
            <a:pPr algn="ctr"/>
            <a:r>
              <a:rPr lang="fr-FR" sz="3600" b="1" dirty="0">
                <a:solidFill>
                  <a:srgbClr val="FF0000"/>
                </a:solidFill>
              </a:rPr>
              <a:t>Question sur la négation</a:t>
            </a:r>
          </a:p>
        </p:txBody>
      </p:sp>
      <p:sp>
        <p:nvSpPr>
          <p:cNvPr id="3" name="Espace réservé du contenu 2"/>
          <p:cNvSpPr>
            <a:spLocks noGrp="1"/>
          </p:cNvSpPr>
          <p:nvPr>
            <p:ph idx="1"/>
          </p:nvPr>
        </p:nvSpPr>
        <p:spPr>
          <a:xfrm>
            <a:off x="265288" y="1336606"/>
            <a:ext cx="11441290" cy="5386484"/>
          </a:xfrm>
        </p:spPr>
        <p:txBody>
          <a:bodyPr>
            <a:normAutofit/>
          </a:bodyPr>
          <a:lstStyle/>
          <a:p>
            <a:pPr>
              <a:buFont typeface="+mj-lt"/>
              <a:buAutoNum type="arabicPeriod"/>
            </a:pPr>
            <a:r>
              <a:rPr lang="fr-FR" dirty="0">
                <a:latin typeface="LiberationSerif"/>
              </a:rPr>
              <a:t>Identifier les termes négatifs utilisés (adverbes, pronom, </a:t>
            </a:r>
            <a:r>
              <a:rPr lang="fr-FR" dirty="0" err="1">
                <a:latin typeface="LiberationSerif"/>
              </a:rPr>
              <a:t>déterminant</a:t>
            </a:r>
            <a:r>
              <a:rPr lang="fr-FR" dirty="0">
                <a:latin typeface="LiberationSerif"/>
              </a:rPr>
              <a:t>...).</a:t>
            </a:r>
          </a:p>
          <a:p>
            <a:pPr>
              <a:buFont typeface="+mj-lt"/>
              <a:buAutoNum type="arabicPeriod"/>
            </a:pPr>
            <a:r>
              <a:rPr lang="fr-FR" dirty="0">
                <a:latin typeface="LiberationSerif"/>
              </a:rPr>
              <a:t>Dire s’il s’agit d’une négation lexicale ou syntaxique. </a:t>
            </a:r>
          </a:p>
          <a:p>
            <a:pPr>
              <a:buFont typeface="+mj-lt"/>
              <a:buAutoNum type="arabicPeriod"/>
            </a:pPr>
            <a:r>
              <a:rPr lang="fr-FR" dirty="0">
                <a:latin typeface="LiberationSerif"/>
              </a:rPr>
              <a:t>Dire si la négation est partielle ou totale. </a:t>
            </a:r>
          </a:p>
          <a:p>
            <a:pPr>
              <a:buFont typeface="+mj-lt"/>
              <a:buAutoNum type="arabicPeriod"/>
            </a:pPr>
            <a:r>
              <a:rPr lang="fr-FR" dirty="0">
                <a:latin typeface="LiberationSerif"/>
              </a:rPr>
              <a:t>Repérer s’il manque des termes de la négation : langage oral, langage soutenu, ne supplétif... </a:t>
            </a:r>
          </a:p>
          <a:p>
            <a:pPr marL="0" indent="0" algn="just">
              <a:buNone/>
            </a:pPr>
            <a:r>
              <a:rPr lang="fr-FR" dirty="0">
                <a:solidFill>
                  <a:srgbClr val="008000"/>
                </a:solidFill>
              </a:rPr>
              <a:t>Ex : La négation est présente dans le segment de phrase donné à mon étude. Elle est exprimée à l’aide des termes négatifs </a:t>
            </a:r>
            <a:r>
              <a:rPr lang="mr-IN" dirty="0">
                <a:solidFill>
                  <a:srgbClr val="008000"/>
                </a:solidFill>
              </a:rPr>
              <a:t>………</a:t>
            </a:r>
            <a:r>
              <a:rPr lang="fr-FR" dirty="0">
                <a:solidFill>
                  <a:srgbClr val="008000"/>
                </a:solidFill>
              </a:rPr>
              <a:t> : « </a:t>
            </a:r>
            <a:r>
              <a:rPr lang="mr-IN" dirty="0">
                <a:solidFill>
                  <a:srgbClr val="008000"/>
                </a:solidFill>
              </a:rPr>
              <a:t>…</a:t>
            </a:r>
            <a:r>
              <a:rPr lang="fr-FR" dirty="0">
                <a:solidFill>
                  <a:srgbClr val="008000"/>
                </a:solidFill>
              </a:rPr>
              <a:t>. ». </a:t>
            </a:r>
          </a:p>
          <a:p>
            <a:pPr marL="0" indent="0" algn="just">
              <a:buNone/>
            </a:pPr>
            <a:r>
              <a:rPr lang="fr-FR" dirty="0">
                <a:solidFill>
                  <a:srgbClr val="008000"/>
                </a:solidFill>
              </a:rPr>
              <a:t>Il s’agit d’une négation </a:t>
            </a:r>
            <a:r>
              <a:rPr lang="mr-IN" dirty="0">
                <a:solidFill>
                  <a:srgbClr val="008000"/>
                </a:solidFill>
              </a:rPr>
              <a:t>………</a:t>
            </a:r>
            <a:r>
              <a:rPr lang="fr-FR" dirty="0">
                <a:solidFill>
                  <a:srgbClr val="008000"/>
                </a:solidFill>
              </a:rPr>
              <a:t> qui exprime une négation partielle, totale, autrement dit la négation porte sur </a:t>
            </a:r>
            <a:r>
              <a:rPr lang="mr-IN" dirty="0">
                <a:solidFill>
                  <a:srgbClr val="008000"/>
                </a:solidFill>
              </a:rPr>
              <a:t>…</a:t>
            </a:r>
            <a:r>
              <a:rPr lang="fr-FR" dirty="0">
                <a:solidFill>
                  <a:srgbClr val="008000"/>
                </a:solidFill>
              </a:rPr>
              <a:t>.</a:t>
            </a:r>
          </a:p>
          <a:p>
            <a:pPr marL="0" indent="0" algn="just">
              <a:buNone/>
            </a:pPr>
            <a:r>
              <a:rPr lang="fr-FR" dirty="0">
                <a:solidFill>
                  <a:srgbClr val="008000"/>
                </a:solidFill>
              </a:rPr>
              <a:t>Une manipulation peut être envisagée par l’élève. </a:t>
            </a:r>
          </a:p>
        </p:txBody>
      </p:sp>
    </p:spTree>
    <p:extLst>
      <p:ext uri="{BB962C8B-B14F-4D97-AF65-F5344CB8AC3E}">
        <p14:creationId xmlns:p14="http://schemas.microsoft.com/office/powerpoint/2010/main" val="184435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844" y="84508"/>
            <a:ext cx="11779955" cy="627723"/>
          </a:xfrm>
        </p:spPr>
        <p:style>
          <a:lnRef idx="2">
            <a:schemeClr val="dk1"/>
          </a:lnRef>
          <a:fillRef idx="1">
            <a:schemeClr val="lt1"/>
          </a:fillRef>
          <a:effectRef idx="0">
            <a:schemeClr val="dk1"/>
          </a:effectRef>
          <a:fontRef idx="minor">
            <a:schemeClr val="dk1"/>
          </a:fontRef>
        </p:style>
        <p:txBody>
          <a:bodyPr>
            <a:normAutofit/>
          </a:bodyPr>
          <a:lstStyle/>
          <a:p>
            <a:pPr algn="ctr"/>
            <a:r>
              <a:rPr lang="fr-FR" sz="3600" b="1" dirty="0">
                <a:solidFill>
                  <a:srgbClr val="FF0000"/>
                </a:solidFill>
              </a:rPr>
              <a:t>Question sur l’interrogation</a:t>
            </a:r>
          </a:p>
        </p:txBody>
      </p:sp>
      <p:sp>
        <p:nvSpPr>
          <p:cNvPr id="3" name="Espace réservé du contenu 2"/>
          <p:cNvSpPr>
            <a:spLocks noGrp="1"/>
          </p:cNvSpPr>
          <p:nvPr>
            <p:ph idx="1"/>
          </p:nvPr>
        </p:nvSpPr>
        <p:spPr>
          <a:xfrm>
            <a:off x="321732" y="1025644"/>
            <a:ext cx="11509023" cy="5747848"/>
          </a:xfrm>
        </p:spPr>
        <p:txBody>
          <a:bodyPr>
            <a:normAutofit fontScale="25000" lnSpcReduction="20000"/>
          </a:bodyPr>
          <a:lstStyle/>
          <a:p>
            <a:pPr marL="457200" indent="-457200" algn="just">
              <a:lnSpc>
                <a:spcPct val="50000"/>
              </a:lnSpc>
              <a:buFont typeface="+mj-lt"/>
              <a:buAutoNum type="arabicPeriod"/>
            </a:pPr>
            <a:endParaRPr lang="fr-FR" sz="1300" dirty="0">
              <a:latin typeface="Arial" panose="020B0604020202020204" pitchFamily="34" charset="0"/>
              <a:cs typeface="Arial" panose="020B0604020202020204" pitchFamily="34" charset="0"/>
            </a:endParaRPr>
          </a:p>
          <a:p>
            <a:pPr marL="457200" indent="-457200" algn="just">
              <a:buFont typeface="+mj-lt"/>
              <a:buAutoNum type="arabicPeriod"/>
            </a:pPr>
            <a:r>
              <a:rPr lang="fr-FR" sz="6400" dirty="0">
                <a:cs typeface="Arial" panose="020B0604020202020204" pitchFamily="34" charset="0"/>
              </a:rPr>
              <a:t>Identifier la forme interrogative dont il s’agit : directe ou indirecte. </a:t>
            </a:r>
          </a:p>
          <a:p>
            <a:pPr marL="457200" indent="-457200" algn="just">
              <a:buFont typeface="+mj-lt"/>
              <a:buAutoNum type="arabicPeriod"/>
            </a:pPr>
            <a:r>
              <a:rPr lang="fr-FR" sz="6400" dirty="0">
                <a:cs typeface="Arial" panose="020B0604020202020204" pitchFamily="34" charset="0"/>
              </a:rPr>
              <a:t>Dire qu’il s’agit d’une phrase complexe pour l’une (l’indirecte : subordonnée complétive) et d’une phrase simple pour l’autre (la directe). </a:t>
            </a:r>
          </a:p>
          <a:p>
            <a:pPr marL="457200" indent="-457200" algn="just">
              <a:buFont typeface="+mj-lt"/>
              <a:buAutoNum type="arabicPeriod"/>
            </a:pPr>
            <a:r>
              <a:rPr lang="fr-FR" sz="6400" dirty="0">
                <a:cs typeface="Arial" panose="020B0604020202020204" pitchFamily="34" charset="0"/>
              </a:rPr>
              <a:t>Identifier le mot interrogatif (s’il y en a un) : pronom, déterminant. </a:t>
            </a:r>
          </a:p>
          <a:p>
            <a:pPr marL="457200" indent="-457200" algn="just">
              <a:buFont typeface="+mj-lt"/>
              <a:buAutoNum type="arabicPeriod"/>
            </a:pPr>
            <a:r>
              <a:rPr lang="fr-FR" sz="6400" dirty="0">
                <a:cs typeface="Arial" panose="020B0604020202020204" pitchFamily="34" charset="0"/>
              </a:rPr>
              <a:t>Dire s’il s’agit d’une interrogation partielle ou totale (= question ouverte ou fermée). </a:t>
            </a:r>
          </a:p>
          <a:p>
            <a:pPr marL="457200" indent="-457200" algn="just">
              <a:buFont typeface="+mj-lt"/>
              <a:buAutoNum type="arabicPeriod"/>
            </a:pPr>
            <a:r>
              <a:rPr lang="fr-FR" sz="6400" dirty="0">
                <a:cs typeface="Arial" panose="020B0604020202020204" pitchFamily="34" charset="0"/>
              </a:rPr>
              <a:t>Dire si l’interrogation est descriptive ou polémique, s’il s’agit d’une question rhétorique. </a:t>
            </a:r>
          </a:p>
          <a:p>
            <a:pPr marL="0" indent="0" algn="just">
              <a:buNone/>
            </a:pPr>
            <a:r>
              <a:rPr lang="fr-FR" sz="6400" dirty="0">
                <a:solidFill>
                  <a:srgbClr val="008000"/>
                </a:solidFill>
                <a:cs typeface="Arial" panose="020B0604020202020204" pitchFamily="34" charset="0"/>
              </a:rPr>
              <a:t>Ex : La phrase donnée à mon étude est une interrogation directe construite par le mot interrogatif « ...... » (nature précise comme élément de valorisation) avec inversion ou non du sujet et du verbe et marquée typographiquement par le point d’interrogation.</a:t>
            </a:r>
          </a:p>
          <a:p>
            <a:pPr marL="0" indent="0" algn="just">
              <a:buNone/>
            </a:pPr>
            <a:r>
              <a:rPr lang="fr-FR" sz="6400" dirty="0">
                <a:solidFill>
                  <a:srgbClr val="008000"/>
                </a:solidFill>
                <a:cs typeface="Arial" panose="020B0604020202020204" pitchFamily="34" charset="0"/>
              </a:rPr>
              <a:t> Elle porte sur un élément ou sur l’ensemble de la phrase : totale ou partielle / manipulation possible par l’</a:t>
            </a:r>
            <a:r>
              <a:rPr lang="fr-FR" sz="6400" dirty="0" err="1">
                <a:solidFill>
                  <a:srgbClr val="008000"/>
                </a:solidFill>
                <a:cs typeface="Arial" panose="020B0604020202020204" pitchFamily="34" charset="0"/>
              </a:rPr>
              <a:t>élève</a:t>
            </a:r>
            <a:r>
              <a:rPr lang="fr-FR" sz="6400" dirty="0">
                <a:solidFill>
                  <a:srgbClr val="008000"/>
                </a:solidFill>
                <a:cs typeface="Arial" panose="020B0604020202020204" pitchFamily="34" charset="0"/>
              </a:rPr>
              <a:t> / fonction du mot interrogatif (en élément de valorisation) </a:t>
            </a:r>
          </a:p>
          <a:p>
            <a:pPr marL="0" indent="0" algn="just">
              <a:buNone/>
            </a:pPr>
            <a:endParaRPr lang="fr-FR" sz="6400" dirty="0">
              <a:solidFill>
                <a:srgbClr val="008000"/>
              </a:solidFill>
              <a:cs typeface="Arial" panose="020B0604020202020204" pitchFamily="34" charset="0"/>
            </a:endParaRPr>
          </a:p>
          <a:p>
            <a:pPr marL="0" indent="0" algn="just">
              <a:spcBef>
                <a:spcPts val="0"/>
              </a:spcBef>
              <a:spcAft>
                <a:spcPts val="0"/>
              </a:spcAft>
              <a:buNone/>
            </a:pPr>
            <a:r>
              <a:rPr lang="fr-FR" sz="6400" dirty="0">
                <a:solidFill>
                  <a:srgbClr val="008000"/>
                </a:solidFill>
                <a:cs typeface="Arial" panose="020B0604020202020204" pitchFamily="34" charset="0"/>
              </a:rPr>
              <a:t>Ex : La phrase donnée à mon étude est une phrase complexe constituée d’une proposition interrogative indirecte introduite par le mot subordonnant « ..... » (nature précise comme élément de valorisation). Elle est subordonnée à la principale « ..... »,</a:t>
            </a:r>
          </a:p>
          <a:p>
            <a:pPr marL="0" indent="0" algn="just">
              <a:spcBef>
                <a:spcPts val="0"/>
              </a:spcBef>
              <a:spcAft>
                <a:spcPts val="0"/>
              </a:spcAft>
              <a:buNone/>
            </a:pPr>
            <a:r>
              <a:rPr lang="fr-FR" sz="6400" dirty="0">
                <a:solidFill>
                  <a:srgbClr val="008000"/>
                </a:solidFill>
                <a:cs typeface="Arial" panose="020B0604020202020204" pitchFamily="34" charset="0"/>
              </a:rPr>
              <a:t> contenant le verbe interrogatif « .... ». La proposition interrogative indirecte contient tel verbe conjugué à tel temps, tel mode ....... (en éléments de valorisation) </a:t>
            </a:r>
          </a:p>
          <a:p>
            <a:pPr marL="0" indent="0" algn="just">
              <a:buNone/>
            </a:pPr>
            <a:r>
              <a:rPr lang="fr-FR" sz="6400" dirty="0">
                <a:solidFill>
                  <a:srgbClr val="008000"/>
                </a:solidFill>
                <a:cs typeface="Arial" panose="020B0604020202020204" pitchFamily="34" charset="0"/>
              </a:rPr>
              <a:t>Elle est non déplaçable : complétive ou COD (élément de valorisation) du verbe de la principale. </a:t>
            </a:r>
          </a:p>
          <a:p>
            <a:pPr marL="0" indent="0" algn="just">
              <a:buNone/>
            </a:pPr>
            <a:r>
              <a:rPr lang="fr-FR" sz="6400" dirty="0">
                <a:solidFill>
                  <a:srgbClr val="008000"/>
                </a:solidFill>
                <a:cs typeface="Arial" panose="020B0604020202020204" pitchFamily="34" charset="0"/>
              </a:rPr>
              <a:t>Elle reprend une question directe : reformulation possible et manipulation.</a:t>
            </a:r>
          </a:p>
          <a:p>
            <a:pPr marL="0" indent="0">
              <a:buNone/>
            </a:pPr>
            <a:endParaRPr lang="fr-FR" dirty="0">
              <a:latin typeface="Arial" panose="020B0604020202020204" pitchFamily="34" charset="0"/>
              <a:cs typeface="Arial" panose="020B0604020202020204" pitchFamily="34" charset="0"/>
            </a:endParaRPr>
          </a:p>
          <a:p>
            <a:pPr marL="0" indent="0">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696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45848-1396-12A4-D511-157018E7B9E6}"/>
              </a:ext>
            </a:extLst>
          </p:cNvPr>
          <p:cNvSpPr>
            <a:spLocks noGrp="1"/>
          </p:cNvSpPr>
          <p:nvPr>
            <p:ph type="title"/>
          </p:nvPr>
        </p:nvSpPr>
        <p:spPr>
          <a:xfrm>
            <a:off x="152400" y="203991"/>
            <a:ext cx="11887200" cy="743066"/>
          </a:xfrm>
        </p:spPr>
        <p:txBody>
          <a:bodyPr>
            <a:normAutofit/>
          </a:bodyPr>
          <a:lstStyle/>
          <a:p>
            <a:pPr algn="ctr"/>
            <a:r>
              <a:rPr lang="fr-MQ" dirty="0">
                <a:solidFill>
                  <a:srgbClr val="FF0000"/>
                </a:solidFill>
              </a:rPr>
              <a:t>La lecture cursive </a:t>
            </a:r>
          </a:p>
        </p:txBody>
      </p:sp>
      <p:sp>
        <p:nvSpPr>
          <p:cNvPr id="3" name="Espace réservé du contenu 2">
            <a:extLst>
              <a:ext uri="{FF2B5EF4-FFF2-40B4-BE49-F238E27FC236}">
                <a16:creationId xmlns:a16="http://schemas.microsoft.com/office/drawing/2014/main" id="{8752D456-DD22-51EA-A998-C8B9848C1025}"/>
              </a:ext>
            </a:extLst>
          </p:cNvPr>
          <p:cNvSpPr>
            <a:spLocks noGrp="1"/>
          </p:cNvSpPr>
          <p:nvPr>
            <p:ph idx="1"/>
          </p:nvPr>
        </p:nvSpPr>
        <p:spPr>
          <a:xfrm>
            <a:off x="315684" y="2409812"/>
            <a:ext cx="11723915" cy="1639674"/>
          </a:xfrm>
        </p:spPr>
        <p:txBody>
          <a:bodyPr>
            <a:normAutofit/>
          </a:bodyPr>
          <a:lstStyle/>
          <a:p>
            <a:r>
              <a:rPr lang="fr-FR" sz="2800" dirty="0"/>
              <a:t>« </a:t>
            </a:r>
            <a:r>
              <a:rPr lang="fr-FR" sz="2800" i="1" dirty="0"/>
              <a:t>Quinze jours </a:t>
            </a:r>
            <a:r>
              <a:rPr lang="fr-FR" sz="2800" dirty="0"/>
              <a:t>? </a:t>
            </a:r>
            <a:r>
              <a:rPr lang="fr-FR" sz="2800" i="1" dirty="0"/>
              <a:t>Quatre cents pages (cinq cents) à lire en quinze jours ? Mais on n’y arrivera jamais, monsieur ! </a:t>
            </a:r>
            <a:r>
              <a:rPr lang="fr-FR" sz="2800" dirty="0"/>
              <a:t>» Daniel Pennac, </a:t>
            </a:r>
            <a:r>
              <a:rPr lang="fr-FR" sz="2800" i="1" dirty="0"/>
              <a:t>Chagrin d’école</a:t>
            </a:r>
            <a:r>
              <a:rPr lang="fr-FR" sz="2800" dirty="0"/>
              <a:t>, 1992  </a:t>
            </a:r>
          </a:p>
          <a:p>
            <a:pPr marL="0" indent="0">
              <a:buNone/>
            </a:pPr>
            <a:endParaRPr lang="fr-MQ" dirty="0"/>
          </a:p>
        </p:txBody>
      </p:sp>
      <p:sp>
        <p:nvSpPr>
          <p:cNvPr id="4" name="Espace réservé du numéro de diapositive 3">
            <a:extLst>
              <a:ext uri="{FF2B5EF4-FFF2-40B4-BE49-F238E27FC236}">
                <a16:creationId xmlns:a16="http://schemas.microsoft.com/office/drawing/2014/main" id="{801D0C28-D8A0-AD76-2D11-62BAACEA6C5C}"/>
              </a:ext>
            </a:extLst>
          </p:cNvPr>
          <p:cNvSpPr>
            <a:spLocks noGrp="1"/>
          </p:cNvSpPr>
          <p:nvPr>
            <p:ph type="sldNum" sz="quarter" idx="12"/>
          </p:nvPr>
        </p:nvSpPr>
        <p:spPr/>
        <p:txBody>
          <a:bodyPr/>
          <a:lstStyle/>
          <a:p>
            <a:fld id="{3109D357-8067-4A1F-97B2-93C5160B78D9}" type="slidenum">
              <a:rPr lang="en-US" smtClean="0"/>
              <a:t>32</a:t>
            </a:fld>
            <a:endParaRPr lang="en-US"/>
          </a:p>
        </p:txBody>
      </p:sp>
    </p:spTree>
    <p:extLst>
      <p:ext uri="{BB962C8B-B14F-4D97-AF65-F5344CB8AC3E}">
        <p14:creationId xmlns:p14="http://schemas.microsoft.com/office/powerpoint/2010/main" val="498527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10;&#10;Description générée automatiquement">
            <a:extLst>
              <a:ext uri="{FF2B5EF4-FFF2-40B4-BE49-F238E27FC236}">
                <a16:creationId xmlns:a16="http://schemas.microsoft.com/office/drawing/2014/main" id="{F79BAE7A-ABFF-D0A2-1903-8036E225662C}"/>
              </a:ext>
            </a:extLst>
          </p:cNvPr>
          <p:cNvPicPr>
            <a:picLocks noChangeAspect="1"/>
          </p:cNvPicPr>
          <p:nvPr/>
        </p:nvPicPr>
        <p:blipFill>
          <a:blip r:embed="rId3"/>
          <a:stretch>
            <a:fillRect/>
          </a:stretch>
        </p:blipFill>
        <p:spPr>
          <a:xfrm>
            <a:off x="8751008" y="490169"/>
            <a:ext cx="1727200" cy="2882899"/>
          </a:xfrm>
          <a:prstGeom prst="rect">
            <a:avLst/>
          </a:prstGeom>
          <a:noFill/>
        </p:spPr>
      </p:pic>
      <p:sp>
        <p:nvSpPr>
          <p:cNvPr id="15" name="Date Placeholder 3">
            <a:extLst>
              <a:ext uri="{FF2B5EF4-FFF2-40B4-BE49-F238E27FC236}">
                <a16:creationId xmlns:a16="http://schemas.microsoft.com/office/drawing/2014/main" id="{BB7221A4-183C-436D-B559-F6469273B97C}"/>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AF835A09-8248-46FF-97BE-A977A8D97DFB}"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859F0687-AE4E-DAF0-4912-882C02087F62}"/>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33</a:t>
            </a:fld>
            <a:endParaRPr lang="en-US"/>
          </a:p>
        </p:txBody>
      </p:sp>
      <p:pic>
        <p:nvPicPr>
          <p:cNvPr id="17" name="Image 16" descr="Une image contenant texte, capture d’écran, cadre photo&#10;&#10;Description générée automatiquement">
            <a:extLst>
              <a:ext uri="{FF2B5EF4-FFF2-40B4-BE49-F238E27FC236}">
                <a16:creationId xmlns:a16="http://schemas.microsoft.com/office/drawing/2014/main" id="{8D097BD3-B2D6-72E8-9E30-E318852A3187}"/>
              </a:ext>
            </a:extLst>
          </p:cNvPr>
          <p:cNvPicPr>
            <a:picLocks noChangeAspect="1"/>
          </p:cNvPicPr>
          <p:nvPr/>
        </p:nvPicPr>
        <p:blipFill>
          <a:blip r:embed="rId4"/>
          <a:stretch>
            <a:fillRect/>
          </a:stretch>
        </p:blipFill>
        <p:spPr>
          <a:xfrm>
            <a:off x="7011520" y="467361"/>
            <a:ext cx="1727200" cy="2882900"/>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E04E545-2E2D-72B0-28DD-9AB8B22A5927}"/>
              </a:ext>
            </a:extLst>
          </p:cNvPr>
          <p:cNvPicPr>
            <a:picLocks noChangeAspect="1"/>
          </p:cNvPicPr>
          <p:nvPr/>
        </p:nvPicPr>
        <p:blipFill>
          <a:blip r:embed="rId5"/>
          <a:stretch>
            <a:fillRect/>
          </a:stretch>
        </p:blipFill>
        <p:spPr>
          <a:xfrm>
            <a:off x="5335120" y="509382"/>
            <a:ext cx="1689100" cy="2857500"/>
          </a:xfrm>
          <a:prstGeom prst="rect">
            <a:avLst/>
          </a:prstGeom>
        </p:spPr>
      </p:pic>
      <p:pic>
        <p:nvPicPr>
          <p:cNvPr id="22" name="Image 21" descr="Une image contenant calendrier&#10;&#10;Description générée automatiquement">
            <a:extLst>
              <a:ext uri="{FF2B5EF4-FFF2-40B4-BE49-F238E27FC236}">
                <a16:creationId xmlns:a16="http://schemas.microsoft.com/office/drawing/2014/main" id="{113A7D6A-4FC5-EA96-79BF-15C573A48A6E}"/>
              </a:ext>
            </a:extLst>
          </p:cNvPr>
          <p:cNvPicPr>
            <a:picLocks noChangeAspect="1"/>
          </p:cNvPicPr>
          <p:nvPr/>
        </p:nvPicPr>
        <p:blipFill>
          <a:blip r:embed="rId6"/>
          <a:stretch>
            <a:fillRect/>
          </a:stretch>
        </p:blipFill>
        <p:spPr>
          <a:xfrm>
            <a:off x="1932939" y="3455180"/>
            <a:ext cx="1689100" cy="2857500"/>
          </a:xfrm>
          <a:prstGeom prst="rect">
            <a:avLst/>
          </a:prstGeom>
        </p:spPr>
      </p:pic>
      <p:pic>
        <p:nvPicPr>
          <p:cNvPr id="24" name="Image 23">
            <a:extLst>
              <a:ext uri="{FF2B5EF4-FFF2-40B4-BE49-F238E27FC236}">
                <a16:creationId xmlns:a16="http://schemas.microsoft.com/office/drawing/2014/main" id="{C5960938-6899-579B-3476-05E4384EEFFB}"/>
              </a:ext>
            </a:extLst>
          </p:cNvPr>
          <p:cNvPicPr>
            <a:picLocks noChangeAspect="1"/>
          </p:cNvPicPr>
          <p:nvPr/>
        </p:nvPicPr>
        <p:blipFill>
          <a:blip r:embed="rId7"/>
          <a:stretch>
            <a:fillRect/>
          </a:stretch>
        </p:blipFill>
        <p:spPr>
          <a:xfrm>
            <a:off x="5561064" y="3473999"/>
            <a:ext cx="1689100" cy="2882900"/>
          </a:xfrm>
          <a:prstGeom prst="rect">
            <a:avLst/>
          </a:prstGeom>
        </p:spPr>
      </p:pic>
      <p:pic>
        <p:nvPicPr>
          <p:cNvPr id="28" name="Image 27" descr="Une image contenant texte, nature, nuage, ciel de nuit&#10;&#10;Description générée automatiquement">
            <a:extLst>
              <a:ext uri="{FF2B5EF4-FFF2-40B4-BE49-F238E27FC236}">
                <a16:creationId xmlns:a16="http://schemas.microsoft.com/office/drawing/2014/main" id="{D394813F-5F22-5947-5E64-D0DCDE211A2E}"/>
              </a:ext>
            </a:extLst>
          </p:cNvPr>
          <p:cNvPicPr>
            <a:picLocks noChangeAspect="1"/>
          </p:cNvPicPr>
          <p:nvPr/>
        </p:nvPicPr>
        <p:blipFill>
          <a:blip r:embed="rId8"/>
          <a:stretch>
            <a:fillRect/>
          </a:stretch>
        </p:blipFill>
        <p:spPr>
          <a:xfrm>
            <a:off x="3694576" y="3465718"/>
            <a:ext cx="1816100" cy="2857500"/>
          </a:xfrm>
          <a:prstGeom prst="rect">
            <a:avLst/>
          </a:prstGeom>
        </p:spPr>
      </p:pic>
      <p:pic>
        <p:nvPicPr>
          <p:cNvPr id="31" name="Image 30">
            <a:extLst>
              <a:ext uri="{FF2B5EF4-FFF2-40B4-BE49-F238E27FC236}">
                <a16:creationId xmlns:a16="http://schemas.microsoft.com/office/drawing/2014/main" id="{0208CC21-31CD-9766-B281-3B4F02D4F13A}"/>
              </a:ext>
            </a:extLst>
          </p:cNvPr>
          <p:cNvPicPr>
            <a:picLocks noChangeAspect="1"/>
          </p:cNvPicPr>
          <p:nvPr/>
        </p:nvPicPr>
        <p:blipFill>
          <a:blip r:embed="rId9"/>
          <a:stretch>
            <a:fillRect/>
          </a:stretch>
        </p:blipFill>
        <p:spPr>
          <a:xfrm>
            <a:off x="76270" y="3364127"/>
            <a:ext cx="1886708" cy="2794000"/>
          </a:xfrm>
          <a:prstGeom prst="rect">
            <a:avLst/>
          </a:prstGeom>
        </p:spPr>
      </p:pic>
      <p:pic>
        <p:nvPicPr>
          <p:cNvPr id="33" name="Image 32">
            <a:extLst>
              <a:ext uri="{FF2B5EF4-FFF2-40B4-BE49-F238E27FC236}">
                <a16:creationId xmlns:a16="http://schemas.microsoft.com/office/drawing/2014/main" id="{4EADC419-CDF9-2E83-5020-3F0C50E3EFFF}"/>
              </a:ext>
            </a:extLst>
          </p:cNvPr>
          <p:cNvPicPr>
            <a:picLocks noChangeAspect="1"/>
          </p:cNvPicPr>
          <p:nvPr/>
        </p:nvPicPr>
        <p:blipFill>
          <a:blip r:embed="rId10"/>
          <a:stretch>
            <a:fillRect/>
          </a:stretch>
        </p:blipFill>
        <p:spPr>
          <a:xfrm>
            <a:off x="2951" y="510942"/>
            <a:ext cx="1879600" cy="2971800"/>
          </a:xfrm>
          <a:prstGeom prst="rect">
            <a:avLst/>
          </a:prstGeom>
        </p:spPr>
      </p:pic>
      <p:pic>
        <p:nvPicPr>
          <p:cNvPr id="35" name="Image 34" descr="Une image contenant calendrier&#10;&#10;Description générée automatiquement">
            <a:extLst>
              <a:ext uri="{FF2B5EF4-FFF2-40B4-BE49-F238E27FC236}">
                <a16:creationId xmlns:a16="http://schemas.microsoft.com/office/drawing/2014/main" id="{872C65FE-444C-A89D-3F02-F743450821BF}"/>
              </a:ext>
            </a:extLst>
          </p:cNvPr>
          <p:cNvPicPr>
            <a:picLocks noChangeAspect="1"/>
          </p:cNvPicPr>
          <p:nvPr/>
        </p:nvPicPr>
        <p:blipFill>
          <a:blip r:embed="rId11"/>
          <a:stretch>
            <a:fillRect/>
          </a:stretch>
        </p:blipFill>
        <p:spPr>
          <a:xfrm>
            <a:off x="3658720" y="509382"/>
            <a:ext cx="1676400" cy="2895600"/>
          </a:xfrm>
          <a:prstGeom prst="rect">
            <a:avLst/>
          </a:prstGeom>
        </p:spPr>
      </p:pic>
      <p:pic>
        <p:nvPicPr>
          <p:cNvPr id="37" name="Image 36" descr="Une image contenant texte, signe&#10;&#10;Description générée automatiquement">
            <a:extLst>
              <a:ext uri="{FF2B5EF4-FFF2-40B4-BE49-F238E27FC236}">
                <a16:creationId xmlns:a16="http://schemas.microsoft.com/office/drawing/2014/main" id="{7CB3BC4F-1981-C1E4-C831-202FA6E268A4}"/>
              </a:ext>
            </a:extLst>
          </p:cNvPr>
          <p:cNvPicPr>
            <a:picLocks noChangeAspect="1"/>
          </p:cNvPicPr>
          <p:nvPr/>
        </p:nvPicPr>
        <p:blipFill>
          <a:blip r:embed="rId12"/>
          <a:stretch>
            <a:fillRect/>
          </a:stretch>
        </p:blipFill>
        <p:spPr>
          <a:xfrm>
            <a:off x="1947397" y="521480"/>
            <a:ext cx="1674642" cy="2933700"/>
          </a:xfrm>
          <a:prstGeom prst="rect">
            <a:avLst/>
          </a:prstGeom>
        </p:spPr>
      </p:pic>
      <p:pic>
        <p:nvPicPr>
          <p:cNvPr id="39" name="Image 38">
            <a:extLst>
              <a:ext uri="{FF2B5EF4-FFF2-40B4-BE49-F238E27FC236}">
                <a16:creationId xmlns:a16="http://schemas.microsoft.com/office/drawing/2014/main" id="{B3735774-498B-3EA5-1FBF-E5B85128D79F}"/>
              </a:ext>
            </a:extLst>
          </p:cNvPr>
          <p:cNvPicPr>
            <a:picLocks noChangeAspect="1"/>
          </p:cNvPicPr>
          <p:nvPr/>
        </p:nvPicPr>
        <p:blipFill>
          <a:blip r:embed="rId13"/>
          <a:stretch>
            <a:fillRect/>
          </a:stretch>
        </p:blipFill>
        <p:spPr>
          <a:xfrm>
            <a:off x="7241777" y="3507739"/>
            <a:ext cx="1727200" cy="2908300"/>
          </a:xfrm>
          <a:prstGeom prst="rect">
            <a:avLst/>
          </a:prstGeom>
        </p:spPr>
      </p:pic>
      <p:pic>
        <p:nvPicPr>
          <p:cNvPr id="43" name="Image 42">
            <a:extLst>
              <a:ext uri="{FF2B5EF4-FFF2-40B4-BE49-F238E27FC236}">
                <a16:creationId xmlns:a16="http://schemas.microsoft.com/office/drawing/2014/main" id="{AB449189-B1BD-0E80-051D-6BDD1C47F9AF}"/>
              </a:ext>
            </a:extLst>
          </p:cNvPr>
          <p:cNvPicPr>
            <a:picLocks noChangeAspect="1"/>
          </p:cNvPicPr>
          <p:nvPr/>
        </p:nvPicPr>
        <p:blipFill>
          <a:blip r:embed="rId14"/>
          <a:stretch>
            <a:fillRect/>
          </a:stretch>
        </p:blipFill>
        <p:spPr>
          <a:xfrm>
            <a:off x="8931800" y="3477541"/>
            <a:ext cx="1892300" cy="2921000"/>
          </a:xfrm>
          <a:prstGeom prst="rect">
            <a:avLst/>
          </a:prstGeom>
        </p:spPr>
      </p:pic>
      <p:pic>
        <p:nvPicPr>
          <p:cNvPr id="45" name="Image 44">
            <a:extLst>
              <a:ext uri="{FF2B5EF4-FFF2-40B4-BE49-F238E27FC236}">
                <a16:creationId xmlns:a16="http://schemas.microsoft.com/office/drawing/2014/main" id="{CCC30CA0-78DA-3F31-64F4-6E02682D5877}"/>
              </a:ext>
            </a:extLst>
          </p:cNvPr>
          <p:cNvPicPr>
            <a:picLocks noChangeAspect="1"/>
          </p:cNvPicPr>
          <p:nvPr/>
        </p:nvPicPr>
        <p:blipFill>
          <a:blip r:embed="rId15"/>
          <a:stretch>
            <a:fillRect/>
          </a:stretch>
        </p:blipFill>
        <p:spPr>
          <a:xfrm>
            <a:off x="10659000" y="3435350"/>
            <a:ext cx="1739900" cy="2921000"/>
          </a:xfrm>
          <a:prstGeom prst="rect">
            <a:avLst/>
          </a:prstGeom>
        </p:spPr>
      </p:pic>
      <p:pic>
        <p:nvPicPr>
          <p:cNvPr id="49" name="Image 48" descr="Une image contenant texte&#10;&#10;Description générée automatiquement">
            <a:extLst>
              <a:ext uri="{FF2B5EF4-FFF2-40B4-BE49-F238E27FC236}">
                <a16:creationId xmlns:a16="http://schemas.microsoft.com/office/drawing/2014/main" id="{241FD7AC-6649-DD6A-B311-1BAFD8128E4A}"/>
              </a:ext>
            </a:extLst>
          </p:cNvPr>
          <p:cNvPicPr>
            <a:picLocks noChangeAspect="1"/>
          </p:cNvPicPr>
          <p:nvPr/>
        </p:nvPicPr>
        <p:blipFill>
          <a:blip r:embed="rId16"/>
          <a:stretch>
            <a:fillRect/>
          </a:stretch>
        </p:blipFill>
        <p:spPr>
          <a:xfrm>
            <a:off x="10464089" y="515732"/>
            <a:ext cx="1739900" cy="2844800"/>
          </a:xfrm>
          <a:prstGeom prst="rect">
            <a:avLst/>
          </a:prstGeom>
        </p:spPr>
      </p:pic>
    </p:spTree>
    <p:extLst>
      <p:ext uri="{BB962C8B-B14F-4D97-AF65-F5344CB8AC3E}">
        <p14:creationId xmlns:p14="http://schemas.microsoft.com/office/powerpoint/2010/main" val="632606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EFAC4-9A96-72CC-BEDA-44AC88587C35}"/>
              </a:ext>
            </a:extLst>
          </p:cNvPr>
          <p:cNvSpPr>
            <a:spLocks noGrp="1"/>
          </p:cNvSpPr>
          <p:nvPr>
            <p:ph type="title"/>
          </p:nvPr>
        </p:nvSpPr>
        <p:spPr>
          <a:xfrm>
            <a:off x="152400" y="123324"/>
            <a:ext cx="11934516" cy="747533"/>
          </a:xfrm>
        </p:spPr>
        <p:txBody>
          <a:bodyPr>
            <a:normAutofit fontScale="90000"/>
          </a:bodyPr>
          <a:lstStyle/>
          <a:p>
            <a:pPr algn="ctr"/>
            <a:r>
              <a:rPr lang="fr-MQ" b="1" dirty="0">
                <a:solidFill>
                  <a:srgbClr val="FF0000"/>
                </a:solidFill>
              </a:rPr>
              <a:t>La lecture cursive : quelques principes  </a:t>
            </a:r>
          </a:p>
        </p:txBody>
      </p:sp>
      <p:sp>
        <p:nvSpPr>
          <p:cNvPr id="3" name="Espace réservé du contenu 2">
            <a:extLst>
              <a:ext uri="{FF2B5EF4-FFF2-40B4-BE49-F238E27FC236}">
                <a16:creationId xmlns:a16="http://schemas.microsoft.com/office/drawing/2014/main" id="{71F7A8DF-63E8-7AEE-EE17-0AF8449A92F4}"/>
              </a:ext>
            </a:extLst>
          </p:cNvPr>
          <p:cNvSpPr>
            <a:spLocks noGrp="1"/>
          </p:cNvSpPr>
          <p:nvPr>
            <p:ph idx="1"/>
          </p:nvPr>
        </p:nvSpPr>
        <p:spPr>
          <a:xfrm>
            <a:off x="391886" y="1153887"/>
            <a:ext cx="11120410" cy="5567588"/>
          </a:xfrm>
        </p:spPr>
        <p:txBody>
          <a:bodyPr/>
          <a:lstStyle/>
          <a:p>
            <a:pPr marL="0" indent="0">
              <a:buNone/>
            </a:pPr>
            <a:r>
              <a:rPr lang="fr-MQ" dirty="0"/>
              <a:t>Rappel : La lecture cursive est l’</a:t>
            </a:r>
            <a:r>
              <a:rPr lang="fr-FR" dirty="0" err="1"/>
              <a:t>œ</a:t>
            </a:r>
            <a:r>
              <a:rPr lang="fr-MQ" dirty="0"/>
              <a:t>uvre que l’élève présente lors de la seconde partie de l’entretien </a:t>
            </a:r>
          </a:p>
          <a:p>
            <a:pPr>
              <a:buFont typeface="Wingdings" pitchFamily="2" charset="2"/>
              <a:buChar char="Ø"/>
            </a:pPr>
            <a:r>
              <a:rPr lang="fr-MQ" dirty="0"/>
              <a:t>Une variété d’articulations </a:t>
            </a:r>
          </a:p>
          <a:p>
            <a:pPr>
              <a:buFont typeface="Wingdings" pitchFamily="2" charset="2"/>
              <a:buChar char="Ø"/>
            </a:pPr>
            <a:r>
              <a:rPr lang="fr-FR" dirty="0"/>
              <a:t>U</a:t>
            </a:r>
            <a:r>
              <a:rPr lang="fr-MQ" dirty="0"/>
              <a:t>n renforcement du parcours : appartient à la période définnie par l’objet d’étude idéalement</a:t>
            </a:r>
          </a:p>
          <a:p>
            <a:pPr>
              <a:buFont typeface="Wingdings" pitchFamily="2" charset="2"/>
              <a:buChar char="Ø"/>
            </a:pPr>
            <a:r>
              <a:rPr lang="fr-MQ" dirty="0"/>
              <a:t>Un siècle différent de celui de l’</a:t>
            </a:r>
            <a:r>
              <a:rPr lang="fr-FR" dirty="0" err="1"/>
              <a:t>œ</a:t>
            </a:r>
            <a:r>
              <a:rPr lang="fr-MQ" dirty="0"/>
              <a:t>uvre intégrale </a:t>
            </a:r>
          </a:p>
          <a:p>
            <a:pPr>
              <a:buFont typeface="Wingdings" pitchFamily="2" charset="2"/>
              <a:buChar char="Ø"/>
            </a:pPr>
            <a:r>
              <a:rPr lang="fr-MQ" dirty="0"/>
              <a:t>Une </a:t>
            </a:r>
            <a:r>
              <a:rPr lang="fr-FR" dirty="0" err="1"/>
              <a:t>œ</a:t>
            </a:r>
            <a:r>
              <a:rPr lang="fr-MQ" dirty="0"/>
              <a:t>uvre dans son ensemble (pas un extrait)</a:t>
            </a:r>
          </a:p>
          <a:p>
            <a:pPr>
              <a:buFont typeface="Wingdings" pitchFamily="2" charset="2"/>
              <a:buChar char="Ø"/>
            </a:pPr>
            <a:r>
              <a:rPr lang="fr-MQ" dirty="0"/>
              <a:t>La présentation de la lecture cursive vaut 8 points.  </a:t>
            </a:r>
          </a:p>
          <a:p>
            <a:pPr marL="0" indent="0">
              <a:buNone/>
            </a:pPr>
            <a:r>
              <a:rPr lang="fr-MQ" b="1" dirty="0">
                <a:solidFill>
                  <a:srgbClr val="FF0000"/>
                </a:solidFill>
              </a:rPr>
              <a:t>QUELLES </a:t>
            </a:r>
            <a:r>
              <a:rPr lang="fr-FR" b="1" dirty="0" err="1">
                <a:solidFill>
                  <a:srgbClr val="FF0000"/>
                </a:solidFill>
              </a:rPr>
              <a:t>Œ</a:t>
            </a:r>
            <a:r>
              <a:rPr lang="fr-MQ" b="1" dirty="0">
                <a:solidFill>
                  <a:srgbClr val="FF0000"/>
                </a:solidFill>
              </a:rPr>
              <a:t>UVRES ? </a:t>
            </a:r>
          </a:p>
          <a:p>
            <a:pPr>
              <a:buFont typeface="Wingdings" pitchFamily="2" charset="2"/>
              <a:buChar char="q"/>
            </a:pPr>
            <a:r>
              <a:rPr lang="fr-MQ" b="1" dirty="0"/>
              <a:t>Une à deux </a:t>
            </a:r>
            <a:r>
              <a:rPr lang="fr-FR" b="1" dirty="0" err="1"/>
              <a:t>œ</a:t>
            </a:r>
            <a:r>
              <a:rPr lang="fr-MQ" b="1" dirty="0"/>
              <a:t>uvre(s) maximum</a:t>
            </a:r>
            <a:r>
              <a:rPr lang="fr-MQ" dirty="0"/>
              <a:t> à proposer par l’enseignant aux élèves </a:t>
            </a:r>
            <a:r>
              <a:rPr lang="fr-MQ" b="1" dirty="0"/>
              <a:t>par objet d’étude </a:t>
            </a:r>
          </a:p>
          <a:p>
            <a:pPr>
              <a:buFont typeface="Wingdings" pitchFamily="2" charset="2"/>
              <a:buChar char="q"/>
            </a:pPr>
            <a:r>
              <a:rPr lang="fr-MQ" dirty="0"/>
              <a:t>Le candidat peut choisir </a:t>
            </a:r>
            <a:r>
              <a:rPr lang="fr-MQ" b="1" dirty="0"/>
              <a:t>comme lecture cursive une </a:t>
            </a:r>
            <a:r>
              <a:rPr lang="fr-FR" b="1" dirty="0" err="1"/>
              <a:t>œ</a:t>
            </a:r>
            <a:r>
              <a:rPr lang="fr-MQ" b="1" dirty="0"/>
              <a:t>uvre intégrale </a:t>
            </a:r>
          </a:p>
          <a:p>
            <a:pPr>
              <a:buFont typeface="Wingdings" pitchFamily="2" charset="2"/>
              <a:buChar char="q"/>
            </a:pPr>
            <a:r>
              <a:rPr lang="fr-MQ" dirty="0"/>
              <a:t>Le candidat peut disposer lors de l’entretien de </a:t>
            </a:r>
            <a:r>
              <a:rPr lang="fr-MQ" b="1" dirty="0"/>
              <a:t>l’</a:t>
            </a:r>
            <a:r>
              <a:rPr lang="fr-FR" b="1" dirty="0" err="1"/>
              <a:t>œ</a:t>
            </a:r>
            <a:r>
              <a:rPr lang="fr-MQ" b="1" dirty="0"/>
              <a:t>uvre choisie en lecture cursive </a:t>
            </a:r>
          </a:p>
        </p:txBody>
      </p:sp>
      <p:sp>
        <p:nvSpPr>
          <p:cNvPr id="4" name="Espace réservé du numéro de diapositive 3">
            <a:extLst>
              <a:ext uri="{FF2B5EF4-FFF2-40B4-BE49-F238E27FC236}">
                <a16:creationId xmlns:a16="http://schemas.microsoft.com/office/drawing/2014/main" id="{6F1FF5B3-A4C3-0A3D-A6D4-98134F15D4DC}"/>
              </a:ext>
            </a:extLst>
          </p:cNvPr>
          <p:cNvSpPr>
            <a:spLocks noGrp="1"/>
          </p:cNvSpPr>
          <p:nvPr>
            <p:ph type="sldNum" sz="quarter" idx="12"/>
          </p:nvPr>
        </p:nvSpPr>
        <p:spPr/>
        <p:txBody>
          <a:bodyPr/>
          <a:lstStyle/>
          <a:p>
            <a:fld id="{3109D357-8067-4A1F-97B2-93C5160B78D9}" type="slidenum">
              <a:rPr lang="en-US" smtClean="0"/>
              <a:t>34</a:t>
            </a:fld>
            <a:endParaRPr lang="en-US"/>
          </a:p>
        </p:txBody>
      </p:sp>
    </p:spTree>
    <p:extLst>
      <p:ext uri="{BB962C8B-B14F-4D97-AF65-F5344CB8AC3E}">
        <p14:creationId xmlns:p14="http://schemas.microsoft.com/office/powerpoint/2010/main" val="1165716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4C5E4-E79F-7C78-4A4B-5651487BC149}"/>
              </a:ext>
            </a:extLst>
          </p:cNvPr>
          <p:cNvSpPr>
            <a:spLocks noGrp="1"/>
          </p:cNvSpPr>
          <p:nvPr>
            <p:ph type="title"/>
          </p:nvPr>
        </p:nvSpPr>
        <p:spPr>
          <a:xfrm>
            <a:off x="185056" y="122631"/>
            <a:ext cx="11789229" cy="1116811"/>
          </a:xfrm>
        </p:spPr>
        <p:txBody>
          <a:bodyPr/>
          <a:lstStyle/>
          <a:p>
            <a:pPr algn="ctr"/>
            <a:r>
              <a:rPr lang="fr-MQ" b="1" dirty="0">
                <a:solidFill>
                  <a:srgbClr val="FF0000"/>
                </a:solidFill>
              </a:rPr>
              <a:t>L’évaluation de l’oral </a:t>
            </a:r>
          </a:p>
        </p:txBody>
      </p:sp>
      <p:pic>
        <p:nvPicPr>
          <p:cNvPr id="5" name="Espace réservé du contenu 4" descr="Une image contenant table&#10;&#10;Description générée automatiquement">
            <a:extLst>
              <a:ext uri="{FF2B5EF4-FFF2-40B4-BE49-F238E27FC236}">
                <a16:creationId xmlns:a16="http://schemas.microsoft.com/office/drawing/2014/main" id="{D741009A-7DDF-DC53-EEDA-0CD330B0CB60}"/>
              </a:ext>
            </a:extLst>
          </p:cNvPr>
          <p:cNvPicPr>
            <a:picLocks noGrp="1" noChangeAspect="1"/>
          </p:cNvPicPr>
          <p:nvPr>
            <p:ph idx="1"/>
          </p:nvPr>
        </p:nvPicPr>
        <p:blipFill>
          <a:blip r:embed="rId2"/>
          <a:stretch>
            <a:fillRect/>
          </a:stretch>
        </p:blipFill>
        <p:spPr>
          <a:xfrm>
            <a:off x="447269" y="1517877"/>
            <a:ext cx="10046559" cy="5133110"/>
          </a:xfrm>
        </p:spPr>
      </p:pic>
      <p:sp>
        <p:nvSpPr>
          <p:cNvPr id="6" name="Espace réservé du numéro de diapositive 5">
            <a:extLst>
              <a:ext uri="{FF2B5EF4-FFF2-40B4-BE49-F238E27FC236}">
                <a16:creationId xmlns:a16="http://schemas.microsoft.com/office/drawing/2014/main" id="{147CA5F6-DF6A-03F4-3FF3-F2B68248075B}"/>
              </a:ext>
            </a:extLst>
          </p:cNvPr>
          <p:cNvSpPr>
            <a:spLocks noGrp="1"/>
          </p:cNvSpPr>
          <p:nvPr>
            <p:ph type="sldNum" sz="quarter" idx="12"/>
          </p:nvPr>
        </p:nvSpPr>
        <p:spPr/>
        <p:txBody>
          <a:bodyPr/>
          <a:lstStyle/>
          <a:p>
            <a:fld id="{3109D357-8067-4A1F-97B2-93C5160B78D9}" type="slidenum">
              <a:rPr lang="en-US" smtClean="0"/>
              <a:t>35</a:t>
            </a:fld>
            <a:endParaRPr lang="en-US"/>
          </a:p>
        </p:txBody>
      </p:sp>
    </p:spTree>
    <p:extLst>
      <p:ext uri="{BB962C8B-B14F-4D97-AF65-F5344CB8AC3E}">
        <p14:creationId xmlns:p14="http://schemas.microsoft.com/office/powerpoint/2010/main" val="729999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97DD6B-4240-EFA4-9132-1662B54A8CB6}"/>
              </a:ext>
            </a:extLst>
          </p:cNvPr>
          <p:cNvSpPr>
            <a:spLocks noGrp="1"/>
          </p:cNvSpPr>
          <p:nvPr>
            <p:ph type="ctrTitle"/>
          </p:nvPr>
        </p:nvSpPr>
        <p:spPr>
          <a:xfrm>
            <a:off x="230111" y="5948590"/>
            <a:ext cx="10956959" cy="772885"/>
          </a:xfrm>
        </p:spPr>
        <p:txBody>
          <a:bodyPr anchor="b">
            <a:normAutofit fontScale="90000"/>
          </a:bodyPr>
          <a:lstStyle/>
          <a:p>
            <a:pPr algn="ctr"/>
            <a:r>
              <a:rPr lang="fr-MQ" sz="3700" b="1" dirty="0"/>
              <a:t> Un exemple de choix de lectures cursives </a:t>
            </a:r>
          </a:p>
        </p:txBody>
      </p:sp>
      <p:sp>
        <p:nvSpPr>
          <p:cNvPr id="22" name="Subtitle 2">
            <a:extLst>
              <a:ext uri="{FF2B5EF4-FFF2-40B4-BE49-F238E27FC236}">
                <a16:creationId xmlns:a16="http://schemas.microsoft.com/office/drawing/2014/main" id="{0C0ABD97-D569-4A18-BD6C-9CBB9432E93E}"/>
              </a:ext>
            </a:extLst>
          </p:cNvPr>
          <p:cNvSpPr>
            <a:spLocks noGrp="1"/>
          </p:cNvSpPr>
          <p:nvPr>
            <p:ph type="subTitle" idx="1"/>
          </p:nvPr>
        </p:nvSpPr>
        <p:spPr>
          <a:xfrm>
            <a:off x="1938997" y="5327191"/>
            <a:ext cx="8314005" cy="696351"/>
          </a:xfrm>
        </p:spPr>
        <p:txBody>
          <a:bodyPr>
            <a:normAutofit/>
          </a:bodyPr>
          <a:lstStyle/>
          <a:p>
            <a:pPr algn="ctr"/>
            <a:r>
              <a:rPr lang="en-US" sz="3200" dirty="0" err="1"/>
              <a:t>À</a:t>
            </a:r>
            <a:r>
              <a:rPr lang="en-US" sz="3200" dirty="0"/>
              <a:t> </a:t>
            </a:r>
            <a:r>
              <a:rPr lang="en-US" sz="3200" dirty="0" err="1"/>
              <a:t>partir</a:t>
            </a:r>
            <a:r>
              <a:rPr lang="en-US" sz="3200" dirty="0"/>
              <a:t> de </a:t>
            </a:r>
            <a:r>
              <a:rPr lang="en-US" sz="3200" i="1" dirty="0"/>
              <a:t>Manon </a:t>
            </a:r>
            <a:r>
              <a:rPr lang="en-US" sz="3200" i="1" dirty="0" err="1"/>
              <a:t>Lescaut</a:t>
            </a:r>
            <a:r>
              <a:rPr lang="en-US" sz="3200" i="1" dirty="0"/>
              <a:t> </a:t>
            </a:r>
            <a:r>
              <a:rPr lang="en-US" sz="3200" dirty="0" err="1"/>
              <a:t>L’abbé</a:t>
            </a:r>
            <a:r>
              <a:rPr lang="en-US" sz="3200" dirty="0"/>
              <a:t> </a:t>
            </a:r>
            <a:r>
              <a:rPr lang="en-US" sz="3200" dirty="0" err="1"/>
              <a:t>Prévost</a:t>
            </a:r>
            <a:r>
              <a:rPr lang="en-US" sz="3200" dirty="0"/>
              <a:t> </a:t>
            </a:r>
          </a:p>
        </p:txBody>
      </p:sp>
      <p:pic>
        <p:nvPicPr>
          <p:cNvPr id="10" name="Espace réservé du contenu 9" descr="Une image contenant texte&#10;&#10;Description générée automatiquement">
            <a:extLst>
              <a:ext uri="{FF2B5EF4-FFF2-40B4-BE49-F238E27FC236}">
                <a16:creationId xmlns:a16="http://schemas.microsoft.com/office/drawing/2014/main" id="{C4CEDC74-4F82-445D-5DB6-C40C6AFF385A}"/>
              </a:ext>
            </a:extLst>
          </p:cNvPr>
          <p:cNvPicPr>
            <a:picLocks noGrp="1" noChangeAspect="1"/>
          </p:cNvPicPr>
          <p:nvPr>
            <p:ph idx="4294967295"/>
          </p:nvPr>
        </p:nvPicPr>
        <p:blipFill>
          <a:blip r:embed="rId2"/>
          <a:stretch>
            <a:fillRect/>
          </a:stretch>
        </p:blipFill>
        <p:spPr>
          <a:xfrm>
            <a:off x="519057" y="809622"/>
            <a:ext cx="1739048" cy="2706690"/>
          </a:xfrm>
          <a:noFill/>
        </p:spPr>
      </p:pic>
      <p:pic>
        <p:nvPicPr>
          <p:cNvPr id="8" name="Image 7" descr="Une image contenant texte&#10;&#10;Description générée automatiquement">
            <a:extLst>
              <a:ext uri="{FF2B5EF4-FFF2-40B4-BE49-F238E27FC236}">
                <a16:creationId xmlns:a16="http://schemas.microsoft.com/office/drawing/2014/main" id="{08AEC0F2-47AA-A06D-9CE5-C6B5D277DD73}"/>
              </a:ext>
            </a:extLst>
          </p:cNvPr>
          <p:cNvPicPr>
            <a:picLocks noChangeAspect="1"/>
          </p:cNvPicPr>
          <p:nvPr/>
        </p:nvPicPr>
        <p:blipFill>
          <a:blip r:embed="rId3"/>
          <a:stretch>
            <a:fillRect/>
          </a:stretch>
        </p:blipFill>
        <p:spPr>
          <a:xfrm>
            <a:off x="3799509" y="838201"/>
            <a:ext cx="1867615" cy="2706690"/>
          </a:xfrm>
          <a:prstGeom prst="rect">
            <a:avLst/>
          </a:prstGeom>
          <a:noFill/>
        </p:spPr>
      </p:pic>
      <p:pic>
        <p:nvPicPr>
          <p:cNvPr id="6" name="Espace réservé du contenu 5" descr="Une image contenant texte, boîte, cadre photo&#10;&#10;Description générée automatiquement">
            <a:extLst>
              <a:ext uri="{FF2B5EF4-FFF2-40B4-BE49-F238E27FC236}">
                <a16:creationId xmlns:a16="http://schemas.microsoft.com/office/drawing/2014/main" id="{21EF13F6-1EB6-FE8A-0130-BB9FFF2956A2}"/>
              </a:ext>
            </a:extLst>
          </p:cNvPr>
          <p:cNvPicPr>
            <a:picLocks noGrp="1" noChangeAspect="1"/>
          </p:cNvPicPr>
          <p:nvPr>
            <p:ph idx="4294967295"/>
          </p:nvPr>
        </p:nvPicPr>
        <p:blipFill>
          <a:blip r:embed="rId4"/>
          <a:stretch>
            <a:fillRect/>
          </a:stretch>
        </p:blipFill>
        <p:spPr>
          <a:xfrm>
            <a:off x="6645428" y="838201"/>
            <a:ext cx="1867614" cy="2706690"/>
          </a:xfrm>
          <a:noFill/>
        </p:spPr>
      </p:pic>
      <p:pic>
        <p:nvPicPr>
          <p:cNvPr id="12" name="Image 11" descr="Une image contenant texte&#10;&#10;Description générée automatiquement">
            <a:extLst>
              <a:ext uri="{FF2B5EF4-FFF2-40B4-BE49-F238E27FC236}">
                <a16:creationId xmlns:a16="http://schemas.microsoft.com/office/drawing/2014/main" id="{A97CCE42-CCE1-EDF1-5B50-B45FB8149143}"/>
              </a:ext>
            </a:extLst>
          </p:cNvPr>
          <p:cNvPicPr>
            <a:picLocks noChangeAspect="1"/>
          </p:cNvPicPr>
          <p:nvPr/>
        </p:nvPicPr>
        <p:blipFill>
          <a:blip r:embed="rId5"/>
          <a:stretch>
            <a:fillRect/>
          </a:stretch>
        </p:blipFill>
        <p:spPr>
          <a:xfrm>
            <a:off x="9116453" y="838201"/>
            <a:ext cx="2070617" cy="2706690"/>
          </a:xfrm>
          <a:prstGeom prst="rect">
            <a:avLst/>
          </a:prstGeom>
          <a:noFill/>
        </p:spPr>
      </p:pic>
      <p:sp>
        <p:nvSpPr>
          <p:cNvPr id="17"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DF45ABF5-7AC9-A1E1-DD61-A13AD0AA8232}"/>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36</a:t>
            </a:fld>
            <a:endParaRPr lang="en-US"/>
          </a:p>
        </p:txBody>
      </p:sp>
      <p:sp>
        <p:nvSpPr>
          <p:cNvPr id="16" name="Flèche droite rayée 15">
            <a:extLst>
              <a:ext uri="{FF2B5EF4-FFF2-40B4-BE49-F238E27FC236}">
                <a16:creationId xmlns:a16="http://schemas.microsoft.com/office/drawing/2014/main" id="{EE5801F0-8143-5625-79FE-148E2E9A2521}"/>
              </a:ext>
            </a:extLst>
          </p:cNvPr>
          <p:cNvSpPr/>
          <p:nvPr/>
        </p:nvSpPr>
        <p:spPr>
          <a:xfrm>
            <a:off x="2539603" y="2162967"/>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Q"/>
          </a:p>
        </p:txBody>
      </p:sp>
    </p:spTree>
    <p:extLst>
      <p:ext uri="{BB962C8B-B14F-4D97-AF65-F5344CB8AC3E}">
        <p14:creationId xmlns:p14="http://schemas.microsoft.com/office/powerpoint/2010/main" val="2122151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0BD76-9DC7-95E0-993C-522FDAA80164}"/>
              </a:ext>
            </a:extLst>
          </p:cNvPr>
          <p:cNvSpPr>
            <a:spLocks noGrp="1"/>
          </p:cNvSpPr>
          <p:nvPr>
            <p:ph type="ctrTitle"/>
          </p:nvPr>
        </p:nvSpPr>
        <p:spPr>
          <a:xfrm>
            <a:off x="1235049" y="5173574"/>
            <a:ext cx="9689834" cy="930420"/>
          </a:xfrm>
        </p:spPr>
        <p:txBody>
          <a:bodyPr anchor="b">
            <a:normAutofit/>
          </a:bodyPr>
          <a:lstStyle/>
          <a:p>
            <a:pPr algn="ctr"/>
            <a:r>
              <a:rPr lang="fr-MQ" sz="4400" b="1" dirty="0">
                <a:solidFill>
                  <a:srgbClr val="FF0000"/>
                </a:solidFill>
              </a:rPr>
              <a:t>L ’écrit </a:t>
            </a:r>
          </a:p>
        </p:txBody>
      </p:sp>
      <p:sp>
        <p:nvSpPr>
          <p:cNvPr id="20" name="Subtitle 2">
            <a:extLst>
              <a:ext uri="{FF2B5EF4-FFF2-40B4-BE49-F238E27FC236}">
                <a16:creationId xmlns:a16="http://schemas.microsoft.com/office/drawing/2014/main" id="{0C0ABD97-D569-4A18-BD6C-9CBB9432E93E}"/>
              </a:ext>
            </a:extLst>
          </p:cNvPr>
          <p:cNvSpPr>
            <a:spLocks noGrp="1"/>
          </p:cNvSpPr>
          <p:nvPr>
            <p:ph type="subTitle" idx="1"/>
          </p:nvPr>
        </p:nvSpPr>
        <p:spPr>
          <a:xfrm>
            <a:off x="1938997" y="6008174"/>
            <a:ext cx="8314005" cy="696351"/>
          </a:xfrm>
        </p:spPr>
        <p:txBody>
          <a:bodyPr/>
          <a:lstStyle/>
          <a:p>
            <a:pPr algn="ctr"/>
            <a:r>
              <a:rPr lang="en-US" dirty="0"/>
              <a:t>Les </a:t>
            </a:r>
            <a:r>
              <a:rPr lang="en-US" dirty="0" err="1"/>
              <a:t>épreuves</a:t>
            </a:r>
            <a:r>
              <a:rPr lang="en-US" dirty="0"/>
              <a:t> </a:t>
            </a:r>
            <a:r>
              <a:rPr lang="en-US" dirty="0" err="1"/>
              <a:t>certificatives</a:t>
            </a:r>
            <a:r>
              <a:rPr lang="en-US" dirty="0"/>
              <a:t> </a:t>
            </a:r>
          </a:p>
        </p:txBody>
      </p:sp>
      <p:pic>
        <p:nvPicPr>
          <p:cNvPr id="6" name="Espace réservé du contenu 5" descr="Une image contenant diagramme&#10;&#10;Description générée automatiquement">
            <a:extLst>
              <a:ext uri="{FF2B5EF4-FFF2-40B4-BE49-F238E27FC236}">
                <a16:creationId xmlns:a16="http://schemas.microsoft.com/office/drawing/2014/main" id="{F89144DB-E7B0-9218-9FD0-9180C7ADDD03}"/>
              </a:ext>
            </a:extLst>
          </p:cNvPr>
          <p:cNvPicPr>
            <a:picLocks noGrp="1" noChangeAspect="1"/>
          </p:cNvPicPr>
          <p:nvPr>
            <p:ph idx="4294967295"/>
          </p:nvPr>
        </p:nvPicPr>
        <p:blipFill rotWithShape="1">
          <a:blip r:embed="rId2"/>
          <a:srcRect l="11512" r="10165" b="-2"/>
          <a:stretch/>
        </p:blipFill>
        <p:spPr>
          <a:xfrm>
            <a:off x="2427935" y="838200"/>
            <a:ext cx="1680173" cy="2865103"/>
          </a:xfrm>
          <a:noFill/>
        </p:spPr>
      </p:pic>
      <p:pic>
        <p:nvPicPr>
          <p:cNvPr id="8" name="Espace réservé du contenu 7" descr="Une image contenant texte&#10;&#10;Description générée automatiquement">
            <a:extLst>
              <a:ext uri="{FF2B5EF4-FFF2-40B4-BE49-F238E27FC236}">
                <a16:creationId xmlns:a16="http://schemas.microsoft.com/office/drawing/2014/main" id="{2A359817-15AE-0C27-8847-3B24CAE95A19}"/>
              </a:ext>
            </a:extLst>
          </p:cNvPr>
          <p:cNvPicPr>
            <a:picLocks noGrp="1" noChangeAspect="1"/>
          </p:cNvPicPr>
          <p:nvPr>
            <p:ph idx="4294967295"/>
          </p:nvPr>
        </p:nvPicPr>
        <p:blipFill>
          <a:blip r:embed="rId3"/>
          <a:stretch>
            <a:fillRect/>
          </a:stretch>
        </p:blipFill>
        <p:spPr>
          <a:xfrm>
            <a:off x="4465823" y="1340244"/>
            <a:ext cx="3264940" cy="1861014"/>
          </a:xfrm>
          <a:noFill/>
        </p:spPr>
      </p:pic>
      <p:pic>
        <p:nvPicPr>
          <p:cNvPr id="10" name="Image 9" descr="Une image contenant diagramme&#10;&#10;Description générée automatiquement">
            <a:extLst>
              <a:ext uri="{FF2B5EF4-FFF2-40B4-BE49-F238E27FC236}">
                <a16:creationId xmlns:a16="http://schemas.microsoft.com/office/drawing/2014/main" id="{6550AED7-8812-B75B-E2D5-245BD72B7F3E}"/>
              </a:ext>
            </a:extLst>
          </p:cNvPr>
          <p:cNvPicPr>
            <a:picLocks noChangeAspect="1"/>
          </p:cNvPicPr>
          <p:nvPr/>
        </p:nvPicPr>
        <p:blipFill>
          <a:blip r:embed="rId4"/>
          <a:stretch>
            <a:fillRect/>
          </a:stretch>
        </p:blipFill>
        <p:spPr>
          <a:xfrm>
            <a:off x="8043139" y="1436064"/>
            <a:ext cx="3305692" cy="1669374"/>
          </a:xfrm>
          <a:prstGeom prst="rect">
            <a:avLst/>
          </a:prstGeo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307856E9-544A-4E75-85BE-D47FC183B661}"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ED68A7FB-5E64-87D3-4169-543116995169}"/>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37</a:t>
            </a:fld>
            <a:endParaRPr lang="en-US"/>
          </a:p>
        </p:txBody>
      </p:sp>
    </p:spTree>
    <p:extLst>
      <p:ext uri="{BB962C8B-B14F-4D97-AF65-F5344CB8AC3E}">
        <p14:creationId xmlns:p14="http://schemas.microsoft.com/office/powerpoint/2010/main" val="2142679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72A3F-D89B-1A8E-6767-6DBDD3BFE774}"/>
              </a:ext>
            </a:extLst>
          </p:cNvPr>
          <p:cNvSpPr>
            <a:spLocks noGrp="1"/>
          </p:cNvSpPr>
          <p:nvPr>
            <p:ph type="title"/>
          </p:nvPr>
        </p:nvSpPr>
        <p:spPr>
          <a:xfrm>
            <a:off x="185057" y="87086"/>
            <a:ext cx="11865429" cy="636814"/>
          </a:xfrm>
        </p:spPr>
        <p:txBody>
          <a:bodyPr>
            <a:normAutofit fontScale="90000"/>
          </a:bodyPr>
          <a:lstStyle/>
          <a:p>
            <a:pPr algn="ctr"/>
            <a:r>
              <a:rPr lang="fr-FR" b="1" dirty="0">
                <a:solidFill>
                  <a:srgbClr val="FF0000"/>
                </a:solidFill>
              </a:rPr>
              <a:t> le commentaire </a:t>
            </a:r>
          </a:p>
        </p:txBody>
      </p:sp>
      <p:sp>
        <p:nvSpPr>
          <p:cNvPr id="4" name="Espace réservé du contenu 3">
            <a:extLst>
              <a:ext uri="{FF2B5EF4-FFF2-40B4-BE49-F238E27FC236}">
                <a16:creationId xmlns:a16="http://schemas.microsoft.com/office/drawing/2014/main" id="{6297627B-CF26-44AF-BD9F-9EAA452842BF}"/>
              </a:ext>
            </a:extLst>
          </p:cNvPr>
          <p:cNvSpPr>
            <a:spLocks noGrp="1"/>
          </p:cNvSpPr>
          <p:nvPr>
            <p:ph sz="half" idx="2"/>
          </p:nvPr>
        </p:nvSpPr>
        <p:spPr>
          <a:xfrm>
            <a:off x="121028" y="872267"/>
            <a:ext cx="11929458" cy="5898647"/>
          </a:xfrm>
        </p:spPr>
        <p:txBody>
          <a:bodyPr>
            <a:normAutofit fontScale="85000" lnSpcReduction="20000"/>
          </a:bodyPr>
          <a:lstStyle/>
          <a:p>
            <a:pPr marL="0" indent="0">
              <a:buNone/>
            </a:pPr>
            <a:r>
              <a:rPr lang="fr-FR" sz="2300" b="1" dirty="0"/>
              <a:t>On attend : </a:t>
            </a:r>
          </a:p>
          <a:p>
            <a:pPr>
              <a:buFont typeface="Wingdings" pitchFamily="2" charset="2"/>
              <a:buChar char="ü"/>
            </a:pPr>
            <a:r>
              <a:rPr lang="fr-FR" dirty="0"/>
              <a:t>un commentaire organisé (introduction, développement, conclusion) autour d'un projet de lecture cohérent (un plan en trois parties n'est pas nécessairement attendu) ;</a:t>
            </a:r>
          </a:p>
          <a:p>
            <a:pPr>
              <a:buFont typeface="Wingdings" pitchFamily="2" charset="2"/>
              <a:buChar char="ü"/>
            </a:pPr>
            <a:r>
              <a:rPr lang="fr-FR" dirty="0"/>
              <a:t>un plan en deux ou trois parties, divisées chacune en plusieurs sous-parties, qui témoigne d’une progression de la réflexion ;</a:t>
            </a:r>
          </a:p>
          <a:p>
            <a:pPr>
              <a:buFont typeface="Wingdings" pitchFamily="2" charset="2"/>
              <a:buChar char="ü"/>
            </a:pPr>
            <a:r>
              <a:rPr lang="fr-FR" dirty="0"/>
              <a:t> l’appui sur des citations du texte convoquées à bon escient et analysées ;</a:t>
            </a:r>
          </a:p>
          <a:p>
            <a:pPr>
              <a:buFont typeface="Wingdings" pitchFamily="2" charset="2"/>
              <a:buChar char="ü"/>
            </a:pPr>
            <a:r>
              <a:rPr lang="fr-FR" dirty="0"/>
              <a:t>la prise en compte de la spécificité de l’écriture et du genre, correctement interprétée.</a:t>
            </a:r>
          </a:p>
          <a:p>
            <a:pPr marL="0" lvl="0" indent="0">
              <a:buNone/>
            </a:pPr>
            <a:r>
              <a:rPr lang="fr-FR" b="1" dirty="0"/>
              <a:t>On valorise :</a:t>
            </a:r>
          </a:p>
          <a:p>
            <a:pPr>
              <a:buFont typeface="Wingdings" pitchFamily="2" charset="2"/>
              <a:buChar char="ü"/>
            </a:pPr>
            <a:r>
              <a:rPr lang="fr-FR" dirty="0"/>
              <a:t>les plans qui proposent une complexification progressive dans les niveaux de lecture ;</a:t>
            </a:r>
          </a:p>
          <a:p>
            <a:pPr>
              <a:buFont typeface="Wingdings" pitchFamily="2" charset="2"/>
              <a:buChar char="ü"/>
            </a:pPr>
            <a:r>
              <a:rPr lang="fr-FR" dirty="0"/>
              <a:t>la finesse des analyses et la pertinence des interprétations ;</a:t>
            </a:r>
          </a:p>
          <a:p>
            <a:pPr>
              <a:buFont typeface="Wingdings" pitchFamily="2" charset="2"/>
              <a:buChar char="ü"/>
            </a:pPr>
            <a:r>
              <a:rPr lang="fr-FR" dirty="0"/>
              <a:t>une langue fine et sensible à la dimension littéraire de l’exercice.</a:t>
            </a:r>
          </a:p>
          <a:p>
            <a:pPr marL="0" lvl="0" indent="0">
              <a:buNone/>
            </a:pPr>
            <a:r>
              <a:rPr lang="fr-FR" b="1" dirty="0"/>
              <a:t>On évite :</a:t>
            </a:r>
          </a:p>
          <a:p>
            <a:pPr>
              <a:buFont typeface="Wingdings" pitchFamily="2" charset="2"/>
              <a:buChar char="ü"/>
            </a:pPr>
            <a:r>
              <a:rPr lang="fr-FR" dirty="0"/>
              <a:t>les contresens manifestes ;</a:t>
            </a:r>
          </a:p>
          <a:p>
            <a:pPr>
              <a:buFont typeface="Wingdings" pitchFamily="2" charset="2"/>
              <a:buChar char="ü"/>
            </a:pPr>
            <a:r>
              <a:rPr lang="fr-FR" dirty="0"/>
              <a:t>la juxtaposition de remarques ;</a:t>
            </a:r>
          </a:p>
          <a:p>
            <a:pPr>
              <a:buFont typeface="Wingdings" pitchFamily="2" charset="2"/>
              <a:buChar char="ü"/>
            </a:pPr>
            <a:r>
              <a:rPr lang="fr-FR" dirty="0"/>
              <a:t>la simple paraphrase et l'absence d'analyses littéraires et stylistiques, ou la simple compilation de remarques stylistiques ne construisant aucune interprétation ;</a:t>
            </a:r>
          </a:p>
          <a:p>
            <a:pPr>
              <a:buFont typeface="Wingdings" pitchFamily="2" charset="2"/>
              <a:buChar char="ü"/>
            </a:pPr>
            <a:r>
              <a:rPr lang="fr-FR" dirty="0"/>
              <a:t>une langue mal maîtrisée.</a:t>
            </a:r>
          </a:p>
        </p:txBody>
      </p:sp>
      <p:sp>
        <p:nvSpPr>
          <p:cNvPr id="3" name="Espace réservé du numéro de diapositive 2">
            <a:extLst>
              <a:ext uri="{FF2B5EF4-FFF2-40B4-BE49-F238E27FC236}">
                <a16:creationId xmlns:a16="http://schemas.microsoft.com/office/drawing/2014/main" id="{DDB5B3A4-072F-5619-E7E6-8D0F3A0B8B74}"/>
              </a:ext>
            </a:extLst>
          </p:cNvPr>
          <p:cNvSpPr>
            <a:spLocks noGrp="1"/>
          </p:cNvSpPr>
          <p:nvPr>
            <p:ph type="sldNum" sz="quarter" idx="12"/>
          </p:nvPr>
        </p:nvSpPr>
        <p:spPr/>
        <p:txBody>
          <a:bodyPr/>
          <a:lstStyle/>
          <a:p>
            <a:fld id="{3109D357-8067-4A1F-97B2-93C5160B78D9}" type="slidenum">
              <a:rPr lang="en-US" smtClean="0"/>
              <a:t>38</a:t>
            </a:fld>
            <a:endParaRPr lang="en-US"/>
          </a:p>
        </p:txBody>
      </p:sp>
    </p:spTree>
    <p:extLst>
      <p:ext uri="{BB962C8B-B14F-4D97-AF65-F5344CB8AC3E}">
        <p14:creationId xmlns:p14="http://schemas.microsoft.com/office/powerpoint/2010/main" val="154101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369C8-5763-AD3B-1701-E05FA60418E4}"/>
              </a:ext>
            </a:extLst>
          </p:cNvPr>
          <p:cNvSpPr>
            <a:spLocks noGrp="1"/>
          </p:cNvSpPr>
          <p:nvPr>
            <p:ph type="title"/>
          </p:nvPr>
        </p:nvSpPr>
        <p:spPr>
          <a:xfrm>
            <a:off x="130628" y="151108"/>
            <a:ext cx="11930743" cy="681040"/>
          </a:xfrm>
        </p:spPr>
        <p:txBody>
          <a:bodyPr>
            <a:normAutofit fontScale="90000"/>
          </a:bodyPr>
          <a:lstStyle/>
          <a:p>
            <a:pPr algn="ctr"/>
            <a:r>
              <a:rPr lang="fr-MQ" b="1" dirty="0">
                <a:solidFill>
                  <a:srgbClr val="FF0000"/>
                </a:solidFill>
              </a:rPr>
              <a:t>La dissertation </a:t>
            </a:r>
          </a:p>
        </p:txBody>
      </p:sp>
      <p:sp>
        <p:nvSpPr>
          <p:cNvPr id="3" name="Espace réservé du texte 2">
            <a:extLst>
              <a:ext uri="{FF2B5EF4-FFF2-40B4-BE49-F238E27FC236}">
                <a16:creationId xmlns:a16="http://schemas.microsoft.com/office/drawing/2014/main" id="{30AFFCE2-7C39-899A-D1A3-EC5A88B81DFD}"/>
              </a:ext>
            </a:extLst>
          </p:cNvPr>
          <p:cNvSpPr>
            <a:spLocks noGrp="1"/>
          </p:cNvSpPr>
          <p:nvPr>
            <p:ph type="body" idx="1"/>
          </p:nvPr>
        </p:nvSpPr>
        <p:spPr/>
        <p:txBody>
          <a:bodyPr/>
          <a:lstStyle/>
          <a:p>
            <a:endParaRPr lang="fr-MQ"/>
          </a:p>
        </p:txBody>
      </p:sp>
      <p:pic>
        <p:nvPicPr>
          <p:cNvPr id="8" name="Espace réservé du contenu 7">
            <a:extLst>
              <a:ext uri="{FF2B5EF4-FFF2-40B4-BE49-F238E27FC236}">
                <a16:creationId xmlns:a16="http://schemas.microsoft.com/office/drawing/2014/main" id="{9E82BF5B-BD3B-5B17-C442-FDE8E9558468}"/>
              </a:ext>
            </a:extLst>
          </p:cNvPr>
          <p:cNvPicPr>
            <a:picLocks noGrp="1" noChangeAspect="1"/>
          </p:cNvPicPr>
          <p:nvPr>
            <p:ph sz="half" idx="2"/>
          </p:nvPr>
        </p:nvPicPr>
        <p:blipFill>
          <a:blip r:embed="rId2"/>
          <a:stretch>
            <a:fillRect/>
          </a:stretch>
        </p:blipFill>
        <p:spPr>
          <a:xfrm>
            <a:off x="839788" y="2707734"/>
            <a:ext cx="4997450" cy="3279269"/>
          </a:xfrm>
        </p:spPr>
      </p:pic>
      <p:sp>
        <p:nvSpPr>
          <p:cNvPr id="5" name="Espace réservé du texte 4">
            <a:extLst>
              <a:ext uri="{FF2B5EF4-FFF2-40B4-BE49-F238E27FC236}">
                <a16:creationId xmlns:a16="http://schemas.microsoft.com/office/drawing/2014/main" id="{9E6102B9-54EC-1736-C3C4-C039199FB437}"/>
              </a:ext>
            </a:extLst>
          </p:cNvPr>
          <p:cNvSpPr>
            <a:spLocks noGrp="1"/>
          </p:cNvSpPr>
          <p:nvPr>
            <p:ph type="body" sz="quarter" idx="3"/>
          </p:nvPr>
        </p:nvSpPr>
        <p:spPr>
          <a:xfrm>
            <a:off x="6799298" y="2707734"/>
            <a:ext cx="5000308" cy="681040"/>
          </a:xfrm>
        </p:spPr>
        <p:txBody>
          <a:bodyPr/>
          <a:lstStyle/>
          <a:p>
            <a:r>
              <a:rPr lang="fr-MQ" dirty="0"/>
              <a:t>Un</a:t>
            </a:r>
            <a:r>
              <a:rPr lang="fr-MQ" dirty="0">
                <a:solidFill>
                  <a:schemeClr val="accent5"/>
                </a:solidFill>
              </a:rPr>
              <a:t> </a:t>
            </a:r>
            <a:r>
              <a:rPr lang="fr-MQ" dirty="0">
                <a:solidFill>
                  <a:schemeClr val="accent5"/>
                </a:solidFill>
                <a:hlinkClick r:id="rId3">
                  <a:extLst>
                    <a:ext uri="{A12FA001-AC4F-418D-AE19-62706E023703}">
                      <ahyp:hlinkClr xmlns:ahyp="http://schemas.microsoft.com/office/drawing/2018/hyperlinkcolor" val="tx"/>
                    </a:ext>
                  </a:extLst>
                </a:hlinkClick>
              </a:rPr>
              <a:t>lien</a:t>
            </a:r>
            <a:r>
              <a:rPr lang="fr-MQ" dirty="0">
                <a:solidFill>
                  <a:schemeClr val="accent5"/>
                </a:solidFill>
              </a:rPr>
              <a:t> </a:t>
            </a:r>
            <a:r>
              <a:rPr lang="fr-MQ" dirty="0"/>
              <a:t>Éduscol </a:t>
            </a:r>
          </a:p>
        </p:txBody>
      </p:sp>
      <p:sp>
        <p:nvSpPr>
          <p:cNvPr id="4" name="Espace réservé du numéro de diapositive 3">
            <a:extLst>
              <a:ext uri="{FF2B5EF4-FFF2-40B4-BE49-F238E27FC236}">
                <a16:creationId xmlns:a16="http://schemas.microsoft.com/office/drawing/2014/main" id="{CD7998A1-53E0-117E-8A2C-AEEC36DFBFEB}"/>
              </a:ext>
            </a:extLst>
          </p:cNvPr>
          <p:cNvSpPr>
            <a:spLocks noGrp="1"/>
          </p:cNvSpPr>
          <p:nvPr>
            <p:ph type="sldNum" sz="quarter" idx="12"/>
          </p:nvPr>
        </p:nvSpPr>
        <p:spPr/>
        <p:txBody>
          <a:bodyPr/>
          <a:lstStyle/>
          <a:p>
            <a:fld id="{3109D357-8067-4A1F-97B2-93C5160B78D9}" type="slidenum">
              <a:rPr lang="en-US" smtClean="0"/>
              <a:t>39</a:t>
            </a:fld>
            <a:endParaRPr lang="en-US"/>
          </a:p>
        </p:txBody>
      </p:sp>
    </p:spTree>
    <p:extLst>
      <p:ext uri="{BB962C8B-B14F-4D97-AF65-F5344CB8AC3E}">
        <p14:creationId xmlns:p14="http://schemas.microsoft.com/office/powerpoint/2010/main" val="4218351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4884A-56FE-3B35-E95D-4BA8785F98F2}"/>
              </a:ext>
            </a:extLst>
          </p:cNvPr>
          <p:cNvSpPr>
            <a:spLocks noGrp="1"/>
          </p:cNvSpPr>
          <p:nvPr>
            <p:ph type="title"/>
          </p:nvPr>
        </p:nvSpPr>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TEXTES officiels </a:t>
            </a:r>
            <a:endParaRPr lang="fr-MQ" dirty="0"/>
          </a:p>
        </p:txBody>
      </p:sp>
      <p:sp>
        <p:nvSpPr>
          <p:cNvPr id="3" name="Espace réservé du contenu 2">
            <a:extLst>
              <a:ext uri="{FF2B5EF4-FFF2-40B4-BE49-F238E27FC236}">
                <a16:creationId xmlns:a16="http://schemas.microsoft.com/office/drawing/2014/main" id="{4A278CED-61E3-7AA9-F6AB-52ACD6696796}"/>
              </a:ext>
            </a:extLst>
          </p:cNvPr>
          <p:cNvSpPr>
            <a:spLocks noGrp="1"/>
          </p:cNvSpPr>
          <p:nvPr>
            <p:ph idx="1"/>
          </p:nvPr>
        </p:nvSpPr>
        <p:spPr>
          <a:xfrm>
            <a:off x="434340" y="1863091"/>
            <a:ext cx="10919460" cy="4858384"/>
          </a:xfrm>
        </p:spPr>
        <p:txBody>
          <a:bodyPr>
            <a:normAutofit/>
          </a:bodyPr>
          <a:lstStyle/>
          <a:p>
            <a:pPr algn="just"/>
            <a:r>
              <a:rPr lang="fr-FR" sz="2400" dirty="0"/>
              <a:t>Le </a:t>
            </a:r>
            <a:r>
              <a:rPr lang="fr-FR" sz="2400" dirty="0">
                <a:hlinkClick r:id="rId2"/>
              </a:rPr>
              <a:t>bulletin officiel </a:t>
            </a:r>
            <a:r>
              <a:rPr lang="fr-FR" sz="2400" dirty="0"/>
              <a:t>concernant le récapitulatif d’œuvres </a:t>
            </a:r>
          </a:p>
          <a:p>
            <a:pPr algn="just"/>
            <a:r>
              <a:rPr lang="fr-FR" sz="2400" dirty="0"/>
              <a:t>Le nombre de textes : 20 pour la voie générale / 12 pour la voie technologique </a:t>
            </a:r>
          </a:p>
          <a:p>
            <a:pPr marL="0" indent="0" algn="just">
              <a:buNone/>
            </a:pPr>
            <a:r>
              <a:rPr lang="fr-FR" sz="2400" b="0" i="0" u="none" strike="noStrike" dirty="0">
                <a:solidFill>
                  <a:srgbClr val="000000"/>
                </a:solidFill>
                <a:effectLst/>
              </a:rPr>
              <a:t>- pour la voie générale au moins cinq textes susceptibles de donner lieu à une interrogation (3 extraits au minimum pour chaque œuvre, 2 extraits au minimum pour le parcours associé) ;</a:t>
            </a:r>
          </a:p>
          <a:p>
            <a:pPr algn="just">
              <a:buFontTx/>
              <a:buChar char="-"/>
            </a:pPr>
            <a:r>
              <a:rPr lang="fr-FR" sz="2400" b="0" i="0" u="none" strike="noStrike" dirty="0">
                <a:solidFill>
                  <a:srgbClr val="000000"/>
                </a:solidFill>
                <a:effectLst/>
              </a:rPr>
              <a:t>pour la voie technologique au moins </a:t>
            </a:r>
            <a:r>
              <a:rPr lang="fr-FR" sz="2400" dirty="0">
                <a:solidFill>
                  <a:srgbClr val="000000"/>
                </a:solidFill>
              </a:rPr>
              <a:t>deux</a:t>
            </a:r>
            <a:r>
              <a:rPr lang="fr-FR" sz="2400" b="0" i="0" u="none" strike="noStrike" dirty="0">
                <a:solidFill>
                  <a:srgbClr val="000000"/>
                </a:solidFill>
                <a:effectLst/>
              </a:rPr>
              <a:t> textes susceptibles de donner lieu à une interrogation (2 extraits au minimum pour chaque œuvre, 1 extrait au minimum pour le parcours associé).</a:t>
            </a:r>
          </a:p>
        </p:txBody>
      </p:sp>
      <p:sp>
        <p:nvSpPr>
          <p:cNvPr id="4" name="Espace réservé du numéro de diapositive 3">
            <a:extLst>
              <a:ext uri="{FF2B5EF4-FFF2-40B4-BE49-F238E27FC236}">
                <a16:creationId xmlns:a16="http://schemas.microsoft.com/office/drawing/2014/main" id="{E5DB18AA-08FE-D46A-23CF-36E02F683166}"/>
              </a:ext>
            </a:extLst>
          </p:cNvPr>
          <p:cNvSpPr>
            <a:spLocks noGrp="1"/>
          </p:cNvSpPr>
          <p:nvPr>
            <p:ph type="sldNum" sz="quarter" idx="12"/>
          </p:nvPr>
        </p:nvSpPr>
        <p:spPr/>
        <p:txBody>
          <a:bodyPr/>
          <a:lstStyle/>
          <a:p>
            <a:fld id="{3109D357-8067-4A1F-97B2-93C5160B78D9}" type="slidenum">
              <a:rPr lang="en-US" smtClean="0"/>
              <a:t>4</a:t>
            </a:fld>
            <a:endParaRPr lang="en-US"/>
          </a:p>
        </p:txBody>
      </p:sp>
    </p:spTree>
    <p:extLst>
      <p:ext uri="{BB962C8B-B14F-4D97-AF65-F5344CB8AC3E}">
        <p14:creationId xmlns:p14="http://schemas.microsoft.com/office/powerpoint/2010/main" val="1898138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0BE946-D1B8-6455-6BC2-E6D4B776FBB4}"/>
              </a:ext>
            </a:extLst>
          </p:cNvPr>
          <p:cNvSpPr>
            <a:spLocks noGrp="1"/>
          </p:cNvSpPr>
          <p:nvPr>
            <p:ph type="ctrTitle"/>
          </p:nvPr>
        </p:nvSpPr>
        <p:spPr>
          <a:xfrm>
            <a:off x="6948401" y="288758"/>
            <a:ext cx="5070562" cy="2613660"/>
          </a:xfrm>
        </p:spPr>
        <p:txBody>
          <a:bodyPr anchor="b">
            <a:normAutofit/>
          </a:bodyPr>
          <a:lstStyle/>
          <a:p>
            <a:pPr algn="ctr"/>
            <a:r>
              <a:rPr lang="fr-FR" sz="3300" b="1" dirty="0">
                <a:solidFill>
                  <a:srgbClr val="FF0000"/>
                </a:solidFill>
              </a:rPr>
              <a:t>la contraction </a:t>
            </a:r>
          </a:p>
        </p:txBody>
      </p:sp>
      <p:sp>
        <p:nvSpPr>
          <p:cNvPr id="3" name="Espace réservé du texte 2">
            <a:extLst>
              <a:ext uri="{FF2B5EF4-FFF2-40B4-BE49-F238E27FC236}">
                <a16:creationId xmlns:a16="http://schemas.microsoft.com/office/drawing/2014/main" id="{DF2E4976-E039-1336-CE51-F31551C92C7E}"/>
              </a:ext>
            </a:extLst>
          </p:cNvPr>
          <p:cNvSpPr>
            <a:spLocks noGrp="1"/>
          </p:cNvSpPr>
          <p:nvPr>
            <p:ph type="subTitle" idx="1"/>
          </p:nvPr>
        </p:nvSpPr>
        <p:spPr>
          <a:xfrm>
            <a:off x="8278559" y="4241773"/>
            <a:ext cx="3233737" cy="775222"/>
          </a:xfrm>
        </p:spPr>
        <p:txBody>
          <a:bodyPr anchor="t">
            <a:normAutofit/>
          </a:bodyPr>
          <a:lstStyle/>
          <a:p>
            <a:pPr algn="ctr"/>
            <a:r>
              <a:rPr lang="fr-FR" dirty="0"/>
              <a:t>On</a:t>
            </a:r>
            <a:r>
              <a:rPr lang="fr-FR" dirty="0">
                <a:hlinkClick r:id="rId2"/>
              </a:rPr>
              <a:t> attend </a:t>
            </a:r>
            <a:r>
              <a:rPr lang="fr-FR" dirty="0"/>
              <a:t>: </a:t>
            </a:r>
          </a:p>
        </p:txBody>
      </p:sp>
      <p:sp>
        <p:nvSpPr>
          <p:cNvPr id="12" name="Footer Placeholder 4">
            <a:extLst>
              <a:ext uri="{FF2B5EF4-FFF2-40B4-BE49-F238E27FC236}">
                <a16:creationId xmlns:a16="http://schemas.microsoft.com/office/drawing/2014/main" id="{BBB845BB-54EF-4514-A998-C04FFDEE46D3}"/>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pic>
        <p:nvPicPr>
          <p:cNvPr id="7" name="Espace réservé du contenu 6">
            <a:extLst>
              <a:ext uri="{FF2B5EF4-FFF2-40B4-BE49-F238E27FC236}">
                <a16:creationId xmlns:a16="http://schemas.microsoft.com/office/drawing/2014/main" id="{3C494AE3-9DA8-F3C6-9DDC-7EB09E489EF9}"/>
              </a:ext>
            </a:extLst>
          </p:cNvPr>
          <p:cNvPicPr>
            <a:picLocks noGrp="1" noChangeAspect="1"/>
          </p:cNvPicPr>
          <p:nvPr>
            <p:ph sz="half" idx="4294967295"/>
          </p:nvPr>
        </p:nvPicPr>
        <p:blipFill>
          <a:blip r:embed="rId3"/>
          <a:stretch>
            <a:fillRect/>
          </a:stretch>
        </p:blipFill>
        <p:spPr>
          <a:xfrm>
            <a:off x="838201" y="1456640"/>
            <a:ext cx="5478780" cy="3944720"/>
          </a:xfrm>
          <a:noFill/>
        </p:spPr>
      </p:pic>
      <p:sp>
        <p:nvSpPr>
          <p:cNvPr id="5" name="Espace réservé du numéro de diapositive 4">
            <a:extLst>
              <a:ext uri="{FF2B5EF4-FFF2-40B4-BE49-F238E27FC236}">
                <a16:creationId xmlns:a16="http://schemas.microsoft.com/office/drawing/2014/main" id="{3DDEE1CC-BE6D-FD10-F17D-F63C9F3F89BC}"/>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40</a:t>
            </a:fld>
            <a:endParaRPr lang="en-US"/>
          </a:p>
        </p:txBody>
      </p:sp>
    </p:spTree>
    <p:extLst>
      <p:ext uri="{BB962C8B-B14F-4D97-AF65-F5344CB8AC3E}">
        <p14:creationId xmlns:p14="http://schemas.microsoft.com/office/powerpoint/2010/main" val="3299805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4DFF-C526-E721-2FAB-1E98ACBA8222}"/>
              </a:ext>
            </a:extLst>
          </p:cNvPr>
          <p:cNvSpPr>
            <a:spLocks noGrp="1"/>
          </p:cNvSpPr>
          <p:nvPr>
            <p:ph type="ctrTitle"/>
          </p:nvPr>
        </p:nvSpPr>
        <p:spPr>
          <a:xfrm>
            <a:off x="6908800" y="262487"/>
            <a:ext cx="5053089" cy="1148624"/>
          </a:xfrm>
        </p:spPr>
        <p:txBody>
          <a:bodyPr anchor="b">
            <a:normAutofit/>
          </a:bodyPr>
          <a:lstStyle/>
          <a:p>
            <a:pPr algn="ctr"/>
            <a:r>
              <a:rPr lang="fr-MQ" sz="3600" b="1" dirty="0">
                <a:solidFill>
                  <a:srgbClr val="FF0000"/>
                </a:solidFill>
              </a:rPr>
              <a:t>L’essai</a:t>
            </a:r>
          </a:p>
        </p:txBody>
      </p:sp>
      <p:sp>
        <p:nvSpPr>
          <p:cNvPr id="11" name="Subtitle 2">
            <a:extLst>
              <a:ext uri="{FF2B5EF4-FFF2-40B4-BE49-F238E27FC236}">
                <a16:creationId xmlns:a16="http://schemas.microsoft.com/office/drawing/2014/main" id="{8026D853-A90C-4552-8EDA-857C715FEDF4}"/>
              </a:ext>
            </a:extLst>
          </p:cNvPr>
          <p:cNvSpPr>
            <a:spLocks noGrp="1"/>
          </p:cNvSpPr>
          <p:nvPr>
            <p:ph type="subTitle" idx="1"/>
          </p:nvPr>
        </p:nvSpPr>
        <p:spPr>
          <a:xfrm>
            <a:off x="8053505" y="4114800"/>
            <a:ext cx="3300294" cy="773289"/>
          </a:xfrm>
        </p:spPr>
        <p:txBody>
          <a:bodyPr anchor="t"/>
          <a:lstStyle/>
          <a:p>
            <a:pPr algn="ctr"/>
            <a:r>
              <a:rPr lang="en-US" dirty="0"/>
              <a:t>On</a:t>
            </a:r>
            <a:r>
              <a:rPr lang="en-US" dirty="0">
                <a:hlinkClick r:id="rId2"/>
              </a:rPr>
              <a:t> attend </a:t>
            </a:r>
            <a:r>
              <a:rPr lang="en-US" dirty="0"/>
              <a:t>: </a:t>
            </a:r>
          </a:p>
        </p:txBody>
      </p:sp>
      <p:sp>
        <p:nvSpPr>
          <p:cNvPr id="13" name="Footer Placeholder 4">
            <a:extLst>
              <a:ext uri="{FF2B5EF4-FFF2-40B4-BE49-F238E27FC236}">
                <a16:creationId xmlns:a16="http://schemas.microsoft.com/office/drawing/2014/main" id="{BBB845BB-54EF-4514-A998-C04FFDEE46D3}"/>
              </a:ext>
            </a:extLst>
          </p:cNvPr>
          <p:cNvSpPr>
            <a:spLocks noGrp="1"/>
          </p:cNvSpPr>
          <p:nvPr>
            <p:ph type="ftr" sz="quarter" idx="11"/>
          </p:nvPr>
        </p:nvSpPr>
        <p:spPr>
          <a:xfrm rot="5400000">
            <a:off x="-1131161" y="1592957"/>
            <a:ext cx="2973522" cy="365125"/>
          </a:xfrm>
        </p:spPr>
        <p:txBody>
          <a:bodyPr/>
          <a:lstStyle/>
          <a:p>
            <a:pPr>
              <a:spcAft>
                <a:spcPts val="600"/>
              </a:spcAft>
            </a:pPr>
            <a:r>
              <a:rPr lang="en-US"/>
              <a:t>Sample Footer Text</a:t>
            </a:r>
          </a:p>
        </p:txBody>
      </p:sp>
      <p:pic>
        <p:nvPicPr>
          <p:cNvPr id="6" name="Espace réservé du contenu 5">
            <a:extLst>
              <a:ext uri="{FF2B5EF4-FFF2-40B4-BE49-F238E27FC236}">
                <a16:creationId xmlns:a16="http://schemas.microsoft.com/office/drawing/2014/main" id="{9F245D53-2019-93A6-555D-ABEFAB483605}"/>
              </a:ext>
            </a:extLst>
          </p:cNvPr>
          <p:cNvPicPr>
            <a:picLocks noGrp="1" noChangeAspect="1"/>
          </p:cNvPicPr>
          <p:nvPr>
            <p:ph idx="4294967295"/>
          </p:nvPr>
        </p:nvPicPr>
        <p:blipFill>
          <a:blip r:embed="rId3"/>
          <a:stretch>
            <a:fillRect/>
          </a:stretch>
        </p:blipFill>
        <p:spPr>
          <a:xfrm>
            <a:off x="838201" y="1244337"/>
            <a:ext cx="5478780" cy="4369326"/>
          </a:xfrm>
          <a:noFill/>
        </p:spPr>
      </p:pic>
      <p:sp>
        <p:nvSpPr>
          <p:cNvPr id="15" name="Date Placeholder 3">
            <a:extLst>
              <a:ext uri="{FF2B5EF4-FFF2-40B4-BE49-F238E27FC236}">
                <a16:creationId xmlns:a16="http://schemas.microsoft.com/office/drawing/2014/main" id="{0DCCE557-E097-4F8D-AF45-6407FB7AA213}"/>
              </a:ext>
            </a:extLst>
          </p:cNvPr>
          <p:cNvSpPr>
            <a:spLocks noGrp="1"/>
          </p:cNvSpPr>
          <p:nvPr>
            <p:ph type="dt" sz="half" idx="10"/>
          </p:nvPr>
        </p:nvSpPr>
        <p:spPr>
          <a:xfrm rot="5400000">
            <a:off x="10425981" y="4687095"/>
            <a:ext cx="2706690" cy="365125"/>
          </a:xfrm>
        </p:spPr>
        <p:txBody>
          <a:bodyPr/>
          <a:lstStyle/>
          <a:p>
            <a:pPr>
              <a:spcAft>
                <a:spcPts val="600"/>
              </a:spcAft>
            </a:pPr>
            <a:fld id="{47BC9090-9BE8-4611-B040-7831269239B8}"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B6710FCC-7F2F-E2CF-BD18-950133EDE316}"/>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41</a:t>
            </a:fld>
            <a:endParaRPr lang="en-US"/>
          </a:p>
        </p:txBody>
      </p:sp>
    </p:spTree>
    <p:extLst>
      <p:ext uri="{BB962C8B-B14F-4D97-AF65-F5344CB8AC3E}">
        <p14:creationId xmlns:p14="http://schemas.microsoft.com/office/powerpoint/2010/main" val="353945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399" y="203991"/>
            <a:ext cx="11843657" cy="786610"/>
          </a:xfrm>
        </p:spPr>
        <p:txBody>
          <a:bodyPr/>
          <a:lstStyle/>
          <a:p>
            <a:pPr algn="ctr"/>
            <a:r>
              <a:rPr lang="fr-FR" b="1" dirty="0">
                <a:solidFill>
                  <a:srgbClr val="FF0000"/>
                </a:solidFill>
                <a:latin typeface="+mn-lt"/>
              </a:rPr>
              <a:t>Pour travailler le lexique </a:t>
            </a:r>
          </a:p>
        </p:txBody>
      </p:sp>
      <p:sp>
        <p:nvSpPr>
          <p:cNvPr id="3" name="Espace réservé du contenu 2"/>
          <p:cNvSpPr>
            <a:spLocks noGrp="1"/>
          </p:cNvSpPr>
          <p:nvPr>
            <p:ph idx="1"/>
          </p:nvPr>
        </p:nvSpPr>
        <p:spPr>
          <a:xfrm>
            <a:off x="152398" y="1277698"/>
            <a:ext cx="11843657" cy="5242845"/>
          </a:xfrm>
        </p:spPr>
        <p:txBody>
          <a:bodyPr>
            <a:normAutofit/>
          </a:bodyPr>
          <a:lstStyle/>
          <a:p>
            <a:pPr marL="0" indent="0">
              <a:buNone/>
            </a:pPr>
            <a:r>
              <a:rPr lang="fr-FR" dirty="0"/>
              <a:t>Une didactique du lexique devrait se fonder sur :</a:t>
            </a:r>
          </a:p>
          <a:p>
            <a:pPr lvl="0"/>
            <a:r>
              <a:rPr lang="fr-FR" dirty="0"/>
              <a:t>La nécessité d’un </a:t>
            </a:r>
            <a:r>
              <a:rPr lang="fr-FR" b="1" dirty="0"/>
              <a:t>enseignement systématique du lexique</a:t>
            </a:r>
            <a:r>
              <a:rPr lang="fr-FR" dirty="0"/>
              <a:t>, c'est-à-dire d’un moment d’enseignement fermement structuré et centré sur une question précise.</a:t>
            </a:r>
          </a:p>
          <a:p>
            <a:pPr lvl="0"/>
            <a:r>
              <a:rPr lang="fr-FR" dirty="0"/>
              <a:t>Un </a:t>
            </a:r>
            <a:r>
              <a:rPr lang="fr-FR" b="1" dirty="0"/>
              <a:t>enseignement du lexique fondé sur les régularités morphologiques et sémantiques </a:t>
            </a:r>
            <a:r>
              <a:rPr lang="fr-FR" dirty="0"/>
              <a:t>et donc l’enseignement des structures du lexique : </a:t>
            </a:r>
            <a:r>
              <a:rPr lang="fr-FR" b="1" dirty="0"/>
              <a:t>on ne doit pas viser la quantité</a:t>
            </a:r>
            <a:r>
              <a:rPr lang="fr-FR" dirty="0"/>
              <a:t> (aléatoire, inégalement répartie, relevant de l’encyclopédisme et du vécu des élèves), </a:t>
            </a:r>
            <a:r>
              <a:rPr lang="fr-FR" b="1" dirty="0"/>
              <a:t>mais le système </a:t>
            </a:r>
            <a:r>
              <a:rPr lang="fr-FR" dirty="0"/>
              <a:t>c'est-à-dire la conscience de la structure. Il faut montrer que la maitrise du lexique passe par des opérations efficaces.</a:t>
            </a:r>
          </a:p>
          <a:p>
            <a:pPr lvl="0"/>
            <a:r>
              <a:rPr lang="fr-FR" dirty="0"/>
              <a:t>La nécessité de </a:t>
            </a:r>
            <a:r>
              <a:rPr lang="fr-FR" b="1" dirty="0"/>
              <a:t>mettre les mots en réseau</a:t>
            </a:r>
            <a:r>
              <a:rPr lang="fr-FR" dirty="0"/>
              <a:t> : formel, sémantique, discursif. Les mots s’enrichissent par leur relation entre eux. L’activation des réseaux est un moyen d’aller à la pêche dans la mémoire. Dans une série de mots, un mot en appelle un autre.</a:t>
            </a:r>
          </a:p>
          <a:p>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t>42</a:t>
            </a:fld>
            <a:endParaRPr lang="fr-FR"/>
          </a:p>
        </p:txBody>
      </p:sp>
    </p:spTree>
    <p:extLst>
      <p:ext uri="{BB962C8B-B14F-4D97-AF65-F5344CB8AC3E}">
        <p14:creationId xmlns:p14="http://schemas.microsoft.com/office/powerpoint/2010/main" val="1113953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629" y="123324"/>
            <a:ext cx="11854542" cy="1116811"/>
          </a:xfrm>
        </p:spPr>
        <p:txBody>
          <a:bodyPr/>
          <a:lstStyle/>
          <a:p>
            <a:pPr algn="ctr"/>
            <a:r>
              <a:rPr lang="fr-FR" dirty="0">
                <a:latin typeface="+mn-lt"/>
              </a:rPr>
              <a:t>Pour travailler le lexique (2)</a:t>
            </a:r>
          </a:p>
        </p:txBody>
      </p:sp>
      <p:sp>
        <p:nvSpPr>
          <p:cNvPr id="3" name="Espace réservé du contenu 2"/>
          <p:cNvSpPr>
            <a:spLocks noGrp="1"/>
          </p:cNvSpPr>
          <p:nvPr>
            <p:ph idx="1"/>
          </p:nvPr>
        </p:nvSpPr>
        <p:spPr>
          <a:xfrm>
            <a:off x="261257" y="1371599"/>
            <a:ext cx="11647714" cy="5181601"/>
          </a:xfrm>
        </p:spPr>
        <p:txBody>
          <a:bodyPr>
            <a:normAutofit/>
          </a:bodyPr>
          <a:lstStyle/>
          <a:p>
            <a:pPr lvl="0"/>
            <a:r>
              <a:rPr lang="fr-FR" sz="2400" dirty="0"/>
              <a:t>La relance régulière et la réactivation des réseaux de mots : non seulement pour la mémorisation mais pour passer de la compréhension à la production.</a:t>
            </a:r>
          </a:p>
          <a:p>
            <a:pPr lvl="0"/>
            <a:r>
              <a:rPr lang="fr-FR" sz="2400" dirty="0"/>
              <a:t>Le fait de miser sur la richesse du lexique proposé. </a:t>
            </a:r>
          </a:p>
          <a:p>
            <a:pPr lvl="0"/>
            <a:r>
              <a:rPr lang="fr-FR" sz="2400" dirty="0"/>
              <a:t>La nécessité d’intégrer la composante syntaxique dans l’enseignement du lexique. </a:t>
            </a:r>
          </a:p>
          <a:p>
            <a:pPr lvl="0"/>
            <a:r>
              <a:rPr lang="fr-FR" sz="2400" dirty="0"/>
              <a:t>La relation entre lecture et lexique : il ne faut pas interrompre la linéarisation de la lecture mais travailler en amont les mots ou y revenir en aval.</a:t>
            </a:r>
          </a:p>
          <a:p>
            <a:r>
              <a:rPr lang="fr-FR" sz="2400" dirty="0"/>
              <a:t>Une ressource associée en lycée : </a:t>
            </a:r>
            <a:r>
              <a:rPr lang="fr-FR" sz="2400" dirty="0">
                <a:hlinkClick r:id="rId2"/>
              </a:rPr>
              <a:t>lexique et culture </a:t>
            </a:r>
            <a:endParaRPr lang="fr-FR" sz="2400" dirty="0"/>
          </a:p>
          <a:p>
            <a:pPr lvl="0"/>
            <a:r>
              <a:rPr lang="fr-FR" sz="2400" dirty="0"/>
              <a:t>Le travail sur le lexique en relation avec les autres disciplines.</a:t>
            </a:r>
          </a:p>
          <a:p>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t>43</a:t>
            </a:fld>
            <a:endParaRPr lang="fr-FR"/>
          </a:p>
        </p:txBody>
      </p:sp>
    </p:spTree>
    <p:extLst>
      <p:ext uri="{BB962C8B-B14F-4D97-AF65-F5344CB8AC3E}">
        <p14:creationId xmlns:p14="http://schemas.microsoft.com/office/powerpoint/2010/main" val="520740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7FF0B-CA1C-F432-0053-E83B7EA6E1A1}"/>
              </a:ext>
            </a:extLst>
          </p:cNvPr>
          <p:cNvSpPr>
            <a:spLocks noGrp="1"/>
          </p:cNvSpPr>
          <p:nvPr>
            <p:ph type="title"/>
          </p:nvPr>
        </p:nvSpPr>
        <p:spPr>
          <a:xfrm>
            <a:off x="230111" y="5949243"/>
            <a:ext cx="11856805" cy="772231"/>
          </a:xfrm>
        </p:spPr>
        <p:txBody>
          <a:bodyPr anchor="b">
            <a:normAutofit/>
          </a:bodyPr>
          <a:lstStyle/>
          <a:p>
            <a:pPr algn="ctr"/>
            <a:r>
              <a:rPr lang="fr-MQ" sz="3700" b="1" dirty="0">
                <a:solidFill>
                  <a:srgbClr val="FF0000"/>
                </a:solidFill>
              </a:rPr>
              <a:t>L’évaluation : une conférence </a:t>
            </a:r>
            <a:r>
              <a:rPr lang="fr-MQ" sz="3700" b="1" dirty="0">
                <a:solidFill>
                  <a:srgbClr val="FF0000"/>
                </a:solidFill>
                <a:hlinkClick r:id="rId2"/>
              </a:rPr>
              <a:t>du cnesco</a:t>
            </a:r>
            <a:r>
              <a:rPr lang="fr-MQ" sz="3700" b="1" dirty="0">
                <a:hlinkClick r:id="rId2"/>
              </a:rPr>
              <a:t> </a:t>
            </a:r>
            <a:endParaRPr lang="fr-MQ" sz="3700" b="1" dirty="0"/>
          </a:p>
        </p:txBody>
      </p:sp>
      <p:pic>
        <p:nvPicPr>
          <p:cNvPr id="6" name="Espace réservé du contenu 5" descr="Une image contenant texte&#10;&#10;Description générée automatiquement">
            <a:extLst>
              <a:ext uri="{FF2B5EF4-FFF2-40B4-BE49-F238E27FC236}">
                <a16:creationId xmlns:a16="http://schemas.microsoft.com/office/drawing/2014/main" id="{DE95D810-56A8-FEEC-9321-33C8A2C79BA3}"/>
              </a:ext>
            </a:extLst>
          </p:cNvPr>
          <p:cNvPicPr>
            <a:picLocks noGrp="1" noChangeAspect="1"/>
          </p:cNvPicPr>
          <p:nvPr>
            <p:ph idx="1"/>
          </p:nvPr>
        </p:nvPicPr>
        <p:blipFill rotWithShape="1">
          <a:blip r:embed="rId3"/>
          <a:srcRect b="6692"/>
          <a:stretch/>
        </p:blipFill>
        <p:spPr>
          <a:xfrm>
            <a:off x="5246260" y="136525"/>
            <a:ext cx="6945740" cy="5588000"/>
          </a:xfrm>
          <a:noFill/>
        </p:spPr>
      </p:pic>
      <p:sp>
        <p:nvSpPr>
          <p:cNvPr id="15" name="Date Placeholder 3">
            <a:extLst>
              <a:ext uri="{FF2B5EF4-FFF2-40B4-BE49-F238E27FC236}">
                <a16:creationId xmlns:a16="http://schemas.microsoft.com/office/drawing/2014/main" id="{030C91EB-472B-457A-9721-71076CA58013}"/>
              </a:ext>
            </a:extLst>
          </p:cNvPr>
          <p:cNvSpPr>
            <a:spLocks noGrp="1"/>
          </p:cNvSpPr>
          <p:nvPr>
            <p:ph type="dt" sz="half" idx="10"/>
          </p:nvPr>
        </p:nvSpPr>
        <p:spPr>
          <a:xfrm rot="5400000">
            <a:off x="10425981" y="4687095"/>
            <a:ext cx="2706690" cy="365125"/>
          </a:xfrm>
        </p:spPr>
        <p:txBody>
          <a:bodyPr/>
          <a:lstStyle/>
          <a:p>
            <a:pPr>
              <a:spcAft>
                <a:spcPts val="600"/>
              </a:spcAft>
            </a:pPr>
            <a:fld id="{597E95C0-48D6-4F49-8256-5C7BA6069FB1}"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5273111B-3D4D-2D90-2736-F909B276E3EA}"/>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44</a:t>
            </a:fld>
            <a:endParaRPr lang="en-US"/>
          </a:p>
        </p:txBody>
      </p:sp>
    </p:spTree>
    <p:extLst>
      <p:ext uri="{BB962C8B-B14F-4D97-AF65-F5344CB8AC3E}">
        <p14:creationId xmlns:p14="http://schemas.microsoft.com/office/powerpoint/2010/main" val="329444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15570-F2D1-DCEC-3C4D-13D556CF9066}"/>
              </a:ext>
            </a:extLst>
          </p:cNvPr>
          <p:cNvSpPr>
            <a:spLocks noGrp="1"/>
          </p:cNvSpPr>
          <p:nvPr>
            <p:ph type="title"/>
          </p:nvPr>
        </p:nvSpPr>
        <p:spPr>
          <a:xfrm>
            <a:off x="108856" y="123324"/>
            <a:ext cx="11854543" cy="1237390"/>
          </a:xfrm>
        </p:spPr>
        <p:txBody>
          <a:bodyPr>
            <a:normAutofit fontScale="90000"/>
          </a:bodyPr>
          <a:lstStyle/>
          <a:p>
            <a:pPr algn="ctr"/>
            <a:r>
              <a:rPr lang="fr-FR" b="1" dirty="0">
                <a:solidFill>
                  <a:srgbClr val="FF0000"/>
                </a:solidFill>
              </a:rPr>
              <a:t>L’évaluation </a:t>
            </a:r>
            <a:br>
              <a:rPr lang="fr-FR" b="1" dirty="0">
                <a:solidFill>
                  <a:srgbClr val="FF0000"/>
                </a:solidFill>
              </a:rPr>
            </a:br>
            <a:r>
              <a:rPr lang="fr-FR" b="1" dirty="0">
                <a:solidFill>
                  <a:srgbClr val="FF0000"/>
                </a:solidFill>
              </a:rPr>
              <a:t>dans le cadre du contrôle continu (1)</a:t>
            </a:r>
          </a:p>
        </p:txBody>
      </p:sp>
      <p:sp>
        <p:nvSpPr>
          <p:cNvPr id="3" name="Espace réservé du contenu 2">
            <a:extLst>
              <a:ext uri="{FF2B5EF4-FFF2-40B4-BE49-F238E27FC236}">
                <a16:creationId xmlns:a16="http://schemas.microsoft.com/office/drawing/2014/main" id="{39744672-11B8-8A21-E2F8-B420605FB66D}"/>
              </a:ext>
            </a:extLst>
          </p:cNvPr>
          <p:cNvSpPr>
            <a:spLocks noGrp="1"/>
          </p:cNvSpPr>
          <p:nvPr>
            <p:ph idx="1"/>
          </p:nvPr>
        </p:nvSpPr>
        <p:spPr>
          <a:xfrm>
            <a:off x="250371" y="1506297"/>
            <a:ext cx="11713027" cy="5228379"/>
          </a:xfrm>
        </p:spPr>
        <p:txBody>
          <a:bodyPr>
            <a:normAutofit fontScale="92500" lnSpcReduction="10000"/>
          </a:bodyPr>
          <a:lstStyle/>
          <a:p>
            <a:pPr algn="just"/>
            <a:r>
              <a:rPr lang="fr-FR" b="1" dirty="0"/>
              <a:t>La moyenne de français ayant vocation à jouer un rôle dans le parcours de l’élève, en particulier lors de la procédure </a:t>
            </a:r>
            <a:r>
              <a:rPr lang="fr-FR" b="1" dirty="0" err="1"/>
              <a:t>Parcoursup</a:t>
            </a:r>
            <a:r>
              <a:rPr lang="fr-FR" b="1" dirty="0"/>
              <a:t>, quelques principes sont rappelés : </a:t>
            </a:r>
          </a:p>
          <a:p>
            <a:pPr algn="just"/>
            <a:r>
              <a:rPr lang="fr-FR" b="1" dirty="0"/>
              <a:t>1/ Pour évaluer et accompagner </a:t>
            </a:r>
          </a:p>
          <a:p>
            <a:pPr algn="just"/>
            <a:r>
              <a:rPr lang="fr-FR" dirty="0"/>
              <a:t>Les apprentissages gagnent à être évalués </a:t>
            </a:r>
            <a:r>
              <a:rPr lang="fr-FR" u="sng" dirty="0"/>
              <a:t>au long de l’année scolaire</a:t>
            </a:r>
            <a:r>
              <a:rPr lang="fr-FR" dirty="0"/>
              <a:t>, pour permettre aux élèves de mesurer leurs acquis et de travailler à leur progression.</a:t>
            </a:r>
          </a:p>
          <a:p>
            <a:pPr algn="just"/>
            <a:r>
              <a:rPr lang="fr-FR" dirty="0"/>
              <a:t>Une moyenne trimestrielle ou semestrielle, pour être </a:t>
            </a:r>
            <a:r>
              <a:rPr lang="fr-FR" u="sng" dirty="0"/>
              <a:t>significative</a:t>
            </a:r>
            <a:r>
              <a:rPr lang="fr-FR" dirty="0"/>
              <a:t>, repose sur un minimum de trois notes d’écrit (dont au moins une évaluant un devoir sur table) et une note d’oral (y compris sous la forme de fichier oral rendu). Selon la complexité des différents exercices attendus, un jeu de coefficients peut être mis en place.</a:t>
            </a:r>
          </a:p>
          <a:p>
            <a:pPr algn="just"/>
            <a:r>
              <a:rPr lang="fr-FR" b="1" dirty="0"/>
              <a:t>Il est possible de </a:t>
            </a:r>
            <a:r>
              <a:rPr lang="fr-FR" dirty="0"/>
              <a:t>recourir à </a:t>
            </a:r>
            <a:r>
              <a:rPr lang="fr-FR" u="sng" dirty="0"/>
              <a:t>des exercices de formes diverses</a:t>
            </a:r>
            <a:r>
              <a:rPr lang="fr-FR" dirty="0"/>
              <a:t> afin de donner des points d’appui complémentaires aux élèves : l’oral (à travers des exercices définis et non une « note de participation » dont les critères ne sont pas explicites) entre ainsi en compte dans l’évaluation des résultats des élèves, au même titre que l’écrit. </a:t>
            </a:r>
            <a:r>
              <a:rPr lang="fr-FR" b="1" dirty="0"/>
              <a:t> </a:t>
            </a:r>
          </a:p>
          <a:p>
            <a:pPr algn="just"/>
            <a:r>
              <a:rPr lang="fr-FR" b="1" dirty="0"/>
              <a:t>Les </a:t>
            </a:r>
            <a:r>
              <a:rPr lang="fr-FR" b="1" dirty="0" err="1"/>
              <a:t>coéficients</a:t>
            </a:r>
            <a:r>
              <a:rPr lang="fr-FR" b="1" dirty="0"/>
              <a:t> tiennent compte de la complexité des exercices : </a:t>
            </a:r>
            <a:r>
              <a:rPr lang="fr-FR" dirty="0"/>
              <a:t>une analyse de texte menée en 8 minutes doit avoir un coefficient plus important qu’une lecture expressive menée en 2 minutes ; un ensemble contraction-essai sur le format des sujets du baccalauréat technologique doit avoir un coefficient plus important qu’une contraction seule, menée sur un texte plus court que ceux donnés aux épreuves anticipées de français.  </a:t>
            </a:r>
          </a:p>
        </p:txBody>
      </p:sp>
      <p:sp>
        <p:nvSpPr>
          <p:cNvPr id="4" name="Espace réservé du numéro de diapositive 3">
            <a:extLst>
              <a:ext uri="{FF2B5EF4-FFF2-40B4-BE49-F238E27FC236}">
                <a16:creationId xmlns:a16="http://schemas.microsoft.com/office/drawing/2014/main" id="{595E9802-73CD-09AD-0E52-0C4404E816A6}"/>
              </a:ext>
            </a:extLst>
          </p:cNvPr>
          <p:cNvSpPr>
            <a:spLocks noGrp="1"/>
          </p:cNvSpPr>
          <p:nvPr>
            <p:ph type="sldNum" sz="quarter" idx="12"/>
          </p:nvPr>
        </p:nvSpPr>
        <p:spPr/>
        <p:txBody>
          <a:bodyPr/>
          <a:lstStyle/>
          <a:p>
            <a:fld id="{3109D357-8067-4A1F-97B2-93C5160B78D9}" type="slidenum">
              <a:rPr lang="en-US" smtClean="0"/>
              <a:t>45</a:t>
            </a:fld>
            <a:endParaRPr lang="en-US"/>
          </a:p>
        </p:txBody>
      </p:sp>
    </p:spTree>
    <p:extLst>
      <p:ext uri="{BB962C8B-B14F-4D97-AF65-F5344CB8AC3E}">
        <p14:creationId xmlns:p14="http://schemas.microsoft.com/office/powerpoint/2010/main" val="320895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62537-8C58-9DC5-E8EA-F9B2BCBD8C88}"/>
              </a:ext>
            </a:extLst>
          </p:cNvPr>
          <p:cNvSpPr>
            <a:spLocks noGrp="1"/>
          </p:cNvSpPr>
          <p:nvPr>
            <p:ph type="title"/>
          </p:nvPr>
        </p:nvSpPr>
        <p:spPr>
          <a:xfrm>
            <a:off x="119742" y="123324"/>
            <a:ext cx="11908971" cy="1116811"/>
          </a:xfrm>
        </p:spPr>
        <p:txBody>
          <a:bodyPr>
            <a:normAutofit fontScale="90000"/>
          </a:bodyPr>
          <a:lstStyle/>
          <a:p>
            <a:pPr algn="ctr"/>
            <a:r>
              <a:rPr lang="fr-FR" b="1" dirty="0"/>
              <a:t>L’évaluation </a:t>
            </a:r>
            <a:br>
              <a:rPr lang="fr-FR" b="1" dirty="0"/>
            </a:br>
            <a:r>
              <a:rPr lang="fr-FR" b="1" dirty="0"/>
              <a:t>dans le cadre du contrôle continu (2) </a:t>
            </a:r>
          </a:p>
        </p:txBody>
      </p:sp>
      <p:sp>
        <p:nvSpPr>
          <p:cNvPr id="3" name="Espace réservé du contenu 2">
            <a:extLst>
              <a:ext uri="{FF2B5EF4-FFF2-40B4-BE49-F238E27FC236}">
                <a16:creationId xmlns:a16="http://schemas.microsoft.com/office/drawing/2014/main" id="{139851F1-39BF-2D8D-C84C-1574E2FF446B}"/>
              </a:ext>
            </a:extLst>
          </p:cNvPr>
          <p:cNvSpPr>
            <a:spLocks noGrp="1"/>
          </p:cNvSpPr>
          <p:nvPr>
            <p:ph idx="1"/>
          </p:nvPr>
        </p:nvSpPr>
        <p:spPr>
          <a:xfrm>
            <a:off x="261256" y="1538955"/>
            <a:ext cx="11767457" cy="5101331"/>
          </a:xfrm>
        </p:spPr>
        <p:txBody>
          <a:bodyPr/>
          <a:lstStyle/>
          <a:p>
            <a:pPr algn="just"/>
            <a:r>
              <a:rPr lang="fr-FR" sz="2400" dirty="0"/>
              <a:t>2/ Des points de vigilance </a:t>
            </a:r>
          </a:p>
          <a:p>
            <a:pPr algn="just"/>
            <a:r>
              <a:rPr lang="fr-FR" sz="2400" dirty="0"/>
              <a:t>La </a:t>
            </a:r>
            <a:r>
              <a:rPr lang="fr-FR" sz="2400" u="sng" dirty="0"/>
              <a:t>découverte des différents exercices</a:t>
            </a:r>
            <a:r>
              <a:rPr lang="fr-FR" sz="2400" dirty="0"/>
              <a:t> (et notamment ceux du baccalauréat : contraction, essai, dissertation, commentaire, explication linéaire), si elle doit être progressive, ne gagne pas à être retardée.</a:t>
            </a:r>
          </a:p>
          <a:p>
            <a:pPr algn="just"/>
            <a:r>
              <a:rPr lang="fr-FR" sz="2400" dirty="0"/>
              <a:t>Il importe donc de mettre en place </a:t>
            </a:r>
            <a:r>
              <a:rPr lang="fr-FR" sz="2400" u="sng" dirty="0"/>
              <a:t>des exercices complets dès le deuxième trimestre de seconde</a:t>
            </a:r>
            <a:r>
              <a:rPr lang="fr-FR" sz="2400" dirty="0"/>
              <a:t> : les formats intermédiaires (rédaction d’un plan, d’une introduction, d’un paragraphe argumentatif) doivent être réservés au premier trimestre de seconde.  </a:t>
            </a:r>
          </a:p>
          <a:p>
            <a:pPr algn="just"/>
            <a:r>
              <a:rPr lang="fr-FR" sz="2400" dirty="0"/>
              <a:t>Pour les exercices composites (essai/contraction, ou les différentes parties de l’oral des ÉAF), chaque partie peut donner lieu à une évaluation autonome en cours de formation.</a:t>
            </a:r>
          </a:p>
          <a:p>
            <a:endParaRPr lang="fr-FR" dirty="0"/>
          </a:p>
        </p:txBody>
      </p:sp>
      <p:sp>
        <p:nvSpPr>
          <p:cNvPr id="4" name="Espace réservé du numéro de diapositive 3">
            <a:extLst>
              <a:ext uri="{FF2B5EF4-FFF2-40B4-BE49-F238E27FC236}">
                <a16:creationId xmlns:a16="http://schemas.microsoft.com/office/drawing/2014/main" id="{6452B7AB-2842-8721-C8F5-043676DE1DE9}"/>
              </a:ext>
            </a:extLst>
          </p:cNvPr>
          <p:cNvSpPr>
            <a:spLocks noGrp="1"/>
          </p:cNvSpPr>
          <p:nvPr>
            <p:ph type="sldNum" sz="quarter" idx="12"/>
          </p:nvPr>
        </p:nvSpPr>
        <p:spPr/>
        <p:txBody>
          <a:bodyPr/>
          <a:lstStyle/>
          <a:p>
            <a:fld id="{3109D357-8067-4A1F-97B2-93C5160B78D9}" type="slidenum">
              <a:rPr lang="en-US" smtClean="0"/>
              <a:t>46</a:t>
            </a:fld>
            <a:endParaRPr lang="en-US"/>
          </a:p>
        </p:txBody>
      </p:sp>
    </p:spTree>
    <p:extLst>
      <p:ext uri="{BB962C8B-B14F-4D97-AF65-F5344CB8AC3E}">
        <p14:creationId xmlns:p14="http://schemas.microsoft.com/office/powerpoint/2010/main" val="1413815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73651-86B0-18BD-EA37-8E8A34F9EA19}"/>
              </a:ext>
            </a:extLst>
          </p:cNvPr>
          <p:cNvSpPr>
            <a:spLocks noGrp="1"/>
          </p:cNvSpPr>
          <p:nvPr>
            <p:ph type="title"/>
          </p:nvPr>
        </p:nvSpPr>
        <p:spPr>
          <a:xfrm>
            <a:off x="108856" y="123324"/>
            <a:ext cx="11865429" cy="1117647"/>
          </a:xfrm>
        </p:spPr>
        <p:txBody>
          <a:bodyPr>
            <a:normAutofit fontScale="90000"/>
          </a:bodyPr>
          <a:lstStyle/>
          <a:p>
            <a:pPr algn="ctr"/>
            <a:r>
              <a:rPr lang="fr-FR" b="1" dirty="0"/>
              <a:t>L’évaluation </a:t>
            </a:r>
            <a:br>
              <a:rPr lang="fr-FR" b="1" dirty="0"/>
            </a:br>
            <a:r>
              <a:rPr lang="fr-FR" b="1" dirty="0"/>
              <a:t>dans le cadre du contrôle continu (3) </a:t>
            </a:r>
          </a:p>
        </p:txBody>
      </p:sp>
      <p:sp>
        <p:nvSpPr>
          <p:cNvPr id="3" name="Espace réservé du contenu 2">
            <a:extLst>
              <a:ext uri="{FF2B5EF4-FFF2-40B4-BE49-F238E27FC236}">
                <a16:creationId xmlns:a16="http://schemas.microsoft.com/office/drawing/2014/main" id="{9E7B8F1E-0C54-9EB7-9D60-4C8F3FB26796}"/>
              </a:ext>
            </a:extLst>
          </p:cNvPr>
          <p:cNvSpPr>
            <a:spLocks noGrp="1"/>
          </p:cNvSpPr>
          <p:nvPr>
            <p:ph idx="1"/>
          </p:nvPr>
        </p:nvSpPr>
        <p:spPr>
          <a:xfrm>
            <a:off x="108855" y="1371599"/>
            <a:ext cx="11865429" cy="5214258"/>
          </a:xfrm>
        </p:spPr>
        <p:txBody>
          <a:bodyPr/>
          <a:lstStyle/>
          <a:p>
            <a:pPr algn="just"/>
            <a:r>
              <a:rPr lang="fr-FR" dirty="0"/>
              <a:t>3/ </a:t>
            </a:r>
            <a:r>
              <a:rPr lang="fr-FR" sz="2400" dirty="0"/>
              <a:t>Les activités supports d’évaluation </a:t>
            </a:r>
          </a:p>
          <a:p>
            <a:pPr algn="just"/>
            <a:r>
              <a:rPr lang="fr-FR" sz="2400" dirty="0"/>
              <a:t>Dès le </a:t>
            </a:r>
            <a:r>
              <a:rPr lang="fr-FR" sz="2400" b="1" dirty="0"/>
              <a:t>deuxième trimestre de seconde</a:t>
            </a:r>
            <a:r>
              <a:rPr lang="fr-FR" sz="2400" dirty="0"/>
              <a:t>, les différents </a:t>
            </a:r>
            <a:r>
              <a:rPr lang="fr-FR" sz="2400" b="1" dirty="0"/>
              <a:t>exercices des ÉAF </a:t>
            </a:r>
            <a:r>
              <a:rPr lang="fr-FR" sz="2400" dirty="0"/>
              <a:t>doivent nécessairement être mis en place : </a:t>
            </a:r>
            <a:r>
              <a:rPr lang="fr-FR" sz="2400" b="1" dirty="0"/>
              <a:t>contraction, essai, dissertation, commentaire, explication linéaire </a:t>
            </a:r>
            <a:r>
              <a:rPr lang="fr-FR" sz="2400" dirty="0"/>
              <a:t>; l’apprentissage de ces exercices ne doit pas être réservé à l’année de première </a:t>
            </a:r>
          </a:p>
          <a:p>
            <a:pPr algn="just"/>
            <a:r>
              <a:rPr lang="fr-FR" sz="2400" dirty="0"/>
              <a:t>À côté de ces exercices canoniques définis par les textes règlementaires, l’évaluation gagne à s’appuyer sur des exercices de forme plus libre : un ou deux </a:t>
            </a:r>
            <a:r>
              <a:rPr lang="fr-FR" sz="2400" b="1" dirty="0"/>
              <a:t>écrit(s) d’appropriation</a:t>
            </a:r>
            <a:r>
              <a:rPr lang="fr-FR" sz="2400" dirty="0"/>
              <a:t>, une ou deux </a:t>
            </a:r>
            <a:r>
              <a:rPr lang="fr-FR" sz="2400" b="1" dirty="0"/>
              <a:t>évaluation(s) orale(s) </a:t>
            </a:r>
            <a:r>
              <a:rPr lang="fr-FR" sz="2400" dirty="0"/>
              <a:t>peuvent chaque année utilement venir compléter les devoirs modélisés par l’examen </a:t>
            </a:r>
          </a:p>
          <a:p>
            <a:pPr algn="just"/>
            <a:r>
              <a:rPr lang="fr-FR" sz="2400" b="1" dirty="0"/>
              <a:t>La tenue d’un carnet de lecture </a:t>
            </a:r>
            <a:r>
              <a:rPr lang="fr-FR" sz="2400" dirty="0"/>
              <a:t>incluant divers écrits de réception et d’appropriation peut également venir nourrir l’évaluation.</a:t>
            </a:r>
          </a:p>
          <a:p>
            <a:endParaRPr lang="fr-FR" dirty="0"/>
          </a:p>
        </p:txBody>
      </p:sp>
      <p:sp>
        <p:nvSpPr>
          <p:cNvPr id="4" name="Espace réservé du numéro de diapositive 3">
            <a:extLst>
              <a:ext uri="{FF2B5EF4-FFF2-40B4-BE49-F238E27FC236}">
                <a16:creationId xmlns:a16="http://schemas.microsoft.com/office/drawing/2014/main" id="{5154E455-5F33-5106-8335-93E8B5D7955B}"/>
              </a:ext>
            </a:extLst>
          </p:cNvPr>
          <p:cNvSpPr>
            <a:spLocks noGrp="1"/>
          </p:cNvSpPr>
          <p:nvPr>
            <p:ph type="sldNum" sz="quarter" idx="12"/>
          </p:nvPr>
        </p:nvSpPr>
        <p:spPr/>
        <p:txBody>
          <a:bodyPr/>
          <a:lstStyle/>
          <a:p>
            <a:fld id="{3109D357-8067-4A1F-97B2-93C5160B78D9}" type="slidenum">
              <a:rPr lang="en-US" smtClean="0"/>
              <a:t>47</a:t>
            </a:fld>
            <a:endParaRPr lang="en-US"/>
          </a:p>
        </p:txBody>
      </p:sp>
    </p:spTree>
    <p:extLst>
      <p:ext uri="{BB962C8B-B14F-4D97-AF65-F5344CB8AC3E}">
        <p14:creationId xmlns:p14="http://schemas.microsoft.com/office/powerpoint/2010/main" val="576125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708232-B4BD-E143-2511-11866D7D0F19}"/>
              </a:ext>
            </a:extLst>
          </p:cNvPr>
          <p:cNvSpPr>
            <a:spLocks noGrp="1"/>
          </p:cNvSpPr>
          <p:nvPr>
            <p:ph type="title"/>
          </p:nvPr>
        </p:nvSpPr>
        <p:spPr>
          <a:xfrm>
            <a:off x="119742" y="225762"/>
            <a:ext cx="11985171" cy="1116811"/>
          </a:xfrm>
        </p:spPr>
        <p:txBody>
          <a:bodyPr>
            <a:normAutofit fontScale="90000"/>
          </a:bodyPr>
          <a:lstStyle/>
          <a:p>
            <a:pPr algn="ctr"/>
            <a:r>
              <a:rPr lang="fr-FR" dirty="0"/>
              <a:t>L’évaluation </a:t>
            </a:r>
            <a:br>
              <a:rPr lang="fr-FR" dirty="0"/>
            </a:br>
            <a:r>
              <a:rPr lang="fr-FR" dirty="0"/>
              <a:t>dans le cadre du contrôle continu (4) </a:t>
            </a:r>
          </a:p>
        </p:txBody>
      </p:sp>
      <p:sp>
        <p:nvSpPr>
          <p:cNvPr id="3" name="Espace réservé du contenu 2">
            <a:extLst>
              <a:ext uri="{FF2B5EF4-FFF2-40B4-BE49-F238E27FC236}">
                <a16:creationId xmlns:a16="http://schemas.microsoft.com/office/drawing/2014/main" id="{8B3B53C8-E388-F97F-7E4C-F660A0EA9777}"/>
              </a:ext>
            </a:extLst>
          </p:cNvPr>
          <p:cNvSpPr>
            <a:spLocks noGrp="1"/>
          </p:cNvSpPr>
          <p:nvPr>
            <p:ph idx="1"/>
          </p:nvPr>
        </p:nvSpPr>
        <p:spPr>
          <a:xfrm>
            <a:off x="304800" y="1484527"/>
            <a:ext cx="11669486" cy="5297273"/>
          </a:xfrm>
        </p:spPr>
        <p:txBody>
          <a:bodyPr>
            <a:normAutofit/>
          </a:bodyPr>
          <a:lstStyle/>
          <a:p>
            <a:pPr algn="just"/>
            <a:r>
              <a:rPr lang="fr-FR" sz="2400" dirty="0"/>
              <a:t>Les usages des sujets d’examens </a:t>
            </a:r>
          </a:p>
          <a:p>
            <a:pPr algn="just"/>
            <a:r>
              <a:rPr lang="fr-FR" sz="2400" dirty="0"/>
              <a:t>Les </a:t>
            </a:r>
            <a:r>
              <a:rPr lang="fr-FR" sz="2400" b="1" dirty="0"/>
              <a:t>différents sujets donnés aux ÉAF </a:t>
            </a:r>
            <a:r>
              <a:rPr lang="fr-FR" sz="2400" dirty="0"/>
              <a:t>peuvent être utilisés pour entraîner les élèves aux exercices, en particulier pour les commentaires, et – pour les dissertations, essais et contractions – pour les objets d’étude dont le programme n’a pas été renouvelé : </a:t>
            </a:r>
          </a:p>
          <a:p>
            <a:pPr marL="342900" indent="-342900" algn="just">
              <a:buFontTx/>
              <a:buChar char="-"/>
            </a:pPr>
            <a:r>
              <a:rPr lang="fr-FR" sz="2400" dirty="0"/>
              <a:t>de </a:t>
            </a:r>
            <a:r>
              <a:rPr lang="fr-FR" sz="2400" b="1" dirty="0"/>
              <a:t>devoirs interclasses </a:t>
            </a:r>
          </a:p>
          <a:p>
            <a:pPr marL="342900" indent="-342900" algn="just">
              <a:buFontTx/>
              <a:buChar char="-"/>
            </a:pPr>
            <a:r>
              <a:rPr lang="fr-FR" sz="2400" dirty="0"/>
              <a:t>une </a:t>
            </a:r>
            <a:r>
              <a:rPr lang="fr-FR" sz="2400" b="1" dirty="0"/>
              <a:t>harmonisation de l’évaluation par l’équipe </a:t>
            </a:r>
            <a:r>
              <a:rPr lang="fr-FR" sz="2400" dirty="0"/>
              <a:t>de Lettres de votre établissement. </a:t>
            </a:r>
          </a:p>
        </p:txBody>
      </p:sp>
      <p:sp>
        <p:nvSpPr>
          <p:cNvPr id="4" name="Espace réservé du numéro de diapositive 3">
            <a:extLst>
              <a:ext uri="{FF2B5EF4-FFF2-40B4-BE49-F238E27FC236}">
                <a16:creationId xmlns:a16="http://schemas.microsoft.com/office/drawing/2014/main" id="{F1B5D963-D277-3941-9C44-553212D9D02A}"/>
              </a:ext>
            </a:extLst>
          </p:cNvPr>
          <p:cNvSpPr>
            <a:spLocks noGrp="1"/>
          </p:cNvSpPr>
          <p:nvPr>
            <p:ph type="sldNum" sz="quarter" idx="12"/>
          </p:nvPr>
        </p:nvSpPr>
        <p:spPr/>
        <p:txBody>
          <a:bodyPr/>
          <a:lstStyle/>
          <a:p>
            <a:fld id="{3109D357-8067-4A1F-97B2-93C5160B78D9}" type="slidenum">
              <a:rPr lang="en-US" smtClean="0"/>
              <a:t>48</a:t>
            </a:fld>
            <a:endParaRPr lang="en-US"/>
          </a:p>
        </p:txBody>
      </p:sp>
    </p:spTree>
    <p:extLst>
      <p:ext uri="{BB962C8B-B14F-4D97-AF65-F5344CB8AC3E}">
        <p14:creationId xmlns:p14="http://schemas.microsoft.com/office/powerpoint/2010/main" val="3746669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FEE7EDC9-F639-2A42-9938-B0D592282CDD}"/>
              </a:ext>
            </a:extLst>
          </p:cNvPr>
          <p:cNvGraphicFramePr>
            <a:graphicFrameLocks noGrp="1"/>
          </p:cNvGraphicFramePr>
          <p:nvPr>
            <p:ph idx="1"/>
          </p:nvPr>
        </p:nvGraphicFramePr>
        <p:xfrm>
          <a:off x="3868737" y="328614"/>
          <a:ext cx="8070343" cy="621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a:extLst>
              <a:ext uri="{FF2B5EF4-FFF2-40B4-BE49-F238E27FC236}">
                <a16:creationId xmlns:a16="http://schemas.microsoft.com/office/drawing/2014/main" id="{59A2AE0A-AEC4-1747-BD2C-736F7871DD67}"/>
              </a:ext>
            </a:extLst>
          </p:cNvPr>
          <p:cNvSpPr txBox="1"/>
          <p:nvPr/>
        </p:nvSpPr>
        <p:spPr>
          <a:xfrm>
            <a:off x="147699" y="328614"/>
            <a:ext cx="5066557" cy="584775"/>
          </a:xfrm>
          <a:prstGeom prst="rect">
            <a:avLst/>
          </a:prstGeom>
          <a:noFill/>
        </p:spPr>
        <p:txBody>
          <a:bodyPr wrap="square" rtlCol="0">
            <a:spAutoFit/>
          </a:bodyPr>
          <a:lstStyle/>
          <a:p>
            <a:pPr algn="ctr"/>
            <a:r>
              <a:rPr lang="fr-FR" sz="3200" b="1" dirty="0">
                <a:solidFill>
                  <a:srgbClr val="FF0000"/>
                </a:solidFill>
              </a:rPr>
              <a:t>Organisation d’une séquence </a:t>
            </a:r>
            <a:endParaRPr lang="fr-FR" sz="3200" dirty="0">
              <a:solidFill>
                <a:srgbClr val="FF0000"/>
              </a:solidFill>
            </a:endParaRPr>
          </a:p>
        </p:txBody>
      </p:sp>
      <p:sp>
        <p:nvSpPr>
          <p:cNvPr id="7" name="Espace réservé du numéro de diapositive 6">
            <a:extLst>
              <a:ext uri="{FF2B5EF4-FFF2-40B4-BE49-F238E27FC236}">
                <a16:creationId xmlns:a16="http://schemas.microsoft.com/office/drawing/2014/main" id="{ACB5F600-A551-AB20-4B3C-D7990EE23563}"/>
              </a:ext>
            </a:extLst>
          </p:cNvPr>
          <p:cNvSpPr>
            <a:spLocks noGrp="1"/>
          </p:cNvSpPr>
          <p:nvPr>
            <p:ph type="sldNum" sz="quarter" idx="12"/>
          </p:nvPr>
        </p:nvSpPr>
        <p:spPr/>
        <p:txBody>
          <a:bodyPr/>
          <a:lstStyle/>
          <a:p>
            <a:fld id="{3109D357-8067-4A1F-97B2-93C5160B78D9}" type="slidenum">
              <a:rPr lang="en-US" smtClean="0"/>
              <a:t>49</a:t>
            </a:fld>
            <a:endParaRPr lang="en-US"/>
          </a:p>
        </p:txBody>
      </p:sp>
    </p:spTree>
    <p:extLst>
      <p:ext uri="{BB962C8B-B14F-4D97-AF65-F5344CB8AC3E}">
        <p14:creationId xmlns:p14="http://schemas.microsoft.com/office/powerpoint/2010/main" val="2398236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5913E-652A-3BAB-8F91-C633B004B1DA}"/>
              </a:ext>
            </a:extLst>
          </p:cNvPr>
          <p:cNvSpPr>
            <a:spLocks noGrp="1"/>
          </p:cNvSpPr>
          <p:nvPr>
            <p:ph type="title"/>
          </p:nvPr>
        </p:nvSpPr>
        <p:spPr>
          <a:xfrm>
            <a:off x="119743" y="123324"/>
            <a:ext cx="11941628" cy="1116811"/>
          </a:xfrm>
        </p:spPr>
        <p:txBody>
          <a:bodyPr>
            <a:normAutofit fontScale="90000"/>
          </a:bodyPr>
          <a:lstStyle/>
          <a:p>
            <a:pPr algn="ctr"/>
            <a:r>
              <a:rPr lang="fr-FR" b="1" dirty="0">
                <a:solidFill>
                  <a:srgbClr val="FF0000"/>
                </a:solidFill>
              </a:rPr>
              <a:t>Les épreuves anticipées de français : </a:t>
            </a:r>
            <a:br>
              <a:rPr lang="fr-FR" b="1" dirty="0">
                <a:solidFill>
                  <a:srgbClr val="FF0000"/>
                </a:solidFill>
              </a:rPr>
            </a:br>
            <a:r>
              <a:rPr lang="fr-FR" b="1" dirty="0">
                <a:solidFill>
                  <a:srgbClr val="FF0000"/>
                </a:solidFill>
              </a:rPr>
              <a:t>Des CHIFFRES </a:t>
            </a:r>
            <a:endParaRPr lang="fr-MQ" dirty="0"/>
          </a:p>
        </p:txBody>
      </p:sp>
      <p:sp>
        <p:nvSpPr>
          <p:cNvPr id="3" name="Espace réservé du contenu 2">
            <a:extLst>
              <a:ext uri="{FF2B5EF4-FFF2-40B4-BE49-F238E27FC236}">
                <a16:creationId xmlns:a16="http://schemas.microsoft.com/office/drawing/2014/main" id="{3EE6FDFC-0776-62DC-1CFB-A64A0F8DF3FB}"/>
              </a:ext>
            </a:extLst>
          </p:cNvPr>
          <p:cNvSpPr>
            <a:spLocks noGrp="1"/>
          </p:cNvSpPr>
          <p:nvPr>
            <p:ph idx="1"/>
          </p:nvPr>
        </p:nvSpPr>
        <p:spPr>
          <a:xfrm>
            <a:off x="152400" y="1473641"/>
            <a:ext cx="11745686" cy="5166645"/>
          </a:xfrm>
        </p:spPr>
        <p:txBody>
          <a:bodyPr/>
          <a:lstStyle/>
          <a:p>
            <a:r>
              <a:rPr lang="fr-MQ" sz="2800" dirty="0"/>
              <a:t>Nombres de candidats aux épreuves anticipées de français (ÉAF) </a:t>
            </a:r>
          </a:p>
          <a:p>
            <a:pPr marL="0" indent="0">
              <a:buNone/>
            </a:pPr>
            <a:r>
              <a:rPr lang="fr-MQ" sz="2800" dirty="0"/>
              <a:t>- Voie générale 1921 candidats </a:t>
            </a:r>
          </a:p>
          <a:p>
            <a:pPr marL="0" indent="0">
              <a:buNone/>
            </a:pPr>
            <a:r>
              <a:rPr lang="fr-MQ" sz="2800" dirty="0"/>
              <a:t>- Voie technologique 878 candidats </a:t>
            </a:r>
          </a:p>
          <a:p>
            <a:pPr marL="0" indent="0">
              <a:buNone/>
            </a:pPr>
            <a:endParaRPr lang="fr-MQ" dirty="0"/>
          </a:p>
        </p:txBody>
      </p:sp>
      <p:sp>
        <p:nvSpPr>
          <p:cNvPr id="4" name="Espace réservé du numéro de diapositive 3">
            <a:extLst>
              <a:ext uri="{FF2B5EF4-FFF2-40B4-BE49-F238E27FC236}">
                <a16:creationId xmlns:a16="http://schemas.microsoft.com/office/drawing/2014/main" id="{737A71E7-389F-7CF3-BEEC-BB7BC11B2B13}"/>
              </a:ext>
            </a:extLst>
          </p:cNvPr>
          <p:cNvSpPr>
            <a:spLocks noGrp="1"/>
          </p:cNvSpPr>
          <p:nvPr>
            <p:ph type="sldNum" sz="quarter" idx="12"/>
          </p:nvPr>
        </p:nvSpPr>
        <p:spPr/>
        <p:txBody>
          <a:bodyPr/>
          <a:lstStyle/>
          <a:p>
            <a:fld id="{3109D357-8067-4A1F-97B2-93C5160B78D9}" type="slidenum">
              <a:rPr lang="en-US" smtClean="0"/>
              <a:t>5</a:t>
            </a:fld>
            <a:endParaRPr lang="en-US"/>
          </a:p>
        </p:txBody>
      </p:sp>
    </p:spTree>
    <p:extLst>
      <p:ext uri="{BB962C8B-B14F-4D97-AF65-F5344CB8AC3E}">
        <p14:creationId xmlns:p14="http://schemas.microsoft.com/office/powerpoint/2010/main" val="345161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5772C5-52A8-6C14-255E-E79CF4A6D5DD}"/>
              </a:ext>
            </a:extLst>
          </p:cNvPr>
          <p:cNvSpPr>
            <a:spLocks noGrp="1"/>
          </p:cNvSpPr>
          <p:nvPr>
            <p:ph type="ctrTitle"/>
          </p:nvPr>
        </p:nvSpPr>
        <p:spPr>
          <a:xfrm>
            <a:off x="213806" y="3081867"/>
            <a:ext cx="3877370" cy="826768"/>
          </a:xfrm>
        </p:spPr>
        <p:txBody>
          <a:bodyPr>
            <a:normAutofit/>
          </a:bodyPr>
          <a:lstStyle/>
          <a:p>
            <a:pPr algn="ctr"/>
            <a:r>
              <a:rPr lang="fr-MQ" sz="3600" b="1" dirty="0">
                <a:solidFill>
                  <a:srgbClr val="FF0000"/>
                </a:solidFill>
              </a:rPr>
              <a:t>Horizon 2024 </a:t>
            </a:r>
          </a:p>
        </p:txBody>
      </p:sp>
      <p:pic>
        <p:nvPicPr>
          <p:cNvPr id="14" name="Espace réservé du contenu 13">
            <a:extLst>
              <a:ext uri="{FF2B5EF4-FFF2-40B4-BE49-F238E27FC236}">
                <a16:creationId xmlns:a16="http://schemas.microsoft.com/office/drawing/2014/main" id="{69FC3E5F-85A6-4BDC-F557-EE4DEB79ADDE}"/>
              </a:ext>
            </a:extLst>
          </p:cNvPr>
          <p:cNvPicPr>
            <a:picLocks noGrp="1" noChangeAspect="1"/>
          </p:cNvPicPr>
          <p:nvPr>
            <p:ph idx="4294967295"/>
          </p:nvPr>
        </p:nvPicPr>
        <p:blipFill rotWithShape="1">
          <a:blip r:embed="rId2"/>
          <a:srcRect t="13177" r="2" b="7419"/>
          <a:stretch/>
        </p:blipFill>
        <p:spPr>
          <a:xfrm>
            <a:off x="5045687" y="10"/>
            <a:ext cx="3573413" cy="3428990"/>
          </a:xfrm>
          <a:noFill/>
        </p:spPr>
      </p:pic>
      <p:pic>
        <p:nvPicPr>
          <p:cNvPr id="8" name="Espace réservé du contenu 7" descr="Une image contenant diagramme&#10;&#10;Description générée automatiquement">
            <a:extLst>
              <a:ext uri="{FF2B5EF4-FFF2-40B4-BE49-F238E27FC236}">
                <a16:creationId xmlns:a16="http://schemas.microsoft.com/office/drawing/2014/main" id="{2B03502B-607D-BB6F-AAA8-48F73410504D}"/>
              </a:ext>
            </a:extLst>
          </p:cNvPr>
          <p:cNvPicPr>
            <a:picLocks noGrp="1" noChangeAspect="1"/>
          </p:cNvPicPr>
          <p:nvPr>
            <p:ph idx="4294967295"/>
          </p:nvPr>
        </p:nvPicPr>
        <p:blipFill rotWithShape="1">
          <a:blip r:embed="rId3"/>
          <a:srcRect t="20197" r="-4" b="7112"/>
          <a:stretch/>
        </p:blipFill>
        <p:spPr>
          <a:xfrm>
            <a:off x="8615775" y="10"/>
            <a:ext cx="3573413" cy="3428990"/>
          </a:xfrm>
          <a:noFill/>
        </p:spPr>
      </p:pic>
      <p:pic>
        <p:nvPicPr>
          <p:cNvPr id="10" name="Espace réservé du contenu 9">
            <a:extLst>
              <a:ext uri="{FF2B5EF4-FFF2-40B4-BE49-F238E27FC236}">
                <a16:creationId xmlns:a16="http://schemas.microsoft.com/office/drawing/2014/main" id="{E7BE7050-8550-BF03-ED9D-0E377EC70D92}"/>
              </a:ext>
            </a:extLst>
          </p:cNvPr>
          <p:cNvPicPr>
            <a:picLocks noGrp="1" noChangeAspect="1"/>
          </p:cNvPicPr>
          <p:nvPr>
            <p:ph idx="4294967295"/>
          </p:nvPr>
        </p:nvPicPr>
        <p:blipFill rotWithShape="1">
          <a:blip r:embed="rId4"/>
          <a:srcRect t="11204" r="-1" b="8189"/>
          <a:stretch/>
        </p:blipFill>
        <p:spPr>
          <a:xfrm>
            <a:off x="5045687" y="3429001"/>
            <a:ext cx="3573413" cy="3429000"/>
          </a:xfrm>
          <a:noFill/>
        </p:spPr>
      </p:pic>
      <p:pic>
        <p:nvPicPr>
          <p:cNvPr id="6" name="Espace réservé du contenu 5" descr="Une image contenant carte&#10;&#10;Description générée automatiquement">
            <a:extLst>
              <a:ext uri="{FF2B5EF4-FFF2-40B4-BE49-F238E27FC236}">
                <a16:creationId xmlns:a16="http://schemas.microsoft.com/office/drawing/2014/main" id="{62ECBC12-42E6-F890-6CCE-459BD527F8D0}"/>
              </a:ext>
            </a:extLst>
          </p:cNvPr>
          <p:cNvPicPr>
            <a:picLocks noGrp="1" noChangeAspect="1"/>
          </p:cNvPicPr>
          <p:nvPr>
            <p:ph idx="4294967295"/>
          </p:nvPr>
        </p:nvPicPr>
        <p:blipFill rotWithShape="1">
          <a:blip r:embed="rId5"/>
          <a:srcRect l="571" r="1204" b="-5"/>
          <a:stretch/>
        </p:blipFill>
        <p:spPr>
          <a:xfrm>
            <a:off x="8615775" y="3429001"/>
            <a:ext cx="3573413" cy="3429000"/>
          </a:xfr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a:solidFill>
                  <a:srgbClr val="FFFFFF"/>
                </a:solidFill>
              </a:rPr>
              <a:pPr>
                <a:spcAft>
                  <a:spcPts val="600"/>
                </a:spcAft>
              </a:pPr>
              <a:t>4/28/23</a:t>
            </a:fld>
            <a:endParaRPr lang="en-US">
              <a:solidFill>
                <a:srgbClr val="FFFFFF"/>
              </a:solidFill>
            </a:endParaRPr>
          </a:p>
        </p:txBody>
      </p:sp>
      <p:sp>
        <p:nvSpPr>
          <p:cNvPr id="4" name="Espace réservé du numéro de diapositive 3">
            <a:extLst>
              <a:ext uri="{FF2B5EF4-FFF2-40B4-BE49-F238E27FC236}">
                <a16:creationId xmlns:a16="http://schemas.microsoft.com/office/drawing/2014/main" id="{2911A5C7-1D00-03C2-34BC-4F097DCCA8B8}"/>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a:solidFill>
                  <a:srgbClr val="FFFFFF"/>
                </a:solidFill>
              </a:rPr>
              <a:pPr>
                <a:spcAft>
                  <a:spcPts val="600"/>
                </a:spcAft>
              </a:pPr>
              <a:t>50</a:t>
            </a:fld>
            <a:endParaRPr lang="en-US">
              <a:solidFill>
                <a:srgbClr val="FFFFFF"/>
              </a:solidFill>
            </a:endParaRPr>
          </a:p>
        </p:txBody>
      </p:sp>
    </p:spTree>
    <p:extLst>
      <p:ext uri="{BB962C8B-B14F-4D97-AF65-F5344CB8AC3E}">
        <p14:creationId xmlns:p14="http://schemas.microsoft.com/office/powerpoint/2010/main" val="2235234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52E52-EC9A-D96E-13EA-CE1CAA33EA95}"/>
              </a:ext>
            </a:extLst>
          </p:cNvPr>
          <p:cNvSpPr>
            <a:spLocks noGrp="1"/>
          </p:cNvSpPr>
          <p:nvPr>
            <p:ph type="title"/>
          </p:nvPr>
        </p:nvSpPr>
        <p:spPr>
          <a:xfrm>
            <a:off x="93716" y="100578"/>
            <a:ext cx="12011198" cy="1205708"/>
          </a:xfrm>
        </p:spPr>
        <p:txBody>
          <a:bodyPr>
            <a:normAutofit fontScale="90000"/>
          </a:bodyPr>
          <a:lstStyle/>
          <a:p>
            <a:pPr algn="ctr"/>
            <a:r>
              <a:rPr lang="fr-FR" b="1" dirty="0">
                <a:solidFill>
                  <a:srgbClr val="FF0000"/>
                </a:solidFill>
                <a:latin typeface="+mn-lt"/>
              </a:rPr>
              <a:t>Horizon 2024 (dès septembre 2023)</a:t>
            </a:r>
            <a:br>
              <a:rPr lang="fr-FR" b="1" dirty="0">
                <a:solidFill>
                  <a:srgbClr val="FF0000"/>
                </a:solidFill>
                <a:latin typeface="+mn-lt"/>
              </a:rPr>
            </a:br>
            <a:r>
              <a:rPr lang="fr-FR" b="1" dirty="0">
                <a:solidFill>
                  <a:srgbClr val="FF0000"/>
                </a:solidFill>
                <a:latin typeface="+mn-lt"/>
              </a:rPr>
              <a:t>changement pour la poésie du XIX° siècle au XXI° siècle</a:t>
            </a:r>
          </a:p>
        </p:txBody>
      </p:sp>
      <p:sp>
        <p:nvSpPr>
          <p:cNvPr id="3" name="Espace réservé du texte 2">
            <a:extLst>
              <a:ext uri="{FF2B5EF4-FFF2-40B4-BE49-F238E27FC236}">
                <a16:creationId xmlns:a16="http://schemas.microsoft.com/office/drawing/2014/main" id="{F4894A74-6FB2-F9F6-94F7-131DEA3C9397}"/>
              </a:ext>
            </a:extLst>
          </p:cNvPr>
          <p:cNvSpPr>
            <a:spLocks noGrp="1"/>
          </p:cNvSpPr>
          <p:nvPr>
            <p:ph type="body" idx="1"/>
          </p:nvPr>
        </p:nvSpPr>
        <p:spPr>
          <a:xfrm>
            <a:off x="93716" y="1824035"/>
            <a:ext cx="5743205" cy="418422"/>
          </a:xfrm>
        </p:spPr>
        <p:txBody>
          <a:bodyPr>
            <a:normAutofit fontScale="92500" lnSpcReduction="20000"/>
          </a:bodyPr>
          <a:lstStyle/>
          <a:p>
            <a:pPr algn="ctr"/>
            <a:r>
              <a:rPr lang="fr-FR" dirty="0"/>
              <a:t>Voie générale </a:t>
            </a:r>
          </a:p>
        </p:txBody>
      </p:sp>
      <p:sp>
        <p:nvSpPr>
          <p:cNvPr id="4" name="Espace réservé du contenu 3">
            <a:extLst>
              <a:ext uri="{FF2B5EF4-FFF2-40B4-BE49-F238E27FC236}">
                <a16:creationId xmlns:a16="http://schemas.microsoft.com/office/drawing/2014/main" id="{A92C9E7A-7281-2186-E248-1404C820F1D7}"/>
              </a:ext>
            </a:extLst>
          </p:cNvPr>
          <p:cNvSpPr>
            <a:spLocks noGrp="1"/>
          </p:cNvSpPr>
          <p:nvPr>
            <p:ph sz="half" idx="2"/>
          </p:nvPr>
        </p:nvSpPr>
        <p:spPr>
          <a:xfrm>
            <a:off x="93714" y="2242455"/>
            <a:ext cx="6100257" cy="4514965"/>
          </a:xfrm>
        </p:spPr>
        <p:txBody>
          <a:bodyPr>
            <a:normAutofit/>
          </a:bodyPr>
          <a:lstStyle/>
          <a:p>
            <a:pPr algn="just">
              <a:lnSpc>
                <a:spcPct val="100000"/>
              </a:lnSpc>
              <a:spcBef>
                <a:spcPts val="0"/>
              </a:spcBef>
            </a:pPr>
            <a:r>
              <a:rPr lang="fr-FR" sz="2200" dirty="0"/>
              <a:t>Rimbaud, </a:t>
            </a:r>
            <a:r>
              <a:rPr lang="fr-FR" sz="2200" i="1" dirty="0"/>
              <a:t>Cahier de Douai</a:t>
            </a:r>
            <a:r>
              <a:rPr lang="fr-FR" sz="2200" dirty="0"/>
              <a:t> (aussi connu sous les titres </a:t>
            </a:r>
            <a:r>
              <a:rPr lang="fr-FR" sz="2200" i="1" dirty="0"/>
              <a:t>Cahiers de Douai, « Recueil Demeny » </a:t>
            </a:r>
            <a:r>
              <a:rPr lang="fr-FR" sz="2200" dirty="0"/>
              <a:t> ou</a:t>
            </a:r>
            <a:r>
              <a:rPr lang="fr-FR" sz="2200" i="1" dirty="0"/>
              <a:t> Recueil de Douai</a:t>
            </a:r>
            <a:r>
              <a:rPr lang="fr-FR" sz="2200" dirty="0"/>
              <a:t>), [1870] 22 poèmes,</a:t>
            </a:r>
          </a:p>
          <a:p>
            <a:pPr marL="0" indent="0" algn="just">
              <a:lnSpc>
                <a:spcPct val="100000"/>
              </a:lnSpc>
              <a:spcBef>
                <a:spcPts val="0"/>
              </a:spcBef>
              <a:buNone/>
            </a:pPr>
            <a:r>
              <a:rPr lang="fr-FR" sz="2200" dirty="0"/>
              <a:t>De « Première soirée » à « Ma Bohème » (Fantaisie) </a:t>
            </a:r>
          </a:p>
          <a:p>
            <a:pPr marL="0" indent="0" algn="just">
              <a:lnSpc>
                <a:spcPct val="100000"/>
              </a:lnSpc>
              <a:spcBef>
                <a:spcPts val="0"/>
              </a:spcBef>
              <a:buNone/>
            </a:pPr>
            <a:r>
              <a:rPr lang="fr-FR" sz="2200" dirty="0"/>
              <a:t> parcours : émancipations créatrices</a:t>
            </a:r>
          </a:p>
          <a:p>
            <a:pPr marL="0" indent="0" algn="just">
              <a:lnSpc>
                <a:spcPct val="100000"/>
              </a:lnSpc>
              <a:spcBef>
                <a:spcPts val="0"/>
              </a:spcBef>
              <a:buNone/>
            </a:pPr>
            <a:endParaRPr lang="fr-FR" sz="2200" dirty="0"/>
          </a:p>
          <a:p>
            <a:pPr algn="just">
              <a:spcBef>
                <a:spcPts val="0"/>
              </a:spcBef>
            </a:pPr>
            <a:r>
              <a:rPr lang="fr-FR" sz="2200" dirty="0"/>
              <a:t>Ponge, </a:t>
            </a:r>
            <a:r>
              <a:rPr lang="fr-FR" sz="2200" i="1" dirty="0"/>
              <a:t>La rage de l'expression</a:t>
            </a:r>
            <a:r>
              <a:rPr lang="fr-FR" sz="2200" dirty="0"/>
              <a:t> (1952)</a:t>
            </a:r>
          </a:p>
          <a:p>
            <a:pPr marL="0" indent="0" algn="just">
              <a:spcBef>
                <a:spcPts val="0"/>
              </a:spcBef>
              <a:buNone/>
            </a:pPr>
            <a:r>
              <a:rPr lang="fr-FR" sz="2200" dirty="0"/>
              <a:t>parcours : dans l'atelier du poète.</a:t>
            </a:r>
          </a:p>
          <a:p>
            <a:pPr marL="0" indent="0" algn="just">
              <a:spcBef>
                <a:spcPts val="0"/>
              </a:spcBef>
              <a:buNone/>
            </a:pPr>
            <a:endParaRPr lang="fr-FR" sz="2200" dirty="0"/>
          </a:p>
          <a:p>
            <a:pPr algn="just">
              <a:spcBef>
                <a:spcPts val="0"/>
              </a:spcBef>
            </a:pPr>
            <a:r>
              <a:rPr lang="fr-FR" sz="2200" dirty="0"/>
              <a:t>Hélène </a:t>
            </a:r>
            <a:r>
              <a:rPr lang="fr-FR" sz="2200" dirty="0" err="1"/>
              <a:t>Dorion</a:t>
            </a:r>
            <a:r>
              <a:rPr lang="fr-FR" sz="2200" dirty="0"/>
              <a:t>, </a:t>
            </a:r>
            <a:r>
              <a:rPr lang="fr-FR" sz="2200" i="1" dirty="0"/>
              <a:t>Mes forêts</a:t>
            </a:r>
            <a:r>
              <a:rPr lang="fr-FR" sz="2200" dirty="0"/>
              <a:t> (2021)</a:t>
            </a:r>
          </a:p>
          <a:p>
            <a:pPr marL="0" indent="0" algn="just">
              <a:spcBef>
                <a:spcPts val="0"/>
              </a:spcBef>
              <a:buNone/>
            </a:pPr>
            <a:r>
              <a:rPr lang="fr-FR" sz="2200" dirty="0"/>
              <a:t>parcours : la poésie, la nature, l'intime. </a:t>
            </a:r>
          </a:p>
        </p:txBody>
      </p:sp>
      <p:sp>
        <p:nvSpPr>
          <p:cNvPr id="5" name="Espace réservé du texte 4">
            <a:extLst>
              <a:ext uri="{FF2B5EF4-FFF2-40B4-BE49-F238E27FC236}">
                <a16:creationId xmlns:a16="http://schemas.microsoft.com/office/drawing/2014/main" id="{BA754945-70FB-9530-E068-F2DC87776FDC}"/>
              </a:ext>
            </a:extLst>
          </p:cNvPr>
          <p:cNvSpPr>
            <a:spLocks noGrp="1"/>
          </p:cNvSpPr>
          <p:nvPr>
            <p:ph type="body" sz="quarter" idx="3"/>
          </p:nvPr>
        </p:nvSpPr>
        <p:spPr>
          <a:xfrm>
            <a:off x="6355080" y="1824035"/>
            <a:ext cx="5662748" cy="418422"/>
          </a:xfrm>
        </p:spPr>
        <p:txBody>
          <a:bodyPr>
            <a:normAutofit fontScale="92500" lnSpcReduction="20000"/>
          </a:bodyPr>
          <a:lstStyle/>
          <a:p>
            <a:pPr algn="ctr"/>
            <a:r>
              <a:rPr lang="fr-FR" dirty="0"/>
              <a:t>Voie technologique </a:t>
            </a:r>
          </a:p>
        </p:txBody>
      </p:sp>
      <p:sp>
        <p:nvSpPr>
          <p:cNvPr id="6" name="Espace réservé du contenu 5">
            <a:extLst>
              <a:ext uri="{FF2B5EF4-FFF2-40B4-BE49-F238E27FC236}">
                <a16:creationId xmlns:a16="http://schemas.microsoft.com/office/drawing/2014/main" id="{54D8F144-89FD-F3CE-9F5B-73A26EB67870}"/>
              </a:ext>
            </a:extLst>
          </p:cNvPr>
          <p:cNvSpPr>
            <a:spLocks noGrp="1"/>
          </p:cNvSpPr>
          <p:nvPr>
            <p:ph sz="quarter" idx="4"/>
          </p:nvPr>
        </p:nvSpPr>
        <p:spPr>
          <a:xfrm>
            <a:off x="6096000" y="2242455"/>
            <a:ext cx="6008914" cy="4514965"/>
          </a:xfrm>
        </p:spPr>
        <p:txBody>
          <a:bodyPr>
            <a:noAutofit/>
          </a:bodyPr>
          <a:lstStyle/>
          <a:p>
            <a:pPr algn="just">
              <a:spcBef>
                <a:spcPts val="0"/>
              </a:spcBef>
            </a:pPr>
            <a:r>
              <a:rPr lang="fr-FR" sz="2200" dirty="0"/>
              <a:t>Rimbaud, </a:t>
            </a:r>
            <a:r>
              <a:rPr lang="fr-FR" sz="2200" i="1" dirty="0"/>
              <a:t>Cahier de Douai</a:t>
            </a:r>
            <a:r>
              <a:rPr lang="fr-FR" sz="2200" dirty="0"/>
              <a:t> (aussi connu sous les titres </a:t>
            </a:r>
            <a:r>
              <a:rPr lang="fr-FR" sz="2200" i="1" dirty="0"/>
              <a:t>Cahiers de Douai</a:t>
            </a:r>
            <a:r>
              <a:rPr lang="fr-FR" sz="2200" dirty="0"/>
              <a:t>, </a:t>
            </a:r>
            <a:r>
              <a:rPr lang="fr-FR" sz="2200" i="1" dirty="0"/>
              <a:t>« Recueil Demeny »</a:t>
            </a:r>
            <a:r>
              <a:rPr lang="fr-FR" sz="2200" dirty="0"/>
              <a:t>  ou</a:t>
            </a:r>
            <a:r>
              <a:rPr lang="fr-FR" sz="2200" i="1" dirty="0"/>
              <a:t> Recueil de Douai</a:t>
            </a:r>
            <a:r>
              <a:rPr lang="fr-FR" sz="2200" dirty="0"/>
              <a:t>), [1870] 22 poèmes, </a:t>
            </a:r>
          </a:p>
          <a:p>
            <a:pPr marL="0" indent="0" algn="just">
              <a:spcBef>
                <a:spcPts val="0"/>
              </a:spcBef>
              <a:buNone/>
            </a:pPr>
            <a:r>
              <a:rPr lang="fr-FR" sz="2200" dirty="0"/>
              <a:t>De « Première soirée » à « Ma Bohème » (Fantaisie) </a:t>
            </a:r>
          </a:p>
          <a:p>
            <a:pPr marL="0" indent="0" algn="just">
              <a:spcBef>
                <a:spcPts val="0"/>
              </a:spcBef>
              <a:buNone/>
            </a:pPr>
            <a:r>
              <a:rPr lang="fr-FR" sz="2200" dirty="0"/>
              <a:t> parcours : émancipations créatrices.</a:t>
            </a:r>
          </a:p>
          <a:p>
            <a:pPr algn="just">
              <a:spcBef>
                <a:spcPts val="0"/>
              </a:spcBef>
            </a:pPr>
            <a:endParaRPr lang="fr-FR" sz="2200" dirty="0"/>
          </a:p>
          <a:p>
            <a:pPr algn="just">
              <a:spcBef>
                <a:spcPts val="0"/>
              </a:spcBef>
            </a:pPr>
            <a:r>
              <a:rPr lang="fr-FR" sz="2200" dirty="0"/>
              <a:t>Ponge, </a:t>
            </a:r>
            <a:r>
              <a:rPr lang="fr-FR" sz="2200" i="1" dirty="0"/>
              <a:t>La rage de l'expression </a:t>
            </a:r>
            <a:r>
              <a:rPr lang="fr-FR" sz="2200" dirty="0"/>
              <a:t>(1952), de « Berges de la Loire » à « Le mimosa » inclus </a:t>
            </a:r>
          </a:p>
          <a:p>
            <a:pPr marL="0" indent="0" algn="just">
              <a:spcBef>
                <a:spcPts val="0"/>
              </a:spcBef>
              <a:buNone/>
            </a:pPr>
            <a:r>
              <a:rPr lang="fr-FR" sz="2200" dirty="0"/>
              <a:t> parcours : dans l'atelier du poète.</a:t>
            </a:r>
          </a:p>
          <a:p>
            <a:pPr algn="just">
              <a:spcBef>
                <a:spcPts val="0"/>
              </a:spcBef>
            </a:pPr>
            <a:endParaRPr lang="fr-FR" sz="2200" dirty="0"/>
          </a:p>
          <a:p>
            <a:pPr algn="just">
              <a:spcBef>
                <a:spcPts val="0"/>
              </a:spcBef>
            </a:pPr>
            <a:r>
              <a:rPr lang="fr-FR" sz="2200" dirty="0"/>
              <a:t>Hélène </a:t>
            </a:r>
            <a:r>
              <a:rPr lang="fr-FR" sz="2200" dirty="0" err="1"/>
              <a:t>Dorion</a:t>
            </a:r>
            <a:r>
              <a:rPr lang="fr-FR" sz="2200" dirty="0"/>
              <a:t>, </a:t>
            </a:r>
            <a:r>
              <a:rPr lang="fr-FR" sz="2200" i="1" dirty="0"/>
              <a:t>Mes forêts</a:t>
            </a:r>
            <a:r>
              <a:rPr lang="fr-FR" sz="2200" dirty="0"/>
              <a:t> (2021)</a:t>
            </a:r>
          </a:p>
          <a:p>
            <a:pPr marL="0" indent="0" algn="just">
              <a:spcBef>
                <a:spcPts val="0"/>
              </a:spcBef>
              <a:buNone/>
            </a:pPr>
            <a:r>
              <a:rPr lang="fr-FR" sz="2200" dirty="0"/>
              <a:t> parcours : la poésie, la nature, l'intime.</a:t>
            </a:r>
          </a:p>
        </p:txBody>
      </p:sp>
      <p:sp>
        <p:nvSpPr>
          <p:cNvPr id="7" name="Espace réservé du numéro de diapositive 6">
            <a:extLst>
              <a:ext uri="{FF2B5EF4-FFF2-40B4-BE49-F238E27FC236}">
                <a16:creationId xmlns:a16="http://schemas.microsoft.com/office/drawing/2014/main" id="{6C4AB6E9-C21F-CD1F-85EA-CD9EC9FC3BE6}"/>
              </a:ext>
            </a:extLst>
          </p:cNvPr>
          <p:cNvSpPr>
            <a:spLocks noGrp="1"/>
          </p:cNvSpPr>
          <p:nvPr>
            <p:ph type="sldNum" sz="quarter" idx="12"/>
          </p:nvPr>
        </p:nvSpPr>
        <p:spPr/>
        <p:txBody>
          <a:bodyPr/>
          <a:lstStyle/>
          <a:p>
            <a:fld id="{3109D357-8067-4A1F-97B2-93C5160B78D9}" type="slidenum">
              <a:rPr lang="en-US" smtClean="0"/>
              <a:t>51</a:t>
            </a:fld>
            <a:endParaRPr lang="en-US"/>
          </a:p>
        </p:txBody>
      </p:sp>
    </p:spTree>
    <p:extLst>
      <p:ext uri="{BB962C8B-B14F-4D97-AF65-F5344CB8AC3E}">
        <p14:creationId xmlns:p14="http://schemas.microsoft.com/office/powerpoint/2010/main" val="2563066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F603D-7441-5D98-886D-FB436160D499}"/>
              </a:ext>
            </a:extLst>
          </p:cNvPr>
          <p:cNvSpPr>
            <a:spLocks noGrp="1"/>
          </p:cNvSpPr>
          <p:nvPr>
            <p:ph type="title"/>
          </p:nvPr>
        </p:nvSpPr>
        <p:spPr>
          <a:xfrm>
            <a:off x="163285" y="157953"/>
            <a:ext cx="11854543" cy="754098"/>
          </a:xfrm>
        </p:spPr>
        <p:txBody>
          <a:bodyPr>
            <a:normAutofit/>
          </a:bodyPr>
          <a:lstStyle/>
          <a:p>
            <a:pPr algn="ctr"/>
            <a:r>
              <a:rPr lang="fr-FR" sz="3600" b="1" dirty="0">
                <a:solidFill>
                  <a:srgbClr val="FF0000"/>
                </a:solidFill>
              </a:rPr>
              <a:t>Le PROGRAMME NATIONAL D’ŒUVRE 2023-2024</a:t>
            </a:r>
          </a:p>
        </p:txBody>
      </p:sp>
      <p:sp>
        <p:nvSpPr>
          <p:cNvPr id="3" name="Espace réservé du texte 2">
            <a:extLst>
              <a:ext uri="{FF2B5EF4-FFF2-40B4-BE49-F238E27FC236}">
                <a16:creationId xmlns:a16="http://schemas.microsoft.com/office/drawing/2014/main" id="{B887187B-944D-C5B7-420A-1BF743315616}"/>
              </a:ext>
            </a:extLst>
          </p:cNvPr>
          <p:cNvSpPr>
            <a:spLocks noGrp="1"/>
          </p:cNvSpPr>
          <p:nvPr>
            <p:ph type="body" idx="1"/>
          </p:nvPr>
        </p:nvSpPr>
        <p:spPr>
          <a:xfrm>
            <a:off x="250372" y="1162389"/>
            <a:ext cx="5662749" cy="626579"/>
          </a:xfrm>
        </p:spPr>
        <p:txBody>
          <a:bodyPr>
            <a:noAutofit/>
          </a:bodyPr>
          <a:lstStyle/>
          <a:p>
            <a:pPr algn="ctr"/>
            <a:endParaRPr lang="fr-FR" sz="2000" dirty="0"/>
          </a:p>
          <a:p>
            <a:pPr algn="ctr"/>
            <a:r>
              <a:rPr lang="fr-FR" sz="2200" dirty="0"/>
              <a:t>Le lien vers le </a:t>
            </a:r>
            <a:r>
              <a:rPr lang="fr-FR" sz="2200" dirty="0">
                <a:hlinkClick r:id="rId2"/>
              </a:rPr>
              <a:t>programme national d’œuvres </a:t>
            </a:r>
            <a:endParaRPr lang="fr-FR" sz="2200" dirty="0"/>
          </a:p>
        </p:txBody>
      </p:sp>
      <p:sp>
        <p:nvSpPr>
          <p:cNvPr id="4" name="Espace réservé du contenu 3">
            <a:extLst>
              <a:ext uri="{FF2B5EF4-FFF2-40B4-BE49-F238E27FC236}">
                <a16:creationId xmlns:a16="http://schemas.microsoft.com/office/drawing/2014/main" id="{E233326F-A0FE-3BC1-755E-29B356D76584}"/>
              </a:ext>
            </a:extLst>
          </p:cNvPr>
          <p:cNvSpPr>
            <a:spLocks noGrp="1"/>
          </p:cNvSpPr>
          <p:nvPr>
            <p:ph sz="half" idx="2"/>
          </p:nvPr>
        </p:nvSpPr>
        <p:spPr>
          <a:xfrm>
            <a:off x="163285" y="1928099"/>
            <a:ext cx="5290458" cy="4135243"/>
          </a:xfrm>
        </p:spPr>
        <p:txBody>
          <a:bodyPr>
            <a:noAutofit/>
          </a:bodyPr>
          <a:lstStyle/>
          <a:p>
            <a:pPr marL="0" indent="0" algn="just">
              <a:buNone/>
            </a:pPr>
            <a:r>
              <a:rPr lang="fr-FR" sz="2400" dirty="0"/>
              <a:t>L’annonce du renouvellement de l’objet d’étude « La poésie du XIXème au XXIème siècle » avec un an d’avance s’inscrit dans le souci de travailler sur le long terme. </a:t>
            </a:r>
          </a:p>
        </p:txBody>
      </p:sp>
      <p:sp>
        <p:nvSpPr>
          <p:cNvPr id="5" name="Espace réservé du texte 4">
            <a:extLst>
              <a:ext uri="{FF2B5EF4-FFF2-40B4-BE49-F238E27FC236}">
                <a16:creationId xmlns:a16="http://schemas.microsoft.com/office/drawing/2014/main" id="{ADD7731A-F22E-7A7A-A210-6AB107C9C575}"/>
              </a:ext>
            </a:extLst>
          </p:cNvPr>
          <p:cNvSpPr>
            <a:spLocks noGrp="1"/>
          </p:cNvSpPr>
          <p:nvPr>
            <p:ph type="body" sz="quarter" idx="3"/>
          </p:nvPr>
        </p:nvSpPr>
        <p:spPr>
          <a:xfrm>
            <a:off x="6355080" y="1106785"/>
            <a:ext cx="5662748" cy="626579"/>
          </a:xfrm>
        </p:spPr>
        <p:txBody>
          <a:bodyPr>
            <a:normAutofit fontScale="25000" lnSpcReduction="20000"/>
          </a:bodyPr>
          <a:lstStyle/>
          <a:p>
            <a:pPr algn="ctr"/>
            <a:endParaRPr lang="fr-FR"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endParaRPr lang="fr-FR" sz="8600" dirty="0"/>
          </a:p>
          <a:p>
            <a:pPr algn="ctr"/>
            <a:r>
              <a:rPr lang="fr-FR" sz="8600" dirty="0"/>
              <a:t>Le mot de l’Inspection générale </a:t>
            </a:r>
          </a:p>
          <a:p>
            <a:pPr algn="ctr"/>
            <a:endParaRPr lang="fr-FR" dirty="0"/>
          </a:p>
        </p:txBody>
      </p:sp>
      <p:sp>
        <p:nvSpPr>
          <p:cNvPr id="6" name="Espace réservé du contenu 5">
            <a:extLst>
              <a:ext uri="{FF2B5EF4-FFF2-40B4-BE49-F238E27FC236}">
                <a16:creationId xmlns:a16="http://schemas.microsoft.com/office/drawing/2014/main" id="{F99FE882-1736-BDA2-06FB-B852550AB850}"/>
              </a:ext>
            </a:extLst>
          </p:cNvPr>
          <p:cNvSpPr>
            <a:spLocks noGrp="1"/>
          </p:cNvSpPr>
          <p:nvPr>
            <p:ph sz="quarter" idx="4"/>
          </p:nvPr>
        </p:nvSpPr>
        <p:spPr>
          <a:xfrm>
            <a:off x="5913122" y="1928099"/>
            <a:ext cx="6115594" cy="4771949"/>
          </a:xfrm>
        </p:spPr>
        <p:txBody>
          <a:bodyPr>
            <a:normAutofit fontScale="55000" lnSpcReduction="20000"/>
          </a:bodyPr>
          <a:lstStyle/>
          <a:p>
            <a:pPr algn="just"/>
            <a:r>
              <a:rPr lang="fr-FR" sz="3600" dirty="0"/>
              <a:t>La commission a fait le choix de répondre à la lettre du programme, en ouvrant en effet jusqu’au XXIème siècle et en proposant une autrice de la francophonie </a:t>
            </a:r>
            <a:r>
              <a:rPr lang="fr-FR" sz="3600" dirty="0" err="1"/>
              <a:t>québecoise</a:t>
            </a:r>
            <a:r>
              <a:rPr lang="fr-FR" sz="3600" dirty="0"/>
              <a:t> contemporaine. Le programme permettra pour cette œuvre de tirer tout le bénéfice pédagogique d’une autrice contemporaine de ses lecteurs.  </a:t>
            </a:r>
          </a:p>
          <a:p>
            <a:pPr algn="just"/>
            <a:r>
              <a:rPr lang="fr-FR" sz="3600" dirty="0"/>
              <a:t>Quelques précisions : </a:t>
            </a:r>
          </a:p>
          <a:p>
            <a:pPr marL="0" indent="0" algn="just">
              <a:buNone/>
            </a:pPr>
            <a:r>
              <a:rPr lang="fr-FR" sz="3600" dirty="0"/>
              <a:t>-   L’édition d’Hélène </a:t>
            </a:r>
            <a:r>
              <a:rPr lang="fr-FR" sz="3600" dirty="0" err="1"/>
              <a:t>Dorion</a:t>
            </a:r>
            <a:r>
              <a:rPr lang="fr-FR" sz="3600" dirty="0"/>
              <a:t> </a:t>
            </a:r>
            <a:r>
              <a:rPr lang="fr-FR" sz="3600" i="1" dirty="0"/>
              <a:t>Mes forêts </a:t>
            </a:r>
            <a:r>
              <a:rPr lang="fr-FR" sz="3600" dirty="0"/>
              <a:t>est disponible</a:t>
            </a:r>
          </a:p>
          <a:p>
            <a:pPr marL="0" indent="0" algn="just">
              <a:buNone/>
            </a:pPr>
            <a:r>
              <a:rPr lang="fr-FR" sz="3600" dirty="0"/>
              <a:t>-    Les deux autres auteurs existent déjà au format poche. Il reviendra sans doute, pour Rimbaud, de prêter une attention particulière à la qualité des éditions disponibles, et de celles qui pourront se multiplier pour un auteur libre de droits.</a:t>
            </a:r>
          </a:p>
          <a:p>
            <a:pPr algn="just"/>
            <a:r>
              <a:rPr lang="fr-FR" sz="3600" dirty="0"/>
              <a:t>Des ressources seront bientôt disponibles sur Éduscol afin d’aborder les œuvres et les parcours associés</a:t>
            </a:r>
          </a:p>
          <a:p>
            <a:endParaRPr lang="fr-FR" dirty="0"/>
          </a:p>
        </p:txBody>
      </p:sp>
      <p:sp>
        <p:nvSpPr>
          <p:cNvPr id="7" name="Espace réservé du numéro de diapositive 6">
            <a:extLst>
              <a:ext uri="{FF2B5EF4-FFF2-40B4-BE49-F238E27FC236}">
                <a16:creationId xmlns:a16="http://schemas.microsoft.com/office/drawing/2014/main" id="{B229A3E2-2B6C-D828-AFE9-E432B7692989}"/>
              </a:ext>
            </a:extLst>
          </p:cNvPr>
          <p:cNvSpPr>
            <a:spLocks noGrp="1"/>
          </p:cNvSpPr>
          <p:nvPr>
            <p:ph type="sldNum" sz="quarter" idx="12"/>
          </p:nvPr>
        </p:nvSpPr>
        <p:spPr/>
        <p:txBody>
          <a:bodyPr/>
          <a:lstStyle/>
          <a:p>
            <a:fld id="{3109D357-8067-4A1F-97B2-93C5160B78D9}" type="slidenum">
              <a:rPr lang="en-US" smtClean="0"/>
              <a:t>52</a:t>
            </a:fld>
            <a:endParaRPr lang="en-US"/>
          </a:p>
        </p:txBody>
      </p:sp>
    </p:spTree>
    <p:extLst>
      <p:ext uri="{BB962C8B-B14F-4D97-AF65-F5344CB8AC3E}">
        <p14:creationId xmlns:p14="http://schemas.microsoft.com/office/powerpoint/2010/main" val="2770065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A479F5-C150-02D1-BCB6-83BEBB60E91A}"/>
              </a:ext>
            </a:extLst>
          </p:cNvPr>
          <p:cNvSpPr>
            <a:spLocks noGrp="1"/>
          </p:cNvSpPr>
          <p:nvPr>
            <p:ph type="title"/>
          </p:nvPr>
        </p:nvSpPr>
        <p:spPr/>
        <p:txBody>
          <a:bodyPr/>
          <a:lstStyle/>
          <a:p>
            <a:r>
              <a:rPr lang="fr-FR" b="1" dirty="0">
                <a:solidFill>
                  <a:srgbClr val="FF0000"/>
                </a:solidFill>
              </a:rPr>
              <a:t>Les enseignements de spécialités</a:t>
            </a:r>
            <a:endParaRPr lang="fr-MQ" dirty="0"/>
          </a:p>
        </p:txBody>
      </p:sp>
      <p:sp>
        <p:nvSpPr>
          <p:cNvPr id="3" name="Espace réservé du texte 2">
            <a:extLst>
              <a:ext uri="{FF2B5EF4-FFF2-40B4-BE49-F238E27FC236}">
                <a16:creationId xmlns:a16="http://schemas.microsoft.com/office/drawing/2014/main" id="{F0E98707-9929-4A5F-8A66-8D95061E7451}"/>
              </a:ext>
            </a:extLst>
          </p:cNvPr>
          <p:cNvSpPr>
            <a:spLocks noGrp="1"/>
          </p:cNvSpPr>
          <p:nvPr>
            <p:ph type="body" idx="1"/>
          </p:nvPr>
        </p:nvSpPr>
        <p:spPr>
          <a:xfrm>
            <a:off x="304800" y="1973032"/>
            <a:ext cx="3331029" cy="681040"/>
          </a:xfrm>
        </p:spPr>
        <p:txBody>
          <a:bodyPr>
            <a:normAutofit fontScale="85000" lnSpcReduction="20000"/>
          </a:bodyPr>
          <a:lstStyle/>
          <a:p>
            <a:pPr algn="ctr"/>
            <a:r>
              <a:rPr lang="fr-MQ" dirty="0"/>
              <a:t>HLP</a:t>
            </a:r>
          </a:p>
        </p:txBody>
      </p:sp>
      <p:pic>
        <p:nvPicPr>
          <p:cNvPr id="10" name="Espace réservé du contenu 9" descr="Une image contenant texte&#10;&#10;Description générée automatiquement">
            <a:extLst>
              <a:ext uri="{FF2B5EF4-FFF2-40B4-BE49-F238E27FC236}">
                <a16:creationId xmlns:a16="http://schemas.microsoft.com/office/drawing/2014/main" id="{75AA5C3C-FD8F-7534-7217-1780E6F9CD1D}"/>
              </a:ext>
            </a:extLst>
          </p:cNvPr>
          <p:cNvPicPr>
            <a:picLocks noGrp="1" noChangeAspect="1"/>
          </p:cNvPicPr>
          <p:nvPr>
            <p:ph sz="half" idx="2"/>
          </p:nvPr>
        </p:nvPicPr>
        <p:blipFill>
          <a:blip r:embed="rId2"/>
          <a:stretch>
            <a:fillRect/>
          </a:stretch>
        </p:blipFill>
        <p:spPr>
          <a:xfrm>
            <a:off x="701585" y="3366717"/>
            <a:ext cx="2226672" cy="3040264"/>
          </a:xfrm>
        </p:spPr>
      </p:pic>
      <p:sp>
        <p:nvSpPr>
          <p:cNvPr id="5" name="Espace réservé du texte 4">
            <a:extLst>
              <a:ext uri="{FF2B5EF4-FFF2-40B4-BE49-F238E27FC236}">
                <a16:creationId xmlns:a16="http://schemas.microsoft.com/office/drawing/2014/main" id="{1C6078DE-5922-6318-42F8-6E5EAEADEEE2}"/>
              </a:ext>
            </a:extLst>
          </p:cNvPr>
          <p:cNvSpPr>
            <a:spLocks noGrp="1"/>
          </p:cNvSpPr>
          <p:nvPr>
            <p:ph type="body" sz="quarter" idx="3"/>
          </p:nvPr>
        </p:nvSpPr>
        <p:spPr>
          <a:xfrm>
            <a:off x="4254137" y="2019978"/>
            <a:ext cx="2854234" cy="681040"/>
          </a:xfrm>
        </p:spPr>
        <p:txBody>
          <a:bodyPr>
            <a:normAutofit fontScale="85000" lnSpcReduction="20000"/>
          </a:bodyPr>
          <a:lstStyle/>
          <a:p>
            <a:r>
              <a:rPr lang="fr-MQ" dirty="0"/>
              <a:t>Littérature, langues et cultures de l’Antiquité</a:t>
            </a:r>
          </a:p>
        </p:txBody>
      </p:sp>
      <p:sp>
        <p:nvSpPr>
          <p:cNvPr id="6" name="Espace réservé du contenu 5">
            <a:extLst>
              <a:ext uri="{FF2B5EF4-FFF2-40B4-BE49-F238E27FC236}">
                <a16:creationId xmlns:a16="http://schemas.microsoft.com/office/drawing/2014/main" id="{C1D8616B-6DED-A019-30D9-02A8DC57F4EC}"/>
              </a:ext>
            </a:extLst>
          </p:cNvPr>
          <p:cNvSpPr>
            <a:spLocks noGrp="1"/>
          </p:cNvSpPr>
          <p:nvPr>
            <p:ph sz="quarter" idx="4"/>
          </p:nvPr>
        </p:nvSpPr>
        <p:spPr>
          <a:xfrm>
            <a:off x="8092484" y="2091075"/>
            <a:ext cx="3498079" cy="444954"/>
          </a:xfrm>
        </p:spPr>
        <p:txBody>
          <a:bodyPr/>
          <a:lstStyle/>
          <a:p>
            <a:pPr marL="0" indent="0" algn="ctr">
              <a:buNone/>
            </a:pPr>
            <a:r>
              <a:rPr lang="fr-MQ" b="1" dirty="0"/>
              <a:t>Théâtre</a:t>
            </a:r>
          </a:p>
        </p:txBody>
      </p:sp>
      <p:pic>
        <p:nvPicPr>
          <p:cNvPr id="7" name="Espace réservé du contenu 10" descr="Une image contenant texte, ruine&#10;&#10;Description générée automatiquement">
            <a:extLst>
              <a:ext uri="{FF2B5EF4-FFF2-40B4-BE49-F238E27FC236}">
                <a16:creationId xmlns:a16="http://schemas.microsoft.com/office/drawing/2014/main" id="{E3854CD9-E5DF-DE68-4140-2E4F2F398F0A}"/>
              </a:ext>
            </a:extLst>
          </p:cNvPr>
          <p:cNvPicPr>
            <a:picLocks noChangeAspect="1"/>
          </p:cNvPicPr>
          <p:nvPr/>
        </p:nvPicPr>
        <p:blipFill>
          <a:blip r:embed="rId3"/>
          <a:stretch>
            <a:fillRect/>
          </a:stretch>
        </p:blipFill>
        <p:spPr>
          <a:xfrm>
            <a:off x="3906883" y="3366716"/>
            <a:ext cx="3201488" cy="3040263"/>
          </a:xfrm>
          <a:prstGeom prst="rect">
            <a:avLst/>
          </a:prstGeom>
        </p:spPr>
      </p:pic>
      <p:pic>
        <p:nvPicPr>
          <p:cNvPr id="8" name="Espace réservé du contenu 8" descr="Une image contenant intérieur&#10;&#10;Description générée automatiquement">
            <a:extLst>
              <a:ext uri="{FF2B5EF4-FFF2-40B4-BE49-F238E27FC236}">
                <a16:creationId xmlns:a16="http://schemas.microsoft.com/office/drawing/2014/main" id="{9419A5B0-F314-5309-9D38-2FDD0C21C723}"/>
              </a:ext>
            </a:extLst>
          </p:cNvPr>
          <p:cNvPicPr>
            <a:picLocks noChangeAspect="1"/>
          </p:cNvPicPr>
          <p:nvPr/>
        </p:nvPicPr>
        <p:blipFill>
          <a:blip r:embed="rId4"/>
          <a:stretch>
            <a:fillRect/>
          </a:stretch>
        </p:blipFill>
        <p:spPr>
          <a:xfrm>
            <a:off x="8092484" y="3581483"/>
            <a:ext cx="3397931" cy="2716838"/>
          </a:xfrm>
          <a:prstGeom prst="rect">
            <a:avLst/>
          </a:prstGeom>
        </p:spPr>
      </p:pic>
      <p:sp>
        <p:nvSpPr>
          <p:cNvPr id="11" name="Espace réservé du numéro de diapositive 10">
            <a:extLst>
              <a:ext uri="{FF2B5EF4-FFF2-40B4-BE49-F238E27FC236}">
                <a16:creationId xmlns:a16="http://schemas.microsoft.com/office/drawing/2014/main" id="{5A27525F-EA74-559C-A055-C4A7EE776237}"/>
              </a:ext>
            </a:extLst>
          </p:cNvPr>
          <p:cNvSpPr>
            <a:spLocks noGrp="1"/>
          </p:cNvSpPr>
          <p:nvPr>
            <p:ph type="sldNum" sz="quarter" idx="12"/>
          </p:nvPr>
        </p:nvSpPr>
        <p:spPr/>
        <p:txBody>
          <a:bodyPr/>
          <a:lstStyle/>
          <a:p>
            <a:fld id="{3109D357-8067-4A1F-97B2-93C5160B78D9}" type="slidenum">
              <a:rPr lang="en-US" smtClean="0"/>
              <a:t>53</a:t>
            </a:fld>
            <a:endParaRPr lang="en-US"/>
          </a:p>
        </p:txBody>
      </p:sp>
    </p:spTree>
    <p:extLst>
      <p:ext uri="{BB962C8B-B14F-4D97-AF65-F5344CB8AC3E}">
        <p14:creationId xmlns:p14="http://schemas.microsoft.com/office/powerpoint/2010/main" val="1017874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767E6-D368-2B47-BF89-996578FBE924}"/>
              </a:ext>
            </a:extLst>
          </p:cNvPr>
          <p:cNvSpPr>
            <a:spLocks noGrp="1"/>
          </p:cNvSpPr>
          <p:nvPr>
            <p:ph type="title"/>
          </p:nvPr>
        </p:nvSpPr>
        <p:spPr>
          <a:xfrm>
            <a:off x="3528508" y="609600"/>
            <a:ext cx="4709058" cy="1351472"/>
          </a:xfrm>
        </p:spPr>
        <p:txBody>
          <a:bodyPr vert="horz" lIns="91440" tIns="45720" rIns="91440" bIns="45720" rtlCol="0" anchor="ctr">
            <a:normAutofit/>
          </a:bodyPr>
          <a:lstStyle/>
          <a:p>
            <a:pPr algn="ctr"/>
            <a:r>
              <a:rPr lang="en-US" b="1" kern="1200" dirty="0">
                <a:solidFill>
                  <a:srgbClr val="0070C0"/>
                </a:solidFill>
                <a:latin typeface="+mj-lt"/>
                <a:ea typeface="+mj-ea"/>
                <a:cs typeface="+mj-cs"/>
              </a:rPr>
              <a:t>La recherche de </a:t>
            </a:r>
            <a:r>
              <a:rPr lang="en-US" b="1" kern="1200" dirty="0" err="1">
                <a:solidFill>
                  <a:srgbClr val="0070C0"/>
                </a:solidFill>
                <a:latin typeface="+mj-lt"/>
                <a:ea typeface="+mj-ea"/>
                <a:cs typeface="+mj-cs"/>
              </a:rPr>
              <a:t>soi</a:t>
            </a:r>
            <a:r>
              <a:rPr lang="en-US" b="1" kern="1200" dirty="0">
                <a:solidFill>
                  <a:srgbClr val="0070C0"/>
                </a:solidFill>
                <a:latin typeface="+mj-lt"/>
                <a:ea typeface="+mj-ea"/>
                <a:cs typeface="+mj-cs"/>
              </a:rPr>
              <a:t> </a:t>
            </a:r>
          </a:p>
        </p:txBody>
      </p:sp>
      <p:pic>
        <p:nvPicPr>
          <p:cNvPr id="9" name="Espace réservé du contenu 8" descr="Une image contenant texte&#10;&#10;Description générée automatiquement">
            <a:extLst>
              <a:ext uri="{FF2B5EF4-FFF2-40B4-BE49-F238E27FC236}">
                <a16:creationId xmlns:a16="http://schemas.microsoft.com/office/drawing/2014/main" id="{E07BEEA3-F79F-3E49-AF85-DCB738EE4E1E}"/>
              </a:ext>
            </a:extLst>
          </p:cNvPr>
          <p:cNvPicPr>
            <a:picLocks noGrp="1" noChangeAspect="1"/>
          </p:cNvPicPr>
          <p:nvPr>
            <p:ph sz="half" idx="2"/>
          </p:nvPr>
        </p:nvPicPr>
        <p:blipFill rotWithShape="1">
          <a:blip r:embed="rId2"/>
          <a:srcRect l="12642" r="15041" b="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6" name="Espace réservé du contenu 5">
            <a:extLst>
              <a:ext uri="{FF2B5EF4-FFF2-40B4-BE49-F238E27FC236}">
                <a16:creationId xmlns:a16="http://schemas.microsoft.com/office/drawing/2014/main" id="{15209BCA-1612-054F-89A4-AD8905BE044E}"/>
              </a:ext>
            </a:extLst>
          </p:cNvPr>
          <p:cNvSpPr>
            <a:spLocks noGrp="1"/>
          </p:cNvSpPr>
          <p:nvPr>
            <p:ph sz="quarter" idx="4"/>
          </p:nvPr>
        </p:nvSpPr>
        <p:spPr>
          <a:xfrm>
            <a:off x="4198966" y="2147357"/>
            <a:ext cx="3810000" cy="4101042"/>
          </a:xfrm>
        </p:spPr>
        <p:txBody>
          <a:bodyPr vert="horz" lIns="91440" tIns="45720" rIns="91440" bIns="45720" rtlCol="0">
            <a:normAutofit/>
          </a:bodyPr>
          <a:lstStyle/>
          <a:p>
            <a:r>
              <a:rPr lang="en-US" sz="2000">
                <a:solidFill>
                  <a:schemeClr val="tx1">
                    <a:lumMod val="85000"/>
                    <a:lumOff val="15000"/>
                  </a:schemeClr>
                </a:solidFill>
              </a:rPr>
              <a:t>Éducation, transmission et émancipation</a:t>
            </a:r>
          </a:p>
          <a:p>
            <a:r>
              <a:rPr lang="en-US" sz="2000">
                <a:solidFill>
                  <a:schemeClr val="tx1">
                    <a:lumMod val="85000"/>
                    <a:lumOff val="15000"/>
                  </a:schemeClr>
                </a:solidFill>
              </a:rPr>
              <a:t>Les expressions de la sensibilité  </a:t>
            </a:r>
          </a:p>
          <a:p>
            <a:r>
              <a:rPr lang="en-US" sz="2000">
                <a:solidFill>
                  <a:schemeClr val="tx1">
                    <a:lumMod val="85000"/>
                    <a:lumOff val="15000"/>
                  </a:schemeClr>
                </a:solidFill>
              </a:rPr>
              <a:t>Les métamorphoses du moi </a:t>
            </a:r>
          </a:p>
          <a:p>
            <a:endParaRPr lang="en-US" sz="2000">
              <a:solidFill>
                <a:schemeClr val="tx1">
                  <a:lumMod val="85000"/>
                  <a:lumOff val="15000"/>
                </a:schemeClr>
              </a:solidFill>
            </a:endParaRPr>
          </a:p>
          <a:p>
            <a:pPr marL="0"/>
            <a:r>
              <a:rPr lang="en-US" sz="2000" b="1">
                <a:solidFill>
                  <a:schemeClr val="tx1">
                    <a:lumMod val="85000"/>
                    <a:lumOff val="15000"/>
                  </a:schemeClr>
                </a:solidFill>
              </a:rPr>
              <a:t>Du romantisme au XXe siècle </a:t>
            </a:r>
          </a:p>
          <a:p>
            <a:endParaRPr lang="en-US" sz="2000">
              <a:solidFill>
                <a:schemeClr val="tx1">
                  <a:lumMod val="85000"/>
                  <a:lumOff val="15000"/>
                </a:schemeClr>
              </a:solidFill>
            </a:endParaRPr>
          </a:p>
        </p:txBody>
      </p:sp>
      <p:pic>
        <p:nvPicPr>
          <p:cNvPr id="12" name="Image 11" descr="Une image contenant texte, décoré, plusieurs&#10;&#10;Description générée automatiquement">
            <a:extLst>
              <a:ext uri="{FF2B5EF4-FFF2-40B4-BE49-F238E27FC236}">
                <a16:creationId xmlns:a16="http://schemas.microsoft.com/office/drawing/2014/main" id="{6A616FCA-154B-BE4F-96B5-C7C3D538EC24}"/>
              </a:ext>
            </a:extLst>
          </p:cNvPr>
          <p:cNvPicPr>
            <a:picLocks noChangeAspect="1"/>
          </p:cNvPicPr>
          <p:nvPr/>
        </p:nvPicPr>
        <p:blipFill rotWithShape="1">
          <a:blip r:embed="rId3"/>
          <a:srcRect l="10641" r="13271" b="2"/>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7" name="Espace réservé du numéro de diapositive 6">
            <a:extLst>
              <a:ext uri="{FF2B5EF4-FFF2-40B4-BE49-F238E27FC236}">
                <a16:creationId xmlns:a16="http://schemas.microsoft.com/office/drawing/2014/main" id="{7C3AB9BE-6E33-7B4E-9384-8DD17BE1820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8184A82-0FF7-A348-AAF8-C4616B7AB5DE}" type="slidenum">
              <a:rPr lang="en-US" sz="1000">
                <a:solidFill>
                  <a:srgbClr val="FFFFFF"/>
                </a:solidFill>
              </a:rPr>
              <a:pPr>
                <a:spcAft>
                  <a:spcPts val="600"/>
                </a:spcAft>
              </a:pPr>
              <a:t>54</a:t>
            </a:fld>
            <a:endParaRPr lang="en-US" sz="1000">
              <a:solidFill>
                <a:srgbClr val="FFFFFF"/>
              </a:solidFill>
            </a:endParaRPr>
          </a:p>
        </p:txBody>
      </p:sp>
    </p:spTree>
    <p:extLst>
      <p:ext uri="{BB962C8B-B14F-4D97-AF65-F5344CB8AC3E}">
        <p14:creationId xmlns:p14="http://schemas.microsoft.com/office/powerpoint/2010/main" val="3899172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C350CF-9DE8-6B42-8E90-B07FD047B2D0}"/>
              </a:ext>
            </a:extLst>
          </p:cNvPr>
          <p:cNvSpPr>
            <a:spLocks noGrp="1"/>
          </p:cNvSpPr>
          <p:nvPr>
            <p:ph type="title"/>
          </p:nvPr>
        </p:nvSpPr>
        <p:spPr>
          <a:xfrm>
            <a:off x="253419" y="603504"/>
            <a:ext cx="6268770" cy="695379"/>
          </a:xfrm>
        </p:spPr>
        <p:txBody>
          <a:bodyPr vert="horz" lIns="91440" tIns="45720" rIns="91440" bIns="45720" rtlCol="0" anchor="b">
            <a:normAutofit/>
          </a:bodyPr>
          <a:lstStyle/>
          <a:p>
            <a:pPr algn="ctr"/>
            <a:r>
              <a:rPr lang="en-US" sz="3600" b="1" dirty="0" err="1">
                <a:solidFill>
                  <a:srgbClr val="0070C0"/>
                </a:solidFill>
              </a:rPr>
              <a:t>L’humanité</a:t>
            </a:r>
            <a:r>
              <a:rPr lang="en-US" sz="3600" b="1" dirty="0">
                <a:solidFill>
                  <a:srgbClr val="0070C0"/>
                </a:solidFill>
              </a:rPr>
              <a:t> </a:t>
            </a:r>
            <a:r>
              <a:rPr lang="en-US" sz="3600" b="1" dirty="0" err="1">
                <a:solidFill>
                  <a:srgbClr val="0070C0"/>
                </a:solidFill>
              </a:rPr>
              <a:t>en</a:t>
            </a:r>
            <a:r>
              <a:rPr lang="en-US" sz="3600" b="1" dirty="0">
                <a:solidFill>
                  <a:srgbClr val="0070C0"/>
                </a:solidFill>
              </a:rPr>
              <a:t> question </a:t>
            </a:r>
          </a:p>
        </p:txBody>
      </p:sp>
      <p:sp>
        <p:nvSpPr>
          <p:cNvPr id="6" name="Espace réservé du contenu 5">
            <a:extLst>
              <a:ext uri="{FF2B5EF4-FFF2-40B4-BE49-F238E27FC236}">
                <a16:creationId xmlns:a16="http://schemas.microsoft.com/office/drawing/2014/main" id="{FB4D3465-8900-8A4C-887E-3E525BF78509}"/>
              </a:ext>
            </a:extLst>
          </p:cNvPr>
          <p:cNvSpPr>
            <a:spLocks noGrp="1"/>
          </p:cNvSpPr>
          <p:nvPr>
            <p:ph sz="quarter" idx="4"/>
          </p:nvPr>
        </p:nvSpPr>
        <p:spPr>
          <a:xfrm>
            <a:off x="639270" y="3355848"/>
            <a:ext cx="6244957" cy="2825496"/>
          </a:xfrm>
        </p:spPr>
        <p:txBody>
          <a:bodyPr vert="horz" lIns="91440" tIns="45720" rIns="91440" bIns="45720" rtlCol="0">
            <a:normAutofit/>
          </a:bodyPr>
          <a:lstStyle/>
          <a:p>
            <a:r>
              <a:rPr lang="en-US" sz="2200"/>
              <a:t>Création, continuités et ruptures</a:t>
            </a:r>
          </a:p>
          <a:p>
            <a:r>
              <a:rPr lang="en-US" sz="2200"/>
              <a:t>Histoire et violence </a:t>
            </a:r>
          </a:p>
          <a:p>
            <a:r>
              <a:rPr lang="en-US" sz="2200"/>
              <a:t>Les limites de l'humain</a:t>
            </a:r>
          </a:p>
          <a:p>
            <a:endParaRPr lang="en-US" sz="2200"/>
          </a:p>
          <a:p>
            <a:r>
              <a:rPr lang="en-US" sz="2200" b="1"/>
              <a:t>Période contemporaine (XXe-XXIe siècles)</a:t>
            </a:r>
          </a:p>
          <a:p>
            <a:endParaRPr lang="en-US" sz="2200"/>
          </a:p>
        </p:txBody>
      </p:sp>
      <p:pic>
        <p:nvPicPr>
          <p:cNvPr id="9" name="Espace réservé du contenu 8" descr="Une image contenant texte&#10;&#10;Description générée automatiquement">
            <a:extLst>
              <a:ext uri="{FF2B5EF4-FFF2-40B4-BE49-F238E27FC236}">
                <a16:creationId xmlns:a16="http://schemas.microsoft.com/office/drawing/2014/main" id="{156319F1-A718-B84D-9F4A-44660AFA777B}"/>
              </a:ext>
            </a:extLst>
          </p:cNvPr>
          <p:cNvPicPr>
            <a:picLocks noGrp="1" noChangeAspect="1"/>
          </p:cNvPicPr>
          <p:nvPr>
            <p:ph sz="half" idx="2"/>
          </p:nvPr>
        </p:nvPicPr>
        <p:blipFill rotWithShape="1">
          <a:blip r:embed="rId2"/>
          <a:srcRect t="468" r="3" b="2458"/>
          <a:stretch/>
        </p:blipFill>
        <p:spPr>
          <a:xfrm>
            <a:off x="7684007" y="603504"/>
            <a:ext cx="4050792" cy="5577840"/>
          </a:xfrm>
          <a:prstGeom prst="rect">
            <a:avLst/>
          </a:prstGeom>
        </p:spPr>
      </p:pic>
      <p:sp>
        <p:nvSpPr>
          <p:cNvPr id="7" name="Espace réservé du numéro de diapositive 6">
            <a:extLst>
              <a:ext uri="{FF2B5EF4-FFF2-40B4-BE49-F238E27FC236}">
                <a16:creationId xmlns:a16="http://schemas.microsoft.com/office/drawing/2014/main" id="{F684EDF1-AA57-5540-9DCB-DE4CCF983809}"/>
              </a:ext>
            </a:extLst>
          </p:cNvPr>
          <p:cNvSpPr>
            <a:spLocks noGrp="1"/>
          </p:cNvSpPr>
          <p:nvPr>
            <p:ph type="sldNum" sz="quarter" idx="12"/>
          </p:nvPr>
        </p:nvSpPr>
        <p:spPr>
          <a:xfrm>
            <a:off x="8836152" y="6356350"/>
            <a:ext cx="2743200" cy="365125"/>
          </a:xfrm>
        </p:spPr>
        <p:txBody>
          <a:bodyPr vert="horz" lIns="91440" tIns="45720" rIns="91440" bIns="45720" rtlCol="0" anchor="ctr">
            <a:normAutofit/>
          </a:bodyPr>
          <a:lstStyle/>
          <a:p>
            <a:pPr>
              <a:spcAft>
                <a:spcPts val="600"/>
              </a:spcAft>
              <a:defRPr/>
            </a:pPr>
            <a:fld id="{B8184A82-0FF7-A348-AAF8-C4616B7AB5DE}" type="slidenum">
              <a:rPr lang="en-US">
                <a:solidFill>
                  <a:schemeClr val="tx1">
                    <a:lumMod val="50000"/>
                    <a:lumOff val="50000"/>
                  </a:schemeClr>
                </a:solidFill>
                <a:latin typeface="Calibri" panose="020F0502020204030204"/>
              </a:rPr>
              <a:pPr>
                <a:spcAft>
                  <a:spcPts val="600"/>
                </a:spcAft>
                <a:defRPr/>
              </a:pPr>
              <a:t>55</a:t>
            </a:fld>
            <a:endParaRPr lang="en-US">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642366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12F542-7B62-7BC9-737B-5FE4D1C5358B}"/>
              </a:ext>
            </a:extLst>
          </p:cNvPr>
          <p:cNvSpPr>
            <a:spLocks noGrp="1"/>
          </p:cNvSpPr>
          <p:nvPr>
            <p:ph type="title"/>
          </p:nvPr>
        </p:nvSpPr>
        <p:spPr>
          <a:xfrm>
            <a:off x="110445" y="176212"/>
            <a:ext cx="11983584" cy="868818"/>
          </a:xfrm>
        </p:spPr>
        <p:txBody>
          <a:bodyPr>
            <a:normAutofit fontScale="90000"/>
          </a:bodyPr>
          <a:lstStyle/>
          <a:p>
            <a:pPr algn="ctr"/>
            <a:r>
              <a:rPr lang="fr-MQ" b="1" dirty="0">
                <a:solidFill>
                  <a:srgbClr val="FF0000"/>
                </a:solidFill>
              </a:rPr>
              <a:t>Humanités, littérature et philosophie </a:t>
            </a:r>
            <a:br>
              <a:rPr lang="fr-MQ" b="1" dirty="0">
                <a:solidFill>
                  <a:srgbClr val="FF0000"/>
                </a:solidFill>
              </a:rPr>
            </a:br>
            <a:r>
              <a:rPr lang="fr-MQ" b="1" dirty="0">
                <a:solidFill>
                  <a:srgbClr val="FF0000"/>
                </a:solidFill>
              </a:rPr>
              <a:t>En 2024</a:t>
            </a:r>
          </a:p>
        </p:txBody>
      </p:sp>
      <p:sp>
        <p:nvSpPr>
          <p:cNvPr id="3" name="Espace réservé du texte 2">
            <a:extLst>
              <a:ext uri="{FF2B5EF4-FFF2-40B4-BE49-F238E27FC236}">
                <a16:creationId xmlns:a16="http://schemas.microsoft.com/office/drawing/2014/main" id="{65C902E6-2F1B-307D-50D7-A053E31C057F}"/>
              </a:ext>
            </a:extLst>
          </p:cNvPr>
          <p:cNvSpPr>
            <a:spLocks noGrp="1"/>
          </p:cNvSpPr>
          <p:nvPr>
            <p:ph type="body" idx="1"/>
          </p:nvPr>
        </p:nvSpPr>
        <p:spPr>
          <a:xfrm>
            <a:off x="839789" y="1824035"/>
            <a:ext cx="4997132" cy="501476"/>
          </a:xfrm>
        </p:spPr>
        <p:txBody>
          <a:bodyPr>
            <a:normAutofit/>
          </a:bodyPr>
          <a:lstStyle/>
          <a:p>
            <a:r>
              <a:rPr lang="fr-MQ" dirty="0">
                <a:solidFill>
                  <a:srgbClr val="0070C0"/>
                </a:solidFill>
              </a:rPr>
              <a:t>La recherche de soi : pour les EDS</a:t>
            </a:r>
          </a:p>
        </p:txBody>
      </p:sp>
      <p:sp>
        <p:nvSpPr>
          <p:cNvPr id="4" name="Espace réservé du contenu 3">
            <a:extLst>
              <a:ext uri="{FF2B5EF4-FFF2-40B4-BE49-F238E27FC236}">
                <a16:creationId xmlns:a16="http://schemas.microsoft.com/office/drawing/2014/main" id="{6AD93352-EFFF-2357-C46F-E2BA874EFF09}"/>
              </a:ext>
            </a:extLst>
          </p:cNvPr>
          <p:cNvSpPr>
            <a:spLocks noGrp="1"/>
          </p:cNvSpPr>
          <p:nvPr>
            <p:ph sz="half" idx="2"/>
          </p:nvPr>
        </p:nvSpPr>
        <p:spPr>
          <a:xfrm>
            <a:off x="381000" y="3026229"/>
            <a:ext cx="5192485" cy="3831770"/>
          </a:xfrm>
        </p:spPr>
        <p:txBody>
          <a:bodyPr/>
          <a:lstStyle/>
          <a:p>
            <a:pPr algn="just"/>
            <a:r>
              <a:rPr lang="fr-FR" sz="2800" dirty="0"/>
              <a:t>(Éducation, transmission et émancipation)</a:t>
            </a:r>
          </a:p>
          <a:p>
            <a:pPr algn="just"/>
            <a:r>
              <a:rPr lang="fr-FR" sz="2800" b="1" dirty="0"/>
              <a:t>Les expressions de la sensibilité  </a:t>
            </a:r>
          </a:p>
          <a:p>
            <a:pPr algn="just"/>
            <a:r>
              <a:rPr lang="fr-FR" sz="2800" b="1" dirty="0"/>
              <a:t>Les métamorphoses du moi </a:t>
            </a:r>
            <a:endParaRPr lang="fr-FR" sz="2800" dirty="0"/>
          </a:p>
          <a:p>
            <a:pPr marL="0" indent="0" algn="just">
              <a:buNone/>
            </a:pPr>
            <a:endParaRPr lang="fr-FR" sz="2000" b="1" dirty="0"/>
          </a:p>
          <a:p>
            <a:pPr marL="0" indent="0" algn="just">
              <a:buNone/>
            </a:pPr>
            <a:r>
              <a:rPr lang="fr-FR" sz="2400" b="1" dirty="0"/>
              <a:t>Période : Du romantisme au XXe siècle </a:t>
            </a:r>
          </a:p>
        </p:txBody>
      </p:sp>
      <p:sp>
        <p:nvSpPr>
          <p:cNvPr id="5" name="Espace réservé du texte 4">
            <a:extLst>
              <a:ext uri="{FF2B5EF4-FFF2-40B4-BE49-F238E27FC236}">
                <a16:creationId xmlns:a16="http://schemas.microsoft.com/office/drawing/2014/main" id="{B93C1002-8276-991C-5DB7-A9857B8553D9}"/>
              </a:ext>
            </a:extLst>
          </p:cNvPr>
          <p:cNvSpPr>
            <a:spLocks noGrp="1"/>
          </p:cNvSpPr>
          <p:nvPr>
            <p:ph type="body" sz="quarter" idx="3"/>
          </p:nvPr>
        </p:nvSpPr>
        <p:spPr>
          <a:xfrm>
            <a:off x="6355080" y="1824035"/>
            <a:ext cx="5731836" cy="501476"/>
          </a:xfrm>
        </p:spPr>
        <p:txBody>
          <a:bodyPr>
            <a:normAutofit/>
          </a:bodyPr>
          <a:lstStyle/>
          <a:p>
            <a:r>
              <a:rPr lang="fr-MQ" dirty="0">
                <a:solidFill>
                  <a:srgbClr val="0070C0"/>
                </a:solidFill>
              </a:rPr>
              <a:t>L’humanité en question : pour les EDS</a:t>
            </a:r>
          </a:p>
        </p:txBody>
      </p:sp>
      <p:sp>
        <p:nvSpPr>
          <p:cNvPr id="6" name="Espace réservé du contenu 5">
            <a:extLst>
              <a:ext uri="{FF2B5EF4-FFF2-40B4-BE49-F238E27FC236}">
                <a16:creationId xmlns:a16="http://schemas.microsoft.com/office/drawing/2014/main" id="{8D4CF420-59DF-60CB-ABC0-559CE927D1B4}"/>
              </a:ext>
            </a:extLst>
          </p:cNvPr>
          <p:cNvSpPr>
            <a:spLocks noGrp="1"/>
          </p:cNvSpPr>
          <p:nvPr>
            <p:ph sz="quarter" idx="4"/>
          </p:nvPr>
        </p:nvSpPr>
        <p:spPr>
          <a:xfrm>
            <a:off x="6355080" y="3026229"/>
            <a:ext cx="5738948" cy="3548742"/>
          </a:xfrm>
        </p:spPr>
        <p:txBody>
          <a:bodyPr/>
          <a:lstStyle/>
          <a:p>
            <a:pPr algn="just"/>
            <a:r>
              <a:rPr lang="fr-FR" sz="2800" b="1" dirty="0"/>
              <a:t>Création, continuités et ruptures</a:t>
            </a:r>
          </a:p>
          <a:p>
            <a:pPr algn="just"/>
            <a:r>
              <a:rPr lang="fr-FR" sz="2800" b="1" dirty="0"/>
              <a:t>Histoire et violence </a:t>
            </a:r>
          </a:p>
          <a:p>
            <a:pPr algn="just"/>
            <a:r>
              <a:rPr lang="fr-FR" sz="2800" dirty="0"/>
              <a:t>(Les limites de l'humain)</a:t>
            </a:r>
          </a:p>
          <a:p>
            <a:pPr marL="0" indent="0" algn="just">
              <a:buNone/>
            </a:pPr>
            <a:endParaRPr lang="fr-FR" sz="2800" b="1" dirty="0"/>
          </a:p>
          <a:p>
            <a:pPr marL="0" indent="0" algn="just">
              <a:buNone/>
            </a:pPr>
            <a:r>
              <a:rPr lang="fr-FR" sz="2800" b="1" dirty="0"/>
              <a:t>Période contemporaine (XXe-XXIe siècles)</a:t>
            </a:r>
          </a:p>
          <a:p>
            <a:endParaRPr lang="fr-MQ" dirty="0"/>
          </a:p>
        </p:txBody>
      </p:sp>
      <p:sp>
        <p:nvSpPr>
          <p:cNvPr id="7" name="Espace réservé du numéro de diapositive 6">
            <a:extLst>
              <a:ext uri="{FF2B5EF4-FFF2-40B4-BE49-F238E27FC236}">
                <a16:creationId xmlns:a16="http://schemas.microsoft.com/office/drawing/2014/main" id="{6FC04217-5BCF-1DB3-A71E-7311013E0468}"/>
              </a:ext>
            </a:extLst>
          </p:cNvPr>
          <p:cNvSpPr>
            <a:spLocks noGrp="1"/>
          </p:cNvSpPr>
          <p:nvPr>
            <p:ph type="sldNum" sz="quarter" idx="12"/>
          </p:nvPr>
        </p:nvSpPr>
        <p:spPr/>
        <p:txBody>
          <a:bodyPr/>
          <a:lstStyle/>
          <a:p>
            <a:fld id="{3109D357-8067-4A1F-97B2-93C5160B78D9}" type="slidenum">
              <a:rPr lang="en-US" smtClean="0"/>
              <a:t>56</a:t>
            </a:fld>
            <a:endParaRPr lang="en-US"/>
          </a:p>
        </p:txBody>
      </p:sp>
    </p:spTree>
    <p:extLst>
      <p:ext uri="{BB962C8B-B14F-4D97-AF65-F5344CB8AC3E}">
        <p14:creationId xmlns:p14="http://schemas.microsoft.com/office/powerpoint/2010/main" val="4188114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0F985-D310-FC49-A842-A6226C6D3575}"/>
              </a:ext>
            </a:extLst>
          </p:cNvPr>
          <p:cNvSpPr>
            <a:spLocks noGrp="1"/>
          </p:cNvSpPr>
          <p:nvPr>
            <p:ph type="title"/>
          </p:nvPr>
        </p:nvSpPr>
        <p:spPr>
          <a:xfrm>
            <a:off x="136654" y="1"/>
            <a:ext cx="11950262" cy="1096068"/>
          </a:xfrm>
        </p:spPr>
        <p:txBody>
          <a:bodyPr>
            <a:noAutofit/>
          </a:bodyPr>
          <a:lstStyle/>
          <a:p>
            <a:pPr algn="ctr"/>
            <a:r>
              <a:rPr lang="fr-FR" sz="3600" b="1" dirty="0">
                <a:solidFill>
                  <a:srgbClr val="FF0000"/>
                </a:solidFill>
              </a:rPr>
              <a:t>Littérature, langues </a:t>
            </a:r>
            <a:br>
              <a:rPr lang="fr-FR" sz="3600" b="1" dirty="0">
                <a:solidFill>
                  <a:srgbClr val="FF0000"/>
                </a:solidFill>
              </a:rPr>
            </a:br>
            <a:r>
              <a:rPr lang="fr-FR" sz="3600" b="1" dirty="0">
                <a:solidFill>
                  <a:srgbClr val="FF0000"/>
                </a:solidFill>
              </a:rPr>
              <a:t>et cultures de l’Antiquité </a:t>
            </a:r>
          </a:p>
        </p:txBody>
      </p:sp>
      <p:sp>
        <p:nvSpPr>
          <p:cNvPr id="3" name="Espace réservé du texte 2">
            <a:extLst>
              <a:ext uri="{FF2B5EF4-FFF2-40B4-BE49-F238E27FC236}">
                <a16:creationId xmlns:a16="http://schemas.microsoft.com/office/drawing/2014/main" id="{E78B7D25-A029-5A49-9265-1BE8D75C2A6C}"/>
              </a:ext>
            </a:extLst>
          </p:cNvPr>
          <p:cNvSpPr>
            <a:spLocks noGrp="1"/>
          </p:cNvSpPr>
          <p:nvPr>
            <p:ph type="body" idx="1"/>
          </p:nvPr>
        </p:nvSpPr>
        <p:spPr>
          <a:xfrm>
            <a:off x="93111" y="1095905"/>
            <a:ext cx="5157787" cy="505610"/>
          </a:xfrm>
        </p:spPr>
        <p:txBody>
          <a:bodyPr>
            <a:normAutofit/>
          </a:bodyPr>
          <a:lstStyle/>
          <a:p>
            <a:pPr algn="ctr"/>
            <a:r>
              <a:rPr lang="fr-FR" dirty="0"/>
              <a:t>Première  </a:t>
            </a:r>
          </a:p>
        </p:txBody>
      </p:sp>
      <p:sp>
        <p:nvSpPr>
          <p:cNvPr id="4" name="Espace réservé du contenu 3">
            <a:extLst>
              <a:ext uri="{FF2B5EF4-FFF2-40B4-BE49-F238E27FC236}">
                <a16:creationId xmlns:a16="http://schemas.microsoft.com/office/drawing/2014/main" id="{71DC6781-7618-CD4C-8DFD-C647786CCD14}"/>
              </a:ext>
            </a:extLst>
          </p:cNvPr>
          <p:cNvSpPr>
            <a:spLocks noGrp="1"/>
          </p:cNvSpPr>
          <p:nvPr>
            <p:ph sz="half" idx="2"/>
          </p:nvPr>
        </p:nvSpPr>
        <p:spPr>
          <a:xfrm>
            <a:off x="93111" y="2612572"/>
            <a:ext cx="4816346" cy="4108903"/>
          </a:xfrm>
        </p:spPr>
        <p:txBody>
          <a:bodyPr>
            <a:normAutofit fontScale="92500" lnSpcReduction="20000"/>
          </a:bodyPr>
          <a:lstStyle/>
          <a:p>
            <a:r>
              <a:rPr lang="fr-FR" sz="2400" dirty="0"/>
              <a:t>La cité entre réalités et utopies</a:t>
            </a:r>
          </a:p>
          <a:p>
            <a:endParaRPr lang="fr-FR" sz="2400" dirty="0"/>
          </a:p>
          <a:p>
            <a:r>
              <a:rPr lang="fr-FR" sz="2400" dirty="0"/>
              <a:t>Justice des dieux, justice des hommes</a:t>
            </a:r>
          </a:p>
          <a:p>
            <a:endParaRPr lang="fr-FR" sz="2400" dirty="0"/>
          </a:p>
          <a:p>
            <a:r>
              <a:rPr lang="fr-FR" sz="2400" dirty="0"/>
              <a:t>Amour, Amours </a:t>
            </a:r>
          </a:p>
          <a:p>
            <a:endParaRPr lang="fr-FR" sz="2400" dirty="0"/>
          </a:p>
          <a:p>
            <a:r>
              <a:rPr lang="fr-FR" sz="2400" dirty="0"/>
              <a:t>Méditerranée : conflits, influences et échanges</a:t>
            </a:r>
          </a:p>
          <a:p>
            <a:pPr marL="0" indent="0">
              <a:buNone/>
            </a:pPr>
            <a:br>
              <a:rPr lang="fr-FR" dirty="0"/>
            </a:br>
            <a:endParaRPr lang="fr-FR" dirty="0"/>
          </a:p>
        </p:txBody>
      </p:sp>
      <p:sp>
        <p:nvSpPr>
          <p:cNvPr id="5" name="Espace réservé du texte 4">
            <a:extLst>
              <a:ext uri="{FF2B5EF4-FFF2-40B4-BE49-F238E27FC236}">
                <a16:creationId xmlns:a16="http://schemas.microsoft.com/office/drawing/2014/main" id="{179BFBF3-2722-664A-A44D-40658C9AD66D}"/>
              </a:ext>
            </a:extLst>
          </p:cNvPr>
          <p:cNvSpPr>
            <a:spLocks noGrp="1"/>
          </p:cNvSpPr>
          <p:nvPr>
            <p:ph type="body" sz="quarter" idx="3"/>
          </p:nvPr>
        </p:nvSpPr>
        <p:spPr>
          <a:xfrm>
            <a:off x="5704114" y="968187"/>
            <a:ext cx="6351232" cy="505610"/>
          </a:xfrm>
        </p:spPr>
        <p:txBody>
          <a:bodyPr>
            <a:normAutofit/>
          </a:bodyPr>
          <a:lstStyle/>
          <a:p>
            <a:pPr algn="ctr"/>
            <a:r>
              <a:rPr lang="fr-FR" dirty="0"/>
              <a:t>Terminale </a:t>
            </a:r>
          </a:p>
        </p:txBody>
      </p:sp>
      <p:sp>
        <p:nvSpPr>
          <p:cNvPr id="6" name="Espace réservé du contenu 5">
            <a:extLst>
              <a:ext uri="{FF2B5EF4-FFF2-40B4-BE49-F238E27FC236}">
                <a16:creationId xmlns:a16="http://schemas.microsoft.com/office/drawing/2014/main" id="{7FC91333-1239-2F45-A5EC-BDC13F93D011}"/>
              </a:ext>
            </a:extLst>
          </p:cNvPr>
          <p:cNvSpPr>
            <a:spLocks noGrp="1"/>
          </p:cNvSpPr>
          <p:nvPr>
            <p:ph sz="quarter" idx="4"/>
          </p:nvPr>
        </p:nvSpPr>
        <p:spPr>
          <a:xfrm>
            <a:off x="5595257" y="1905000"/>
            <a:ext cx="6503632" cy="4816475"/>
          </a:xfrm>
        </p:spPr>
        <p:txBody>
          <a:bodyPr>
            <a:noAutofit/>
          </a:bodyPr>
          <a:lstStyle/>
          <a:p>
            <a:pPr>
              <a:lnSpc>
                <a:spcPct val="100000"/>
              </a:lnSpc>
              <a:spcBef>
                <a:spcPts val="0"/>
              </a:spcBef>
            </a:pPr>
            <a:r>
              <a:rPr lang="fr-FR" sz="1800" dirty="0"/>
              <a:t>L’homme, le monde, le destin</a:t>
            </a:r>
          </a:p>
          <a:p>
            <a:pPr>
              <a:lnSpc>
                <a:spcPct val="100000"/>
              </a:lnSpc>
              <a:spcBef>
                <a:spcPts val="0"/>
              </a:spcBef>
            </a:pPr>
            <a:r>
              <a:rPr lang="fr-FR" sz="1800" dirty="0"/>
              <a:t>Croire, savoir, douter</a:t>
            </a:r>
          </a:p>
          <a:p>
            <a:pPr>
              <a:lnSpc>
                <a:spcPct val="100000"/>
              </a:lnSpc>
              <a:spcBef>
                <a:spcPts val="0"/>
              </a:spcBef>
            </a:pPr>
            <a:r>
              <a:rPr lang="fr-FR" sz="1800" dirty="0"/>
              <a:t>Méditerranée : présence des mondes antiques</a:t>
            </a:r>
          </a:p>
          <a:p>
            <a:pPr>
              <a:lnSpc>
                <a:spcPct val="100000"/>
              </a:lnSpc>
              <a:spcBef>
                <a:spcPts val="0"/>
              </a:spcBef>
            </a:pPr>
            <a:r>
              <a:rPr lang="fr-FR" sz="1800" b="1" dirty="0"/>
              <a:t>Deux œuvres intégrales :</a:t>
            </a:r>
          </a:p>
          <a:p>
            <a:pPr algn="l">
              <a:lnSpc>
                <a:spcPct val="100000"/>
              </a:lnSpc>
              <a:spcBef>
                <a:spcPts val="0"/>
              </a:spcBef>
            </a:pPr>
            <a:r>
              <a:rPr lang="fr-FR" sz="1800" b="1" i="0" u="none" strike="noStrike" dirty="0">
                <a:solidFill>
                  <a:srgbClr val="000000"/>
                </a:solidFill>
                <a:effectLst/>
              </a:rPr>
              <a:t>En grec, </a:t>
            </a:r>
          </a:p>
          <a:p>
            <a:pPr marL="0" indent="0" algn="l">
              <a:lnSpc>
                <a:spcPct val="100000"/>
              </a:lnSpc>
              <a:spcBef>
                <a:spcPts val="0"/>
              </a:spcBef>
              <a:buNone/>
            </a:pPr>
            <a:r>
              <a:rPr lang="fr-FR" sz="1800" dirty="0">
                <a:solidFill>
                  <a:srgbClr val="000000"/>
                </a:solidFill>
              </a:rPr>
              <a:t>- </a:t>
            </a:r>
            <a:r>
              <a:rPr lang="fr-FR" sz="1800" b="0" i="0" u="none" strike="noStrike" dirty="0">
                <a:solidFill>
                  <a:srgbClr val="000000"/>
                </a:solidFill>
                <a:effectLst/>
              </a:rPr>
              <a:t>Homère, </a:t>
            </a:r>
            <a:r>
              <a:rPr lang="fr-FR" sz="1800" b="0" i="1" u="none" strike="noStrike" dirty="0">
                <a:solidFill>
                  <a:srgbClr val="000000"/>
                </a:solidFill>
                <a:effectLst/>
              </a:rPr>
              <a:t>Odyssée</a:t>
            </a:r>
            <a:r>
              <a:rPr lang="fr-FR" sz="1800" b="0" i="0" u="none" strike="noStrike" dirty="0">
                <a:solidFill>
                  <a:srgbClr val="000000"/>
                </a:solidFill>
                <a:effectLst/>
              </a:rPr>
              <a:t>, chants XIX et XXIII (dans Homère, </a:t>
            </a:r>
            <a:r>
              <a:rPr lang="fr-FR" sz="1800" b="0" i="1" u="none" strike="noStrike" dirty="0">
                <a:solidFill>
                  <a:srgbClr val="000000"/>
                </a:solidFill>
                <a:effectLst/>
              </a:rPr>
              <a:t>Odyssée</a:t>
            </a:r>
            <a:r>
              <a:rPr lang="fr-FR" sz="1800" b="0" i="0" u="none" strike="noStrike" dirty="0">
                <a:solidFill>
                  <a:srgbClr val="000000"/>
                </a:solidFill>
                <a:effectLst/>
              </a:rPr>
              <a:t>, chants XVI à XXIV, Les Belles Lettres, Classiques en poche, Paris, 2001) ;</a:t>
            </a:r>
          </a:p>
          <a:p>
            <a:pPr marL="0" indent="0" algn="l">
              <a:lnSpc>
                <a:spcPct val="100000"/>
              </a:lnSpc>
              <a:spcBef>
                <a:spcPts val="0"/>
              </a:spcBef>
              <a:buNone/>
            </a:pPr>
            <a:r>
              <a:rPr lang="fr-FR" sz="1800" b="0" i="0" u="none" strike="noStrike" dirty="0">
                <a:solidFill>
                  <a:srgbClr val="000000"/>
                </a:solidFill>
                <a:effectLst/>
              </a:rPr>
              <a:t>- Jean Giono, </a:t>
            </a:r>
            <a:r>
              <a:rPr lang="fr-FR" sz="1800" b="0" i="1" u="none" strike="noStrike" dirty="0">
                <a:solidFill>
                  <a:srgbClr val="000000"/>
                </a:solidFill>
                <a:effectLst/>
              </a:rPr>
              <a:t>Naissance de l'Odyssée</a:t>
            </a:r>
            <a:r>
              <a:rPr lang="fr-FR" sz="1800" b="0" i="0" u="none" strike="noStrike" dirty="0">
                <a:solidFill>
                  <a:srgbClr val="000000"/>
                </a:solidFill>
                <a:effectLst/>
              </a:rPr>
              <a:t>  (Grasset, Les Cahiers Rouges, Paris, 1938).</a:t>
            </a:r>
          </a:p>
          <a:p>
            <a:pPr algn="l">
              <a:lnSpc>
                <a:spcPct val="100000"/>
              </a:lnSpc>
              <a:spcBef>
                <a:spcPts val="0"/>
              </a:spcBef>
              <a:buFont typeface="Arial" panose="020B0604020202020204" pitchFamily="34" charset="0"/>
              <a:buChar char="•"/>
            </a:pPr>
            <a:r>
              <a:rPr lang="fr-FR" sz="1800" b="1" i="0" u="none" strike="noStrike" dirty="0">
                <a:solidFill>
                  <a:srgbClr val="000000"/>
                </a:solidFill>
                <a:effectLst/>
              </a:rPr>
              <a:t>En latin : </a:t>
            </a:r>
          </a:p>
          <a:p>
            <a:pPr marL="0" indent="0" algn="l">
              <a:lnSpc>
                <a:spcPct val="100000"/>
              </a:lnSpc>
              <a:spcBef>
                <a:spcPts val="0"/>
              </a:spcBef>
              <a:buNone/>
            </a:pPr>
            <a:r>
              <a:rPr lang="fr-FR" sz="1800" dirty="0">
                <a:solidFill>
                  <a:srgbClr val="000000"/>
                </a:solidFill>
              </a:rPr>
              <a:t>- </a:t>
            </a:r>
            <a:r>
              <a:rPr lang="fr-FR" sz="1800" b="0" i="0" u="none" strike="noStrike" dirty="0">
                <a:solidFill>
                  <a:srgbClr val="000000"/>
                </a:solidFill>
                <a:effectLst/>
              </a:rPr>
              <a:t>Virgile, </a:t>
            </a:r>
            <a:r>
              <a:rPr lang="fr-FR" sz="1800" b="0" i="1" u="none" strike="noStrike" dirty="0">
                <a:solidFill>
                  <a:srgbClr val="000000"/>
                </a:solidFill>
                <a:effectLst/>
              </a:rPr>
              <a:t>Énéide</a:t>
            </a:r>
            <a:r>
              <a:rPr lang="fr-FR" sz="1800" b="0" i="0" u="none" strike="noStrike" dirty="0">
                <a:solidFill>
                  <a:srgbClr val="000000"/>
                </a:solidFill>
                <a:effectLst/>
              </a:rPr>
              <a:t>, chant VI (dans </a:t>
            </a:r>
            <a:r>
              <a:rPr lang="fr-FR" sz="1800" b="0" i="1" u="none" strike="noStrike" dirty="0">
                <a:solidFill>
                  <a:srgbClr val="000000"/>
                </a:solidFill>
                <a:effectLst/>
              </a:rPr>
              <a:t>Énéide, tome II, livres V à VIII</a:t>
            </a:r>
            <a:r>
              <a:rPr lang="fr-FR" sz="1800" b="0" i="0" u="none" strike="noStrike" dirty="0">
                <a:solidFill>
                  <a:srgbClr val="000000"/>
                </a:solidFill>
                <a:effectLst/>
              </a:rPr>
              <a:t>, texte établi et traduit par Jacques Perret, Paris, Les Belles Lettres, 1978, collection des universités de France, série latine, volume n° 89).</a:t>
            </a:r>
          </a:p>
          <a:p>
            <a:pPr marL="0" indent="0" algn="l">
              <a:lnSpc>
                <a:spcPct val="100000"/>
              </a:lnSpc>
              <a:spcBef>
                <a:spcPts val="0"/>
              </a:spcBef>
              <a:buNone/>
            </a:pPr>
            <a:r>
              <a:rPr lang="fr-FR" sz="1800" b="0" i="0" u="none" strike="noStrike" dirty="0">
                <a:solidFill>
                  <a:srgbClr val="000000"/>
                </a:solidFill>
                <a:effectLst/>
              </a:rPr>
              <a:t>- John Maxwell Coetzee, </a:t>
            </a:r>
            <a:r>
              <a:rPr lang="fr-FR" sz="1800" b="0" i="1" u="none" strike="noStrike" dirty="0">
                <a:solidFill>
                  <a:srgbClr val="000000"/>
                </a:solidFill>
                <a:effectLst/>
              </a:rPr>
              <a:t>L'Âge de fer</a:t>
            </a:r>
            <a:r>
              <a:rPr lang="fr-FR" sz="1800" b="0" i="0" u="none" strike="noStrike" dirty="0">
                <a:solidFill>
                  <a:srgbClr val="000000"/>
                </a:solidFill>
                <a:effectLst/>
              </a:rPr>
              <a:t>, traduit de l'anglais (Afrique du Sud) par Sophie </a:t>
            </a:r>
            <a:r>
              <a:rPr lang="fr-FR" sz="1800" b="0" i="0" u="none" strike="noStrike" dirty="0" err="1">
                <a:solidFill>
                  <a:srgbClr val="000000"/>
                </a:solidFill>
                <a:effectLst/>
              </a:rPr>
              <a:t>Mayoux</a:t>
            </a:r>
            <a:r>
              <a:rPr lang="fr-FR" sz="1800" b="0" i="0" u="none" strike="noStrike" dirty="0">
                <a:solidFill>
                  <a:srgbClr val="000000"/>
                </a:solidFill>
                <a:effectLst/>
              </a:rPr>
              <a:t>, Paris, Points, 2002.</a:t>
            </a:r>
          </a:p>
        </p:txBody>
      </p:sp>
      <p:sp>
        <p:nvSpPr>
          <p:cNvPr id="7" name="Espace réservé du numéro de diapositive 6">
            <a:extLst>
              <a:ext uri="{FF2B5EF4-FFF2-40B4-BE49-F238E27FC236}">
                <a16:creationId xmlns:a16="http://schemas.microsoft.com/office/drawing/2014/main" id="{BEC87FEA-D4F8-944A-8527-A95326C7B12F}"/>
              </a:ext>
            </a:extLst>
          </p:cNvPr>
          <p:cNvSpPr>
            <a:spLocks noGrp="1"/>
          </p:cNvSpPr>
          <p:nvPr>
            <p:ph type="sldNum" sz="quarter" idx="12"/>
          </p:nvPr>
        </p:nvSpPr>
        <p:spPr/>
        <p:txBody>
          <a:bodyPr/>
          <a:lstStyle/>
          <a:p>
            <a:fld id="{B8184A82-0FF7-A348-AAF8-C4616B7AB5DE}" type="slidenum">
              <a:rPr lang="fr-FR" smtClean="0"/>
              <a:t>57</a:t>
            </a:fld>
            <a:endParaRPr lang="fr-FR"/>
          </a:p>
        </p:txBody>
      </p:sp>
    </p:spTree>
    <p:extLst>
      <p:ext uri="{BB962C8B-B14F-4D97-AF65-F5344CB8AC3E}">
        <p14:creationId xmlns:p14="http://schemas.microsoft.com/office/powerpoint/2010/main" val="2427794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0F089-BC78-8CCF-1DAE-EA2BC9334FEA}"/>
              </a:ext>
            </a:extLst>
          </p:cNvPr>
          <p:cNvSpPr>
            <a:spLocks noGrp="1"/>
          </p:cNvSpPr>
          <p:nvPr>
            <p:ph type="title"/>
          </p:nvPr>
        </p:nvSpPr>
        <p:spPr>
          <a:xfrm>
            <a:off x="121331" y="158748"/>
            <a:ext cx="11961812" cy="864509"/>
          </a:xfrm>
        </p:spPr>
        <p:txBody>
          <a:bodyPr/>
          <a:lstStyle/>
          <a:p>
            <a:pPr algn="ctr"/>
            <a:r>
              <a:rPr lang="fr-MQ" b="1" dirty="0">
                <a:solidFill>
                  <a:srgbClr val="FF0000"/>
                </a:solidFill>
              </a:rPr>
              <a:t>Théâtre </a:t>
            </a:r>
          </a:p>
        </p:txBody>
      </p:sp>
      <p:pic>
        <p:nvPicPr>
          <p:cNvPr id="9" name="Espace réservé du contenu 8" descr="Une image contenant personne, intérieur, danseur&#10;&#10;Description générée automatiquement">
            <a:extLst>
              <a:ext uri="{FF2B5EF4-FFF2-40B4-BE49-F238E27FC236}">
                <a16:creationId xmlns:a16="http://schemas.microsoft.com/office/drawing/2014/main" id="{16C2F7C0-417E-B46E-C463-A37F22812C6A}"/>
              </a:ext>
            </a:extLst>
          </p:cNvPr>
          <p:cNvPicPr>
            <a:picLocks noGrp="1" noChangeAspect="1"/>
          </p:cNvPicPr>
          <p:nvPr>
            <p:ph sz="half" idx="2"/>
          </p:nvPr>
        </p:nvPicPr>
        <p:blipFill>
          <a:blip r:embed="rId2"/>
          <a:stretch>
            <a:fillRect/>
          </a:stretch>
        </p:blipFill>
        <p:spPr>
          <a:xfrm>
            <a:off x="108857" y="2237658"/>
            <a:ext cx="3079069" cy="3669013"/>
          </a:xfrm>
        </p:spPr>
      </p:pic>
      <p:sp>
        <p:nvSpPr>
          <p:cNvPr id="5" name="Espace réservé du texte 4">
            <a:extLst>
              <a:ext uri="{FF2B5EF4-FFF2-40B4-BE49-F238E27FC236}">
                <a16:creationId xmlns:a16="http://schemas.microsoft.com/office/drawing/2014/main" id="{F4189352-4552-9AED-EB09-80072C346C04}"/>
              </a:ext>
            </a:extLst>
          </p:cNvPr>
          <p:cNvSpPr>
            <a:spLocks noGrp="1"/>
          </p:cNvSpPr>
          <p:nvPr>
            <p:ph type="body" sz="quarter" idx="3"/>
          </p:nvPr>
        </p:nvSpPr>
        <p:spPr>
          <a:xfrm>
            <a:off x="108857" y="790120"/>
            <a:ext cx="11961812" cy="864509"/>
          </a:xfrm>
        </p:spPr>
        <p:txBody>
          <a:bodyPr>
            <a:normAutofit fontScale="92500" lnSpcReduction="20000"/>
          </a:bodyPr>
          <a:lstStyle/>
          <a:p>
            <a:endParaRPr lang="fr-FR" b="1" i="0" u="none" strike="noStrike" dirty="0">
              <a:solidFill>
                <a:srgbClr val="000000"/>
              </a:solidFill>
              <a:effectLst/>
              <a:latin typeface="Roboto" panose="02000000000000000000" pitchFamily="2" charset="0"/>
            </a:endParaRPr>
          </a:p>
          <a:p>
            <a:pPr algn="ctr"/>
            <a:r>
              <a:rPr lang="fr-FR" b="1" i="0" u="none" strike="noStrike" dirty="0">
                <a:solidFill>
                  <a:srgbClr val="000000"/>
                </a:solidFill>
                <a:effectLst/>
                <a:latin typeface="Roboto" panose="02000000000000000000" pitchFamily="2" charset="0"/>
              </a:rPr>
              <a:t>Pour l'année scolaire 2023-2024, les deux questions retenues sont :</a:t>
            </a:r>
            <a:endParaRPr lang="fr-FR" b="0" i="0" u="none" strike="noStrike" dirty="0">
              <a:solidFill>
                <a:srgbClr val="000000"/>
              </a:solidFill>
              <a:effectLst/>
              <a:latin typeface="Roboto" panose="02000000000000000000" pitchFamily="2" charset="0"/>
            </a:endParaRPr>
          </a:p>
        </p:txBody>
      </p:sp>
      <p:sp>
        <p:nvSpPr>
          <p:cNvPr id="6" name="Espace réservé du contenu 5">
            <a:extLst>
              <a:ext uri="{FF2B5EF4-FFF2-40B4-BE49-F238E27FC236}">
                <a16:creationId xmlns:a16="http://schemas.microsoft.com/office/drawing/2014/main" id="{CBC2D211-F5BF-B6B7-91A0-0F8081A42F1F}"/>
              </a:ext>
            </a:extLst>
          </p:cNvPr>
          <p:cNvSpPr>
            <a:spLocks noGrp="1"/>
          </p:cNvSpPr>
          <p:nvPr>
            <p:ph sz="quarter" idx="4"/>
          </p:nvPr>
        </p:nvSpPr>
        <p:spPr>
          <a:xfrm>
            <a:off x="6398622" y="2222081"/>
            <a:ext cx="5553892" cy="4499393"/>
          </a:xfrm>
        </p:spPr>
        <p:txBody>
          <a:bodyPr>
            <a:normAutofit fontScale="92500" lnSpcReduction="20000"/>
          </a:bodyPr>
          <a:lstStyle/>
          <a:p>
            <a:pPr algn="l"/>
            <a:r>
              <a:rPr lang="fr-FR" b="1" i="0" u="none" strike="noStrike" dirty="0">
                <a:solidFill>
                  <a:srgbClr val="228BCC"/>
                </a:solidFill>
                <a:effectLst/>
                <a:latin typeface="Roboto" panose="02000000000000000000" pitchFamily="2" charset="0"/>
              </a:rPr>
              <a:t>Shakespeare, </a:t>
            </a:r>
            <a:r>
              <a:rPr lang="fr-FR" b="1" i="1" u="none" strike="noStrike" dirty="0">
                <a:solidFill>
                  <a:srgbClr val="228BCC"/>
                </a:solidFill>
                <a:effectLst/>
                <a:latin typeface="Roboto" panose="02000000000000000000" pitchFamily="2" charset="0"/>
              </a:rPr>
              <a:t>Richard III</a:t>
            </a:r>
            <a:endParaRPr lang="fr-FR" b="1" i="0" u="none" strike="noStrike" dirty="0">
              <a:solidFill>
                <a:srgbClr val="228BCC"/>
              </a:solidFill>
              <a:effectLst/>
              <a:latin typeface="Roboto" panose="02000000000000000000" pitchFamily="2" charset="0"/>
            </a:endParaRPr>
          </a:p>
          <a:p>
            <a:pPr marL="0" indent="0" algn="l">
              <a:buNone/>
            </a:pPr>
            <a:r>
              <a:rPr lang="fr-FR" b="0" i="0" u="none" strike="noStrike" dirty="0">
                <a:solidFill>
                  <a:srgbClr val="000000"/>
                </a:solidFill>
                <a:effectLst/>
                <a:latin typeface="Roboto" panose="02000000000000000000" pitchFamily="2" charset="0"/>
              </a:rPr>
              <a:t>Ce programme s'appuie sur les mises en scène de Thomas </a:t>
            </a:r>
            <a:r>
              <a:rPr lang="fr-FR" b="0" i="0" u="none" strike="noStrike" dirty="0" err="1">
                <a:solidFill>
                  <a:srgbClr val="000000"/>
                </a:solidFill>
                <a:effectLst/>
                <a:latin typeface="Roboto" panose="02000000000000000000" pitchFamily="2" charset="0"/>
              </a:rPr>
              <a:t>Ostermeier</a:t>
            </a:r>
            <a:r>
              <a:rPr lang="fr-FR" b="0" i="0" u="none" strike="noStrike" dirty="0">
                <a:solidFill>
                  <a:srgbClr val="000000"/>
                </a:solidFill>
                <a:effectLst/>
                <a:latin typeface="Roboto" panose="02000000000000000000" pitchFamily="2" charset="0"/>
              </a:rPr>
              <a:t> (2016) et de Thomas Jolly (2017).</a:t>
            </a:r>
          </a:p>
          <a:p>
            <a:pPr algn="l"/>
            <a:r>
              <a:rPr lang="fr-FR" b="1" i="0" u="none" strike="noStrike" dirty="0">
                <a:solidFill>
                  <a:srgbClr val="228BCC"/>
                </a:solidFill>
                <a:effectLst/>
                <a:latin typeface="Roboto" panose="02000000000000000000" pitchFamily="2" charset="0"/>
              </a:rPr>
              <a:t>Un parcours de comédienne : Dominique Blanc</a:t>
            </a:r>
          </a:p>
          <a:p>
            <a:pPr marL="0" indent="0" algn="l">
              <a:buNone/>
            </a:pPr>
            <a:r>
              <a:rPr lang="fr-FR" b="0" i="0" u="none" strike="noStrike" dirty="0">
                <a:solidFill>
                  <a:srgbClr val="000000"/>
                </a:solidFill>
                <a:effectLst/>
                <a:latin typeface="Roboto" panose="02000000000000000000" pitchFamily="2" charset="0"/>
              </a:rPr>
              <a:t>Ce programme s'appuie sur les captations de référence suivantes :</a:t>
            </a:r>
          </a:p>
          <a:p>
            <a:pPr marL="0" indent="0" algn="l">
              <a:buNone/>
            </a:pPr>
            <a:r>
              <a:rPr lang="fr-FR" b="0" i="1" u="none" strike="noStrike" dirty="0">
                <a:solidFill>
                  <a:srgbClr val="000000"/>
                </a:solidFill>
                <a:effectLst/>
                <a:latin typeface="Roboto" panose="02000000000000000000" pitchFamily="2" charset="0"/>
              </a:rPr>
              <a:t>- Phèdre</a:t>
            </a:r>
            <a:r>
              <a:rPr lang="fr-FR" b="0" i="0" u="none" strike="noStrike" dirty="0">
                <a:solidFill>
                  <a:srgbClr val="000000"/>
                </a:solidFill>
                <a:effectLst/>
                <a:latin typeface="Roboto" panose="02000000000000000000" pitchFamily="2" charset="0"/>
              </a:rPr>
              <a:t>, mise en scène de Patrice Chéreau (2003) ;</a:t>
            </a:r>
          </a:p>
          <a:p>
            <a:pPr marL="0" indent="0" algn="l">
              <a:buNone/>
            </a:pPr>
            <a:r>
              <a:rPr lang="fr-FR" b="0" i="1" u="none" strike="noStrike" dirty="0">
                <a:solidFill>
                  <a:srgbClr val="000000"/>
                </a:solidFill>
                <a:effectLst/>
                <a:latin typeface="Roboto" panose="02000000000000000000" pitchFamily="2" charset="0"/>
              </a:rPr>
              <a:t>- Le mariage de Figaro</a:t>
            </a:r>
            <a:r>
              <a:rPr lang="fr-FR" b="0" i="0" u="none" strike="noStrike" dirty="0">
                <a:solidFill>
                  <a:srgbClr val="000000"/>
                </a:solidFill>
                <a:effectLst/>
                <a:latin typeface="Roboto" panose="02000000000000000000" pitchFamily="2" charset="0"/>
              </a:rPr>
              <a:t>, mise en scène de Jean-Pierre Vincent (1987) ;</a:t>
            </a:r>
          </a:p>
          <a:p>
            <a:pPr marL="0" indent="0" algn="l">
              <a:buNone/>
            </a:pPr>
            <a:r>
              <a:rPr lang="fr-FR" b="0" i="1" u="none" strike="noStrike" dirty="0">
                <a:solidFill>
                  <a:srgbClr val="000000"/>
                </a:solidFill>
                <a:effectLst/>
                <a:latin typeface="Roboto" panose="02000000000000000000" pitchFamily="2" charset="0"/>
              </a:rPr>
              <a:t>- Angels of America</a:t>
            </a:r>
            <a:r>
              <a:rPr lang="fr-FR" b="0" i="0" u="none" strike="noStrike" dirty="0">
                <a:solidFill>
                  <a:srgbClr val="000000"/>
                </a:solidFill>
                <a:effectLst/>
                <a:latin typeface="Roboto" panose="02000000000000000000" pitchFamily="2" charset="0"/>
              </a:rPr>
              <a:t>, mise en scène de Arnaud </a:t>
            </a:r>
            <a:r>
              <a:rPr lang="fr-FR" b="0" i="0" u="none" strike="noStrike" dirty="0" err="1">
                <a:solidFill>
                  <a:srgbClr val="000000"/>
                </a:solidFill>
                <a:effectLst/>
                <a:latin typeface="Roboto" panose="02000000000000000000" pitchFamily="2" charset="0"/>
              </a:rPr>
              <a:t>Desplechin</a:t>
            </a:r>
            <a:r>
              <a:rPr lang="fr-FR" b="0" i="0" u="none" strike="noStrike" dirty="0">
                <a:solidFill>
                  <a:srgbClr val="000000"/>
                </a:solidFill>
                <a:effectLst/>
                <a:latin typeface="Roboto" panose="02000000000000000000" pitchFamily="2" charset="0"/>
              </a:rPr>
              <a:t> (2020).</a:t>
            </a:r>
          </a:p>
          <a:p>
            <a:pPr marL="0" indent="0">
              <a:buNone/>
            </a:pPr>
            <a:endParaRPr lang="fr-MQ" dirty="0"/>
          </a:p>
        </p:txBody>
      </p:sp>
      <p:sp>
        <p:nvSpPr>
          <p:cNvPr id="7" name="Espace réservé du numéro de diapositive 6">
            <a:extLst>
              <a:ext uri="{FF2B5EF4-FFF2-40B4-BE49-F238E27FC236}">
                <a16:creationId xmlns:a16="http://schemas.microsoft.com/office/drawing/2014/main" id="{A6D4B0E2-27A9-7E92-8177-2EBF38A3A5F3}"/>
              </a:ext>
            </a:extLst>
          </p:cNvPr>
          <p:cNvSpPr>
            <a:spLocks noGrp="1"/>
          </p:cNvSpPr>
          <p:nvPr>
            <p:ph type="sldNum" sz="quarter" idx="12"/>
          </p:nvPr>
        </p:nvSpPr>
        <p:spPr/>
        <p:txBody>
          <a:bodyPr/>
          <a:lstStyle/>
          <a:p>
            <a:fld id="{3109D357-8067-4A1F-97B2-93C5160B78D9}" type="slidenum">
              <a:rPr lang="en-US" smtClean="0"/>
              <a:t>58</a:t>
            </a:fld>
            <a:endParaRPr lang="en-US"/>
          </a:p>
        </p:txBody>
      </p:sp>
      <p:pic>
        <p:nvPicPr>
          <p:cNvPr id="12" name="Image 11" descr="Une image contenant texte&#10;&#10;Description générée automatiquement">
            <a:extLst>
              <a:ext uri="{FF2B5EF4-FFF2-40B4-BE49-F238E27FC236}">
                <a16:creationId xmlns:a16="http://schemas.microsoft.com/office/drawing/2014/main" id="{53F3A4E5-422B-8C93-261E-758088A9B8D4}"/>
              </a:ext>
            </a:extLst>
          </p:cNvPr>
          <p:cNvPicPr>
            <a:picLocks noChangeAspect="1"/>
          </p:cNvPicPr>
          <p:nvPr/>
        </p:nvPicPr>
        <p:blipFill>
          <a:blip r:embed="rId3"/>
          <a:stretch>
            <a:fillRect/>
          </a:stretch>
        </p:blipFill>
        <p:spPr>
          <a:xfrm>
            <a:off x="3725453" y="2237657"/>
            <a:ext cx="2370547" cy="3669013"/>
          </a:xfrm>
          <a:prstGeom prst="rect">
            <a:avLst/>
          </a:prstGeom>
        </p:spPr>
      </p:pic>
    </p:spTree>
    <p:extLst>
      <p:ext uri="{BB962C8B-B14F-4D97-AF65-F5344CB8AC3E}">
        <p14:creationId xmlns:p14="http://schemas.microsoft.com/office/powerpoint/2010/main" val="5533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6CB03-DEE0-854C-46B8-3F8B64A5E014}"/>
              </a:ext>
            </a:extLst>
          </p:cNvPr>
          <p:cNvSpPr>
            <a:spLocks noGrp="1"/>
          </p:cNvSpPr>
          <p:nvPr>
            <p:ph type="title"/>
          </p:nvPr>
        </p:nvSpPr>
        <p:spPr>
          <a:xfrm>
            <a:off x="175760" y="176212"/>
            <a:ext cx="11911156" cy="868818"/>
          </a:xfrm>
        </p:spPr>
        <p:txBody>
          <a:bodyPr/>
          <a:lstStyle/>
          <a:p>
            <a:pPr algn="ctr"/>
            <a:r>
              <a:rPr lang="fr-MQ" b="1" dirty="0">
                <a:solidFill>
                  <a:srgbClr val="FF0000"/>
                </a:solidFill>
              </a:rPr>
              <a:t>Le grand oral</a:t>
            </a:r>
          </a:p>
        </p:txBody>
      </p:sp>
      <p:pic>
        <p:nvPicPr>
          <p:cNvPr id="9" name="Espace réservé du contenu 8" descr="Une image contenant texte, tableau blanc&#10;&#10;Description générée automatiquement">
            <a:extLst>
              <a:ext uri="{FF2B5EF4-FFF2-40B4-BE49-F238E27FC236}">
                <a16:creationId xmlns:a16="http://schemas.microsoft.com/office/drawing/2014/main" id="{ED5CB5ED-E4F7-CDB0-34FC-FA77BF26BD77}"/>
              </a:ext>
            </a:extLst>
          </p:cNvPr>
          <p:cNvPicPr>
            <a:picLocks noGrp="1" noChangeAspect="1"/>
          </p:cNvPicPr>
          <p:nvPr>
            <p:ph sz="half" idx="2"/>
          </p:nvPr>
        </p:nvPicPr>
        <p:blipFill>
          <a:blip r:embed="rId2"/>
          <a:stretch>
            <a:fillRect/>
          </a:stretch>
        </p:blipFill>
        <p:spPr>
          <a:xfrm>
            <a:off x="1763486" y="2063939"/>
            <a:ext cx="9067800" cy="4292411"/>
          </a:xfrm>
        </p:spPr>
      </p:pic>
      <p:sp>
        <p:nvSpPr>
          <p:cNvPr id="7" name="Espace réservé du numéro de diapositive 6">
            <a:extLst>
              <a:ext uri="{FF2B5EF4-FFF2-40B4-BE49-F238E27FC236}">
                <a16:creationId xmlns:a16="http://schemas.microsoft.com/office/drawing/2014/main" id="{3E0344EA-1967-9BC9-E8F2-8353E7BDDB5B}"/>
              </a:ext>
            </a:extLst>
          </p:cNvPr>
          <p:cNvSpPr>
            <a:spLocks noGrp="1"/>
          </p:cNvSpPr>
          <p:nvPr>
            <p:ph type="sldNum" sz="quarter" idx="12"/>
          </p:nvPr>
        </p:nvSpPr>
        <p:spPr/>
        <p:txBody>
          <a:bodyPr/>
          <a:lstStyle/>
          <a:p>
            <a:fld id="{3109D357-8067-4A1F-97B2-93C5160B78D9}" type="slidenum">
              <a:rPr lang="en-US" smtClean="0"/>
              <a:t>59</a:t>
            </a:fld>
            <a:endParaRPr lang="en-US"/>
          </a:p>
        </p:txBody>
      </p:sp>
    </p:spTree>
    <p:extLst>
      <p:ext uri="{BB962C8B-B14F-4D97-AF65-F5344CB8AC3E}">
        <p14:creationId xmlns:p14="http://schemas.microsoft.com/office/powerpoint/2010/main" val="418495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texte, personne, signe&#10;&#10;Description générée automatiquement">
            <a:extLst>
              <a:ext uri="{FF2B5EF4-FFF2-40B4-BE49-F238E27FC236}">
                <a16:creationId xmlns:a16="http://schemas.microsoft.com/office/drawing/2014/main" id="{3A4C04C4-A1DB-394C-BC5B-5DE7ECE29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38" y="1649484"/>
            <a:ext cx="2426691" cy="3967545"/>
          </a:xfrm>
          <a:prstGeom prst="rect">
            <a:avLst/>
          </a:prstGeom>
        </p:spPr>
      </p:pic>
      <p:pic>
        <p:nvPicPr>
          <p:cNvPr id="10" name="Espace réservé du contenu 9" descr="Une image contenant texte&#10;&#10;Description générée automatiquement">
            <a:extLst>
              <a:ext uri="{FF2B5EF4-FFF2-40B4-BE49-F238E27FC236}">
                <a16:creationId xmlns:a16="http://schemas.microsoft.com/office/drawing/2014/main" id="{8D02C1E6-47C9-F742-ABDA-F1CA368A3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098" y="1730256"/>
            <a:ext cx="2076274" cy="3886773"/>
          </a:xfrm>
          <a:prstGeom prst="rect">
            <a:avLst/>
          </a:prstGeom>
        </p:spPr>
      </p:pic>
      <p:pic>
        <p:nvPicPr>
          <p:cNvPr id="5" name="Espace réservé du contenu 4">
            <a:extLst>
              <a:ext uri="{FF2B5EF4-FFF2-40B4-BE49-F238E27FC236}">
                <a16:creationId xmlns:a16="http://schemas.microsoft.com/office/drawing/2014/main" id="{B2D99A64-28D8-9349-AF7A-5610DF424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29" y="1730256"/>
            <a:ext cx="2188028" cy="3799687"/>
          </a:xfrm>
          <a:prstGeom prst="rect">
            <a:avLst/>
          </a:prstGeom>
        </p:spPr>
      </p:pic>
      <p:pic>
        <p:nvPicPr>
          <p:cNvPr id="17" name="Image 16" descr="Une image contenant texte, personne&#10;&#10;Description générée automatiquement">
            <a:extLst>
              <a:ext uri="{FF2B5EF4-FFF2-40B4-BE49-F238E27FC236}">
                <a16:creationId xmlns:a16="http://schemas.microsoft.com/office/drawing/2014/main" id="{E11EA7CA-1B09-D04C-BEA7-D161928F5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915" y="1649484"/>
            <a:ext cx="2306948" cy="3967545"/>
          </a:xfrm>
          <a:prstGeom prst="rect">
            <a:avLst/>
          </a:prstGeom>
        </p:spPr>
      </p:pic>
      <p:sp>
        <p:nvSpPr>
          <p:cNvPr id="4" name="Espace réservé du numéro de diapositive 3">
            <a:extLst>
              <a:ext uri="{FF2B5EF4-FFF2-40B4-BE49-F238E27FC236}">
                <a16:creationId xmlns:a16="http://schemas.microsoft.com/office/drawing/2014/main" id="{C5A5E195-6E6E-7848-8A2E-BDBE18D089B9}"/>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
        <p:nvSpPr>
          <p:cNvPr id="3" name="ZoneTexte 2">
            <a:extLst>
              <a:ext uri="{FF2B5EF4-FFF2-40B4-BE49-F238E27FC236}">
                <a16:creationId xmlns:a16="http://schemas.microsoft.com/office/drawing/2014/main" id="{D0A431B4-48B9-26F7-A529-563812F70EB1}"/>
              </a:ext>
            </a:extLst>
          </p:cNvPr>
          <p:cNvSpPr txBox="1"/>
          <p:nvPr/>
        </p:nvSpPr>
        <p:spPr>
          <a:xfrm>
            <a:off x="171450" y="114300"/>
            <a:ext cx="11915466" cy="461665"/>
          </a:xfrm>
          <a:prstGeom prst="rect">
            <a:avLst/>
          </a:prstGeom>
          <a:noFill/>
        </p:spPr>
        <p:txBody>
          <a:bodyPr wrap="square" rtlCol="0">
            <a:spAutoFit/>
          </a:bodyPr>
          <a:lstStyle/>
          <a:p>
            <a:pPr algn="ctr"/>
            <a:r>
              <a:rPr lang="fr-FR" sz="2400" b="1" dirty="0">
                <a:solidFill>
                  <a:srgbClr val="FF0000"/>
                </a:solidFill>
              </a:rPr>
              <a:t>LE ROMAN ET LE RÉCIT DU MOYEN ÂGE AU XXIe SIÈCLE</a:t>
            </a:r>
            <a:endParaRPr lang="fr-MQ" sz="2400" dirty="0"/>
          </a:p>
        </p:txBody>
      </p:sp>
    </p:spTree>
    <p:extLst>
      <p:ext uri="{BB962C8B-B14F-4D97-AF65-F5344CB8AC3E}">
        <p14:creationId xmlns:p14="http://schemas.microsoft.com/office/powerpoint/2010/main" val="3815819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11">
            <a:extLst>
              <a:ext uri="{FF2B5EF4-FFF2-40B4-BE49-F238E27FC236}">
                <a16:creationId xmlns:a16="http://schemas.microsoft.com/office/drawing/2014/main" id="{9115FD1B-2914-C042-8C3F-94B2D30437DC}"/>
              </a:ext>
            </a:extLst>
          </p:cNvPr>
          <p:cNvPicPr>
            <a:picLocks noChangeAspect="1"/>
          </p:cNvPicPr>
          <p:nvPr/>
        </p:nvPicPr>
        <p:blipFill rotWithShape="1">
          <a:blip r:embed="rId2"/>
          <a:srcRect l="13795" r="15093" b="-1"/>
          <a:stretch/>
        </p:blipFill>
        <p:spPr>
          <a:xfrm>
            <a:off x="939800" y="145831"/>
            <a:ext cx="11092541" cy="6239546"/>
          </a:xfrm>
          <a:prstGeom prst="rect">
            <a:avLst/>
          </a:prstGeom>
        </p:spPr>
      </p:pic>
      <p:sp>
        <p:nvSpPr>
          <p:cNvPr id="3" name="Espace réservé du pied de page 2">
            <a:extLst>
              <a:ext uri="{FF2B5EF4-FFF2-40B4-BE49-F238E27FC236}">
                <a16:creationId xmlns:a16="http://schemas.microsoft.com/office/drawing/2014/main" id="{16A1D14E-6727-D94C-A8EC-9FC7E7096681}"/>
              </a:ext>
            </a:extLst>
          </p:cNvPr>
          <p:cNvSpPr>
            <a:spLocks noGrp="1"/>
          </p:cNvSpPr>
          <p:nvPr>
            <p:ph type="ftr" sz="quarter" idx="11"/>
          </p:nvPr>
        </p:nvSpPr>
        <p:spPr>
          <a:xfrm>
            <a:off x="26938" y="6356349"/>
            <a:ext cx="3383919" cy="365125"/>
          </a:xfrm>
        </p:spPr>
        <p:txBody>
          <a:bodyPr/>
          <a:lstStyle/>
          <a:p>
            <a:r>
              <a:rPr lang="en-US">
                <a:solidFill>
                  <a:schemeClr val="tx1"/>
                </a:solidFill>
              </a:rPr>
              <a:t>201Inspection de Lettres NC 2021   </a:t>
            </a:r>
            <a:endParaRPr lang="en-US" dirty="0">
              <a:solidFill>
                <a:schemeClr val="tx1"/>
              </a:solidFill>
            </a:endParaRPr>
          </a:p>
        </p:txBody>
      </p:sp>
      <p:sp>
        <p:nvSpPr>
          <p:cNvPr id="5" name="Espace réservé du numéro de diapositive 4">
            <a:extLst>
              <a:ext uri="{FF2B5EF4-FFF2-40B4-BE49-F238E27FC236}">
                <a16:creationId xmlns:a16="http://schemas.microsoft.com/office/drawing/2014/main" id="{70913A7A-0DD3-DB40-B97D-F0389EAD621C}"/>
              </a:ext>
            </a:extLst>
          </p:cNvPr>
          <p:cNvSpPr>
            <a:spLocks noGrp="1"/>
          </p:cNvSpPr>
          <p:nvPr>
            <p:ph type="sldNum" sz="quarter" idx="12"/>
          </p:nvPr>
        </p:nvSpPr>
        <p:spPr/>
        <p:txBody>
          <a:bodyPr/>
          <a:lstStyle/>
          <a:p>
            <a:fld id="{4FAB73BC-B049-4115-A692-8D63A059BFB8}" type="slidenum">
              <a:rPr lang="en-US" smtClean="0"/>
              <a:pPr/>
              <a:t>60</a:t>
            </a:fld>
            <a:endParaRPr lang="en-US" dirty="0"/>
          </a:p>
        </p:txBody>
      </p:sp>
      <p:sp>
        <p:nvSpPr>
          <p:cNvPr id="8" name="ZoneTexte 7">
            <a:extLst>
              <a:ext uri="{FF2B5EF4-FFF2-40B4-BE49-F238E27FC236}">
                <a16:creationId xmlns:a16="http://schemas.microsoft.com/office/drawing/2014/main" id="{7E23DECD-7CD8-7C4F-86E9-FD573E8D35F9}"/>
              </a:ext>
            </a:extLst>
          </p:cNvPr>
          <p:cNvSpPr txBox="1"/>
          <p:nvPr/>
        </p:nvSpPr>
        <p:spPr>
          <a:xfrm>
            <a:off x="-159658" y="-1279071"/>
            <a:ext cx="12191999" cy="646331"/>
          </a:xfrm>
          <a:prstGeom prst="rect">
            <a:avLst/>
          </a:prstGeom>
          <a:noFill/>
        </p:spPr>
        <p:txBody>
          <a:bodyPr wrap="square" rtlCol="0">
            <a:spAutoFit/>
          </a:bodyPr>
          <a:lstStyle/>
          <a:p>
            <a:pPr algn="ctr"/>
            <a:r>
              <a:rPr lang="fr-FR" sz="3600" b="1" i="1" dirty="0"/>
              <a:t>Le Grand oral</a:t>
            </a:r>
          </a:p>
        </p:txBody>
      </p:sp>
    </p:spTree>
    <p:extLst>
      <p:ext uri="{BB962C8B-B14F-4D97-AF65-F5344CB8AC3E}">
        <p14:creationId xmlns:p14="http://schemas.microsoft.com/office/powerpoint/2010/main" val="35179960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19330-A7D8-B77D-05AD-513218DD2014}"/>
              </a:ext>
            </a:extLst>
          </p:cNvPr>
          <p:cNvSpPr>
            <a:spLocks noGrp="1"/>
          </p:cNvSpPr>
          <p:nvPr>
            <p:ph type="title"/>
          </p:nvPr>
        </p:nvSpPr>
        <p:spPr>
          <a:xfrm>
            <a:off x="207610" y="157952"/>
            <a:ext cx="11879306" cy="681041"/>
          </a:xfrm>
        </p:spPr>
        <p:txBody>
          <a:bodyPr>
            <a:normAutofit fontScale="90000"/>
          </a:bodyPr>
          <a:lstStyle/>
          <a:p>
            <a:pPr algn="ctr"/>
            <a:r>
              <a:rPr lang="fr-MQ" b="1" i="1" dirty="0">
                <a:solidFill>
                  <a:srgbClr val="FF0000"/>
                </a:solidFill>
              </a:rPr>
              <a:t>L’Odyssée</a:t>
            </a:r>
            <a:r>
              <a:rPr lang="fr-MQ" b="1" dirty="0">
                <a:solidFill>
                  <a:srgbClr val="FF0000"/>
                </a:solidFill>
              </a:rPr>
              <a:t> d’Homère </a:t>
            </a:r>
          </a:p>
        </p:txBody>
      </p:sp>
      <p:sp>
        <p:nvSpPr>
          <p:cNvPr id="3" name="Espace réservé du texte 2">
            <a:extLst>
              <a:ext uri="{FF2B5EF4-FFF2-40B4-BE49-F238E27FC236}">
                <a16:creationId xmlns:a16="http://schemas.microsoft.com/office/drawing/2014/main" id="{2368F55D-2A1B-8538-E65A-0CF44FE9A16A}"/>
              </a:ext>
            </a:extLst>
          </p:cNvPr>
          <p:cNvSpPr>
            <a:spLocks noGrp="1"/>
          </p:cNvSpPr>
          <p:nvPr>
            <p:ph type="body" idx="1"/>
          </p:nvPr>
        </p:nvSpPr>
        <p:spPr/>
        <p:txBody>
          <a:bodyPr>
            <a:normAutofit fontScale="62500" lnSpcReduction="20000"/>
          </a:bodyPr>
          <a:lstStyle/>
          <a:p>
            <a:r>
              <a:rPr lang="fr-MQ" dirty="0"/>
              <a:t>Opération : Un livre pour les vacances </a:t>
            </a:r>
          </a:p>
          <a:p>
            <a:r>
              <a:rPr lang="fr-MQ" dirty="0"/>
              <a:t>L’Odyssée d’après Homrèe de Muriel SZAC</a:t>
            </a:r>
          </a:p>
        </p:txBody>
      </p:sp>
      <p:pic>
        <p:nvPicPr>
          <p:cNvPr id="9" name="Espace réservé du contenu 8" descr="Une image contenant diagramme&#10;&#10;Description générée automatiquement">
            <a:extLst>
              <a:ext uri="{FF2B5EF4-FFF2-40B4-BE49-F238E27FC236}">
                <a16:creationId xmlns:a16="http://schemas.microsoft.com/office/drawing/2014/main" id="{45CE3AA4-B71C-0B17-306D-F4E8EB015FFE}"/>
              </a:ext>
            </a:extLst>
          </p:cNvPr>
          <p:cNvPicPr>
            <a:picLocks noGrp="1" noChangeAspect="1"/>
          </p:cNvPicPr>
          <p:nvPr>
            <p:ph sz="half" idx="2"/>
          </p:nvPr>
        </p:nvPicPr>
        <p:blipFill>
          <a:blip r:embed="rId2"/>
          <a:stretch>
            <a:fillRect/>
          </a:stretch>
        </p:blipFill>
        <p:spPr>
          <a:xfrm>
            <a:off x="839788" y="2913372"/>
            <a:ext cx="4997450" cy="2867994"/>
          </a:xfrm>
        </p:spPr>
      </p:pic>
      <p:sp>
        <p:nvSpPr>
          <p:cNvPr id="5" name="Espace réservé du texte 4">
            <a:extLst>
              <a:ext uri="{FF2B5EF4-FFF2-40B4-BE49-F238E27FC236}">
                <a16:creationId xmlns:a16="http://schemas.microsoft.com/office/drawing/2014/main" id="{9D49AE49-0DBA-B5F5-77BF-E36CE1D9A5D6}"/>
              </a:ext>
            </a:extLst>
          </p:cNvPr>
          <p:cNvSpPr>
            <a:spLocks noGrp="1"/>
          </p:cNvSpPr>
          <p:nvPr>
            <p:ph type="body" sz="quarter" idx="3"/>
          </p:nvPr>
        </p:nvSpPr>
        <p:spPr/>
        <p:txBody>
          <a:bodyPr>
            <a:noAutofit/>
          </a:bodyPr>
          <a:lstStyle/>
          <a:p>
            <a:r>
              <a:rPr lang="fr-MQ" dirty="0"/>
              <a:t>Une traduction de Philippe Jaccottet </a:t>
            </a:r>
          </a:p>
        </p:txBody>
      </p:sp>
      <p:pic>
        <p:nvPicPr>
          <p:cNvPr id="11" name="Espace réservé du contenu 10">
            <a:extLst>
              <a:ext uri="{FF2B5EF4-FFF2-40B4-BE49-F238E27FC236}">
                <a16:creationId xmlns:a16="http://schemas.microsoft.com/office/drawing/2014/main" id="{5B581876-741C-6F7B-687C-E9EE7F5B6A16}"/>
              </a:ext>
            </a:extLst>
          </p:cNvPr>
          <p:cNvPicPr>
            <a:picLocks noGrp="1" noChangeAspect="1"/>
          </p:cNvPicPr>
          <p:nvPr>
            <p:ph sz="quarter" idx="4"/>
          </p:nvPr>
        </p:nvPicPr>
        <p:blipFill>
          <a:blip r:embed="rId3"/>
          <a:stretch>
            <a:fillRect/>
          </a:stretch>
        </p:blipFill>
        <p:spPr>
          <a:xfrm>
            <a:off x="7813675" y="2918619"/>
            <a:ext cx="2764014" cy="3792092"/>
          </a:xfrm>
        </p:spPr>
      </p:pic>
      <p:sp>
        <p:nvSpPr>
          <p:cNvPr id="7" name="Espace réservé du numéro de diapositive 6">
            <a:extLst>
              <a:ext uri="{FF2B5EF4-FFF2-40B4-BE49-F238E27FC236}">
                <a16:creationId xmlns:a16="http://schemas.microsoft.com/office/drawing/2014/main" id="{BC41C3A7-2893-8D06-5B96-374F1518CDA3}"/>
              </a:ext>
            </a:extLst>
          </p:cNvPr>
          <p:cNvSpPr>
            <a:spLocks noGrp="1"/>
          </p:cNvSpPr>
          <p:nvPr>
            <p:ph type="sldNum" sz="quarter" idx="12"/>
          </p:nvPr>
        </p:nvSpPr>
        <p:spPr/>
        <p:txBody>
          <a:bodyPr/>
          <a:lstStyle/>
          <a:p>
            <a:fld id="{3109D357-8067-4A1F-97B2-93C5160B78D9}" type="slidenum">
              <a:rPr lang="en-US" smtClean="0"/>
              <a:t>61</a:t>
            </a:fld>
            <a:endParaRPr lang="en-US"/>
          </a:p>
        </p:txBody>
      </p:sp>
    </p:spTree>
    <p:extLst>
      <p:ext uri="{BB962C8B-B14F-4D97-AF65-F5344CB8AC3E}">
        <p14:creationId xmlns:p14="http://schemas.microsoft.com/office/powerpoint/2010/main" val="1111707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0B8B8-8358-066D-F750-9C5E6F313983}"/>
              </a:ext>
            </a:extLst>
          </p:cNvPr>
          <p:cNvSpPr>
            <a:spLocks noGrp="1"/>
          </p:cNvSpPr>
          <p:nvPr>
            <p:ph type="title"/>
          </p:nvPr>
        </p:nvSpPr>
        <p:spPr>
          <a:xfrm>
            <a:off x="174172" y="123325"/>
            <a:ext cx="11912744" cy="878162"/>
          </a:xfrm>
        </p:spPr>
        <p:txBody>
          <a:bodyPr>
            <a:normAutofit fontScale="90000"/>
          </a:bodyPr>
          <a:lstStyle/>
          <a:p>
            <a:pPr algn="ctr"/>
            <a:r>
              <a:rPr lang="fr-MQ" b="1" dirty="0">
                <a:solidFill>
                  <a:srgbClr val="FF0000"/>
                </a:solidFill>
              </a:rPr>
              <a:t>Quelques annonces et autres rappels </a:t>
            </a:r>
          </a:p>
        </p:txBody>
      </p:sp>
      <p:sp>
        <p:nvSpPr>
          <p:cNvPr id="3" name="Espace réservé du contenu 2">
            <a:extLst>
              <a:ext uri="{FF2B5EF4-FFF2-40B4-BE49-F238E27FC236}">
                <a16:creationId xmlns:a16="http://schemas.microsoft.com/office/drawing/2014/main" id="{776055EA-6693-ABF7-775C-34E11E68AD26}"/>
              </a:ext>
            </a:extLst>
          </p:cNvPr>
          <p:cNvSpPr>
            <a:spLocks noGrp="1"/>
          </p:cNvSpPr>
          <p:nvPr>
            <p:ph idx="1"/>
          </p:nvPr>
        </p:nvSpPr>
        <p:spPr>
          <a:xfrm>
            <a:off x="174172" y="1183307"/>
            <a:ext cx="11912744" cy="5538168"/>
          </a:xfrm>
        </p:spPr>
        <p:txBody>
          <a:bodyPr>
            <a:normAutofit lnSpcReduction="10000"/>
          </a:bodyPr>
          <a:lstStyle/>
          <a:p>
            <a:r>
              <a:rPr lang="fr-MQ" dirty="0"/>
              <a:t>Appel à candidature : des ressources et travaux dans l’optique notamment du programme de première sur Aimé Césaire </a:t>
            </a:r>
          </a:p>
          <a:p>
            <a:r>
              <a:rPr lang="fr-MQ" dirty="0"/>
              <a:t>Intervention à venir de Colette Césaire </a:t>
            </a:r>
          </a:p>
          <a:p>
            <a:r>
              <a:rPr lang="fr-MQ" dirty="0"/>
              <a:t>Conférence de M. La Poussinière à l’Amep le 17 mai prochain de 10 heures 30 à 12 heures 30 « Aimé Césaire, d’ici et d’ailleurs »</a:t>
            </a:r>
          </a:p>
          <a:p>
            <a:r>
              <a:rPr lang="fr-MQ" dirty="0"/>
              <a:t>Opération « Un livre pour les vacances » : </a:t>
            </a:r>
            <a:r>
              <a:rPr lang="fr-MQ" i="1" dirty="0"/>
              <a:t>L’Odyssée</a:t>
            </a:r>
            <a:r>
              <a:rPr lang="fr-MQ" dirty="0"/>
              <a:t> d’après Homère sera distribué à tous les élèves de CM2 avant les grandes vacances  </a:t>
            </a:r>
          </a:p>
          <a:p>
            <a:pPr>
              <a:buFont typeface="Wingdings" pitchFamily="2" charset="2"/>
              <a:buChar char="Ø"/>
            </a:pPr>
            <a:r>
              <a:rPr lang="fr-MQ" dirty="0"/>
              <a:t>Au collège : </a:t>
            </a:r>
          </a:p>
          <a:p>
            <a:pPr marL="0" indent="0">
              <a:buNone/>
            </a:pPr>
            <a:r>
              <a:rPr lang="fr-MQ" dirty="0"/>
              <a:t>- Parcours du lecteur dans le cadre de la prévention de l’illettrisme et du projet « Petits lecteurs petits compreneurs » </a:t>
            </a:r>
          </a:p>
          <a:p>
            <a:pPr>
              <a:buFont typeface="Wingdings" pitchFamily="2" charset="2"/>
              <a:buChar char="Ø"/>
            </a:pPr>
            <a:r>
              <a:rPr lang="fr-MQ" dirty="0"/>
              <a:t>Au lycée : </a:t>
            </a:r>
          </a:p>
          <a:p>
            <a:pPr>
              <a:buFontTx/>
              <a:buChar char="-"/>
            </a:pPr>
            <a:r>
              <a:rPr lang="fr-MQ" dirty="0"/>
              <a:t>à faire lire en Terminale HLP ? </a:t>
            </a:r>
          </a:p>
          <a:p>
            <a:r>
              <a:rPr lang="fr-MQ" dirty="0"/>
              <a:t>Le BTS (carte scolaire) </a:t>
            </a:r>
          </a:p>
          <a:p>
            <a:r>
              <a:rPr lang="fr-MQ" dirty="0"/>
              <a:t>La question des manuels et des séries </a:t>
            </a:r>
          </a:p>
        </p:txBody>
      </p:sp>
      <p:sp>
        <p:nvSpPr>
          <p:cNvPr id="4" name="Espace réservé du numéro de diapositive 3">
            <a:extLst>
              <a:ext uri="{FF2B5EF4-FFF2-40B4-BE49-F238E27FC236}">
                <a16:creationId xmlns:a16="http://schemas.microsoft.com/office/drawing/2014/main" id="{A1785F99-3F11-D355-BB4D-E40C43E22D2A}"/>
              </a:ext>
            </a:extLst>
          </p:cNvPr>
          <p:cNvSpPr>
            <a:spLocks noGrp="1"/>
          </p:cNvSpPr>
          <p:nvPr>
            <p:ph type="sldNum" sz="quarter" idx="12"/>
          </p:nvPr>
        </p:nvSpPr>
        <p:spPr/>
        <p:txBody>
          <a:bodyPr/>
          <a:lstStyle/>
          <a:p>
            <a:fld id="{3109D357-8067-4A1F-97B2-93C5160B78D9}" type="slidenum">
              <a:rPr lang="en-US" smtClean="0"/>
              <a:t>62</a:t>
            </a:fld>
            <a:endParaRPr lang="en-US"/>
          </a:p>
        </p:txBody>
      </p:sp>
    </p:spTree>
    <p:extLst>
      <p:ext uri="{BB962C8B-B14F-4D97-AF65-F5344CB8AC3E}">
        <p14:creationId xmlns:p14="http://schemas.microsoft.com/office/powerpoint/2010/main" val="3184564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E01F6-F7F5-E836-6BF1-EF6CD25E11A2}"/>
              </a:ext>
            </a:extLst>
          </p:cNvPr>
          <p:cNvSpPr>
            <a:spLocks noGrp="1"/>
          </p:cNvSpPr>
          <p:nvPr>
            <p:ph type="ctrTitle"/>
          </p:nvPr>
        </p:nvSpPr>
        <p:spPr>
          <a:xfrm>
            <a:off x="6638221" y="288758"/>
            <a:ext cx="5323667" cy="2127064"/>
          </a:xfrm>
        </p:spPr>
        <p:txBody>
          <a:bodyPr anchor="b">
            <a:normAutofit/>
          </a:bodyPr>
          <a:lstStyle/>
          <a:p>
            <a:pPr algn="ctr"/>
            <a:r>
              <a:rPr lang="fr-MQ" sz="3600" b="1" dirty="0">
                <a:solidFill>
                  <a:srgbClr val="FF0000"/>
                </a:solidFill>
              </a:rPr>
              <a:t>Les ateliers </a:t>
            </a:r>
          </a:p>
        </p:txBody>
      </p:sp>
      <p:pic>
        <p:nvPicPr>
          <p:cNvPr id="6" name="Espace réservé du contenu 5" descr="Une image contenant diagramme&#10;&#10;Description générée automatiquement">
            <a:extLst>
              <a:ext uri="{FF2B5EF4-FFF2-40B4-BE49-F238E27FC236}">
                <a16:creationId xmlns:a16="http://schemas.microsoft.com/office/drawing/2014/main" id="{F6EC3E14-F0A5-8341-585B-4005EE2D30AA}"/>
              </a:ext>
            </a:extLst>
          </p:cNvPr>
          <p:cNvPicPr>
            <a:picLocks noGrp="1" noChangeAspect="1"/>
          </p:cNvPicPr>
          <p:nvPr>
            <p:ph idx="4294967295"/>
          </p:nvPr>
        </p:nvPicPr>
        <p:blipFill rotWithShape="1">
          <a:blip r:embed="rId2"/>
          <a:srcRect t="21572" r="1" b="29323"/>
          <a:stretch/>
        </p:blipFill>
        <p:spPr>
          <a:xfrm>
            <a:off x="230111" y="308958"/>
            <a:ext cx="3335349" cy="2127064"/>
          </a:xfrm>
          <a:noFill/>
        </p:spPr>
      </p:pic>
      <p:pic>
        <p:nvPicPr>
          <p:cNvPr id="8" name="Espace réservé du contenu 7" descr="Une image contenant texte&#10;&#10;Description générée automatiquement">
            <a:extLst>
              <a:ext uri="{FF2B5EF4-FFF2-40B4-BE49-F238E27FC236}">
                <a16:creationId xmlns:a16="http://schemas.microsoft.com/office/drawing/2014/main" id="{235E7379-B4DF-9E6B-CA94-76E9903C5AD7}"/>
              </a:ext>
            </a:extLst>
          </p:cNvPr>
          <p:cNvPicPr>
            <a:picLocks noGrp="1" noChangeAspect="1"/>
          </p:cNvPicPr>
          <p:nvPr>
            <p:ph idx="4294967295"/>
          </p:nvPr>
        </p:nvPicPr>
        <p:blipFill rotWithShape="1">
          <a:blip r:embed="rId3"/>
          <a:srcRect t="17852" r="-5" b="12891"/>
          <a:stretch/>
        </p:blipFill>
        <p:spPr>
          <a:xfrm>
            <a:off x="3804276" y="288758"/>
            <a:ext cx="3631857" cy="2307686"/>
          </a:xfrm>
          <a:noFill/>
        </p:spPr>
      </p:pic>
      <p:pic>
        <p:nvPicPr>
          <p:cNvPr id="10" name="Image 9">
            <a:extLst>
              <a:ext uri="{FF2B5EF4-FFF2-40B4-BE49-F238E27FC236}">
                <a16:creationId xmlns:a16="http://schemas.microsoft.com/office/drawing/2014/main" id="{A29801D1-1174-9A6B-B308-5B8CCA4750AD}"/>
              </a:ext>
            </a:extLst>
          </p:cNvPr>
          <p:cNvPicPr>
            <a:picLocks noChangeAspect="1"/>
          </p:cNvPicPr>
          <p:nvPr/>
        </p:nvPicPr>
        <p:blipFill rotWithShape="1">
          <a:blip r:embed="rId4"/>
          <a:srcRect l="5133" r="2" b="2"/>
          <a:stretch/>
        </p:blipFill>
        <p:spPr>
          <a:xfrm>
            <a:off x="341509" y="2827166"/>
            <a:ext cx="3072315" cy="1959323"/>
          </a:xfrm>
          <a:prstGeom prst="rect">
            <a:avLst/>
          </a:prstGeom>
          <a:noFill/>
        </p:spPr>
      </p:pic>
      <p:pic>
        <p:nvPicPr>
          <p:cNvPr id="14" name="Espace réservé du contenu 13">
            <a:extLst>
              <a:ext uri="{FF2B5EF4-FFF2-40B4-BE49-F238E27FC236}">
                <a16:creationId xmlns:a16="http://schemas.microsoft.com/office/drawing/2014/main" id="{06AAC522-CF5A-959D-1A47-A1DB7530123C}"/>
              </a:ext>
            </a:extLst>
          </p:cNvPr>
          <p:cNvPicPr>
            <a:picLocks noGrp="1" noChangeAspect="1"/>
          </p:cNvPicPr>
          <p:nvPr>
            <p:ph idx="4294967295"/>
          </p:nvPr>
        </p:nvPicPr>
        <p:blipFill>
          <a:blip r:embed="rId5"/>
          <a:stretch>
            <a:fillRect/>
          </a:stretch>
        </p:blipFill>
        <p:spPr>
          <a:xfrm>
            <a:off x="3804276" y="2860677"/>
            <a:ext cx="3786134" cy="1959323"/>
          </a:xfrm>
          <a:noFill/>
        </p:spPr>
      </p:pic>
      <p:sp>
        <p:nvSpPr>
          <p:cNvPr id="1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normAutofit/>
          </a:bodyPr>
          <a:lstStyle/>
          <a:p>
            <a:pPr>
              <a:spcAft>
                <a:spcPts val="600"/>
              </a:spcAft>
            </a:pPr>
            <a:fld id="{692ABADF-577A-4C49-B8CF-2E23DE4A8415}" type="datetime1">
              <a:rPr lang="en-US" smtClean="0"/>
              <a:pPr>
                <a:spcAft>
                  <a:spcPts val="600"/>
                </a:spcAft>
              </a:pPr>
              <a:t>4/28/23</a:t>
            </a:fld>
            <a:endParaRPr lang="en-US"/>
          </a:p>
        </p:txBody>
      </p:sp>
      <p:sp>
        <p:nvSpPr>
          <p:cNvPr id="4" name="Espace réservé du numéro de diapositive 3">
            <a:extLst>
              <a:ext uri="{FF2B5EF4-FFF2-40B4-BE49-F238E27FC236}">
                <a16:creationId xmlns:a16="http://schemas.microsoft.com/office/drawing/2014/main" id="{A4F6221B-F334-E68E-8F91-04223A6E4B85}"/>
              </a:ext>
            </a:extLst>
          </p:cNvPr>
          <p:cNvSpPr>
            <a:spLocks noGrp="1"/>
          </p:cNvSpPr>
          <p:nvPr>
            <p:ph type="sldNum" sz="quarter" idx="12"/>
          </p:nvPr>
        </p:nvSpPr>
        <p:spPr>
          <a:xfrm>
            <a:off x="11512296" y="6356350"/>
            <a:ext cx="574620" cy="365125"/>
          </a:xfrm>
        </p:spPr>
        <p:txBody>
          <a:bodyPr>
            <a:normAutofit/>
          </a:bodyPr>
          <a:lstStyle/>
          <a:p>
            <a:pPr>
              <a:spcAft>
                <a:spcPts val="600"/>
              </a:spcAft>
            </a:pPr>
            <a:fld id="{3109D357-8067-4A1F-97B2-93C5160B78D9}" type="slidenum">
              <a:rPr lang="en-US" smtClean="0"/>
              <a:pPr>
                <a:spcAft>
                  <a:spcPts val="600"/>
                </a:spcAft>
              </a:pPr>
              <a:t>63</a:t>
            </a:fld>
            <a:endParaRPr lang="en-US"/>
          </a:p>
        </p:txBody>
      </p:sp>
    </p:spTree>
    <p:extLst>
      <p:ext uri="{BB962C8B-B14F-4D97-AF65-F5344CB8AC3E}">
        <p14:creationId xmlns:p14="http://schemas.microsoft.com/office/powerpoint/2010/main" val="79749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234136-E30B-70FD-FA96-ED1936086942}"/>
              </a:ext>
            </a:extLst>
          </p:cNvPr>
          <p:cNvSpPr>
            <a:spLocks noGrp="1"/>
          </p:cNvSpPr>
          <p:nvPr>
            <p:ph type="title"/>
          </p:nvPr>
        </p:nvSpPr>
        <p:spPr>
          <a:xfrm>
            <a:off x="154032" y="148057"/>
            <a:ext cx="11883936" cy="829097"/>
          </a:xfrm>
        </p:spPr>
        <p:txBody>
          <a:bodyPr>
            <a:normAutofit fontScale="90000"/>
          </a:bodyPr>
          <a:lstStyle/>
          <a:p>
            <a:pPr algn="ctr"/>
            <a:r>
              <a:rPr lang="fr-FR" sz="3000" b="1" dirty="0">
                <a:solidFill>
                  <a:srgbClr val="FF0000"/>
                </a:solidFill>
              </a:rPr>
              <a:t>OBET D’ÉTUDE </a:t>
            </a:r>
            <a:r>
              <a:rPr lang="fr-FR" sz="3000" b="1" u="sng" dirty="0">
                <a:solidFill>
                  <a:srgbClr val="FF0000"/>
                </a:solidFill>
              </a:rPr>
              <a:t>RENOUVELÉ</a:t>
            </a:r>
            <a:r>
              <a:rPr lang="fr-FR" sz="3000" b="1" dirty="0">
                <a:solidFill>
                  <a:srgbClr val="FF0000"/>
                </a:solidFill>
              </a:rPr>
              <a:t> EN 2023</a:t>
            </a:r>
            <a:br>
              <a:rPr lang="fr-FR" sz="3000" b="1" dirty="0">
                <a:solidFill>
                  <a:srgbClr val="FF0000"/>
                </a:solidFill>
              </a:rPr>
            </a:br>
            <a:r>
              <a:rPr lang="fr-FR" sz="3000" b="1" dirty="0">
                <a:solidFill>
                  <a:srgbClr val="FF0000"/>
                </a:solidFill>
              </a:rPr>
              <a:t> le roman et le récit du Moyen Âge au XXIe </a:t>
            </a:r>
            <a:r>
              <a:rPr lang="fr-FR" sz="2800" b="1" dirty="0">
                <a:solidFill>
                  <a:srgbClr val="FF0000"/>
                </a:solidFill>
              </a:rPr>
              <a:t>siècle </a:t>
            </a:r>
          </a:p>
        </p:txBody>
      </p:sp>
      <p:sp>
        <p:nvSpPr>
          <p:cNvPr id="3" name="Espace réservé du texte 2">
            <a:extLst>
              <a:ext uri="{FF2B5EF4-FFF2-40B4-BE49-F238E27FC236}">
                <a16:creationId xmlns:a16="http://schemas.microsoft.com/office/drawing/2014/main" id="{5E362EA3-2BB5-21EE-0C6E-43EEC00E1240}"/>
              </a:ext>
            </a:extLst>
          </p:cNvPr>
          <p:cNvSpPr>
            <a:spLocks noGrp="1"/>
          </p:cNvSpPr>
          <p:nvPr>
            <p:ph type="body" idx="1"/>
          </p:nvPr>
        </p:nvSpPr>
        <p:spPr>
          <a:xfrm>
            <a:off x="154032" y="1824035"/>
            <a:ext cx="5682889" cy="681040"/>
          </a:xfrm>
        </p:spPr>
        <p:txBody>
          <a:bodyPr/>
          <a:lstStyle/>
          <a:p>
            <a:pPr algn="ctr"/>
            <a:r>
              <a:rPr lang="fr-FR" dirty="0"/>
              <a:t>Voie générale </a:t>
            </a:r>
          </a:p>
        </p:txBody>
      </p:sp>
      <p:sp>
        <p:nvSpPr>
          <p:cNvPr id="4" name="Espace réservé du contenu 3">
            <a:extLst>
              <a:ext uri="{FF2B5EF4-FFF2-40B4-BE49-F238E27FC236}">
                <a16:creationId xmlns:a16="http://schemas.microsoft.com/office/drawing/2014/main" id="{B7C2925E-4EED-7624-C7EE-5D78E0B591AF}"/>
              </a:ext>
            </a:extLst>
          </p:cNvPr>
          <p:cNvSpPr>
            <a:spLocks noGrp="1"/>
          </p:cNvSpPr>
          <p:nvPr>
            <p:ph sz="half" idx="2"/>
          </p:nvPr>
        </p:nvSpPr>
        <p:spPr>
          <a:xfrm>
            <a:off x="251960" y="2505075"/>
            <a:ext cx="5420540" cy="3775982"/>
          </a:xfrm>
        </p:spPr>
        <p:txBody>
          <a:bodyPr>
            <a:normAutofit lnSpcReduction="10000"/>
          </a:bodyPr>
          <a:lstStyle/>
          <a:p>
            <a:r>
              <a:rPr lang="fr-FR" sz="2400" dirty="0"/>
              <a:t>Abbé Prévost, </a:t>
            </a:r>
            <a:r>
              <a:rPr lang="fr-FR" sz="2400" i="1" dirty="0"/>
              <a:t>Manon Lescaut</a:t>
            </a:r>
            <a:r>
              <a:rPr lang="fr-FR" sz="2400" dirty="0"/>
              <a:t> / parcours : personnages en marge, plaisirs du romanesque.</a:t>
            </a:r>
          </a:p>
          <a:p>
            <a:r>
              <a:rPr lang="fr-FR" sz="2400" dirty="0"/>
              <a:t>Balzac, </a:t>
            </a:r>
            <a:r>
              <a:rPr lang="fr-FR" sz="2400" i="1" dirty="0"/>
              <a:t>La Peau de chagrin</a:t>
            </a:r>
            <a:r>
              <a:rPr lang="fr-FR" sz="2400" dirty="0"/>
              <a:t> / parcours : les romans de l'énergie : création et destruction.</a:t>
            </a:r>
          </a:p>
          <a:p>
            <a:r>
              <a:rPr lang="fr-FR" sz="2400" dirty="0"/>
              <a:t>Colette, </a:t>
            </a:r>
            <a:r>
              <a:rPr lang="fr-FR" sz="2400" i="1" dirty="0"/>
              <a:t>Sido</a:t>
            </a:r>
            <a:r>
              <a:rPr lang="fr-FR" sz="2400" dirty="0"/>
              <a:t> suivi de </a:t>
            </a:r>
            <a:r>
              <a:rPr lang="fr-FR" sz="2400" i="1" dirty="0"/>
              <a:t>Les Vrilles de la vigne</a:t>
            </a:r>
            <a:r>
              <a:rPr lang="fr-FR" sz="2400" dirty="0"/>
              <a:t> / parcours : la célébration du monde.</a:t>
            </a:r>
          </a:p>
          <a:p>
            <a:endParaRPr lang="fr-FR" dirty="0"/>
          </a:p>
        </p:txBody>
      </p:sp>
      <p:sp>
        <p:nvSpPr>
          <p:cNvPr id="5" name="Espace réservé du texte 4">
            <a:extLst>
              <a:ext uri="{FF2B5EF4-FFF2-40B4-BE49-F238E27FC236}">
                <a16:creationId xmlns:a16="http://schemas.microsoft.com/office/drawing/2014/main" id="{B75442A1-2636-0946-8DF9-FF77EFAD5624}"/>
              </a:ext>
            </a:extLst>
          </p:cNvPr>
          <p:cNvSpPr>
            <a:spLocks noGrp="1"/>
          </p:cNvSpPr>
          <p:nvPr>
            <p:ph type="body" sz="quarter" idx="3"/>
          </p:nvPr>
        </p:nvSpPr>
        <p:spPr>
          <a:xfrm>
            <a:off x="6522678" y="1824035"/>
            <a:ext cx="5515290" cy="681040"/>
          </a:xfrm>
        </p:spPr>
        <p:txBody>
          <a:bodyPr/>
          <a:lstStyle/>
          <a:p>
            <a:pPr algn="ctr"/>
            <a:r>
              <a:rPr lang="fr-FR" dirty="0"/>
              <a:t>Voie technologique </a:t>
            </a:r>
          </a:p>
        </p:txBody>
      </p:sp>
      <p:sp>
        <p:nvSpPr>
          <p:cNvPr id="6" name="Espace réservé du contenu 5">
            <a:extLst>
              <a:ext uri="{FF2B5EF4-FFF2-40B4-BE49-F238E27FC236}">
                <a16:creationId xmlns:a16="http://schemas.microsoft.com/office/drawing/2014/main" id="{54F783BE-8C37-5C70-2E4C-1787F37B7856}"/>
              </a:ext>
            </a:extLst>
          </p:cNvPr>
          <p:cNvSpPr>
            <a:spLocks noGrp="1"/>
          </p:cNvSpPr>
          <p:nvPr>
            <p:ph sz="quarter" idx="4"/>
          </p:nvPr>
        </p:nvSpPr>
        <p:spPr>
          <a:xfrm>
            <a:off x="6355080" y="2505075"/>
            <a:ext cx="5682888" cy="3775982"/>
          </a:xfrm>
        </p:spPr>
        <p:txBody>
          <a:bodyPr>
            <a:normAutofit lnSpcReduction="10000"/>
          </a:bodyPr>
          <a:lstStyle/>
          <a:p>
            <a:pPr algn="just"/>
            <a:r>
              <a:rPr lang="fr-FR" sz="2400" dirty="0"/>
              <a:t>Abbé Prévost, </a:t>
            </a:r>
            <a:r>
              <a:rPr lang="fr-FR" sz="2400" i="1" dirty="0"/>
              <a:t>Manon Lescaut</a:t>
            </a:r>
            <a:r>
              <a:rPr lang="fr-FR" sz="2400" dirty="0"/>
              <a:t> / parcours : personnages en marge, plaisirs du romanesque.</a:t>
            </a:r>
          </a:p>
          <a:p>
            <a:pPr algn="just"/>
            <a:r>
              <a:rPr lang="fr-FR" sz="2400" dirty="0"/>
              <a:t>Balzac, </a:t>
            </a:r>
            <a:r>
              <a:rPr lang="fr-FR" sz="2400" i="1" dirty="0"/>
              <a:t>Mémoires de deux jeunes mariées</a:t>
            </a:r>
            <a:r>
              <a:rPr lang="fr-FR" sz="2400" dirty="0"/>
              <a:t> / parcours : raison et sentiments.</a:t>
            </a:r>
          </a:p>
          <a:p>
            <a:pPr algn="just"/>
            <a:r>
              <a:rPr lang="fr-FR" sz="2400" dirty="0"/>
              <a:t>Colette, </a:t>
            </a:r>
            <a:r>
              <a:rPr lang="fr-FR" sz="2400" i="1" dirty="0"/>
              <a:t>Sido </a:t>
            </a:r>
            <a:r>
              <a:rPr lang="fr-FR" sz="2400" dirty="0"/>
              <a:t>suivi de</a:t>
            </a:r>
            <a:r>
              <a:rPr lang="fr-FR" sz="2400" i="1" dirty="0"/>
              <a:t> Les Vrilles de la vigne</a:t>
            </a:r>
            <a:r>
              <a:rPr lang="fr-FR" sz="2400" dirty="0"/>
              <a:t> / parcours : la célébration du monde.</a:t>
            </a:r>
          </a:p>
          <a:p>
            <a:endParaRPr lang="fr-FR" dirty="0"/>
          </a:p>
        </p:txBody>
      </p:sp>
      <p:sp>
        <p:nvSpPr>
          <p:cNvPr id="7" name="Espace réservé du numéro de diapositive 6">
            <a:extLst>
              <a:ext uri="{FF2B5EF4-FFF2-40B4-BE49-F238E27FC236}">
                <a16:creationId xmlns:a16="http://schemas.microsoft.com/office/drawing/2014/main" id="{4CB4557F-2A4C-011F-FC1B-C0BFF9146CA0}"/>
              </a:ext>
            </a:extLst>
          </p:cNvPr>
          <p:cNvSpPr>
            <a:spLocks noGrp="1"/>
          </p:cNvSpPr>
          <p:nvPr>
            <p:ph type="sldNum" sz="quarter" idx="12"/>
          </p:nvPr>
        </p:nvSpPr>
        <p:spPr/>
        <p:txBody>
          <a:bodyPr/>
          <a:lstStyle/>
          <a:p>
            <a:fld id="{3109D357-8067-4A1F-97B2-93C5160B78D9}" type="slidenum">
              <a:rPr lang="en-US" smtClean="0"/>
              <a:t>7</a:t>
            </a:fld>
            <a:endParaRPr lang="en-US"/>
          </a:p>
        </p:txBody>
      </p:sp>
    </p:spTree>
    <p:extLst>
      <p:ext uri="{BB962C8B-B14F-4D97-AF65-F5344CB8AC3E}">
        <p14:creationId xmlns:p14="http://schemas.microsoft.com/office/powerpoint/2010/main" val="229622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145D5-22FA-ABAA-DB61-04014A155EEE}"/>
              </a:ext>
            </a:extLst>
          </p:cNvPr>
          <p:cNvSpPr>
            <a:spLocks noGrp="1"/>
          </p:cNvSpPr>
          <p:nvPr>
            <p:ph type="title"/>
          </p:nvPr>
        </p:nvSpPr>
        <p:spPr>
          <a:xfrm>
            <a:off x="39688" y="103978"/>
            <a:ext cx="12047227" cy="1153322"/>
          </a:xfrm>
        </p:spPr>
        <p:txBody>
          <a:bodyPr>
            <a:noAutofit/>
          </a:bodyPr>
          <a:lstStyle/>
          <a:p>
            <a:pPr algn="ctr"/>
            <a:r>
              <a:rPr lang="fr-MQ" sz="2800" b="1" dirty="0">
                <a:solidFill>
                  <a:srgbClr val="FF0000"/>
                </a:solidFill>
              </a:rPr>
              <a:t>Objet d’étude maintenus jusqu’en juin 2023 </a:t>
            </a:r>
            <a:br>
              <a:rPr lang="fr-MQ" sz="2800" b="1" dirty="0">
                <a:solidFill>
                  <a:srgbClr val="FF0000"/>
                </a:solidFill>
              </a:rPr>
            </a:br>
            <a:r>
              <a:rPr lang="fr-MQ" sz="3600" b="1" dirty="0">
                <a:solidFill>
                  <a:srgbClr val="FF0000"/>
                </a:solidFill>
              </a:rPr>
              <a:t>La poésie du XIX° siècle au XXI° siècle</a:t>
            </a:r>
          </a:p>
        </p:txBody>
      </p:sp>
      <p:pic>
        <p:nvPicPr>
          <p:cNvPr id="9" name="Espace réservé du contenu 8" descr="Une image contenant texte&#10;&#10;Description générée automatiquement">
            <a:extLst>
              <a:ext uri="{FF2B5EF4-FFF2-40B4-BE49-F238E27FC236}">
                <a16:creationId xmlns:a16="http://schemas.microsoft.com/office/drawing/2014/main" id="{3E95192B-75A6-AD5C-FDFC-BBADDDA3098F}"/>
              </a:ext>
            </a:extLst>
          </p:cNvPr>
          <p:cNvPicPr>
            <a:picLocks noGrp="1" noChangeAspect="1"/>
          </p:cNvPicPr>
          <p:nvPr>
            <p:ph sz="half" idx="2"/>
          </p:nvPr>
        </p:nvPicPr>
        <p:blipFill>
          <a:blip r:embed="rId2"/>
          <a:stretch>
            <a:fillRect/>
          </a:stretch>
        </p:blipFill>
        <p:spPr>
          <a:xfrm>
            <a:off x="8058150" y="2034540"/>
            <a:ext cx="3181029" cy="4109878"/>
          </a:xfrm>
        </p:spPr>
      </p:pic>
      <p:pic>
        <p:nvPicPr>
          <p:cNvPr id="11" name="Espace réservé du contenu 10" descr="Une image contenant calendrier&#10;&#10;Description générée automatiquement">
            <a:extLst>
              <a:ext uri="{FF2B5EF4-FFF2-40B4-BE49-F238E27FC236}">
                <a16:creationId xmlns:a16="http://schemas.microsoft.com/office/drawing/2014/main" id="{2D05E072-EE96-1232-DD4F-8C2BAB45054A}"/>
              </a:ext>
            </a:extLst>
          </p:cNvPr>
          <p:cNvPicPr>
            <a:picLocks noGrp="1" noChangeAspect="1"/>
          </p:cNvPicPr>
          <p:nvPr>
            <p:ph sz="quarter" idx="4"/>
          </p:nvPr>
        </p:nvPicPr>
        <p:blipFill>
          <a:blip r:embed="rId3"/>
          <a:stretch>
            <a:fillRect/>
          </a:stretch>
        </p:blipFill>
        <p:spPr>
          <a:xfrm>
            <a:off x="4133851" y="2034539"/>
            <a:ext cx="2941319" cy="4109879"/>
          </a:xfrm>
        </p:spPr>
      </p:pic>
      <p:sp>
        <p:nvSpPr>
          <p:cNvPr id="7" name="Espace réservé du numéro de diapositive 6">
            <a:extLst>
              <a:ext uri="{FF2B5EF4-FFF2-40B4-BE49-F238E27FC236}">
                <a16:creationId xmlns:a16="http://schemas.microsoft.com/office/drawing/2014/main" id="{B4DE174F-9F97-6932-D28C-E3D4E5CCC2DA}"/>
              </a:ext>
            </a:extLst>
          </p:cNvPr>
          <p:cNvSpPr>
            <a:spLocks noGrp="1"/>
          </p:cNvSpPr>
          <p:nvPr>
            <p:ph type="sldNum" sz="quarter" idx="12"/>
          </p:nvPr>
        </p:nvSpPr>
        <p:spPr/>
        <p:txBody>
          <a:bodyPr/>
          <a:lstStyle/>
          <a:p>
            <a:fld id="{3109D357-8067-4A1F-97B2-93C5160B78D9}" type="slidenum">
              <a:rPr lang="en-US" smtClean="0"/>
              <a:t>8</a:t>
            </a:fld>
            <a:endParaRPr lang="en-US"/>
          </a:p>
        </p:txBody>
      </p:sp>
      <p:pic>
        <p:nvPicPr>
          <p:cNvPr id="13" name="Image 12" descr="Une image contenant texte, signe&#10;&#10;Description générée automatiquement">
            <a:extLst>
              <a:ext uri="{FF2B5EF4-FFF2-40B4-BE49-F238E27FC236}">
                <a16:creationId xmlns:a16="http://schemas.microsoft.com/office/drawing/2014/main" id="{939DE211-FABA-ABB0-23E7-A148741524A7}"/>
              </a:ext>
            </a:extLst>
          </p:cNvPr>
          <p:cNvPicPr>
            <a:picLocks noChangeAspect="1"/>
          </p:cNvPicPr>
          <p:nvPr/>
        </p:nvPicPr>
        <p:blipFill>
          <a:blip r:embed="rId4"/>
          <a:stretch>
            <a:fillRect/>
          </a:stretch>
        </p:blipFill>
        <p:spPr>
          <a:xfrm>
            <a:off x="952821" y="2034540"/>
            <a:ext cx="2535392" cy="4109879"/>
          </a:xfrm>
          <a:prstGeom prst="rect">
            <a:avLst/>
          </a:prstGeom>
        </p:spPr>
      </p:pic>
    </p:spTree>
    <p:extLst>
      <p:ext uri="{BB962C8B-B14F-4D97-AF65-F5344CB8AC3E}">
        <p14:creationId xmlns:p14="http://schemas.microsoft.com/office/powerpoint/2010/main" val="39008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C996A-BD47-7D76-8A33-7E2AE45099BA}"/>
              </a:ext>
            </a:extLst>
          </p:cNvPr>
          <p:cNvSpPr>
            <a:spLocks noGrp="1"/>
          </p:cNvSpPr>
          <p:nvPr>
            <p:ph type="title"/>
          </p:nvPr>
        </p:nvSpPr>
        <p:spPr>
          <a:xfrm>
            <a:off x="186645" y="97971"/>
            <a:ext cx="11818710" cy="1175657"/>
          </a:xfrm>
        </p:spPr>
        <p:txBody>
          <a:bodyPr>
            <a:normAutofit fontScale="90000"/>
          </a:bodyPr>
          <a:lstStyle/>
          <a:p>
            <a:pPr algn="ctr"/>
            <a:br>
              <a:rPr lang="fr-FR" b="1" dirty="0">
                <a:solidFill>
                  <a:srgbClr val="FF0000"/>
                </a:solidFill>
              </a:rPr>
            </a:br>
            <a:br>
              <a:rPr lang="fr-FR" b="1" dirty="0">
                <a:solidFill>
                  <a:srgbClr val="FF0000"/>
                </a:solidFill>
              </a:rPr>
            </a:br>
            <a:br>
              <a:rPr lang="fr-FR" b="1" dirty="0">
                <a:solidFill>
                  <a:srgbClr val="FF0000"/>
                </a:solidFill>
              </a:rPr>
            </a:br>
            <a:r>
              <a:rPr lang="fr-FR" b="1" dirty="0"/>
              <a:t>objet d’étude : </a:t>
            </a:r>
            <a:br>
              <a:rPr lang="fr-FR" b="1" dirty="0">
                <a:solidFill>
                  <a:srgbClr val="FF0000"/>
                </a:solidFill>
              </a:rPr>
            </a:br>
            <a:r>
              <a:rPr lang="fr-FR" sz="3600" b="1" dirty="0"/>
              <a:t>La poésie du XIX° siècle au XXI° siècle </a:t>
            </a:r>
            <a:endParaRPr lang="fr-FR" sz="3600" b="1" dirty="0">
              <a:solidFill>
                <a:srgbClr val="FF0000"/>
              </a:solidFill>
            </a:endParaRPr>
          </a:p>
        </p:txBody>
      </p:sp>
      <p:sp>
        <p:nvSpPr>
          <p:cNvPr id="3" name="Espace réservé du texte 2">
            <a:extLst>
              <a:ext uri="{FF2B5EF4-FFF2-40B4-BE49-F238E27FC236}">
                <a16:creationId xmlns:a16="http://schemas.microsoft.com/office/drawing/2014/main" id="{FB832ACB-70DC-8BC9-8356-CF82DB063A36}"/>
              </a:ext>
            </a:extLst>
          </p:cNvPr>
          <p:cNvSpPr>
            <a:spLocks noGrp="1"/>
          </p:cNvSpPr>
          <p:nvPr>
            <p:ph type="body" idx="1"/>
          </p:nvPr>
        </p:nvSpPr>
        <p:spPr>
          <a:xfrm>
            <a:off x="524104" y="1861452"/>
            <a:ext cx="5000308" cy="681040"/>
          </a:xfrm>
        </p:spPr>
        <p:txBody>
          <a:bodyPr>
            <a:normAutofit fontScale="25000" lnSpcReduction="20000"/>
          </a:bodyPr>
          <a:lstStyle/>
          <a:p>
            <a:endParaRPr lang="fr-FR" dirty="0"/>
          </a:p>
          <a:p>
            <a:pPr algn="ctr"/>
            <a:endParaRPr lang="fr-FR" sz="8600" dirty="0"/>
          </a:p>
          <a:p>
            <a:pPr algn="ctr"/>
            <a:endParaRPr lang="fr-FR" sz="8600" dirty="0"/>
          </a:p>
          <a:p>
            <a:pPr algn="ctr"/>
            <a:endParaRPr lang="fr-FR" sz="8600" dirty="0"/>
          </a:p>
          <a:p>
            <a:pPr algn="ctr"/>
            <a:endParaRPr lang="fr-FR" sz="8600" dirty="0"/>
          </a:p>
          <a:p>
            <a:pPr algn="ctr"/>
            <a:r>
              <a:rPr lang="fr-FR" sz="8600" dirty="0"/>
              <a:t>Voie générale </a:t>
            </a:r>
          </a:p>
          <a:p>
            <a:endParaRPr lang="fr-FR" dirty="0"/>
          </a:p>
        </p:txBody>
      </p:sp>
      <p:sp>
        <p:nvSpPr>
          <p:cNvPr id="4" name="Espace réservé du contenu 3">
            <a:extLst>
              <a:ext uri="{FF2B5EF4-FFF2-40B4-BE49-F238E27FC236}">
                <a16:creationId xmlns:a16="http://schemas.microsoft.com/office/drawing/2014/main" id="{0DF81DB6-3A07-5300-6658-B9B26B172257}"/>
              </a:ext>
            </a:extLst>
          </p:cNvPr>
          <p:cNvSpPr>
            <a:spLocks noGrp="1"/>
          </p:cNvSpPr>
          <p:nvPr>
            <p:ph sz="half" idx="2"/>
          </p:nvPr>
        </p:nvSpPr>
        <p:spPr>
          <a:xfrm>
            <a:off x="186645" y="2873830"/>
            <a:ext cx="5996439" cy="3020108"/>
          </a:xfrm>
        </p:spPr>
        <p:txBody>
          <a:bodyPr/>
          <a:lstStyle/>
          <a:p>
            <a:r>
              <a:rPr lang="fr-FR" sz="2400" dirty="0"/>
              <a:t>Victor Hugo, </a:t>
            </a:r>
            <a:r>
              <a:rPr lang="fr-FR" sz="2400" i="1" dirty="0"/>
              <a:t>Les Contemplations</a:t>
            </a:r>
            <a:r>
              <a:rPr lang="fr-FR" sz="2400" dirty="0"/>
              <a:t>, livres I à IV / parcours : les mémoires d'une âme.</a:t>
            </a:r>
          </a:p>
          <a:p>
            <a:r>
              <a:rPr lang="fr-FR" sz="2400" dirty="0"/>
              <a:t>Charles Baudelaire, </a:t>
            </a:r>
            <a:r>
              <a:rPr lang="fr-FR" sz="2400" i="1" dirty="0"/>
              <a:t>Les Fleurs du Mal</a:t>
            </a:r>
            <a:r>
              <a:rPr lang="fr-FR" sz="2400" dirty="0"/>
              <a:t> / parcours : alchimie poétique : la boue et l'or.</a:t>
            </a:r>
          </a:p>
          <a:p>
            <a:r>
              <a:rPr lang="fr-FR" sz="2400" dirty="0"/>
              <a:t>Guillaume Apollinaire, </a:t>
            </a:r>
            <a:r>
              <a:rPr lang="fr-FR" sz="2400" i="1" dirty="0"/>
              <a:t>Alcools</a:t>
            </a:r>
            <a:r>
              <a:rPr lang="fr-FR" sz="2400" dirty="0"/>
              <a:t> / parcours : modernité poétique ?</a:t>
            </a:r>
          </a:p>
          <a:p>
            <a:endParaRPr lang="fr-FR" dirty="0"/>
          </a:p>
        </p:txBody>
      </p:sp>
      <p:sp>
        <p:nvSpPr>
          <p:cNvPr id="5" name="Espace réservé du texte 4">
            <a:extLst>
              <a:ext uri="{FF2B5EF4-FFF2-40B4-BE49-F238E27FC236}">
                <a16:creationId xmlns:a16="http://schemas.microsoft.com/office/drawing/2014/main" id="{AD2FEAE8-7C3A-2AD4-F687-CB9C37835E49}"/>
              </a:ext>
            </a:extLst>
          </p:cNvPr>
          <p:cNvSpPr>
            <a:spLocks noGrp="1"/>
          </p:cNvSpPr>
          <p:nvPr>
            <p:ph type="body" sz="quarter" idx="3"/>
          </p:nvPr>
        </p:nvSpPr>
        <p:spPr>
          <a:xfrm>
            <a:off x="6667589" y="1870636"/>
            <a:ext cx="5337765" cy="551889"/>
          </a:xfrm>
        </p:spPr>
        <p:txBody>
          <a:bodyPr>
            <a:noAutofit/>
          </a:bodyPr>
          <a:lstStyle/>
          <a:p>
            <a:pPr algn="ctr"/>
            <a:r>
              <a:rPr lang="fr-FR" sz="2800" dirty="0"/>
              <a:t>Voie technologique </a:t>
            </a:r>
          </a:p>
        </p:txBody>
      </p:sp>
      <p:sp>
        <p:nvSpPr>
          <p:cNvPr id="6" name="Espace réservé du contenu 5">
            <a:extLst>
              <a:ext uri="{FF2B5EF4-FFF2-40B4-BE49-F238E27FC236}">
                <a16:creationId xmlns:a16="http://schemas.microsoft.com/office/drawing/2014/main" id="{BFEB8A54-7FB0-AA05-8481-364C84C1572B}"/>
              </a:ext>
            </a:extLst>
          </p:cNvPr>
          <p:cNvSpPr>
            <a:spLocks noGrp="1"/>
          </p:cNvSpPr>
          <p:nvPr>
            <p:ph sz="quarter" idx="4"/>
          </p:nvPr>
        </p:nvSpPr>
        <p:spPr>
          <a:xfrm>
            <a:off x="6096000" y="2792864"/>
            <a:ext cx="5910945" cy="3020108"/>
          </a:xfrm>
        </p:spPr>
        <p:txBody>
          <a:bodyPr>
            <a:normAutofit/>
          </a:bodyPr>
          <a:lstStyle/>
          <a:p>
            <a:pPr algn="just"/>
            <a:r>
              <a:rPr lang="fr-FR" sz="2400" dirty="0"/>
              <a:t>Victor Hugo,</a:t>
            </a:r>
            <a:r>
              <a:rPr lang="fr-FR" sz="2400" i="1" dirty="0"/>
              <a:t> Les Contemplations</a:t>
            </a:r>
            <a:r>
              <a:rPr lang="fr-FR" sz="2400" dirty="0"/>
              <a:t>, livres I à IV / parcours : les mémoires d'une âme.</a:t>
            </a:r>
          </a:p>
          <a:p>
            <a:pPr algn="just"/>
            <a:r>
              <a:rPr lang="fr-FR" sz="2400" dirty="0"/>
              <a:t>Charles Baudelaire,</a:t>
            </a:r>
            <a:r>
              <a:rPr lang="fr-FR" sz="2400" i="1" dirty="0"/>
              <a:t> Les Fleurs du Mal</a:t>
            </a:r>
            <a:r>
              <a:rPr lang="fr-FR" sz="2400" dirty="0"/>
              <a:t> / parcours : alchimie poétique : la boue et l'or.</a:t>
            </a:r>
          </a:p>
          <a:p>
            <a:pPr algn="just"/>
            <a:r>
              <a:rPr lang="fr-FR" sz="2400" dirty="0"/>
              <a:t>Guillaume Apollinaire, </a:t>
            </a:r>
            <a:r>
              <a:rPr lang="fr-FR" sz="2400" i="1" dirty="0"/>
              <a:t>Alcools</a:t>
            </a:r>
            <a:r>
              <a:rPr lang="fr-FR" sz="2400" dirty="0"/>
              <a:t> / parcours : modernité poétique ?</a:t>
            </a:r>
          </a:p>
        </p:txBody>
      </p:sp>
      <p:sp>
        <p:nvSpPr>
          <p:cNvPr id="7" name="Espace réservé du numéro de diapositive 6">
            <a:extLst>
              <a:ext uri="{FF2B5EF4-FFF2-40B4-BE49-F238E27FC236}">
                <a16:creationId xmlns:a16="http://schemas.microsoft.com/office/drawing/2014/main" id="{9E8F0E6D-A0DB-39EE-FAE2-54A8A96FC2D7}"/>
              </a:ext>
            </a:extLst>
          </p:cNvPr>
          <p:cNvSpPr>
            <a:spLocks noGrp="1"/>
          </p:cNvSpPr>
          <p:nvPr>
            <p:ph type="sldNum" sz="quarter" idx="12"/>
          </p:nvPr>
        </p:nvSpPr>
        <p:spPr/>
        <p:txBody>
          <a:bodyPr/>
          <a:lstStyle/>
          <a:p>
            <a:fld id="{3109D357-8067-4A1F-97B2-93C5160B78D9}" type="slidenum">
              <a:rPr lang="en-US" smtClean="0"/>
              <a:t>9</a:t>
            </a:fld>
            <a:endParaRPr lang="en-US"/>
          </a:p>
        </p:txBody>
      </p:sp>
    </p:spTree>
    <p:extLst>
      <p:ext uri="{BB962C8B-B14F-4D97-AF65-F5344CB8AC3E}">
        <p14:creationId xmlns:p14="http://schemas.microsoft.com/office/powerpoint/2010/main" val="312198940"/>
      </p:ext>
    </p:extLst>
  </p:cSld>
  <p:clrMapOvr>
    <a:masterClrMapping/>
  </p:clrMapOvr>
</p:sld>
</file>

<file path=ppt/theme/theme1.xml><?xml version="1.0" encoding="utf-8"?>
<a:theme xmlns:a="http://schemas.openxmlformats.org/drawingml/2006/main" name="Archway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6362</TotalTime>
  <Words>4790</Words>
  <Application>Microsoft Macintosh PowerPoint</Application>
  <PresentationFormat>Grand écran</PresentationFormat>
  <Paragraphs>516</Paragraphs>
  <Slides>63</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63</vt:i4>
      </vt:variant>
    </vt:vector>
  </HeadingPairs>
  <TitlesOfParts>
    <vt:vector size="72" baseType="lpstr">
      <vt:lpstr>Arial</vt:lpstr>
      <vt:lpstr>Calibri</vt:lpstr>
      <vt:lpstr>Felix Titling</vt:lpstr>
      <vt:lpstr>Goudy Old Style</vt:lpstr>
      <vt:lpstr>Helvetica Neue</vt:lpstr>
      <vt:lpstr>LiberationSerif</vt:lpstr>
      <vt:lpstr>Roboto</vt:lpstr>
      <vt:lpstr>Wingdings</vt:lpstr>
      <vt:lpstr>ArchwayVTI</vt:lpstr>
      <vt:lpstr>Réunion dES équipeS de lettres DES LYCÉES </vt:lpstr>
      <vt:lpstr>Sommaire </vt:lpstr>
      <vt:lpstr>Les épreuves anticipées de français :  Des Dates  </vt:lpstr>
      <vt:lpstr>Les épreuves anticipées de français :  Des TEXTES officiels </vt:lpstr>
      <vt:lpstr>Les épreuves anticipées de français :  Des CHIFFRES </vt:lpstr>
      <vt:lpstr>Présentation PowerPoint</vt:lpstr>
      <vt:lpstr>OBET D’ÉTUDE RENOUVELÉ EN 2023  le roman et le récit du Moyen Âge au XXIe siècle </vt:lpstr>
      <vt:lpstr>Objet d’étude maintenus jusqu’en juin 2023  La poésie du XIX° siècle au XXI° siècle</vt:lpstr>
      <vt:lpstr>   objet d’étude :  La poésie du XIX° siècle au XXI° siècle </vt:lpstr>
      <vt:lpstr>Le théâtre du XVII° siècle au XXI° siècle</vt:lpstr>
      <vt:lpstr>objet d’étude maintenu jusqu’en juin 2024 : Le théâtre du XVII° siècle au XXI° siècle</vt:lpstr>
      <vt:lpstr>La littérature d'idées du XVI° siècle au XVIII° siècle</vt:lpstr>
      <vt:lpstr> objet d’étude maintenu jusqu’en juin 2026 :  La littérature d'idées du XVI° siècle au XVIII° siècle</vt:lpstr>
      <vt:lpstr>Les différentes épreuves anticipées de français (éaf) </vt:lpstr>
      <vt:lpstr>L’oral </vt:lpstr>
      <vt:lpstr>Le récapitulatif d’œuvres </vt:lpstr>
      <vt:lpstr>L’oral Un lien Éduscol  pour l’épreuve orale </vt:lpstr>
      <vt:lpstr>La lecture </vt:lpstr>
      <vt:lpstr>L’explication linéaire </vt:lpstr>
      <vt:lpstr>À partir de la fiche méthode Éduscol</vt:lpstr>
      <vt:lpstr>La grammaire </vt:lpstr>
      <vt:lpstr>La grammaire (2) </vt:lpstr>
      <vt:lpstr>La grammaire (3) </vt:lpstr>
      <vt:lpstr>Éduscol proposition 1</vt:lpstr>
      <vt:lpstr>Éduscol proposition 2 </vt:lpstr>
      <vt:lpstr>Éduscol proposition 3</vt:lpstr>
      <vt:lpstr>Éduscol proposition 4 </vt:lpstr>
      <vt:lpstr>Favoriser les manipulations syntaxiques </vt:lpstr>
      <vt:lpstr>Question sur les subordonnées conjonctives  utilisées en fonction de compléments circonstanciels</vt:lpstr>
      <vt:lpstr>Question sur la négation</vt:lpstr>
      <vt:lpstr>Question sur l’interrogation</vt:lpstr>
      <vt:lpstr>La lecture cursive </vt:lpstr>
      <vt:lpstr>Présentation PowerPoint</vt:lpstr>
      <vt:lpstr>La lecture cursive : quelques principes  </vt:lpstr>
      <vt:lpstr>L’évaluation de l’oral </vt:lpstr>
      <vt:lpstr> Un exemple de choix de lectures cursives </vt:lpstr>
      <vt:lpstr>L ’écrit </vt:lpstr>
      <vt:lpstr> le commentaire </vt:lpstr>
      <vt:lpstr>La dissertation </vt:lpstr>
      <vt:lpstr>la contraction </vt:lpstr>
      <vt:lpstr>L’essai</vt:lpstr>
      <vt:lpstr>Pour travailler le lexique </vt:lpstr>
      <vt:lpstr>Pour travailler le lexique (2)</vt:lpstr>
      <vt:lpstr>L’évaluation : une conférence du cnesco </vt:lpstr>
      <vt:lpstr>L’évaluation  dans le cadre du contrôle continu (1)</vt:lpstr>
      <vt:lpstr>L’évaluation  dans le cadre du contrôle continu (2) </vt:lpstr>
      <vt:lpstr>L’évaluation  dans le cadre du contrôle continu (3) </vt:lpstr>
      <vt:lpstr>L’évaluation  dans le cadre du contrôle continu (4) </vt:lpstr>
      <vt:lpstr>Présentation PowerPoint</vt:lpstr>
      <vt:lpstr>Horizon 2024 </vt:lpstr>
      <vt:lpstr>Horizon 2024 (dès septembre 2023) changement pour la poésie du XIX° siècle au XXI° siècle</vt:lpstr>
      <vt:lpstr>Le PROGRAMME NATIONAL D’ŒUVRE 2023-2024</vt:lpstr>
      <vt:lpstr>Les enseignements de spécialités</vt:lpstr>
      <vt:lpstr>La recherche de soi </vt:lpstr>
      <vt:lpstr>L’humanité en question </vt:lpstr>
      <vt:lpstr>Humanités, littérature et philosophie  En 2024</vt:lpstr>
      <vt:lpstr>Littérature, langues  et cultures de l’Antiquité </vt:lpstr>
      <vt:lpstr>Théâtre </vt:lpstr>
      <vt:lpstr>Le grand oral</vt:lpstr>
      <vt:lpstr>Présentation PowerPoint</vt:lpstr>
      <vt:lpstr>L’Odyssée d’Homère </vt:lpstr>
      <vt:lpstr>Quelques annonces et autres rappels </vt:lpstr>
      <vt:lpstr>Les ateliers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d’équipe de lettres </dc:title>
  <dc:creator>hortense NOUGARO</dc:creator>
  <cp:lastModifiedBy>hortense NOUGARO</cp:lastModifiedBy>
  <cp:revision>22</cp:revision>
  <dcterms:created xsi:type="dcterms:W3CDTF">2022-11-30T18:15:51Z</dcterms:created>
  <dcterms:modified xsi:type="dcterms:W3CDTF">2023-04-28T13:21:16Z</dcterms:modified>
</cp:coreProperties>
</file>