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1"/>
  </p:sldMasterIdLst>
  <p:sldIdLst>
    <p:sldId id="256" r:id="rId2"/>
    <p:sldId id="258" r:id="rId3"/>
    <p:sldId id="260" r:id="rId4"/>
    <p:sldId id="939" r:id="rId5"/>
    <p:sldId id="949" r:id="rId6"/>
    <p:sldId id="938" r:id="rId7"/>
    <p:sldId id="940" r:id="rId8"/>
    <p:sldId id="937" r:id="rId9"/>
    <p:sldId id="945" r:id="rId10"/>
    <p:sldId id="941" r:id="rId11"/>
    <p:sldId id="946" r:id="rId12"/>
    <p:sldId id="943" r:id="rId13"/>
    <p:sldId id="944" r:id="rId14"/>
    <p:sldId id="942" r:id="rId15"/>
    <p:sldId id="257" r:id="rId16"/>
    <p:sldId id="951" r:id="rId17"/>
    <p:sldId id="950" r:id="rId18"/>
    <p:sldId id="952" r:id="rId19"/>
    <p:sldId id="953" r:id="rId20"/>
    <p:sldId id="954" r:id="rId21"/>
    <p:sldId id="955" r:id="rId22"/>
    <p:sldId id="261" r:id="rId23"/>
    <p:sldId id="262" r:id="rId24"/>
    <p:sldId id="263" r:id="rId25"/>
    <p:sldId id="936" r:id="rId26"/>
    <p:sldId id="273" r:id="rId27"/>
    <p:sldId id="376" r:id="rId28"/>
    <p:sldId id="368" r:id="rId29"/>
    <p:sldId id="373" r:id="rId30"/>
    <p:sldId id="374" r:id="rId31"/>
    <p:sldId id="94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52136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402341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412517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a:t>Titre</a:t>
            </a:r>
            <a:endParaRPr lang="fr-FR"/>
          </a:p>
        </p:txBody>
      </p:sp>
      <p:sp>
        <p:nvSpPr>
          <p:cNvPr id="5" name="Espace réservé de la date 4"/>
          <p:cNvSpPr>
            <a:spLocks noGrp="1"/>
          </p:cNvSpPr>
          <p:nvPr>
            <p:ph type="dt" sz="half" idx="10"/>
          </p:nvPr>
        </p:nvSpPr>
        <p:spPr bwMode="gray"/>
        <p:txBody>
          <a:bodyPr/>
          <a:lstStyle/>
          <a:p>
            <a:pPr algn="r"/>
            <a:r>
              <a:rPr lang="fr-FR" cap="all"/>
              <a:t>01/07/22</a:t>
            </a:r>
          </a:p>
        </p:txBody>
      </p:sp>
      <p:sp>
        <p:nvSpPr>
          <p:cNvPr id="6" name="Espace réservé du pied de page 5"/>
          <p:cNvSpPr>
            <a:spLocks noGrp="1"/>
          </p:cNvSpPr>
          <p:nvPr>
            <p:ph type="ftr" sz="quarter" idx="11"/>
          </p:nvPr>
        </p:nvSpPr>
        <p:spPr bwMode="gray"/>
        <p:txBody>
          <a:bodyPr/>
          <a:lstStyle/>
          <a:p>
            <a:r>
              <a:rPr lang="fr-FR"/>
              <a:t>IGESR</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Tree>
    <p:extLst>
      <p:ext uri="{BB962C8B-B14F-4D97-AF65-F5344CB8AC3E}">
        <p14:creationId xmlns:p14="http://schemas.microsoft.com/office/powerpoint/2010/main" val="254506915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1638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18560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773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10146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96829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74729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8721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7/5/23</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35686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7/5/23</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‹N°›</a:t>
            </a:fld>
            <a:endParaRPr lang="en-US"/>
          </a:p>
        </p:txBody>
      </p:sp>
    </p:spTree>
    <p:extLst>
      <p:ext uri="{BB962C8B-B14F-4D97-AF65-F5344CB8AC3E}">
        <p14:creationId xmlns:p14="http://schemas.microsoft.com/office/powerpoint/2010/main" val="18698996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6" r:id="rId6"/>
    <p:sldLayoutId id="2147483731" r:id="rId7"/>
    <p:sldLayoutId id="2147483732" r:id="rId8"/>
    <p:sldLayoutId id="2147483733" r:id="rId9"/>
    <p:sldLayoutId id="2147483735" r:id="rId10"/>
    <p:sldLayoutId id="2147483734" r:id="rId11"/>
    <p:sldLayoutId id="2147483738" r:id="rId12"/>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3AE4BC-2211-4D4F-3686-2ACF60F9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ncre liquide aquarelle et encre">
            <a:extLst>
              <a:ext uri="{FF2B5EF4-FFF2-40B4-BE49-F238E27FC236}">
                <a16:creationId xmlns:a16="http://schemas.microsoft.com/office/drawing/2014/main" id="{DF4D2D9C-9464-6462-047C-53FFD63AFC56}"/>
              </a:ext>
            </a:extLst>
          </p:cNvPr>
          <p:cNvPicPr>
            <a:picLocks noChangeAspect="1"/>
          </p:cNvPicPr>
          <p:nvPr/>
        </p:nvPicPr>
        <p:blipFill rotWithShape="1">
          <a:blip r:embed="rId2"/>
          <a:srcRect t="1867" b="6670"/>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FDF8B7E8-12B2-753C-7477-05B85D1D0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3729474" y="2822080"/>
            <a:ext cx="8481958" cy="4109294"/>
          </a:xfrm>
          <a:custGeom>
            <a:avLst/>
            <a:gdLst>
              <a:gd name="connsiteX0" fmla="*/ 2129133 w 8481958"/>
              <a:gd name="connsiteY0" fmla="*/ 1770 h 4109294"/>
              <a:gd name="connsiteX1" fmla="*/ 54314 w 8481958"/>
              <a:gd name="connsiteY1" fmla="*/ 918720 h 4109294"/>
              <a:gd name="connsiteX2" fmla="*/ 0 w 8481958"/>
              <a:gd name="connsiteY2" fmla="*/ 978213 h 4109294"/>
              <a:gd name="connsiteX3" fmla="*/ 54654 w 8481958"/>
              <a:gd name="connsiteY3" fmla="*/ 4109294 h 4109294"/>
              <a:gd name="connsiteX4" fmla="*/ 8481958 w 8481958"/>
              <a:gd name="connsiteY4" fmla="*/ 3962195 h 4109294"/>
              <a:gd name="connsiteX5" fmla="*/ 4000639 w 8481958"/>
              <a:gd name="connsiteY5" fmla="*/ 570502 h 4109294"/>
              <a:gd name="connsiteX6" fmla="*/ 3936789 w 8481958"/>
              <a:gd name="connsiteY6" fmla="*/ 524650 h 4109294"/>
              <a:gd name="connsiteX7" fmla="*/ 2305851 w 8481958"/>
              <a:gd name="connsiteY7" fmla="*/ 872 h 4109294"/>
              <a:gd name="connsiteX8" fmla="*/ 2129133 w 8481958"/>
              <a:gd name="connsiteY8" fmla="*/ 1770 h 410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1958" h="4109294">
                <a:moveTo>
                  <a:pt x="2129133" y="1770"/>
                </a:moveTo>
                <a:cubicBezTo>
                  <a:pt x="1364196" y="27835"/>
                  <a:pt x="614660" y="341491"/>
                  <a:pt x="54314" y="918720"/>
                </a:cubicBezTo>
                <a:lnTo>
                  <a:pt x="0" y="978213"/>
                </a:lnTo>
                <a:lnTo>
                  <a:pt x="54654" y="4109294"/>
                </a:lnTo>
                <a:lnTo>
                  <a:pt x="8481958" y="3962195"/>
                </a:lnTo>
                <a:lnTo>
                  <a:pt x="4000639" y="570502"/>
                </a:lnTo>
                <a:lnTo>
                  <a:pt x="3936789" y="524650"/>
                </a:lnTo>
                <a:cubicBezTo>
                  <a:pt x="3438692" y="185770"/>
                  <a:pt x="2871718" y="14402"/>
                  <a:pt x="2305851" y="872"/>
                </a:cubicBezTo>
                <a:cubicBezTo>
                  <a:pt x="2246907" y="-538"/>
                  <a:pt x="2187974" y="-235"/>
                  <a:pt x="2129133" y="1770"/>
                </a:cubicBezTo>
                <a:close/>
              </a:path>
            </a:pathLst>
          </a:custGeom>
          <a:gradFill>
            <a:gsLst>
              <a:gs pos="18000">
                <a:schemeClr val="bg2">
                  <a:alpha val="79000"/>
                </a:schemeClr>
              </a:gs>
              <a:gs pos="100000">
                <a:schemeClr val="accent1">
                  <a:lumMod val="60000"/>
                  <a:lumOff val="40000"/>
                  <a:alpha val="84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FE530C5E-F403-60C0-5839-35273829D041}"/>
              </a:ext>
            </a:extLst>
          </p:cNvPr>
          <p:cNvSpPr>
            <a:spLocks noGrp="1"/>
          </p:cNvSpPr>
          <p:nvPr>
            <p:ph type="ctrTitle"/>
          </p:nvPr>
        </p:nvSpPr>
        <p:spPr>
          <a:xfrm>
            <a:off x="6673754" y="4385256"/>
            <a:ext cx="4679325" cy="1558341"/>
          </a:xfrm>
        </p:spPr>
        <p:txBody>
          <a:bodyPr anchor="b">
            <a:normAutofit/>
          </a:bodyPr>
          <a:lstStyle/>
          <a:p>
            <a:pPr algn="r"/>
            <a:r>
              <a:rPr lang="fr-MQ" dirty="0"/>
              <a:t>Harmonisation </a:t>
            </a:r>
            <a:br>
              <a:rPr lang="fr-MQ" dirty="0"/>
            </a:br>
            <a:r>
              <a:rPr lang="fr-MQ" dirty="0"/>
              <a:t>ÉAF 2023</a:t>
            </a:r>
          </a:p>
        </p:txBody>
      </p:sp>
      <p:sp>
        <p:nvSpPr>
          <p:cNvPr id="3" name="Sous-titre 2">
            <a:extLst>
              <a:ext uri="{FF2B5EF4-FFF2-40B4-BE49-F238E27FC236}">
                <a16:creationId xmlns:a16="http://schemas.microsoft.com/office/drawing/2014/main" id="{FEC3197E-459F-183E-910B-56916C71CFC1}"/>
              </a:ext>
            </a:extLst>
          </p:cNvPr>
          <p:cNvSpPr>
            <a:spLocks noGrp="1"/>
          </p:cNvSpPr>
          <p:nvPr>
            <p:ph type="subTitle" idx="1"/>
          </p:nvPr>
        </p:nvSpPr>
        <p:spPr>
          <a:xfrm>
            <a:off x="8158767" y="3429000"/>
            <a:ext cx="3181436" cy="956256"/>
          </a:xfrm>
        </p:spPr>
        <p:txBody>
          <a:bodyPr anchor="b">
            <a:normAutofit/>
          </a:bodyPr>
          <a:lstStyle/>
          <a:p>
            <a:pPr algn="r"/>
            <a:r>
              <a:rPr lang="fr-MQ" dirty="0"/>
              <a:t>Mercredi 05 juillet 2023</a:t>
            </a:r>
          </a:p>
        </p:txBody>
      </p:sp>
    </p:spTree>
    <p:extLst>
      <p:ext uri="{BB962C8B-B14F-4D97-AF65-F5344CB8AC3E}">
        <p14:creationId xmlns:p14="http://schemas.microsoft.com/office/powerpoint/2010/main" val="276736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C347B-A836-E987-1F6E-32B157308790}"/>
              </a:ext>
            </a:extLst>
          </p:cNvPr>
          <p:cNvSpPr>
            <a:spLocks noGrp="1"/>
          </p:cNvSpPr>
          <p:nvPr>
            <p:ph type="title"/>
          </p:nvPr>
        </p:nvSpPr>
        <p:spPr>
          <a:xfrm>
            <a:off x="204951" y="264180"/>
            <a:ext cx="11787351" cy="503075"/>
          </a:xfrm>
        </p:spPr>
        <p:txBody>
          <a:bodyPr>
            <a:normAutofit fontScale="90000"/>
          </a:bodyPr>
          <a:lstStyle/>
          <a:p>
            <a:pPr algn="ctr"/>
            <a:r>
              <a:rPr lang="fr-MQ" dirty="0">
                <a:solidFill>
                  <a:srgbClr val="FF0000"/>
                </a:solidFill>
              </a:rPr>
              <a:t>La voie générale </a:t>
            </a:r>
          </a:p>
        </p:txBody>
      </p:sp>
      <p:sp>
        <p:nvSpPr>
          <p:cNvPr id="3" name="Espace réservé du contenu 2">
            <a:extLst>
              <a:ext uri="{FF2B5EF4-FFF2-40B4-BE49-F238E27FC236}">
                <a16:creationId xmlns:a16="http://schemas.microsoft.com/office/drawing/2014/main" id="{1B908A84-20CA-A40A-A66E-67989D391A4F}"/>
              </a:ext>
            </a:extLst>
          </p:cNvPr>
          <p:cNvSpPr>
            <a:spLocks noGrp="1"/>
          </p:cNvSpPr>
          <p:nvPr>
            <p:ph idx="1"/>
          </p:nvPr>
        </p:nvSpPr>
        <p:spPr>
          <a:xfrm>
            <a:off x="344634" y="1246317"/>
            <a:ext cx="11647668" cy="5347503"/>
          </a:xfrm>
        </p:spPr>
        <p:txBody>
          <a:bodyPr/>
          <a:lstStyle/>
          <a:p>
            <a:pPr marL="0" indent="0">
              <a:buNone/>
            </a:pPr>
            <a:r>
              <a:rPr lang="fr-FR" sz="2800" b="1" dirty="0">
                <a:latin typeface="Comic Sans MS" panose="030F0702030302020204" pitchFamily="66" charset="0"/>
              </a:rPr>
              <a:t>Le commentaire</a:t>
            </a:r>
          </a:p>
          <a:p>
            <a:pPr marL="0" indent="0">
              <a:buNone/>
            </a:pPr>
            <a:endParaRPr lang="fr-FR" b="1" dirty="0"/>
          </a:p>
          <a:p>
            <a:pPr marL="0" indent="0">
              <a:buNone/>
            </a:pPr>
            <a:endParaRPr lang="fr-MQ" b="1" dirty="0"/>
          </a:p>
        </p:txBody>
      </p:sp>
      <p:pic>
        <p:nvPicPr>
          <p:cNvPr id="6" name="Image 5">
            <a:extLst>
              <a:ext uri="{FF2B5EF4-FFF2-40B4-BE49-F238E27FC236}">
                <a16:creationId xmlns:a16="http://schemas.microsoft.com/office/drawing/2014/main" id="{59231C96-6CE0-42E5-AFFE-867B16C826C3}"/>
              </a:ext>
            </a:extLst>
          </p:cNvPr>
          <p:cNvPicPr>
            <a:picLocks noChangeAspect="1"/>
          </p:cNvPicPr>
          <p:nvPr/>
        </p:nvPicPr>
        <p:blipFill>
          <a:blip r:embed="rId2"/>
          <a:stretch>
            <a:fillRect/>
          </a:stretch>
        </p:blipFill>
        <p:spPr>
          <a:xfrm>
            <a:off x="290512" y="2468433"/>
            <a:ext cx="11610975" cy="3143250"/>
          </a:xfrm>
          <a:prstGeom prst="rect">
            <a:avLst/>
          </a:prstGeom>
        </p:spPr>
      </p:pic>
    </p:spTree>
    <p:extLst>
      <p:ext uri="{BB962C8B-B14F-4D97-AF65-F5344CB8AC3E}">
        <p14:creationId xmlns:p14="http://schemas.microsoft.com/office/powerpoint/2010/main" val="18004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74FD3-15FD-DA8E-877E-0C556013904C}"/>
              </a:ext>
            </a:extLst>
          </p:cNvPr>
          <p:cNvSpPr>
            <a:spLocks noGrp="1"/>
          </p:cNvSpPr>
          <p:nvPr>
            <p:ph type="title"/>
          </p:nvPr>
        </p:nvSpPr>
        <p:spPr>
          <a:xfrm>
            <a:off x="162910" y="87731"/>
            <a:ext cx="11850414" cy="763607"/>
          </a:xfrm>
        </p:spPr>
        <p:txBody>
          <a:bodyPr/>
          <a:lstStyle/>
          <a:p>
            <a:pPr algn="ctr"/>
            <a:r>
              <a:rPr lang="fr-MQ" dirty="0">
                <a:solidFill>
                  <a:srgbClr val="FF0000"/>
                </a:solidFill>
              </a:rPr>
              <a:t>La voie générale </a:t>
            </a:r>
          </a:p>
        </p:txBody>
      </p:sp>
      <p:pic>
        <p:nvPicPr>
          <p:cNvPr id="5" name="Espace réservé du contenu 4" descr="Une image contenant texte, diagramme, Tracé, ligne&#10;&#10;Description générée automatiquement">
            <a:extLst>
              <a:ext uri="{FF2B5EF4-FFF2-40B4-BE49-F238E27FC236}">
                <a16:creationId xmlns:a16="http://schemas.microsoft.com/office/drawing/2014/main" id="{13541BDC-A864-7A63-77F6-E8A4DC3CFD29}"/>
              </a:ext>
            </a:extLst>
          </p:cNvPr>
          <p:cNvPicPr>
            <a:picLocks noGrp="1" noChangeAspect="1"/>
          </p:cNvPicPr>
          <p:nvPr>
            <p:ph idx="1"/>
          </p:nvPr>
        </p:nvPicPr>
        <p:blipFill>
          <a:blip r:embed="rId2"/>
          <a:stretch>
            <a:fillRect/>
          </a:stretch>
        </p:blipFill>
        <p:spPr>
          <a:xfrm>
            <a:off x="432778" y="1608957"/>
            <a:ext cx="11160271" cy="5002050"/>
          </a:xfrm>
        </p:spPr>
      </p:pic>
      <p:sp>
        <p:nvSpPr>
          <p:cNvPr id="6" name="ZoneTexte 5">
            <a:extLst>
              <a:ext uri="{FF2B5EF4-FFF2-40B4-BE49-F238E27FC236}">
                <a16:creationId xmlns:a16="http://schemas.microsoft.com/office/drawing/2014/main" id="{E52FF53C-66C9-CF5E-E758-73602CFA3F1A}"/>
              </a:ext>
            </a:extLst>
          </p:cNvPr>
          <p:cNvSpPr txBox="1"/>
          <p:nvPr/>
        </p:nvSpPr>
        <p:spPr>
          <a:xfrm>
            <a:off x="346841" y="1041399"/>
            <a:ext cx="3205656" cy="377497"/>
          </a:xfrm>
          <a:prstGeom prst="rect">
            <a:avLst/>
          </a:prstGeom>
          <a:noFill/>
        </p:spPr>
        <p:txBody>
          <a:bodyPr wrap="square" rtlCol="0">
            <a:spAutoFit/>
          </a:bodyPr>
          <a:lstStyle/>
          <a:p>
            <a:r>
              <a:rPr lang="fr-MQ" b="1" dirty="0">
                <a:latin typeface="Comic Sans MS" panose="030F0902030302020204" pitchFamily="66" charset="0"/>
              </a:rPr>
              <a:t>La dissertation </a:t>
            </a:r>
          </a:p>
        </p:txBody>
      </p:sp>
    </p:spTree>
    <p:extLst>
      <p:ext uri="{BB962C8B-B14F-4D97-AF65-F5344CB8AC3E}">
        <p14:creationId xmlns:p14="http://schemas.microsoft.com/office/powerpoint/2010/main" val="203112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C347B-A836-E987-1F6E-32B157308790}"/>
              </a:ext>
            </a:extLst>
          </p:cNvPr>
          <p:cNvSpPr>
            <a:spLocks noGrp="1"/>
          </p:cNvSpPr>
          <p:nvPr>
            <p:ph type="title"/>
          </p:nvPr>
        </p:nvSpPr>
        <p:spPr>
          <a:xfrm>
            <a:off x="204951" y="264180"/>
            <a:ext cx="11787351" cy="503075"/>
          </a:xfrm>
        </p:spPr>
        <p:txBody>
          <a:bodyPr>
            <a:normAutofit fontScale="90000"/>
          </a:bodyPr>
          <a:lstStyle/>
          <a:p>
            <a:pPr algn="ctr"/>
            <a:r>
              <a:rPr lang="fr-MQ" dirty="0">
                <a:solidFill>
                  <a:srgbClr val="FF0000"/>
                </a:solidFill>
              </a:rPr>
              <a:t>La voie générale </a:t>
            </a:r>
          </a:p>
        </p:txBody>
      </p:sp>
      <p:sp>
        <p:nvSpPr>
          <p:cNvPr id="3" name="Espace réservé du contenu 2">
            <a:extLst>
              <a:ext uri="{FF2B5EF4-FFF2-40B4-BE49-F238E27FC236}">
                <a16:creationId xmlns:a16="http://schemas.microsoft.com/office/drawing/2014/main" id="{1B908A84-20CA-A40A-A66E-67989D391A4F}"/>
              </a:ext>
            </a:extLst>
          </p:cNvPr>
          <p:cNvSpPr>
            <a:spLocks noGrp="1"/>
          </p:cNvSpPr>
          <p:nvPr>
            <p:ph idx="1"/>
          </p:nvPr>
        </p:nvSpPr>
        <p:spPr>
          <a:xfrm>
            <a:off x="300037" y="1246317"/>
            <a:ext cx="11692265" cy="5347503"/>
          </a:xfrm>
        </p:spPr>
        <p:txBody>
          <a:bodyPr/>
          <a:lstStyle/>
          <a:p>
            <a:pPr marL="0" indent="0">
              <a:buNone/>
            </a:pPr>
            <a:r>
              <a:rPr lang="fr-FR" sz="2800" b="1" dirty="0">
                <a:latin typeface="Comic Sans MS" panose="030F0702030302020204" pitchFamily="66" charset="0"/>
              </a:rPr>
              <a:t>La dissertation 1 : RABELAIS</a:t>
            </a:r>
          </a:p>
          <a:p>
            <a:pPr marL="0" indent="0">
              <a:buNone/>
            </a:pPr>
            <a:endParaRPr lang="fr-FR" b="1" dirty="0"/>
          </a:p>
          <a:p>
            <a:pPr marL="0" indent="0">
              <a:buNone/>
            </a:pPr>
            <a:endParaRPr lang="fr-MQ" b="1" dirty="0"/>
          </a:p>
        </p:txBody>
      </p:sp>
      <p:pic>
        <p:nvPicPr>
          <p:cNvPr id="6" name="Image 5">
            <a:extLst>
              <a:ext uri="{FF2B5EF4-FFF2-40B4-BE49-F238E27FC236}">
                <a16:creationId xmlns:a16="http://schemas.microsoft.com/office/drawing/2014/main" id="{3DC34EBE-C224-43FC-958D-BA69E6B55ED1}"/>
              </a:ext>
            </a:extLst>
          </p:cNvPr>
          <p:cNvPicPr>
            <a:picLocks noChangeAspect="1"/>
          </p:cNvPicPr>
          <p:nvPr/>
        </p:nvPicPr>
        <p:blipFill>
          <a:blip r:embed="rId2"/>
          <a:stretch>
            <a:fillRect/>
          </a:stretch>
        </p:blipFill>
        <p:spPr>
          <a:xfrm>
            <a:off x="0" y="2420808"/>
            <a:ext cx="11572875" cy="3190875"/>
          </a:xfrm>
          <a:prstGeom prst="rect">
            <a:avLst/>
          </a:prstGeom>
        </p:spPr>
      </p:pic>
    </p:spTree>
    <p:extLst>
      <p:ext uri="{BB962C8B-B14F-4D97-AF65-F5344CB8AC3E}">
        <p14:creationId xmlns:p14="http://schemas.microsoft.com/office/powerpoint/2010/main" val="118522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C347B-A836-E987-1F6E-32B157308790}"/>
              </a:ext>
            </a:extLst>
          </p:cNvPr>
          <p:cNvSpPr>
            <a:spLocks noGrp="1"/>
          </p:cNvSpPr>
          <p:nvPr>
            <p:ph type="title"/>
          </p:nvPr>
        </p:nvSpPr>
        <p:spPr>
          <a:xfrm>
            <a:off x="204951" y="264180"/>
            <a:ext cx="11787351" cy="503075"/>
          </a:xfrm>
        </p:spPr>
        <p:txBody>
          <a:bodyPr>
            <a:normAutofit fontScale="90000"/>
          </a:bodyPr>
          <a:lstStyle/>
          <a:p>
            <a:pPr algn="ctr"/>
            <a:r>
              <a:rPr lang="fr-MQ" dirty="0">
                <a:solidFill>
                  <a:srgbClr val="FF0000"/>
                </a:solidFill>
              </a:rPr>
              <a:t>La voie générale </a:t>
            </a:r>
          </a:p>
        </p:txBody>
      </p:sp>
      <p:sp>
        <p:nvSpPr>
          <p:cNvPr id="3" name="Espace réservé du contenu 2">
            <a:extLst>
              <a:ext uri="{FF2B5EF4-FFF2-40B4-BE49-F238E27FC236}">
                <a16:creationId xmlns:a16="http://schemas.microsoft.com/office/drawing/2014/main" id="{1B908A84-20CA-A40A-A66E-67989D391A4F}"/>
              </a:ext>
            </a:extLst>
          </p:cNvPr>
          <p:cNvSpPr>
            <a:spLocks noGrp="1"/>
          </p:cNvSpPr>
          <p:nvPr>
            <p:ph idx="1"/>
          </p:nvPr>
        </p:nvSpPr>
        <p:spPr>
          <a:xfrm>
            <a:off x="300037" y="1246317"/>
            <a:ext cx="11692265" cy="5347503"/>
          </a:xfrm>
        </p:spPr>
        <p:txBody>
          <a:bodyPr/>
          <a:lstStyle/>
          <a:p>
            <a:pPr marL="0" indent="0">
              <a:buNone/>
            </a:pPr>
            <a:r>
              <a:rPr lang="fr-FR" sz="2800" b="1" dirty="0">
                <a:latin typeface="Comic Sans MS" panose="030F0702030302020204" pitchFamily="66" charset="0"/>
              </a:rPr>
              <a:t>La dissertation 2 : LA BRUYÈRE</a:t>
            </a:r>
          </a:p>
          <a:p>
            <a:pPr marL="0" indent="0">
              <a:buNone/>
            </a:pPr>
            <a:endParaRPr lang="fr-FR" b="1" dirty="0"/>
          </a:p>
          <a:p>
            <a:pPr marL="0" indent="0">
              <a:buNone/>
            </a:pPr>
            <a:endParaRPr lang="fr-MQ" b="1" dirty="0"/>
          </a:p>
        </p:txBody>
      </p:sp>
      <p:pic>
        <p:nvPicPr>
          <p:cNvPr id="6" name="Image 5">
            <a:extLst>
              <a:ext uri="{FF2B5EF4-FFF2-40B4-BE49-F238E27FC236}">
                <a16:creationId xmlns:a16="http://schemas.microsoft.com/office/drawing/2014/main" id="{D32A0F99-DF7C-4C5A-836A-6A45404F4372}"/>
              </a:ext>
            </a:extLst>
          </p:cNvPr>
          <p:cNvPicPr>
            <a:picLocks noChangeAspect="1"/>
          </p:cNvPicPr>
          <p:nvPr/>
        </p:nvPicPr>
        <p:blipFill>
          <a:blip r:embed="rId2"/>
          <a:stretch>
            <a:fillRect/>
          </a:stretch>
        </p:blipFill>
        <p:spPr>
          <a:xfrm>
            <a:off x="252413" y="2449383"/>
            <a:ext cx="11639550" cy="3162300"/>
          </a:xfrm>
          <a:prstGeom prst="rect">
            <a:avLst/>
          </a:prstGeom>
        </p:spPr>
      </p:pic>
    </p:spTree>
    <p:extLst>
      <p:ext uri="{BB962C8B-B14F-4D97-AF65-F5344CB8AC3E}">
        <p14:creationId xmlns:p14="http://schemas.microsoft.com/office/powerpoint/2010/main" val="149371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C347B-A836-E987-1F6E-32B157308790}"/>
              </a:ext>
            </a:extLst>
          </p:cNvPr>
          <p:cNvSpPr>
            <a:spLocks noGrp="1"/>
          </p:cNvSpPr>
          <p:nvPr>
            <p:ph type="title"/>
          </p:nvPr>
        </p:nvSpPr>
        <p:spPr>
          <a:xfrm>
            <a:off x="204951" y="264180"/>
            <a:ext cx="11787351" cy="503075"/>
          </a:xfrm>
        </p:spPr>
        <p:txBody>
          <a:bodyPr>
            <a:normAutofit fontScale="90000"/>
          </a:bodyPr>
          <a:lstStyle/>
          <a:p>
            <a:pPr algn="ctr"/>
            <a:r>
              <a:rPr lang="fr-MQ" dirty="0">
                <a:solidFill>
                  <a:srgbClr val="FF0000"/>
                </a:solidFill>
              </a:rPr>
              <a:t>La voie générale </a:t>
            </a:r>
          </a:p>
        </p:txBody>
      </p:sp>
      <p:sp>
        <p:nvSpPr>
          <p:cNvPr id="3" name="Espace réservé du contenu 2">
            <a:extLst>
              <a:ext uri="{FF2B5EF4-FFF2-40B4-BE49-F238E27FC236}">
                <a16:creationId xmlns:a16="http://schemas.microsoft.com/office/drawing/2014/main" id="{1B908A84-20CA-A40A-A66E-67989D391A4F}"/>
              </a:ext>
            </a:extLst>
          </p:cNvPr>
          <p:cNvSpPr>
            <a:spLocks noGrp="1"/>
          </p:cNvSpPr>
          <p:nvPr>
            <p:ph idx="1"/>
          </p:nvPr>
        </p:nvSpPr>
        <p:spPr>
          <a:xfrm>
            <a:off x="300037" y="1246317"/>
            <a:ext cx="11692265" cy="5347503"/>
          </a:xfrm>
        </p:spPr>
        <p:txBody>
          <a:bodyPr/>
          <a:lstStyle/>
          <a:p>
            <a:pPr marL="0" indent="0">
              <a:buNone/>
            </a:pPr>
            <a:r>
              <a:rPr lang="fr-FR" sz="2800" b="1" dirty="0">
                <a:latin typeface="Comic Sans MS" panose="030F0702030302020204" pitchFamily="66" charset="0"/>
              </a:rPr>
              <a:t>La dissertation 3 : Olympe de GOUGES</a:t>
            </a:r>
          </a:p>
          <a:p>
            <a:pPr marL="0" indent="0">
              <a:buNone/>
            </a:pPr>
            <a:endParaRPr lang="fr-FR" b="1" dirty="0"/>
          </a:p>
          <a:p>
            <a:pPr marL="0" indent="0">
              <a:buNone/>
            </a:pPr>
            <a:endParaRPr lang="fr-MQ" b="1" dirty="0"/>
          </a:p>
        </p:txBody>
      </p:sp>
      <p:pic>
        <p:nvPicPr>
          <p:cNvPr id="5" name="Image 4">
            <a:extLst>
              <a:ext uri="{FF2B5EF4-FFF2-40B4-BE49-F238E27FC236}">
                <a16:creationId xmlns:a16="http://schemas.microsoft.com/office/drawing/2014/main" id="{C46F2422-F4F3-4ECA-89D2-39DF15244A64}"/>
              </a:ext>
            </a:extLst>
          </p:cNvPr>
          <p:cNvPicPr>
            <a:picLocks noChangeAspect="1"/>
          </p:cNvPicPr>
          <p:nvPr/>
        </p:nvPicPr>
        <p:blipFill>
          <a:blip r:embed="rId2"/>
          <a:stretch>
            <a:fillRect/>
          </a:stretch>
        </p:blipFill>
        <p:spPr>
          <a:xfrm>
            <a:off x="300037" y="2468433"/>
            <a:ext cx="11591925" cy="3143250"/>
          </a:xfrm>
          <a:prstGeom prst="rect">
            <a:avLst/>
          </a:prstGeom>
        </p:spPr>
      </p:pic>
    </p:spTree>
    <p:extLst>
      <p:ext uri="{BB962C8B-B14F-4D97-AF65-F5344CB8AC3E}">
        <p14:creationId xmlns:p14="http://schemas.microsoft.com/office/powerpoint/2010/main" val="360237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E9185-4012-13F7-8961-07F62052C849}"/>
              </a:ext>
            </a:extLst>
          </p:cNvPr>
          <p:cNvSpPr>
            <a:spLocks noGrp="1"/>
          </p:cNvSpPr>
          <p:nvPr>
            <p:ph type="title"/>
          </p:nvPr>
        </p:nvSpPr>
        <p:spPr>
          <a:xfrm>
            <a:off x="152400" y="211628"/>
            <a:ext cx="11871434" cy="503075"/>
          </a:xfrm>
        </p:spPr>
        <p:txBody>
          <a:bodyPr>
            <a:normAutofit fontScale="90000"/>
          </a:bodyPr>
          <a:lstStyle/>
          <a:p>
            <a:pPr algn="ctr"/>
            <a:r>
              <a:rPr lang="fr-MQ" dirty="0">
                <a:solidFill>
                  <a:srgbClr val="FF0000"/>
                </a:solidFill>
              </a:rPr>
              <a:t>La voie technologique </a:t>
            </a:r>
          </a:p>
        </p:txBody>
      </p:sp>
      <p:sp>
        <p:nvSpPr>
          <p:cNvPr id="3" name="Espace réservé du contenu 2">
            <a:extLst>
              <a:ext uri="{FF2B5EF4-FFF2-40B4-BE49-F238E27FC236}">
                <a16:creationId xmlns:a16="http://schemas.microsoft.com/office/drawing/2014/main" id="{9F825459-BD4C-B3FB-FC6C-0AB61A918E0F}"/>
              </a:ext>
            </a:extLst>
          </p:cNvPr>
          <p:cNvSpPr>
            <a:spLocks noGrp="1"/>
          </p:cNvSpPr>
          <p:nvPr>
            <p:ph idx="1"/>
          </p:nvPr>
        </p:nvSpPr>
        <p:spPr>
          <a:xfrm>
            <a:off x="152400" y="1057131"/>
            <a:ext cx="11598166" cy="5459283"/>
          </a:xfrm>
        </p:spPr>
        <p:txBody>
          <a:bodyPr/>
          <a:lstStyle/>
          <a:p>
            <a:pPr marL="0" indent="0">
              <a:buNone/>
            </a:pPr>
            <a:r>
              <a:rPr lang="fr-MQ" dirty="0"/>
              <a:t>L’échelle des notes respecte l’amplitude 03 à 18.</a:t>
            </a:r>
          </a:p>
          <a:p>
            <a:pPr marL="0" indent="0">
              <a:buNone/>
            </a:pPr>
            <a:r>
              <a:rPr lang="fr-MQ" dirty="0"/>
              <a:t>856 copies La moyenne 09,36 </a:t>
            </a:r>
          </a:p>
          <a:p>
            <a:pPr marL="0" indent="0">
              <a:buNone/>
            </a:pPr>
            <a:endParaRPr lang="fr-MQ" dirty="0"/>
          </a:p>
          <a:p>
            <a:pPr marL="0" indent="0">
              <a:buNone/>
            </a:pPr>
            <a:r>
              <a:rPr lang="fr-MQ" dirty="0"/>
              <a:t>545 commentaires </a:t>
            </a:r>
          </a:p>
          <a:p>
            <a:pPr marL="0" indent="0">
              <a:buNone/>
            </a:pPr>
            <a:r>
              <a:rPr lang="fr-MQ" dirty="0"/>
              <a:t>La moyenne du commentaire : 09,56  </a:t>
            </a:r>
          </a:p>
          <a:p>
            <a:pPr marL="0" indent="0">
              <a:buNone/>
            </a:pPr>
            <a:endParaRPr lang="fr-MQ" dirty="0"/>
          </a:p>
          <a:p>
            <a:pPr marL="0" indent="0">
              <a:buNone/>
            </a:pPr>
            <a:r>
              <a:rPr lang="fr-MQ" dirty="0"/>
              <a:t>311 contractions suivies d’essais</a:t>
            </a:r>
          </a:p>
          <a:p>
            <a:pPr marL="0" indent="0">
              <a:buNone/>
            </a:pPr>
            <a:r>
              <a:rPr lang="fr-MQ"/>
              <a:t>La moyenne de la contraction est de 08,9</a:t>
            </a:r>
          </a:p>
          <a:p>
            <a:pPr marL="0" indent="0">
              <a:buNone/>
            </a:pPr>
            <a:endParaRPr lang="fr-MQ" dirty="0"/>
          </a:p>
        </p:txBody>
      </p:sp>
    </p:spTree>
    <p:extLst>
      <p:ext uri="{BB962C8B-B14F-4D97-AF65-F5344CB8AC3E}">
        <p14:creationId xmlns:p14="http://schemas.microsoft.com/office/powerpoint/2010/main" val="67585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948E5-7CE9-A6E4-BBCB-AD5BF0F7EA88}"/>
              </a:ext>
            </a:extLst>
          </p:cNvPr>
          <p:cNvSpPr>
            <a:spLocks noGrp="1"/>
          </p:cNvSpPr>
          <p:nvPr>
            <p:ph type="title"/>
          </p:nvPr>
        </p:nvSpPr>
        <p:spPr>
          <a:xfrm>
            <a:off x="341071" y="285200"/>
            <a:ext cx="11441026" cy="587160"/>
          </a:xfrm>
        </p:spPr>
        <p:txBody>
          <a:bodyPr/>
          <a:lstStyle/>
          <a:p>
            <a:pPr algn="ctr"/>
            <a:r>
              <a:rPr lang="fr-MQ" dirty="0">
                <a:solidFill>
                  <a:srgbClr val="FF0000"/>
                </a:solidFill>
              </a:rPr>
              <a:t>La moyenne tous les exercices </a:t>
            </a:r>
          </a:p>
        </p:txBody>
      </p:sp>
      <p:pic>
        <p:nvPicPr>
          <p:cNvPr id="5" name="Espace réservé du contenu 4" descr="Une image contenant texte, Tracé, ligne, diagramme&#10;&#10;Description générée automatiquement">
            <a:extLst>
              <a:ext uri="{FF2B5EF4-FFF2-40B4-BE49-F238E27FC236}">
                <a16:creationId xmlns:a16="http://schemas.microsoft.com/office/drawing/2014/main" id="{52CD62B2-A29D-8C76-3B47-1CE9C8E634B9}"/>
              </a:ext>
            </a:extLst>
          </p:cNvPr>
          <p:cNvPicPr>
            <a:picLocks noGrp="1" noChangeAspect="1"/>
          </p:cNvPicPr>
          <p:nvPr>
            <p:ph idx="1"/>
          </p:nvPr>
        </p:nvPicPr>
        <p:blipFill>
          <a:blip r:embed="rId2"/>
          <a:stretch>
            <a:fillRect/>
          </a:stretch>
        </p:blipFill>
        <p:spPr>
          <a:xfrm>
            <a:off x="1795644" y="2139950"/>
            <a:ext cx="7432311" cy="3676650"/>
          </a:xfrm>
        </p:spPr>
      </p:pic>
    </p:spTree>
    <p:extLst>
      <p:ext uri="{BB962C8B-B14F-4D97-AF65-F5344CB8AC3E}">
        <p14:creationId xmlns:p14="http://schemas.microsoft.com/office/powerpoint/2010/main" val="138567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1DA5F-9EAC-EB51-B661-167FEA4DB155}"/>
              </a:ext>
            </a:extLst>
          </p:cNvPr>
          <p:cNvSpPr>
            <a:spLocks noGrp="1"/>
          </p:cNvSpPr>
          <p:nvPr>
            <p:ph type="title"/>
          </p:nvPr>
        </p:nvSpPr>
        <p:spPr>
          <a:xfrm>
            <a:off x="246992" y="243160"/>
            <a:ext cx="11818883" cy="713282"/>
          </a:xfrm>
        </p:spPr>
        <p:txBody>
          <a:bodyPr/>
          <a:lstStyle/>
          <a:p>
            <a:pPr algn="ctr"/>
            <a:r>
              <a:rPr lang="fr-MQ" dirty="0">
                <a:solidFill>
                  <a:srgbClr val="FF0000"/>
                </a:solidFill>
              </a:rPr>
              <a:t>Le commentaire </a:t>
            </a:r>
          </a:p>
        </p:txBody>
      </p:sp>
      <p:pic>
        <p:nvPicPr>
          <p:cNvPr id="5" name="Espace réservé du contenu 4" descr="Une image contenant texte, logiciel, Tracé, diagramme&#10;&#10;Description générée automatiquement">
            <a:extLst>
              <a:ext uri="{FF2B5EF4-FFF2-40B4-BE49-F238E27FC236}">
                <a16:creationId xmlns:a16="http://schemas.microsoft.com/office/drawing/2014/main" id="{C2A5FB8E-02BC-1D13-9C5D-D554DFA9EE09}"/>
              </a:ext>
            </a:extLst>
          </p:cNvPr>
          <p:cNvPicPr>
            <a:picLocks noGrp="1" noChangeAspect="1"/>
          </p:cNvPicPr>
          <p:nvPr>
            <p:ph idx="1"/>
          </p:nvPr>
        </p:nvPicPr>
        <p:blipFill>
          <a:blip r:embed="rId2"/>
          <a:stretch>
            <a:fillRect/>
          </a:stretch>
        </p:blipFill>
        <p:spPr>
          <a:xfrm>
            <a:off x="531538" y="1246188"/>
            <a:ext cx="10654262" cy="5270500"/>
          </a:xfrm>
        </p:spPr>
      </p:pic>
    </p:spTree>
    <p:extLst>
      <p:ext uri="{BB962C8B-B14F-4D97-AF65-F5344CB8AC3E}">
        <p14:creationId xmlns:p14="http://schemas.microsoft.com/office/powerpoint/2010/main" val="229787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DCF70-95A2-513B-EBC3-92F61563FC95}"/>
              </a:ext>
            </a:extLst>
          </p:cNvPr>
          <p:cNvSpPr>
            <a:spLocks noGrp="1"/>
          </p:cNvSpPr>
          <p:nvPr>
            <p:ph type="title"/>
          </p:nvPr>
        </p:nvSpPr>
        <p:spPr>
          <a:xfrm>
            <a:off x="341070" y="243158"/>
            <a:ext cx="11560417" cy="956992"/>
          </a:xfrm>
        </p:spPr>
        <p:txBody>
          <a:bodyPr/>
          <a:lstStyle/>
          <a:p>
            <a:pPr algn="ctr"/>
            <a:r>
              <a:rPr lang="fr-MQ" dirty="0"/>
              <a:t>Contraction et essai </a:t>
            </a:r>
          </a:p>
        </p:txBody>
      </p:sp>
      <p:pic>
        <p:nvPicPr>
          <p:cNvPr id="5" name="Espace réservé du contenu 4" descr="Une image contenant texte, logiciel, Tracé, diagramme&#10;&#10;Description générée automatiquement">
            <a:extLst>
              <a:ext uri="{FF2B5EF4-FFF2-40B4-BE49-F238E27FC236}">
                <a16:creationId xmlns:a16="http://schemas.microsoft.com/office/drawing/2014/main" id="{96E37D28-1A18-F172-B5AB-90C5C7D809C0}"/>
              </a:ext>
            </a:extLst>
          </p:cNvPr>
          <p:cNvPicPr>
            <a:picLocks noGrp="1" noChangeAspect="1"/>
          </p:cNvPicPr>
          <p:nvPr>
            <p:ph idx="1"/>
          </p:nvPr>
        </p:nvPicPr>
        <p:blipFill>
          <a:blip r:embed="rId2"/>
          <a:stretch>
            <a:fillRect/>
          </a:stretch>
        </p:blipFill>
        <p:spPr>
          <a:xfrm>
            <a:off x="1795644" y="2139950"/>
            <a:ext cx="7432311" cy="3676650"/>
          </a:xfrm>
        </p:spPr>
      </p:pic>
    </p:spTree>
    <p:extLst>
      <p:ext uri="{BB962C8B-B14F-4D97-AF65-F5344CB8AC3E}">
        <p14:creationId xmlns:p14="http://schemas.microsoft.com/office/powerpoint/2010/main" val="80627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B083C-497B-1820-1435-2568497DB63B}"/>
              </a:ext>
            </a:extLst>
          </p:cNvPr>
          <p:cNvSpPr>
            <a:spLocks noGrp="1"/>
          </p:cNvSpPr>
          <p:nvPr>
            <p:ph type="title"/>
          </p:nvPr>
        </p:nvSpPr>
        <p:spPr/>
        <p:txBody>
          <a:bodyPr/>
          <a:lstStyle/>
          <a:p>
            <a:r>
              <a:rPr lang="fr-MQ" dirty="0"/>
              <a:t>Contraction essai Rabelais </a:t>
            </a:r>
          </a:p>
        </p:txBody>
      </p:sp>
      <p:pic>
        <p:nvPicPr>
          <p:cNvPr id="5" name="Espace réservé du contenu 4" descr="Une image contenant texte, Tracé, logiciel, ligne&#10;&#10;Description générée automatiquement">
            <a:extLst>
              <a:ext uri="{FF2B5EF4-FFF2-40B4-BE49-F238E27FC236}">
                <a16:creationId xmlns:a16="http://schemas.microsoft.com/office/drawing/2014/main" id="{D5AAC3F5-F3AA-26F0-F801-5F9D740606A4}"/>
              </a:ext>
            </a:extLst>
          </p:cNvPr>
          <p:cNvPicPr>
            <a:picLocks noGrp="1" noChangeAspect="1"/>
          </p:cNvPicPr>
          <p:nvPr>
            <p:ph idx="1"/>
          </p:nvPr>
        </p:nvPicPr>
        <p:blipFill>
          <a:blip r:embed="rId2"/>
          <a:stretch>
            <a:fillRect/>
          </a:stretch>
        </p:blipFill>
        <p:spPr>
          <a:xfrm>
            <a:off x="1795644" y="2139950"/>
            <a:ext cx="7432311" cy="3676650"/>
          </a:xfrm>
        </p:spPr>
      </p:pic>
    </p:spTree>
    <p:extLst>
      <p:ext uri="{BB962C8B-B14F-4D97-AF65-F5344CB8AC3E}">
        <p14:creationId xmlns:p14="http://schemas.microsoft.com/office/powerpoint/2010/main" val="51046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F6F3F-A409-D853-943F-03ECA9AB2DC1}"/>
              </a:ext>
            </a:extLst>
          </p:cNvPr>
          <p:cNvSpPr>
            <a:spLocks noGrp="1"/>
          </p:cNvSpPr>
          <p:nvPr>
            <p:ph type="title"/>
          </p:nvPr>
        </p:nvSpPr>
        <p:spPr>
          <a:xfrm>
            <a:off x="257502" y="165417"/>
            <a:ext cx="11729194" cy="675412"/>
          </a:xfrm>
        </p:spPr>
        <p:txBody>
          <a:bodyPr anchor="ctr">
            <a:normAutofit fontScale="90000"/>
          </a:bodyPr>
          <a:lstStyle/>
          <a:p>
            <a:pPr algn="ctr"/>
            <a:r>
              <a:rPr lang="fr-FR" sz="4800" dirty="0">
                <a:solidFill>
                  <a:srgbClr val="FF0000"/>
                </a:solidFill>
              </a:rPr>
              <a:t>R</a:t>
            </a:r>
            <a:r>
              <a:rPr lang="fr-MQ" sz="4800" dirty="0">
                <a:solidFill>
                  <a:srgbClr val="FF0000"/>
                </a:solidFill>
              </a:rPr>
              <a:t>appel des chiffres </a:t>
            </a:r>
          </a:p>
        </p:txBody>
      </p:sp>
      <p:sp>
        <p:nvSpPr>
          <p:cNvPr id="3" name="Espace réservé du contenu 2">
            <a:extLst>
              <a:ext uri="{FF2B5EF4-FFF2-40B4-BE49-F238E27FC236}">
                <a16:creationId xmlns:a16="http://schemas.microsoft.com/office/drawing/2014/main" id="{0933A011-2CFF-E315-7435-0B2A5425626C}"/>
              </a:ext>
            </a:extLst>
          </p:cNvPr>
          <p:cNvSpPr>
            <a:spLocks noGrp="1"/>
          </p:cNvSpPr>
          <p:nvPr>
            <p:ph idx="1"/>
          </p:nvPr>
        </p:nvSpPr>
        <p:spPr>
          <a:xfrm>
            <a:off x="257502" y="1465097"/>
            <a:ext cx="8353100" cy="4673963"/>
          </a:xfrm>
        </p:spPr>
        <p:txBody>
          <a:bodyPr>
            <a:normAutofit/>
          </a:bodyPr>
          <a:lstStyle/>
          <a:p>
            <a:pPr>
              <a:lnSpc>
                <a:spcPct val="110000"/>
              </a:lnSpc>
            </a:pPr>
            <a:r>
              <a:rPr lang="fr-FR" sz="2400" dirty="0"/>
              <a:t>2801 </a:t>
            </a:r>
            <a:r>
              <a:rPr lang="fr-MQ" sz="2400" dirty="0"/>
              <a:t>candidats (2851 en 2022)</a:t>
            </a:r>
          </a:p>
          <a:p>
            <a:pPr>
              <a:lnSpc>
                <a:spcPct val="110000"/>
              </a:lnSpc>
            </a:pPr>
            <a:r>
              <a:rPr lang="fr-FR" sz="2400" dirty="0"/>
              <a:t>Voie générale </a:t>
            </a:r>
            <a:r>
              <a:rPr lang="fr-MQ" sz="2400" dirty="0"/>
              <a:t>: 1899 candidats et 46 correcteurs </a:t>
            </a:r>
          </a:p>
          <a:p>
            <a:pPr>
              <a:lnSpc>
                <a:spcPct val="110000"/>
              </a:lnSpc>
            </a:pPr>
            <a:r>
              <a:rPr lang="fr-MQ" sz="2400" dirty="0"/>
              <a:t>Voie technologique : 856 candidats et 24 correcteurs</a:t>
            </a:r>
          </a:p>
          <a:p>
            <a:pPr>
              <a:lnSpc>
                <a:spcPct val="110000"/>
              </a:lnSpc>
            </a:pPr>
            <a:r>
              <a:rPr lang="fr-MQ" sz="2400" dirty="0"/>
              <a:t>Correction des copies du 19 juin au 0</a:t>
            </a:r>
            <a:r>
              <a:rPr lang="fr-FR" sz="2400" dirty="0"/>
              <a:t>4</a:t>
            </a:r>
            <a:r>
              <a:rPr lang="fr-MQ" sz="2400" dirty="0"/>
              <a:t> juillet 2023</a:t>
            </a:r>
          </a:p>
          <a:p>
            <a:pPr>
              <a:lnSpc>
                <a:spcPct val="110000"/>
              </a:lnSpc>
            </a:pPr>
            <a:r>
              <a:rPr lang="fr-MQ" sz="2400" dirty="0"/>
              <a:t>Publication des résultats le vendredi 07 juillet 2023</a:t>
            </a:r>
          </a:p>
        </p:txBody>
      </p:sp>
      <p:sp>
        <p:nvSpPr>
          <p:cNvPr id="8" name="Date Placeholder 3">
            <a:extLst>
              <a:ext uri="{FF2B5EF4-FFF2-40B4-BE49-F238E27FC236}">
                <a16:creationId xmlns:a16="http://schemas.microsoft.com/office/drawing/2014/main" id="{FE3DA1AA-4BBD-31B3-0380-BB0333A77B3A}"/>
              </a:ext>
            </a:extLst>
          </p:cNvPr>
          <p:cNvSpPr>
            <a:spLocks noGrp="1"/>
          </p:cNvSpPr>
          <p:nvPr>
            <p:ph type="dt" sz="half" idx="10"/>
          </p:nvPr>
        </p:nvSpPr>
        <p:spPr>
          <a:xfrm rot="5400000">
            <a:off x="10477379" y="4629744"/>
            <a:ext cx="2653508" cy="365125"/>
          </a:xfrm>
        </p:spPr>
        <p:txBody>
          <a:bodyPr/>
          <a:lstStyle/>
          <a:p>
            <a:pPr>
              <a:spcAft>
                <a:spcPts val="600"/>
              </a:spcAft>
            </a:pPr>
            <a:fld id="{426E4A9E-2EFE-45B0-B07E-8DDB65DD5AE0}" type="datetime1">
              <a:rPr lang="en-US" smtClean="0"/>
              <a:pPr>
                <a:spcAft>
                  <a:spcPts val="600"/>
                </a:spcAft>
              </a:pPr>
              <a:t>7/5/23</a:t>
            </a:fld>
            <a:endParaRPr lang="en-US" dirty="0"/>
          </a:p>
        </p:txBody>
      </p:sp>
      <p:sp>
        <p:nvSpPr>
          <p:cNvPr id="10" name="Footer Placeholder 4">
            <a:extLst>
              <a:ext uri="{FF2B5EF4-FFF2-40B4-BE49-F238E27FC236}">
                <a16:creationId xmlns:a16="http://schemas.microsoft.com/office/drawing/2014/main" id="{1708E09F-170D-14D7-B0A7-90CEA3BF602E}"/>
              </a:ext>
            </a:extLst>
          </p:cNvPr>
          <p:cNvSpPr>
            <a:spLocks noGrp="1"/>
          </p:cNvSpPr>
          <p:nvPr>
            <p:ph type="ftr" sz="quarter" idx="11"/>
          </p:nvPr>
        </p:nvSpPr>
        <p:spPr>
          <a:xfrm>
            <a:off x="8610602" y="6318446"/>
            <a:ext cx="2743198" cy="365125"/>
          </a:xfrm>
        </p:spPr>
        <p:txBody>
          <a:bodyPr/>
          <a:lstStyle/>
          <a:p>
            <a:pPr>
              <a:spcAft>
                <a:spcPts val="600"/>
              </a:spcAft>
            </a:pPr>
            <a:r>
              <a:rPr lang="en-US" dirty="0" err="1"/>
              <a:t>Harmonisation</a:t>
            </a:r>
            <a:r>
              <a:rPr lang="en-US" dirty="0"/>
              <a:t> ÉAF  2023</a:t>
            </a:r>
          </a:p>
        </p:txBody>
      </p:sp>
      <p:sp>
        <p:nvSpPr>
          <p:cNvPr id="12" name="Slide Number Placeholder 5">
            <a:extLst>
              <a:ext uri="{FF2B5EF4-FFF2-40B4-BE49-F238E27FC236}">
                <a16:creationId xmlns:a16="http://schemas.microsoft.com/office/drawing/2014/main" id="{F76A1578-4BAB-8672-0768-2FB5B6E7D8CD}"/>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pPr>
                <a:spcAft>
                  <a:spcPts val="600"/>
                </a:spcAft>
              </a:pPr>
              <a:t>2</a:t>
            </a:fld>
            <a:endParaRPr lang="en-US"/>
          </a:p>
        </p:txBody>
      </p:sp>
    </p:spTree>
    <p:extLst>
      <p:ext uri="{BB962C8B-B14F-4D97-AF65-F5344CB8AC3E}">
        <p14:creationId xmlns:p14="http://schemas.microsoft.com/office/powerpoint/2010/main" val="46725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A401D-B450-27FA-DA04-5059AC369A73}"/>
              </a:ext>
            </a:extLst>
          </p:cNvPr>
          <p:cNvSpPr>
            <a:spLocks noGrp="1"/>
          </p:cNvSpPr>
          <p:nvPr>
            <p:ph type="title"/>
          </p:nvPr>
        </p:nvSpPr>
        <p:spPr/>
        <p:txBody>
          <a:bodyPr/>
          <a:lstStyle/>
          <a:p>
            <a:r>
              <a:rPr lang="fr-MQ" dirty="0"/>
              <a:t>Contraction essai La Bruyère </a:t>
            </a:r>
          </a:p>
        </p:txBody>
      </p:sp>
      <p:pic>
        <p:nvPicPr>
          <p:cNvPr id="5" name="Espace réservé du contenu 4" descr="Une image contenant texte, Tracé, logiciel, ligne&#10;&#10;Description générée automatiquement">
            <a:extLst>
              <a:ext uri="{FF2B5EF4-FFF2-40B4-BE49-F238E27FC236}">
                <a16:creationId xmlns:a16="http://schemas.microsoft.com/office/drawing/2014/main" id="{9873F445-58F7-B092-4D88-0D818A00BA54}"/>
              </a:ext>
            </a:extLst>
          </p:cNvPr>
          <p:cNvPicPr>
            <a:picLocks noGrp="1" noChangeAspect="1"/>
          </p:cNvPicPr>
          <p:nvPr>
            <p:ph idx="1"/>
          </p:nvPr>
        </p:nvPicPr>
        <p:blipFill>
          <a:blip r:embed="rId2"/>
          <a:stretch>
            <a:fillRect/>
          </a:stretch>
        </p:blipFill>
        <p:spPr>
          <a:xfrm>
            <a:off x="1795644" y="2139950"/>
            <a:ext cx="7432311" cy="3676650"/>
          </a:xfrm>
        </p:spPr>
      </p:pic>
    </p:spTree>
    <p:extLst>
      <p:ext uri="{BB962C8B-B14F-4D97-AF65-F5344CB8AC3E}">
        <p14:creationId xmlns:p14="http://schemas.microsoft.com/office/powerpoint/2010/main" val="105930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DB534-0BB5-7D7D-8E5E-3DB83729D125}"/>
              </a:ext>
            </a:extLst>
          </p:cNvPr>
          <p:cNvSpPr>
            <a:spLocks noGrp="1"/>
          </p:cNvSpPr>
          <p:nvPr>
            <p:ph type="title"/>
          </p:nvPr>
        </p:nvSpPr>
        <p:spPr>
          <a:xfrm>
            <a:off x="225972" y="243159"/>
            <a:ext cx="11661228" cy="798242"/>
          </a:xfrm>
        </p:spPr>
        <p:txBody>
          <a:bodyPr/>
          <a:lstStyle/>
          <a:p>
            <a:r>
              <a:rPr lang="fr-MQ" dirty="0"/>
              <a:t>Contraction essai Olympe de Gouges </a:t>
            </a:r>
          </a:p>
        </p:txBody>
      </p:sp>
      <p:pic>
        <p:nvPicPr>
          <p:cNvPr id="5" name="Espace réservé du contenu 4">
            <a:extLst>
              <a:ext uri="{FF2B5EF4-FFF2-40B4-BE49-F238E27FC236}">
                <a16:creationId xmlns:a16="http://schemas.microsoft.com/office/drawing/2014/main" id="{39583D0C-9A55-6056-AAB4-835022C340EF}"/>
              </a:ext>
            </a:extLst>
          </p:cNvPr>
          <p:cNvPicPr>
            <a:picLocks noGrp="1" noChangeAspect="1"/>
          </p:cNvPicPr>
          <p:nvPr>
            <p:ph idx="1"/>
          </p:nvPr>
        </p:nvPicPr>
        <p:blipFill>
          <a:blip r:embed="rId2"/>
          <a:stretch>
            <a:fillRect/>
          </a:stretch>
        </p:blipFill>
        <p:spPr>
          <a:xfrm>
            <a:off x="1795644" y="2139950"/>
            <a:ext cx="7432311" cy="3676650"/>
          </a:xfrm>
        </p:spPr>
      </p:pic>
    </p:spTree>
    <p:extLst>
      <p:ext uri="{BB962C8B-B14F-4D97-AF65-F5344CB8AC3E}">
        <p14:creationId xmlns:p14="http://schemas.microsoft.com/office/powerpoint/2010/main" val="174166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0F6A1-667A-D3A2-0DEE-17CB1A095002}"/>
              </a:ext>
            </a:extLst>
          </p:cNvPr>
          <p:cNvSpPr>
            <a:spLocks noGrp="1"/>
          </p:cNvSpPr>
          <p:nvPr>
            <p:ph type="title"/>
          </p:nvPr>
        </p:nvSpPr>
        <p:spPr>
          <a:xfrm>
            <a:off x="383627" y="306220"/>
            <a:ext cx="11598165" cy="524097"/>
          </a:xfrm>
        </p:spPr>
        <p:txBody>
          <a:bodyPr>
            <a:normAutofit fontScale="90000"/>
          </a:bodyPr>
          <a:lstStyle/>
          <a:p>
            <a:pPr algn="ctr"/>
            <a:r>
              <a:rPr lang="fr-MQ" dirty="0">
                <a:solidFill>
                  <a:srgbClr val="FF0000"/>
                </a:solidFill>
              </a:rPr>
              <a:t>L’objet d’étude </a:t>
            </a:r>
          </a:p>
        </p:txBody>
      </p:sp>
      <p:sp>
        <p:nvSpPr>
          <p:cNvPr id="3" name="Espace réservé du contenu 2">
            <a:extLst>
              <a:ext uri="{FF2B5EF4-FFF2-40B4-BE49-F238E27FC236}">
                <a16:creationId xmlns:a16="http://schemas.microsoft.com/office/drawing/2014/main" id="{03860E36-64ED-5B41-F099-D0A88CAE6C81}"/>
              </a:ext>
            </a:extLst>
          </p:cNvPr>
          <p:cNvSpPr>
            <a:spLocks noGrp="1"/>
          </p:cNvSpPr>
          <p:nvPr>
            <p:ph idx="1"/>
          </p:nvPr>
        </p:nvSpPr>
        <p:spPr/>
        <p:txBody>
          <a:bodyPr/>
          <a:lstStyle/>
          <a:p>
            <a:endParaRPr lang="fr-MQ"/>
          </a:p>
        </p:txBody>
      </p:sp>
    </p:spTree>
    <p:extLst>
      <p:ext uri="{BB962C8B-B14F-4D97-AF65-F5344CB8AC3E}">
        <p14:creationId xmlns:p14="http://schemas.microsoft.com/office/powerpoint/2010/main" val="59312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8C2B3-2B62-68D8-E490-4CB7613EDDB5}"/>
              </a:ext>
            </a:extLst>
          </p:cNvPr>
          <p:cNvSpPr>
            <a:spLocks noGrp="1"/>
          </p:cNvSpPr>
          <p:nvPr>
            <p:ph type="title"/>
          </p:nvPr>
        </p:nvSpPr>
        <p:spPr>
          <a:xfrm>
            <a:off x="215462" y="126820"/>
            <a:ext cx="11406108" cy="1016182"/>
          </a:xfrm>
        </p:spPr>
        <p:txBody>
          <a:bodyPr anchor="t">
            <a:normAutofit/>
          </a:bodyPr>
          <a:lstStyle/>
          <a:p>
            <a:r>
              <a:rPr lang="fr-MQ" sz="4800" dirty="0">
                <a:solidFill>
                  <a:srgbClr val="FF0000"/>
                </a:solidFill>
              </a:rPr>
              <a:t>L’évaluation</a:t>
            </a:r>
            <a:r>
              <a:rPr lang="fr-MQ" sz="4800" dirty="0"/>
              <a:t> </a:t>
            </a:r>
          </a:p>
        </p:txBody>
      </p:sp>
      <p:sp>
        <p:nvSpPr>
          <p:cNvPr id="3" name="Espace réservé du contenu 2">
            <a:extLst>
              <a:ext uri="{FF2B5EF4-FFF2-40B4-BE49-F238E27FC236}">
                <a16:creationId xmlns:a16="http://schemas.microsoft.com/office/drawing/2014/main" id="{2DE760D6-EF49-9FEE-500D-D0F5F54F21BA}"/>
              </a:ext>
            </a:extLst>
          </p:cNvPr>
          <p:cNvSpPr>
            <a:spLocks noGrp="1"/>
          </p:cNvSpPr>
          <p:nvPr>
            <p:ph idx="1"/>
          </p:nvPr>
        </p:nvSpPr>
        <p:spPr>
          <a:xfrm>
            <a:off x="2478303" y="1482825"/>
            <a:ext cx="8284289" cy="4518582"/>
          </a:xfrm>
        </p:spPr>
        <p:txBody>
          <a:bodyPr anchor="b">
            <a:normAutofit lnSpcReduction="10000"/>
          </a:bodyPr>
          <a:lstStyle/>
          <a:p>
            <a:pPr marL="0" indent="0" algn="just">
              <a:buNone/>
            </a:pPr>
            <a:endParaRPr lang="fr-FR" sz="2800" dirty="0"/>
          </a:p>
          <a:p>
            <a:pPr marL="0" indent="0" algn="just">
              <a:buNone/>
            </a:pPr>
            <a:endParaRPr lang="fr-FR" sz="2800" dirty="0"/>
          </a:p>
          <a:p>
            <a:pPr marL="0" indent="0" algn="just">
              <a:buNone/>
            </a:pPr>
            <a:endParaRPr lang="fr-FR" sz="2800" dirty="0"/>
          </a:p>
          <a:p>
            <a:pPr marL="0" indent="0" algn="just">
              <a:buNone/>
            </a:pPr>
            <a:r>
              <a:rPr lang="fr-FR" sz="2800" dirty="0"/>
              <a:t>Le principe de l’évaluation est un principe essentiellement positif, ayant vocation à valoriser les éléments pertinents dans les productions des élèves, en restant toujours ouvert à la variété des formes qu’elles peuvent prendre.</a:t>
            </a:r>
          </a:p>
          <a:p>
            <a:pPr marL="0" indent="0">
              <a:buNone/>
            </a:pPr>
            <a:endParaRPr lang="fr-FR" dirty="0"/>
          </a:p>
          <a:p>
            <a:pPr marL="0" indent="0">
              <a:buNone/>
            </a:pPr>
            <a:endParaRPr lang="fr-FR" dirty="0"/>
          </a:p>
          <a:p>
            <a:pPr marL="0" indent="0">
              <a:buNone/>
            </a:pPr>
            <a:endParaRPr lang="fr-FR" dirty="0"/>
          </a:p>
          <a:p>
            <a:pPr marL="0" indent="0">
              <a:buNone/>
            </a:pPr>
            <a:endParaRPr lang="fr-MQ" dirty="0"/>
          </a:p>
        </p:txBody>
      </p:sp>
      <p:sp>
        <p:nvSpPr>
          <p:cNvPr id="8" name="Date Placeholder 10">
            <a:extLst>
              <a:ext uri="{FF2B5EF4-FFF2-40B4-BE49-F238E27FC236}">
                <a16:creationId xmlns:a16="http://schemas.microsoft.com/office/drawing/2014/main" id="{4DEB0A7C-20DF-4833-FAB5-B191FC96B095}"/>
              </a:ext>
            </a:extLst>
          </p:cNvPr>
          <p:cNvSpPr>
            <a:spLocks noGrp="1"/>
          </p:cNvSpPr>
          <p:nvPr>
            <p:ph type="dt" sz="half" idx="10"/>
          </p:nvPr>
        </p:nvSpPr>
        <p:spPr>
          <a:xfrm rot="5400000">
            <a:off x="10477379" y="4629744"/>
            <a:ext cx="2653508" cy="365125"/>
          </a:xfrm>
        </p:spPr>
        <p:txBody>
          <a:bodyPr/>
          <a:lstStyle/>
          <a:p>
            <a:pPr>
              <a:spcAft>
                <a:spcPts val="600"/>
              </a:spcAft>
            </a:pPr>
            <a:fld id="{8A30D767-F653-423A-93E6-AAC55B8F1B4C}" type="datetime1">
              <a:rPr lang="en-US" smtClean="0"/>
              <a:pPr>
                <a:spcAft>
                  <a:spcPts val="600"/>
                </a:spcAft>
              </a:pPr>
              <a:t>7/5/23</a:t>
            </a:fld>
            <a:endParaRPr lang="en-US"/>
          </a:p>
        </p:txBody>
      </p:sp>
      <p:sp>
        <p:nvSpPr>
          <p:cNvPr id="10" name="Footer Placeholder 11">
            <a:extLst>
              <a:ext uri="{FF2B5EF4-FFF2-40B4-BE49-F238E27FC236}">
                <a16:creationId xmlns:a16="http://schemas.microsoft.com/office/drawing/2014/main" id="{D3F11434-174D-1999-3EFB-12EAB103792E}"/>
              </a:ext>
            </a:extLst>
          </p:cNvPr>
          <p:cNvSpPr>
            <a:spLocks noGrp="1"/>
          </p:cNvSpPr>
          <p:nvPr>
            <p:ph type="ftr" sz="quarter" idx="11"/>
          </p:nvPr>
        </p:nvSpPr>
        <p:spPr>
          <a:xfrm>
            <a:off x="8610602" y="6318446"/>
            <a:ext cx="2743198" cy="365125"/>
          </a:xfrm>
        </p:spPr>
        <p:txBody>
          <a:bodyPr/>
          <a:lstStyle/>
          <a:p>
            <a:pPr>
              <a:spcAft>
                <a:spcPts val="600"/>
              </a:spcAft>
            </a:pPr>
            <a:r>
              <a:rPr lang="en-US" dirty="0"/>
              <a:t> </a:t>
            </a:r>
            <a:r>
              <a:rPr lang="en-US" dirty="0" err="1"/>
              <a:t>Harmonisation</a:t>
            </a:r>
            <a:r>
              <a:rPr lang="en-US" dirty="0"/>
              <a:t> ÉAF  2023</a:t>
            </a:r>
          </a:p>
        </p:txBody>
      </p:sp>
      <p:sp>
        <p:nvSpPr>
          <p:cNvPr id="12" name="Slide Number Placeholder 12">
            <a:extLst>
              <a:ext uri="{FF2B5EF4-FFF2-40B4-BE49-F238E27FC236}">
                <a16:creationId xmlns:a16="http://schemas.microsoft.com/office/drawing/2014/main" id="{E81E43C7-A0CC-1802-1337-C72177715401}"/>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pPr>
                <a:spcAft>
                  <a:spcPts val="600"/>
                </a:spcAft>
              </a:pPr>
              <a:t>23</a:t>
            </a:fld>
            <a:endParaRPr lang="en-US"/>
          </a:p>
        </p:txBody>
      </p:sp>
    </p:spTree>
    <p:extLst>
      <p:ext uri="{BB962C8B-B14F-4D97-AF65-F5344CB8AC3E}">
        <p14:creationId xmlns:p14="http://schemas.microsoft.com/office/powerpoint/2010/main" val="396917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9AC25-DFB8-97E0-D06B-80CB8A604B98}"/>
              </a:ext>
            </a:extLst>
          </p:cNvPr>
          <p:cNvSpPr>
            <a:spLocks noGrp="1"/>
          </p:cNvSpPr>
          <p:nvPr>
            <p:ph type="title"/>
          </p:nvPr>
        </p:nvSpPr>
        <p:spPr>
          <a:xfrm>
            <a:off x="268012" y="207458"/>
            <a:ext cx="11701483" cy="748984"/>
          </a:xfrm>
        </p:spPr>
        <p:txBody>
          <a:bodyPr anchor="ctr">
            <a:normAutofit fontScale="90000"/>
          </a:bodyPr>
          <a:lstStyle/>
          <a:p>
            <a:pPr algn="ctr"/>
            <a:r>
              <a:rPr lang="fr-MQ" sz="4800" dirty="0">
                <a:solidFill>
                  <a:srgbClr val="FF0000"/>
                </a:solidFill>
              </a:rPr>
              <a:t>Horizon 2024 </a:t>
            </a:r>
          </a:p>
        </p:txBody>
      </p:sp>
      <p:sp>
        <p:nvSpPr>
          <p:cNvPr id="3" name="Espace réservé du contenu 2">
            <a:extLst>
              <a:ext uri="{FF2B5EF4-FFF2-40B4-BE49-F238E27FC236}">
                <a16:creationId xmlns:a16="http://schemas.microsoft.com/office/drawing/2014/main" id="{A499E6BE-7E34-1F6B-3349-C7262FDD486A}"/>
              </a:ext>
            </a:extLst>
          </p:cNvPr>
          <p:cNvSpPr>
            <a:spLocks noGrp="1"/>
          </p:cNvSpPr>
          <p:nvPr>
            <p:ph idx="1"/>
          </p:nvPr>
        </p:nvSpPr>
        <p:spPr>
          <a:xfrm>
            <a:off x="1066799" y="1366345"/>
            <a:ext cx="9695793" cy="4456385"/>
          </a:xfrm>
        </p:spPr>
        <p:txBody>
          <a:bodyPr>
            <a:normAutofit/>
          </a:bodyPr>
          <a:lstStyle/>
          <a:p>
            <a:pPr marL="0" indent="0">
              <a:buNone/>
            </a:pPr>
            <a:r>
              <a:rPr lang="fr-MQ" b="1" dirty="0"/>
              <a:t>Le nouvel objet d’étude La poésie </a:t>
            </a:r>
            <a:r>
              <a:rPr lang="fr-FR" b="1" dirty="0"/>
              <a:t>« la poésie du XIX° siècle au XXI° siècle »</a:t>
            </a:r>
            <a:r>
              <a:rPr lang="fr-MQ" b="1" dirty="0"/>
              <a:t> </a:t>
            </a:r>
          </a:p>
          <a:p>
            <a:pPr marL="0" indent="0">
              <a:buNone/>
            </a:pPr>
            <a:endParaRPr lang="fr-MQ" dirty="0"/>
          </a:p>
          <a:p>
            <a:pPr marL="0" indent="0">
              <a:buNone/>
            </a:pPr>
            <a:endParaRPr lang="fr-MQ" dirty="0"/>
          </a:p>
        </p:txBody>
      </p:sp>
      <p:sp>
        <p:nvSpPr>
          <p:cNvPr id="8" name="Date Placeholder 3">
            <a:extLst>
              <a:ext uri="{FF2B5EF4-FFF2-40B4-BE49-F238E27FC236}">
                <a16:creationId xmlns:a16="http://schemas.microsoft.com/office/drawing/2014/main" id="{FE3DA1AA-4BBD-31B3-0380-BB0333A77B3A}"/>
              </a:ext>
            </a:extLst>
          </p:cNvPr>
          <p:cNvSpPr>
            <a:spLocks noGrp="1"/>
          </p:cNvSpPr>
          <p:nvPr>
            <p:ph type="dt" sz="half" idx="10"/>
          </p:nvPr>
        </p:nvSpPr>
        <p:spPr>
          <a:xfrm rot="5400000">
            <a:off x="10477379" y="4629744"/>
            <a:ext cx="2653508" cy="365125"/>
          </a:xfrm>
        </p:spPr>
        <p:txBody>
          <a:bodyPr/>
          <a:lstStyle/>
          <a:p>
            <a:pPr>
              <a:spcAft>
                <a:spcPts val="600"/>
              </a:spcAft>
            </a:pPr>
            <a:fld id="{426E4A9E-2EFE-45B0-B07E-8DDB65DD5AE0}" type="datetime1">
              <a:rPr lang="en-US" smtClean="0"/>
              <a:pPr>
                <a:spcAft>
                  <a:spcPts val="600"/>
                </a:spcAft>
              </a:pPr>
              <a:t>7/5/23</a:t>
            </a:fld>
            <a:endParaRPr lang="en-US"/>
          </a:p>
        </p:txBody>
      </p:sp>
      <p:sp>
        <p:nvSpPr>
          <p:cNvPr id="10" name="Footer Placeholder 4">
            <a:extLst>
              <a:ext uri="{FF2B5EF4-FFF2-40B4-BE49-F238E27FC236}">
                <a16:creationId xmlns:a16="http://schemas.microsoft.com/office/drawing/2014/main" id="{1708E09F-170D-14D7-B0A7-90CEA3BF602E}"/>
              </a:ext>
            </a:extLst>
          </p:cNvPr>
          <p:cNvSpPr>
            <a:spLocks noGrp="1"/>
          </p:cNvSpPr>
          <p:nvPr>
            <p:ph type="ftr" sz="quarter" idx="11"/>
          </p:nvPr>
        </p:nvSpPr>
        <p:spPr>
          <a:xfrm>
            <a:off x="8610602" y="6318446"/>
            <a:ext cx="2743198" cy="365125"/>
          </a:xfrm>
        </p:spPr>
        <p:txBody>
          <a:bodyPr/>
          <a:lstStyle/>
          <a:p>
            <a:pPr>
              <a:spcAft>
                <a:spcPts val="600"/>
              </a:spcAft>
            </a:pPr>
            <a:r>
              <a:rPr lang="en-US" dirty="0"/>
              <a:t> </a:t>
            </a:r>
            <a:r>
              <a:rPr lang="en-US" dirty="0" err="1"/>
              <a:t>Harmonisation</a:t>
            </a:r>
            <a:r>
              <a:rPr lang="en-US" dirty="0"/>
              <a:t> ÉAF  2023</a:t>
            </a:r>
          </a:p>
        </p:txBody>
      </p:sp>
      <p:sp>
        <p:nvSpPr>
          <p:cNvPr id="12" name="Slide Number Placeholder 5">
            <a:extLst>
              <a:ext uri="{FF2B5EF4-FFF2-40B4-BE49-F238E27FC236}">
                <a16:creationId xmlns:a16="http://schemas.microsoft.com/office/drawing/2014/main" id="{F76A1578-4BAB-8672-0768-2FB5B6E7D8CD}"/>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pPr>
                <a:spcAft>
                  <a:spcPts val="600"/>
                </a:spcAft>
              </a:pPr>
              <a:t>24</a:t>
            </a:fld>
            <a:endParaRPr lang="en-US"/>
          </a:p>
        </p:txBody>
      </p:sp>
    </p:spTree>
    <p:extLst>
      <p:ext uri="{BB962C8B-B14F-4D97-AF65-F5344CB8AC3E}">
        <p14:creationId xmlns:p14="http://schemas.microsoft.com/office/powerpoint/2010/main" val="143019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772C5-52A8-6C14-255E-E79CF4A6D5DD}"/>
              </a:ext>
            </a:extLst>
          </p:cNvPr>
          <p:cNvSpPr>
            <a:spLocks noGrp="1"/>
          </p:cNvSpPr>
          <p:nvPr>
            <p:ph type="ctrTitle"/>
          </p:nvPr>
        </p:nvSpPr>
        <p:spPr>
          <a:xfrm>
            <a:off x="213806" y="3081867"/>
            <a:ext cx="3877370" cy="826768"/>
          </a:xfrm>
        </p:spPr>
        <p:txBody>
          <a:bodyPr>
            <a:normAutofit/>
          </a:bodyPr>
          <a:lstStyle/>
          <a:p>
            <a:pPr algn="ctr"/>
            <a:r>
              <a:rPr lang="fr-MQ" sz="3600" b="1" dirty="0">
                <a:solidFill>
                  <a:srgbClr val="FF0000"/>
                </a:solidFill>
              </a:rPr>
              <a:t>Horizon 2024 </a:t>
            </a:r>
          </a:p>
        </p:txBody>
      </p:sp>
      <p:pic>
        <p:nvPicPr>
          <p:cNvPr id="14" name="Espace réservé du contenu 13">
            <a:extLst>
              <a:ext uri="{FF2B5EF4-FFF2-40B4-BE49-F238E27FC236}">
                <a16:creationId xmlns:a16="http://schemas.microsoft.com/office/drawing/2014/main" id="{69FC3E5F-85A6-4BDC-F557-EE4DEB79ADDE}"/>
              </a:ext>
            </a:extLst>
          </p:cNvPr>
          <p:cNvPicPr>
            <a:picLocks noGrp="1" noChangeAspect="1"/>
          </p:cNvPicPr>
          <p:nvPr>
            <p:ph idx="4294967295"/>
          </p:nvPr>
        </p:nvPicPr>
        <p:blipFill rotWithShape="1">
          <a:blip r:embed="rId2"/>
          <a:srcRect t="13177" r="2" b="7419"/>
          <a:stretch/>
        </p:blipFill>
        <p:spPr>
          <a:xfrm>
            <a:off x="5045687" y="10"/>
            <a:ext cx="3573413" cy="3428990"/>
          </a:xfrm>
          <a:noFill/>
        </p:spPr>
      </p:pic>
      <p:pic>
        <p:nvPicPr>
          <p:cNvPr id="8" name="Espace réservé du contenu 7" descr="Une image contenant diagramme&#10;&#10;Description générée automatiquement">
            <a:extLst>
              <a:ext uri="{FF2B5EF4-FFF2-40B4-BE49-F238E27FC236}">
                <a16:creationId xmlns:a16="http://schemas.microsoft.com/office/drawing/2014/main" id="{2B03502B-607D-BB6F-AAA8-48F73410504D}"/>
              </a:ext>
            </a:extLst>
          </p:cNvPr>
          <p:cNvPicPr>
            <a:picLocks noGrp="1" noChangeAspect="1"/>
          </p:cNvPicPr>
          <p:nvPr>
            <p:ph idx="4294967295"/>
          </p:nvPr>
        </p:nvPicPr>
        <p:blipFill rotWithShape="1">
          <a:blip r:embed="rId3"/>
          <a:srcRect t="20197" r="-4" b="7112"/>
          <a:stretch/>
        </p:blipFill>
        <p:spPr>
          <a:xfrm>
            <a:off x="8615775" y="10"/>
            <a:ext cx="3573413" cy="3428990"/>
          </a:xfrm>
          <a:noFill/>
        </p:spPr>
      </p:pic>
      <p:pic>
        <p:nvPicPr>
          <p:cNvPr id="10" name="Espace réservé du contenu 9">
            <a:extLst>
              <a:ext uri="{FF2B5EF4-FFF2-40B4-BE49-F238E27FC236}">
                <a16:creationId xmlns:a16="http://schemas.microsoft.com/office/drawing/2014/main" id="{E7BE7050-8550-BF03-ED9D-0E377EC70D92}"/>
              </a:ext>
            </a:extLst>
          </p:cNvPr>
          <p:cNvPicPr>
            <a:picLocks noGrp="1" noChangeAspect="1"/>
          </p:cNvPicPr>
          <p:nvPr>
            <p:ph idx="4294967295"/>
          </p:nvPr>
        </p:nvPicPr>
        <p:blipFill rotWithShape="1">
          <a:blip r:embed="rId4"/>
          <a:srcRect t="11204" r="-1" b="8189"/>
          <a:stretch/>
        </p:blipFill>
        <p:spPr>
          <a:xfrm>
            <a:off x="5045687" y="3429001"/>
            <a:ext cx="3573413" cy="3429000"/>
          </a:xfrm>
          <a:noFill/>
        </p:spPr>
      </p:pic>
      <p:sp>
        <p:nvSpPr>
          <p:cNvPr id="15" name="Date Placeholder 3">
            <a:extLst>
              <a:ext uri="{FF2B5EF4-FFF2-40B4-BE49-F238E27FC236}">
                <a16:creationId xmlns:a16="http://schemas.microsoft.com/office/drawing/2014/main" id="{F0CDE0F8-19A7-4581-8963-42578EED3F4F}"/>
              </a:ext>
            </a:extLst>
          </p:cNvPr>
          <p:cNvSpPr>
            <a:spLocks noGrp="1"/>
          </p:cNvSpPr>
          <p:nvPr>
            <p:ph type="dt" sz="half" idx="10"/>
          </p:nvPr>
        </p:nvSpPr>
        <p:spPr>
          <a:xfrm rot="5400000">
            <a:off x="10425981" y="4687095"/>
            <a:ext cx="2706690" cy="365125"/>
          </a:xfrm>
        </p:spPr>
        <p:txBody>
          <a:bodyPr>
            <a:normAutofit/>
          </a:bodyPr>
          <a:lstStyle/>
          <a:p>
            <a:pPr>
              <a:spcAft>
                <a:spcPts val="600"/>
              </a:spcAft>
            </a:pPr>
            <a:fld id="{692ABADF-577A-4C49-B8CF-2E23DE4A8415}" type="datetime1">
              <a:rPr lang="en-US">
                <a:solidFill>
                  <a:srgbClr val="FFFFFF"/>
                </a:solidFill>
              </a:rPr>
              <a:pPr>
                <a:spcAft>
                  <a:spcPts val="600"/>
                </a:spcAft>
              </a:pPr>
              <a:t>7/5/23</a:t>
            </a:fld>
            <a:endParaRPr lang="en-US">
              <a:solidFill>
                <a:srgbClr val="FFFFFF"/>
              </a:solidFill>
            </a:endParaRPr>
          </a:p>
        </p:txBody>
      </p:sp>
      <p:sp>
        <p:nvSpPr>
          <p:cNvPr id="4" name="Espace réservé du numéro de diapositive 3">
            <a:extLst>
              <a:ext uri="{FF2B5EF4-FFF2-40B4-BE49-F238E27FC236}">
                <a16:creationId xmlns:a16="http://schemas.microsoft.com/office/drawing/2014/main" id="{2911A5C7-1D00-03C2-34BC-4F097DCCA8B8}"/>
              </a:ext>
            </a:extLst>
          </p:cNvPr>
          <p:cNvSpPr>
            <a:spLocks noGrp="1"/>
          </p:cNvSpPr>
          <p:nvPr>
            <p:ph type="sldNum" sz="quarter" idx="12"/>
          </p:nvPr>
        </p:nvSpPr>
        <p:spPr>
          <a:xfrm>
            <a:off x="11512296" y="6356350"/>
            <a:ext cx="574620" cy="365125"/>
          </a:xfrm>
        </p:spPr>
        <p:txBody>
          <a:bodyPr>
            <a:normAutofit/>
          </a:bodyPr>
          <a:lstStyle/>
          <a:p>
            <a:pPr>
              <a:spcAft>
                <a:spcPts val="600"/>
              </a:spcAft>
            </a:pPr>
            <a:fld id="{3109D357-8067-4A1F-97B2-93C5160B78D9}"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2235234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52E52-EC9A-D96E-13EA-CE1CAA33EA95}"/>
              </a:ext>
            </a:extLst>
          </p:cNvPr>
          <p:cNvSpPr>
            <a:spLocks noGrp="1"/>
          </p:cNvSpPr>
          <p:nvPr>
            <p:ph type="title"/>
          </p:nvPr>
        </p:nvSpPr>
        <p:spPr>
          <a:xfrm>
            <a:off x="93716" y="100578"/>
            <a:ext cx="12011198" cy="866374"/>
          </a:xfrm>
        </p:spPr>
        <p:txBody>
          <a:bodyPr>
            <a:normAutofit fontScale="90000"/>
          </a:bodyPr>
          <a:lstStyle/>
          <a:p>
            <a:pPr algn="ctr"/>
            <a:r>
              <a:rPr lang="fr-FR" b="1" dirty="0">
                <a:solidFill>
                  <a:srgbClr val="FF0000"/>
                </a:solidFill>
                <a:latin typeface="+mn-lt"/>
              </a:rPr>
              <a:t>Horizon 2024 (dès septembre 2023)</a:t>
            </a:r>
            <a:br>
              <a:rPr lang="fr-FR" b="1" dirty="0">
                <a:solidFill>
                  <a:srgbClr val="FF0000"/>
                </a:solidFill>
                <a:latin typeface="+mn-lt"/>
              </a:rPr>
            </a:br>
            <a:r>
              <a:rPr lang="fr-FR" sz="2700" dirty="0">
                <a:solidFill>
                  <a:srgbClr val="FF0000"/>
                </a:solidFill>
                <a:latin typeface="+mn-lt"/>
              </a:rPr>
              <a:t>Renouvellement de l’objet d’étude « </a:t>
            </a:r>
            <a:r>
              <a:rPr lang="fr-FR" sz="2700" b="1" dirty="0">
                <a:solidFill>
                  <a:srgbClr val="FF0000"/>
                </a:solidFill>
                <a:latin typeface="+mn-lt"/>
              </a:rPr>
              <a:t>la poésie du XIX° siècle au XXI° siècle »</a:t>
            </a:r>
          </a:p>
        </p:txBody>
      </p:sp>
      <p:sp>
        <p:nvSpPr>
          <p:cNvPr id="3" name="Espace réservé du texte 2">
            <a:extLst>
              <a:ext uri="{FF2B5EF4-FFF2-40B4-BE49-F238E27FC236}">
                <a16:creationId xmlns:a16="http://schemas.microsoft.com/office/drawing/2014/main" id="{F4894A74-6FB2-F9F6-94F7-131DEA3C9397}"/>
              </a:ext>
            </a:extLst>
          </p:cNvPr>
          <p:cNvSpPr>
            <a:spLocks noGrp="1"/>
          </p:cNvSpPr>
          <p:nvPr>
            <p:ph type="body" idx="1"/>
          </p:nvPr>
        </p:nvSpPr>
        <p:spPr>
          <a:xfrm>
            <a:off x="93715" y="989691"/>
            <a:ext cx="5743205" cy="418422"/>
          </a:xfrm>
        </p:spPr>
        <p:txBody>
          <a:bodyPr>
            <a:normAutofit/>
          </a:bodyPr>
          <a:lstStyle/>
          <a:p>
            <a:pPr algn="ctr"/>
            <a:r>
              <a:rPr lang="fr-FR" dirty="0"/>
              <a:t>Voie générale </a:t>
            </a:r>
          </a:p>
        </p:txBody>
      </p:sp>
      <p:sp>
        <p:nvSpPr>
          <p:cNvPr id="4" name="Espace réservé du contenu 3">
            <a:extLst>
              <a:ext uri="{FF2B5EF4-FFF2-40B4-BE49-F238E27FC236}">
                <a16:creationId xmlns:a16="http://schemas.microsoft.com/office/drawing/2014/main" id="{A92C9E7A-7281-2186-E248-1404C820F1D7}"/>
              </a:ext>
            </a:extLst>
          </p:cNvPr>
          <p:cNvSpPr>
            <a:spLocks noGrp="1"/>
          </p:cNvSpPr>
          <p:nvPr>
            <p:ph sz="half" idx="2"/>
          </p:nvPr>
        </p:nvSpPr>
        <p:spPr>
          <a:xfrm>
            <a:off x="93715" y="1430852"/>
            <a:ext cx="5866868" cy="5252719"/>
          </a:xfrm>
        </p:spPr>
        <p:txBody>
          <a:bodyPr>
            <a:normAutofit/>
          </a:bodyPr>
          <a:lstStyle/>
          <a:p>
            <a:pPr algn="just">
              <a:lnSpc>
                <a:spcPct val="100000"/>
              </a:lnSpc>
              <a:spcBef>
                <a:spcPts val="0"/>
              </a:spcBef>
            </a:pPr>
            <a:r>
              <a:rPr lang="fr-FR" sz="2200" dirty="0"/>
              <a:t>Rimbaud, </a:t>
            </a:r>
            <a:r>
              <a:rPr lang="fr-FR" sz="2200" i="1" dirty="0"/>
              <a:t>Cahier de Douai</a:t>
            </a:r>
            <a:r>
              <a:rPr lang="fr-FR" sz="2200" dirty="0"/>
              <a:t> (aussi connu sous les titres </a:t>
            </a:r>
            <a:r>
              <a:rPr lang="fr-FR" sz="2200" i="1" dirty="0"/>
              <a:t>Cahiers de Douai, « Recueil Demeny » </a:t>
            </a:r>
            <a:r>
              <a:rPr lang="fr-FR" sz="2200" dirty="0"/>
              <a:t> ou</a:t>
            </a:r>
            <a:r>
              <a:rPr lang="fr-FR" sz="2200" i="1" dirty="0"/>
              <a:t> Recueil de Douai</a:t>
            </a:r>
            <a:r>
              <a:rPr lang="fr-FR" sz="2200" dirty="0"/>
              <a:t>), [1870] 22 poèmes,</a:t>
            </a:r>
          </a:p>
          <a:p>
            <a:pPr marL="0" indent="0" algn="just">
              <a:lnSpc>
                <a:spcPct val="100000"/>
              </a:lnSpc>
              <a:spcBef>
                <a:spcPts val="0"/>
              </a:spcBef>
              <a:buNone/>
            </a:pPr>
            <a:r>
              <a:rPr lang="fr-FR" sz="2200" dirty="0"/>
              <a:t>De « Première soirée » à « Ma Bohème » (Fantaisie) </a:t>
            </a:r>
          </a:p>
          <a:p>
            <a:pPr marL="0" indent="0" algn="just">
              <a:lnSpc>
                <a:spcPct val="100000"/>
              </a:lnSpc>
              <a:spcBef>
                <a:spcPts val="0"/>
              </a:spcBef>
              <a:buNone/>
            </a:pPr>
            <a:r>
              <a:rPr lang="fr-FR" sz="2200" dirty="0"/>
              <a:t> Parcours : émancipations créatrices</a:t>
            </a:r>
          </a:p>
          <a:p>
            <a:pPr marL="0" indent="0" algn="just">
              <a:lnSpc>
                <a:spcPct val="100000"/>
              </a:lnSpc>
              <a:spcBef>
                <a:spcPts val="0"/>
              </a:spcBef>
              <a:buNone/>
            </a:pPr>
            <a:endParaRPr lang="fr-FR" sz="2200" dirty="0"/>
          </a:p>
          <a:p>
            <a:pPr algn="just">
              <a:spcBef>
                <a:spcPts val="0"/>
              </a:spcBef>
            </a:pPr>
            <a:r>
              <a:rPr lang="fr-FR" sz="2200" dirty="0"/>
              <a:t>Ponge, </a:t>
            </a:r>
            <a:r>
              <a:rPr lang="fr-FR" sz="2200" i="1" dirty="0"/>
              <a:t>La rage de l'expression</a:t>
            </a:r>
            <a:r>
              <a:rPr lang="fr-FR" sz="2200" dirty="0"/>
              <a:t> (1952)</a:t>
            </a:r>
          </a:p>
          <a:p>
            <a:pPr marL="0" indent="0" algn="just">
              <a:spcBef>
                <a:spcPts val="0"/>
              </a:spcBef>
              <a:buNone/>
            </a:pPr>
            <a:r>
              <a:rPr lang="fr-FR" sz="2200" dirty="0"/>
              <a:t>Parcours : dans l'atelier du poète.</a:t>
            </a:r>
          </a:p>
          <a:p>
            <a:pPr marL="0" indent="0" algn="just">
              <a:spcBef>
                <a:spcPts val="0"/>
              </a:spcBef>
              <a:buNone/>
            </a:pPr>
            <a:endParaRPr lang="fr-FR" sz="2200" dirty="0"/>
          </a:p>
          <a:p>
            <a:pPr algn="just">
              <a:spcBef>
                <a:spcPts val="0"/>
              </a:spcBef>
            </a:pPr>
            <a:r>
              <a:rPr lang="fr-FR" sz="2200" dirty="0"/>
              <a:t>Hélène </a:t>
            </a:r>
            <a:r>
              <a:rPr lang="fr-FR" sz="2200" dirty="0" err="1"/>
              <a:t>Dorion</a:t>
            </a:r>
            <a:r>
              <a:rPr lang="fr-FR" sz="2200" dirty="0"/>
              <a:t>, </a:t>
            </a:r>
            <a:r>
              <a:rPr lang="fr-FR" sz="2200" i="1" dirty="0"/>
              <a:t>Mes forêts</a:t>
            </a:r>
            <a:r>
              <a:rPr lang="fr-FR" sz="2200" dirty="0"/>
              <a:t> (2021)</a:t>
            </a:r>
          </a:p>
          <a:p>
            <a:pPr marL="0" indent="0" algn="just">
              <a:spcBef>
                <a:spcPts val="0"/>
              </a:spcBef>
              <a:buNone/>
            </a:pPr>
            <a:r>
              <a:rPr lang="fr-FR" sz="2200" dirty="0"/>
              <a:t>Parcours : la poésie, la nature, l'intime. </a:t>
            </a:r>
          </a:p>
        </p:txBody>
      </p:sp>
      <p:sp>
        <p:nvSpPr>
          <p:cNvPr id="5" name="Espace réservé du texte 4">
            <a:extLst>
              <a:ext uri="{FF2B5EF4-FFF2-40B4-BE49-F238E27FC236}">
                <a16:creationId xmlns:a16="http://schemas.microsoft.com/office/drawing/2014/main" id="{BA754945-70FB-9530-E068-F2DC87776FDC}"/>
              </a:ext>
            </a:extLst>
          </p:cNvPr>
          <p:cNvSpPr>
            <a:spLocks noGrp="1"/>
          </p:cNvSpPr>
          <p:nvPr>
            <p:ph type="body" sz="quarter" idx="3"/>
          </p:nvPr>
        </p:nvSpPr>
        <p:spPr>
          <a:xfrm>
            <a:off x="6284601" y="989691"/>
            <a:ext cx="5662748" cy="418422"/>
          </a:xfrm>
        </p:spPr>
        <p:txBody>
          <a:bodyPr>
            <a:normAutofit/>
          </a:bodyPr>
          <a:lstStyle/>
          <a:p>
            <a:pPr algn="ctr"/>
            <a:r>
              <a:rPr lang="fr-FR" dirty="0"/>
              <a:t>Voie technologique </a:t>
            </a:r>
          </a:p>
        </p:txBody>
      </p:sp>
      <p:sp>
        <p:nvSpPr>
          <p:cNvPr id="6" name="Espace réservé du contenu 5">
            <a:extLst>
              <a:ext uri="{FF2B5EF4-FFF2-40B4-BE49-F238E27FC236}">
                <a16:creationId xmlns:a16="http://schemas.microsoft.com/office/drawing/2014/main" id="{54D8F144-89FD-F3CE-9F5B-73A26EB67870}"/>
              </a:ext>
            </a:extLst>
          </p:cNvPr>
          <p:cNvSpPr>
            <a:spLocks noGrp="1"/>
          </p:cNvSpPr>
          <p:nvPr>
            <p:ph sz="quarter" idx="4"/>
          </p:nvPr>
        </p:nvSpPr>
        <p:spPr>
          <a:xfrm>
            <a:off x="6133665" y="1430852"/>
            <a:ext cx="5964620" cy="5326571"/>
          </a:xfrm>
        </p:spPr>
        <p:txBody>
          <a:bodyPr>
            <a:noAutofit/>
          </a:bodyPr>
          <a:lstStyle/>
          <a:p>
            <a:pPr algn="just">
              <a:spcBef>
                <a:spcPts val="0"/>
              </a:spcBef>
            </a:pPr>
            <a:r>
              <a:rPr lang="fr-FR" sz="2100" dirty="0"/>
              <a:t>Rimbaud, </a:t>
            </a:r>
            <a:r>
              <a:rPr lang="fr-FR" sz="2100" i="1" dirty="0"/>
              <a:t>Cahier de Douai</a:t>
            </a:r>
            <a:r>
              <a:rPr lang="fr-FR" sz="2100" dirty="0"/>
              <a:t> (aussi connu sous les titres </a:t>
            </a:r>
            <a:r>
              <a:rPr lang="fr-FR" sz="2100" i="1" dirty="0"/>
              <a:t>Cahiers de Douai</a:t>
            </a:r>
            <a:r>
              <a:rPr lang="fr-FR" sz="2100" dirty="0"/>
              <a:t>, </a:t>
            </a:r>
            <a:r>
              <a:rPr lang="fr-FR" sz="2100" i="1" dirty="0"/>
              <a:t>« Recueil Demeny »</a:t>
            </a:r>
            <a:r>
              <a:rPr lang="fr-FR" sz="2100" dirty="0"/>
              <a:t>  ou</a:t>
            </a:r>
            <a:r>
              <a:rPr lang="fr-FR" sz="2100" i="1" dirty="0"/>
              <a:t> Recueil de Douai</a:t>
            </a:r>
            <a:r>
              <a:rPr lang="fr-FR" sz="2100" dirty="0"/>
              <a:t>), [1870] 22 poèmes, de « Première soirée » à « Ma Bohème » (Fantaisie) </a:t>
            </a:r>
          </a:p>
          <a:p>
            <a:pPr marL="0" indent="0" algn="just">
              <a:spcBef>
                <a:spcPts val="0"/>
              </a:spcBef>
              <a:buNone/>
            </a:pPr>
            <a:r>
              <a:rPr lang="fr-FR" sz="2100" dirty="0"/>
              <a:t> Parcours : émancipations créatrices.</a:t>
            </a:r>
          </a:p>
          <a:p>
            <a:pPr marL="0" indent="0" algn="just">
              <a:spcBef>
                <a:spcPts val="0"/>
              </a:spcBef>
              <a:buNone/>
            </a:pPr>
            <a:endParaRPr lang="fr-FR" sz="2100" dirty="0"/>
          </a:p>
          <a:p>
            <a:pPr algn="just">
              <a:spcBef>
                <a:spcPts val="0"/>
              </a:spcBef>
            </a:pPr>
            <a:r>
              <a:rPr lang="fr-FR" sz="2100" dirty="0"/>
              <a:t>Ponge, </a:t>
            </a:r>
            <a:r>
              <a:rPr lang="fr-FR" sz="2100" i="1" dirty="0"/>
              <a:t>La rage de l'expression </a:t>
            </a:r>
            <a:r>
              <a:rPr lang="fr-FR" sz="2100" dirty="0"/>
              <a:t>(1952), de « Berges de la Loire » à « Le mimosa » inclus </a:t>
            </a:r>
          </a:p>
          <a:p>
            <a:pPr marL="0" indent="0" algn="just">
              <a:spcBef>
                <a:spcPts val="0"/>
              </a:spcBef>
              <a:buNone/>
            </a:pPr>
            <a:r>
              <a:rPr lang="fr-FR" sz="2100" dirty="0"/>
              <a:t> Parcours : dans l'atelier du poète.</a:t>
            </a:r>
            <a:endParaRPr lang="fr-FR" sz="2000" dirty="0"/>
          </a:p>
          <a:p>
            <a:pPr marL="0" indent="0" algn="just">
              <a:spcBef>
                <a:spcPts val="0"/>
              </a:spcBef>
              <a:buNone/>
            </a:pPr>
            <a:endParaRPr lang="fr-FR" sz="2000" dirty="0"/>
          </a:p>
          <a:p>
            <a:pPr algn="just">
              <a:spcBef>
                <a:spcPts val="0"/>
              </a:spcBef>
            </a:pPr>
            <a:r>
              <a:rPr lang="fr-FR" sz="2200" dirty="0"/>
              <a:t>Hélène </a:t>
            </a:r>
            <a:r>
              <a:rPr lang="fr-FR" sz="2200" dirty="0" err="1"/>
              <a:t>Dorion</a:t>
            </a:r>
            <a:r>
              <a:rPr lang="fr-FR" sz="2200" dirty="0"/>
              <a:t>, </a:t>
            </a:r>
            <a:r>
              <a:rPr lang="fr-FR" sz="2200" i="1" dirty="0"/>
              <a:t>Mes forêts</a:t>
            </a:r>
            <a:r>
              <a:rPr lang="fr-FR" sz="2200" dirty="0"/>
              <a:t> (2021)</a:t>
            </a:r>
          </a:p>
          <a:p>
            <a:pPr marL="0" indent="0" algn="just">
              <a:spcBef>
                <a:spcPts val="0"/>
              </a:spcBef>
              <a:buNone/>
            </a:pPr>
            <a:r>
              <a:rPr lang="fr-FR" sz="2200" dirty="0"/>
              <a:t> Parcours : la poésie, la nature, l'intime.</a:t>
            </a:r>
          </a:p>
        </p:txBody>
      </p:sp>
    </p:spTree>
    <p:extLst>
      <p:ext uri="{BB962C8B-B14F-4D97-AF65-F5344CB8AC3E}">
        <p14:creationId xmlns:p14="http://schemas.microsoft.com/office/powerpoint/2010/main" val="256306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70118-DC2C-73C5-6631-67BFF7595B36}"/>
              </a:ext>
            </a:extLst>
          </p:cNvPr>
          <p:cNvSpPr>
            <a:spLocks noGrp="1"/>
          </p:cNvSpPr>
          <p:nvPr>
            <p:ph type="title"/>
          </p:nvPr>
        </p:nvSpPr>
        <p:spPr>
          <a:xfrm>
            <a:off x="407276" y="179200"/>
            <a:ext cx="11214294" cy="756221"/>
          </a:xfrm>
        </p:spPr>
        <p:txBody>
          <a:bodyPr anchor="ctr">
            <a:normAutofit/>
          </a:bodyPr>
          <a:lstStyle/>
          <a:p>
            <a:r>
              <a:rPr lang="fr-MQ" sz="2700" dirty="0">
                <a:solidFill>
                  <a:srgbClr val="FF0000"/>
                </a:solidFill>
              </a:rPr>
              <a:t>Enseigner la poésie en Première : des pistes Éduscol (IGESR)</a:t>
            </a:r>
            <a:endParaRPr lang="fr-MQ" sz="2700" dirty="0"/>
          </a:p>
        </p:txBody>
      </p:sp>
      <p:pic>
        <p:nvPicPr>
          <p:cNvPr id="5" name="Espace réservé du contenu 4" descr="Une image contenant texte, capture d’écran, Police, Site web&#10;&#10;Description générée automatiquement">
            <a:extLst>
              <a:ext uri="{FF2B5EF4-FFF2-40B4-BE49-F238E27FC236}">
                <a16:creationId xmlns:a16="http://schemas.microsoft.com/office/drawing/2014/main" id="{E1C14444-74CE-1D8E-F1BA-1F4910D70604}"/>
              </a:ext>
            </a:extLst>
          </p:cNvPr>
          <p:cNvPicPr>
            <a:picLocks noGrp="1" noChangeAspect="1"/>
          </p:cNvPicPr>
          <p:nvPr>
            <p:ph idx="1"/>
          </p:nvPr>
        </p:nvPicPr>
        <p:blipFill>
          <a:blip r:embed="rId2"/>
          <a:stretch>
            <a:fillRect/>
          </a:stretch>
        </p:blipFill>
        <p:spPr>
          <a:xfrm>
            <a:off x="1028701" y="1415184"/>
            <a:ext cx="5406218" cy="4027631"/>
          </a:xfrm>
          <a:noFill/>
        </p:spPr>
      </p:pic>
      <p:pic>
        <p:nvPicPr>
          <p:cNvPr id="7" name="Espace réservé du contenu 6" descr="Une image contenant texte, capture d’écran, Police, nombre&#10;&#10;Description générée automatiquement">
            <a:extLst>
              <a:ext uri="{FF2B5EF4-FFF2-40B4-BE49-F238E27FC236}">
                <a16:creationId xmlns:a16="http://schemas.microsoft.com/office/drawing/2014/main" id="{7464923B-3AE7-8686-B47A-5F1A3065B3DC}"/>
              </a:ext>
            </a:extLst>
          </p:cNvPr>
          <p:cNvPicPr>
            <a:picLocks noGrp="1" noChangeAspect="1"/>
          </p:cNvPicPr>
          <p:nvPr>
            <p:ph idx="1"/>
          </p:nvPr>
        </p:nvPicPr>
        <p:blipFill>
          <a:blip r:embed="rId3"/>
          <a:stretch>
            <a:fillRect/>
          </a:stretch>
        </p:blipFill>
        <p:spPr>
          <a:xfrm>
            <a:off x="7263793" y="2736850"/>
            <a:ext cx="3874713" cy="2978150"/>
          </a:xfrm>
        </p:spPr>
      </p:pic>
      <p:sp>
        <p:nvSpPr>
          <p:cNvPr id="12" name="Date Placeholder 3">
            <a:extLst>
              <a:ext uri="{FF2B5EF4-FFF2-40B4-BE49-F238E27FC236}">
                <a16:creationId xmlns:a16="http://schemas.microsoft.com/office/drawing/2014/main" id="{FE3DA1AA-4BBD-31B3-0380-BB0333A77B3A}"/>
              </a:ext>
            </a:extLst>
          </p:cNvPr>
          <p:cNvSpPr>
            <a:spLocks noGrp="1"/>
          </p:cNvSpPr>
          <p:nvPr>
            <p:ph type="dt" sz="half" idx="10"/>
          </p:nvPr>
        </p:nvSpPr>
        <p:spPr>
          <a:xfrm rot="5400000">
            <a:off x="10477379" y="4629744"/>
            <a:ext cx="2653508" cy="365125"/>
          </a:xfrm>
        </p:spPr>
        <p:txBody>
          <a:bodyPr/>
          <a:lstStyle/>
          <a:p>
            <a:pPr>
              <a:spcAft>
                <a:spcPts val="600"/>
              </a:spcAft>
            </a:pPr>
            <a:fld id="{325E0845-38A5-4F8A-9DB0-E558FB17A7AE}" type="datetime1">
              <a:rPr lang="en-US" smtClean="0"/>
              <a:pPr>
                <a:spcAft>
                  <a:spcPts val="600"/>
                </a:spcAft>
              </a:pPr>
              <a:t>7/5/23</a:t>
            </a:fld>
            <a:endParaRPr lang="en-US"/>
          </a:p>
        </p:txBody>
      </p:sp>
      <p:sp>
        <p:nvSpPr>
          <p:cNvPr id="14" name="Footer Placeholder 4">
            <a:extLst>
              <a:ext uri="{FF2B5EF4-FFF2-40B4-BE49-F238E27FC236}">
                <a16:creationId xmlns:a16="http://schemas.microsoft.com/office/drawing/2014/main" id="{1708E09F-170D-14D7-B0A7-90CEA3BF602E}"/>
              </a:ext>
            </a:extLst>
          </p:cNvPr>
          <p:cNvSpPr>
            <a:spLocks noGrp="1"/>
          </p:cNvSpPr>
          <p:nvPr>
            <p:ph type="ftr" sz="quarter" idx="11"/>
          </p:nvPr>
        </p:nvSpPr>
        <p:spPr>
          <a:xfrm>
            <a:off x="8610602" y="6318446"/>
            <a:ext cx="2743198" cy="365125"/>
          </a:xfrm>
        </p:spPr>
        <p:txBody>
          <a:bodyPr/>
          <a:lstStyle/>
          <a:p>
            <a:pPr>
              <a:spcAft>
                <a:spcPts val="600"/>
              </a:spcAft>
            </a:pPr>
            <a:r>
              <a:rPr lang="en-US"/>
              <a:t>Sample Footer Text</a:t>
            </a:r>
          </a:p>
        </p:txBody>
      </p:sp>
      <p:sp>
        <p:nvSpPr>
          <p:cNvPr id="16" name="Slide Number Placeholder 5">
            <a:extLst>
              <a:ext uri="{FF2B5EF4-FFF2-40B4-BE49-F238E27FC236}">
                <a16:creationId xmlns:a16="http://schemas.microsoft.com/office/drawing/2014/main" id="{F76A1578-4BAB-8672-0768-2FB5B6E7D8CD}"/>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pPr>
                <a:spcAft>
                  <a:spcPts val="600"/>
                </a:spcAft>
              </a:pPr>
              <a:t>27</a:t>
            </a:fld>
            <a:endParaRPr lang="en-US"/>
          </a:p>
        </p:txBody>
      </p:sp>
    </p:spTree>
    <p:extLst>
      <p:ext uri="{BB962C8B-B14F-4D97-AF65-F5344CB8AC3E}">
        <p14:creationId xmlns:p14="http://schemas.microsoft.com/office/powerpoint/2010/main" val="737067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4"/>
          </p:nvPr>
        </p:nvSpPr>
        <p:spPr>
          <a:xfrm>
            <a:off x="483475" y="714703"/>
            <a:ext cx="11613931" cy="5969876"/>
          </a:xfrm>
        </p:spPr>
        <p:txBody>
          <a:bodyPr>
            <a:normAutofit fontScale="85000" lnSpcReduction="10000"/>
          </a:bodyPr>
          <a:lstStyle/>
          <a:p>
            <a:pPr marL="0" indent="0" algn="just">
              <a:buNone/>
            </a:pPr>
            <a:r>
              <a:rPr lang="fr-FR" dirty="0"/>
              <a:t>Œuvre d’un collégien ; des poèmes rassemblés à Douai et recopiés consciencieusement dans deux cahiers. </a:t>
            </a:r>
          </a:p>
          <a:p>
            <a:pPr algn="just"/>
            <a:r>
              <a:rPr lang="fr-FR" dirty="0"/>
              <a:t>A. Rimbaud croit en un premier accomplissement poétique : dans la grâce de la jeunesse, il lotit une tentative de recueil de 22 poèmes. La fortune de cet ensemble – constamment remanié et recomposé par ses admirateurs, toujours en quête de l’étincelle originelle – variera au fil de ses réceptions successives =&gt; fougue,  audace de son âge ainsi que la révérence aux « phares » et aux courants de son temps avec lesquels il n’a pas encore rompu. Pas encore les pièces « du Voyant » qui inventeront à jamais la révolution rimbaldienne, les poèmes de Douai manifestent une charge poétique inouïe qui tient à la force même de son émergence.</a:t>
            </a:r>
          </a:p>
          <a:p>
            <a:pPr algn="just"/>
            <a:r>
              <a:rPr lang="fr-FR" dirty="0"/>
              <a:t>Dès le départ de son aventure, Rimbaud mesure qu’il ne peut s’accomplir d’émancipation morale, politique ou poétique qu’à travers l’émergence d’une « culture en désordre », subvertie. </a:t>
            </a:r>
          </a:p>
          <a:p>
            <a:pPr algn="just"/>
            <a:r>
              <a:rPr lang="fr-FR" dirty="0"/>
              <a:t>À travers l’étude de l’œuvre et du parcours associé « Émancipations créatrices », il s’agit ainsi de réfléchir avec les élèves :</a:t>
            </a:r>
          </a:p>
          <a:p>
            <a:pPr algn="just">
              <a:buFontTx/>
              <a:buChar char="-"/>
            </a:pPr>
            <a:r>
              <a:rPr lang="fr-FR" dirty="0"/>
              <a:t>aux enjeux de l’élargissement </a:t>
            </a:r>
            <a:r>
              <a:rPr lang="fr-FR" i="1" dirty="0"/>
              <a:t>de</a:t>
            </a:r>
            <a:r>
              <a:rPr lang="fr-FR" dirty="0"/>
              <a:t> la création et </a:t>
            </a:r>
            <a:r>
              <a:rPr lang="fr-FR" i="1" dirty="0"/>
              <a:t>par</a:t>
            </a:r>
            <a:r>
              <a:rPr lang="fr-FR" dirty="0"/>
              <a:t> la création, force poétique autant que morale et politique ;  </a:t>
            </a:r>
          </a:p>
          <a:p>
            <a:pPr algn="just">
              <a:buFontTx/>
              <a:buChar char="-"/>
            </a:pPr>
            <a:r>
              <a:rPr lang="fr-FR" dirty="0"/>
              <a:t>en particulier, mettre en lumière que l’intuition majeure du recueil est de poser l’émancipation du langage comme la mère de toutes les émancipations – en ce qu’elle délie toutes les représentations et les assignations. Ce faisant, les </a:t>
            </a:r>
            <a:r>
              <a:rPr lang="fr-FR" i="1" dirty="0"/>
              <a:t>Cahiers de Douai</a:t>
            </a:r>
            <a:r>
              <a:rPr lang="fr-FR" dirty="0"/>
              <a:t> paramètrent le code génétique de la création poétique pour les cinquante ans à venir. </a:t>
            </a:r>
          </a:p>
          <a:p>
            <a:pPr algn="just">
              <a:buFontTx/>
              <a:buChar char="-"/>
            </a:pPr>
            <a:r>
              <a:rPr lang="fr-FR" dirty="0"/>
              <a:t>Aux procédés d’écriture, entre recréations lexicales, ruptures de registres, décalages réalistes, voire scatologiques, images fulgurantes, intrusions de citations ou de caricatures qui relèvent presque du collage, ou encore rimes qui « tremblotent » de manière ludique ou parodique, </a:t>
            </a:r>
          </a:p>
          <a:p>
            <a:pPr algn="just">
              <a:buFontTx/>
              <a:buChar char="-"/>
            </a:pPr>
            <a:r>
              <a:rPr lang="fr-FR" dirty="0"/>
              <a:t>aux avancées du romantisme, le poète faisant appel d’air au profit des « autres horribles travailleurs » qui viendront à sa suite, de Corbière aux surréalistes, de Lautréamont à Césaire. 	</a:t>
            </a:r>
          </a:p>
          <a:p>
            <a:pPr algn="just"/>
            <a:endParaRPr lang="fr-FR" dirty="0"/>
          </a:p>
          <a:p>
            <a:pPr algn="just"/>
            <a:endParaRPr lang="fr-FR" dirty="0"/>
          </a:p>
        </p:txBody>
      </p:sp>
      <p:sp>
        <p:nvSpPr>
          <p:cNvPr id="2" name="ZoneTexte 1">
            <a:extLst>
              <a:ext uri="{FF2B5EF4-FFF2-40B4-BE49-F238E27FC236}">
                <a16:creationId xmlns:a16="http://schemas.microsoft.com/office/drawing/2014/main" id="{6FD0954F-C4DA-94EC-3161-58B4F924A5C5}"/>
              </a:ext>
            </a:extLst>
          </p:cNvPr>
          <p:cNvSpPr txBox="1"/>
          <p:nvPr/>
        </p:nvSpPr>
        <p:spPr>
          <a:xfrm>
            <a:off x="315310" y="58048"/>
            <a:ext cx="11613931" cy="461665"/>
          </a:xfrm>
          <a:prstGeom prst="rect">
            <a:avLst/>
          </a:prstGeom>
          <a:noFill/>
        </p:spPr>
        <p:txBody>
          <a:bodyPr wrap="square" rtlCol="0">
            <a:spAutoFit/>
          </a:bodyPr>
          <a:lstStyle/>
          <a:p>
            <a:pPr algn="ctr"/>
            <a:r>
              <a:rPr lang="fr-FR" sz="2400" b="1" dirty="0">
                <a:solidFill>
                  <a:srgbClr val="FF0000"/>
                </a:solidFill>
              </a:rPr>
              <a:t>Arthur Rimbaud – texte descriptif du parcours « Émancipations créatrices » : </a:t>
            </a:r>
          </a:p>
        </p:txBody>
      </p:sp>
    </p:spTree>
    <p:extLst>
      <p:ext uri="{BB962C8B-B14F-4D97-AF65-F5344CB8AC3E}">
        <p14:creationId xmlns:p14="http://schemas.microsoft.com/office/powerpoint/2010/main" val="17398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29</a:t>
            </a:fld>
            <a:endParaRPr lang="fr-FR"/>
          </a:p>
        </p:txBody>
      </p:sp>
      <p:sp>
        <p:nvSpPr>
          <p:cNvPr id="5" name="Espace réservé du contenu 4"/>
          <p:cNvSpPr>
            <a:spLocks noGrp="1"/>
          </p:cNvSpPr>
          <p:nvPr>
            <p:ph sz="quarter" idx="14"/>
          </p:nvPr>
        </p:nvSpPr>
        <p:spPr>
          <a:xfrm>
            <a:off x="248770" y="1338086"/>
            <a:ext cx="11638429" cy="4980360"/>
          </a:xfrm>
        </p:spPr>
        <p:txBody>
          <a:bodyPr>
            <a:normAutofit fontScale="92500" lnSpcReduction="20000"/>
          </a:bodyPr>
          <a:lstStyle/>
          <a:p>
            <a:pPr algn="just"/>
            <a:r>
              <a:rPr lang="fr-FR" sz="1867" dirty="0">
                <a:ea typeface="+mn-lt"/>
                <a:cs typeface="+mn-lt"/>
              </a:rPr>
              <a:t>Parue en 1952, </a:t>
            </a:r>
            <a:r>
              <a:rPr lang="fr-FR" sz="1867" i="1" dirty="0">
                <a:ea typeface="+mn-lt"/>
                <a:cs typeface="+mn-lt"/>
              </a:rPr>
              <a:t>La Rage de l’expression</a:t>
            </a:r>
            <a:r>
              <a:rPr lang="fr-FR" sz="1867" dirty="0">
                <a:ea typeface="+mn-lt"/>
                <a:cs typeface="+mn-lt"/>
              </a:rPr>
              <a:t> succède au </a:t>
            </a:r>
            <a:r>
              <a:rPr lang="fr-FR" sz="1867" i="1" dirty="0">
                <a:ea typeface="+mn-lt"/>
                <a:cs typeface="+mn-lt"/>
              </a:rPr>
              <a:t>Parti pris des choses</a:t>
            </a:r>
            <a:r>
              <a:rPr lang="fr-FR" sz="1867" dirty="0">
                <a:ea typeface="+mn-lt"/>
                <a:cs typeface="+mn-lt"/>
              </a:rPr>
              <a:t>, mais le recueil est élaboré alors que Ponge est mobilisé puis engagé dans la Résistance. </a:t>
            </a:r>
          </a:p>
          <a:p>
            <a:pPr algn="just"/>
            <a:r>
              <a:rPr lang="fr-FR" sz="1867" dirty="0">
                <a:ea typeface="+mn-lt"/>
                <a:cs typeface="+mn-lt"/>
              </a:rPr>
              <a:t>Mais la « rage » qui s’y fait entendre n’est pas seulement celle d’un monde en guerre dans lequel il faut résister aux dictatures qui sont aussi mise au garde-à-vous des discours : s’il faut « écrire contre » (p. 168), c’est aussi contre le risque dont est porteuse l’œuvre précédente, ce </a:t>
            </a:r>
            <a:r>
              <a:rPr lang="fr-FR" sz="1867" i="1" dirty="0">
                <a:ea typeface="+mn-lt"/>
                <a:cs typeface="+mn-lt"/>
              </a:rPr>
              <a:t>Parti pris des choses</a:t>
            </a:r>
            <a:r>
              <a:rPr lang="fr-FR" sz="1867" dirty="0">
                <a:ea typeface="+mn-lt"/>
                <a:cs typeface="+mn-lt"/>
              </a:rPr>
              <a:t> qui menace de faire de chaque poème une « marqueterie », une petite pièce précieuse et virtuose fermée sur elle-même, une caricature du mallarméen « bibelot d’inanité sonore ». </a:t>
            </a:r>
          </a:p>
          <a:p>
            <a:pPr algn="just"/>
            <a:r>
              <a:rPr lang="fr-FR" sz="1867" dirty="0">
                <a:ea typeface="+mn-lt"/>
                <a:cs typeface="+mn-lt"/>
              </a:rPr>
              <a:t>À cela, l’écrivain objecte donc une </a:t>
            </a:r>
            <a:r>
              <a:rPr lang="fr-FR" sz="1867" i="1" dirty="0">
                <a:ea typeface="+mn-lt"/>
                <a:cs typeface="+mn-lt"/>
              </a:rPr>
              <a:t>Rage de l’expression</a:t>
            </a:r>
            <a:r>
              <a:rPr lang="fr-FR" sz="1867" dirty="0">
                <a:ea typeface="+mn-lt"/>
                <a:cs typeface="+mn-lt"/>
              </a:rPr>
              <a:t>, plutôt un mouvement destructeur – le mouvement même du refus – qu’une collection de poèmes, une œuvre en train de se faire, et qui déploie toute la gamme de ce que peut le langage, du lyrique au critique.</a:t>
            </a:r>
            <a:endParaRPr lang="fr-FR" dirty="0"/>
          </a:p>
          <a:p>
            <a:pPr algn="just"/>
            <a:r>
              <a:rPr lang="fr-FR" sz="1867" dirty="0">
                <a:ea typeface="+mn-lt"/>
                <a:cs typeface="+mn-lt"/>
              </a:rPr>
              <a:t>Le parcours « Dans l’atelier du poète » invite donc tout à la fois =&gt;</a:t>
            </a:r>
          </a:p>
          <a:p>
            <a:pPr algn="just">
              <a:buFontTx/>
              <a:buChar char="-"/>
            </a:pPr>
            <a:r>
              <a:rPr lang="fr-FR" sz="1867" dirty="0">
                <a:ea typeface="+mn-lt"/>
                <a:cs typeface="+mn-lt"/>
              </a:rPr>
              <a:t>à parcourir l’ouvrage en donnant à comprendre cette dynamique d’une œuvre qui se refuse à être autre chose qu’ouvrage et travail en cours – pour entrer dans la fabrique de l’œuvre, avec le poète artisan –, </a:t>
            </a:r>
          </a:p>
          <a:p>
            <a:pPr algn="just">
              <a:buFontTx/>
              <a:buChar char="-"/>
            </a:pPr>
            <a:r>
              <a:rPr lang="fr-FR" sz="1867" dirty="0">
                <a:ea typeface="+mn-lt"/>
                <a:cs typeface="+mn-lt"/>
              </a:rPr>
              <a:t>et en l’inscrivant dans une réflexion plus générale sur la création littéraire et plus largement artistique comme processus : c’est aussi ce qui permet d’envisager très directement le travail pédagogique conduit avec les classes au-delà des exercices canoniques de l’examen.</a:t>
            </a:r>
            <a:endParaRPr lang="fr-FR" dirty="0"/>
          </a:p>
        </p:txBody>
      </p:sp>
      <p:sp>
        <p:nvSpPr>
          <p:cNvPr id="7" name="Titre 6">
            <a:extLst>
              <a:ext uri="{FF2B5EF4-FFF2-40B4-BE49-F238E27FC236}">
                <a16:creationId xmlns:a16="http://schemas.microsoft.com/office/drawing/2014/main" id="{9C868D9D-A15E-86A9-150C-476F94B63A53}"/>
              </a:ext>
            </a:extLst>
          </p:cNvPr>
          <p:cNvSpPr>
            <a:spLocks noGrp="1"/>
          </p:cNvSpPr>
          <p:nvPr>
            <p:ph type="title"/>
          </p:nvPr>
        </p:nvSpPr>
        <p:spPr>
          <a:xfrm>
            <a:off x="121800" y="375036"/>
            <a:ext cx="11923055" cy="497323"/>
          </a:xfrm>
        </p:spPr>
        <p:txBody>
          <a:bodyPr>
            <a:normAutofit/>
          </a:bodyPr>
          <a:lstStyle/>
          <a:p>
            <a:pPr algn="ctr"/>
            <a:r>
              <a:rPr lang="fr-FR" sz="2400" b="1" dirty="0">
                <a:solidFill>
                  <a:srgbClr val="FF0000"/>
                </a:solidFill>
              </a:rPr>
              <a:t>Francis Ponge – texte descriptif du parcours « Dans l’atelier du poète » : </a:t>
            </a:r>
            <a:endParaRPr lang="fr-MQ" sz="2400" dirty="0">
              <a:solidFill>
                <a:srgbClr val="FF0000"/>
              </a:solidFill>
            </a:endParaRPr>
          </a:p>
        </p:txBody>
      </p:sp>
    </p:spTree>
    <p:extLst>
      <p:ext uri="{BB962C8B-B14F-4D97-AF65-F5344CB8AC3E}">
        <p14:creationId xmlns:p14="http://schemas.microsoft.com/office/powerpoint/2010/main" val="350474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25885-811F-9482-81B0-EB6D8F3767D9}"/>
              </a:ext>
            </a:extLst>
          </p:cNvPr>
          <p:cNvSpPr>
            <a:spLocks noGrp="1"/>
          </p:cNvSpPr>
          <p:nvPr>
            <p:ph type="title"/>
          </p:nvPr>
        </p:nvSpPr>
        <p:spPr>
          <a:xfrm>
            <a:off x="242962" y="249621"/>
            <a:ext cx="11726534" cy="469318"/>
          </a:xfrm>
        </p:spPr>
        <p:txBody>
          <a:bodyPr anchor="ctr">
            <a:normAutofit fontScale="90000"/>
          </a:bodyPr>
          <a:lstStyle/>
          <a:p>
            <a:pPr algn="ctr"/>
            <a:r>
              <a:rPr lang="fr-FR" dirty="0">
                <a:solidFill>
                  <a:srgbClr val="FF0000"/>
                </a:solidFill>
              </a:rPr>
              <a:t>L</a:t>
            </a:r>
            <a:r>
              <a:rPr lang="fr-MQ" dirty="0">
                <a:solidFill>
                  <a:srgbClr val="FF0000"/>
                </a:solidFill>
              </a:rPr>
              <a:t>es raisons d’une harmonisation </a:t>
            </a:r>
          </a:p>
        </p:txBody>
      </p:sp>
      <p:sp>
        <p:nvSpPr>
          <p:cNvPr id="3" name="Espace réservé du contenu 2">
            <a:extLst>
              <a:ext uri="{FF2B5EF4-FFF2-40B4-BE49-F238E27FC236}">
                <a16:creationId xmlns:a16="http://schemas.microsoft.com/office/drawing/2014/main" id="{7186EC74-9593-F02D-A092-9EA1CEF02FBC}"/>
              </a:ext>
            </a:extLst>
          </p:cNvPr>
          <p:cNvSpPr>
            <a:spLocks noGrp="1"/>
          </p:cNvSpPr>
          <p:nvPr>
            <p:ph idx="1"/>
          </p:nvPr>
        </p:nvSpPr>
        <p:spPr>
          <a:xfrm>
            <a:off x="348065" y="982112"/>
            <a:ext cx="10719327" cy="5040316"/>
          </a:xfrm>
        </p:spPr>
        <p:txBody>
          <a:bodyPr>
            <a:normAutofit fontScale="92500" lnSpcReduction="10000"/>
          </a:bodyPr>
          <a:lstStyle/>
          <a:p>
            <a:pPr algn="just">
              <a:lnSpc>
                <a:spcPct val="110000"/>
              </a:lnSpc>
            </a:pPr>
            <a:r>
              <a:rPr lang="fr-FR" sz="2400" dirty="0">
                <a:effectLst/>
              </a:rPr>
              <a:t>Les notes attribuées peuvent varier sensiblement d'un correcteur à l'autre</a:t>
            </a:r>
          </a:p>
          <a:p>
            <a:pPr algn="just">
              <a:lnSpc>
                <a:spcPct val="110000"/>
              </a:lnSpc>
            </a:pPr>
            <a:r>
              <a:rPr lang="fr-FR" sz="2400" dirty="0">
                <a:effectLst/>
              </a:rPr>
              <a:t>Or, au regard des programmes et des définitions d'épreuves écrites qui revêtent une portée nationale, il est nécessaire d'assurer un traitement équitable à tous les candidats concernés en conciliant </a:t>
            </a:r>
            <a:r>
              <a:rPr lang="fr-FR" sz="2400" b="1" dirty="0">
                <a:effectLst/>
              </a:rPr>
              <a:t>la liberté d'appréciation des correcteurs </a:t>
            </a:r>
            <a:r>
              <a:rPr lang="fr-FR" sz="2400" dirty="0">
                <a:effectLst/>
              </a:rPr>
              <a:t>et la </a:t>
            </a:r>
            <a:r>
              <a:rPr lang="fr-FR" sz="2400" b="1" dirty="0">
                <a:effectLst/>
              </a:rPr>
              <a:t>souveraineté des jurys d'examens avec l'homogénéité de correction</a:t>
            </a:r>
            <a:r>
              <a:rPr lang="fr-FR" sz="2400" dirty="0">
                <a:effectLst/>
              </a:rPr>
              <a:t>. </a:t>
            </a:r>
          </a:p>
          <a:p>
            <a:pPr algn="just">
              <a:lnSpc>
                <a:spcPct val="110000"/>
              </a:lnSpc>
            </a:pPr>
            <a:r>
              <a:rPr lang="fr-FR" sz="2400" dirty="0">
                <a:effectLst/>
              </a:rPr>
              <a:t>La réunion d'harmonisation complète la réunion d'entente. Elle permet :</a:t>
            </a:r>
            <a:br>
              <a:rPr lang="fr-FR" sz="2400" dirty="0">
                <a:effectLst/>
              </a:rPr>
            </a:br>
            <a:r>
              <a:rPr lang="fr-FR" sz="2400" dirty="0">
                <a:effectLst/>
              </a:rPr>
              <a:t>- la </a:t>
            </a:r>
            <a:r>
              <a:rPr lang="fr-FR" sz="2400" b="1" dirty="0">
                <a:effectLst/>
              </a:rPr>
              <a:t>comparaison des résultats </a:t>
            </a:r>
            <a:r>
              <a:rPr lang="fr-FR" sz="2400" dirty="0">
                <a:effectLst/>
              </a:rPr>
              <a:t>(moyennes et répartitions des notes entre correcteurs) ;</a:t>
            </a:r>
            <a:br>
              <a:rPr lang="fr-FR" sz="2400" dirty="0">
                <a:effectLst/>
              </a:rPr>
            </a:br>
            <a:r>
              <a:rPr lang="fr-FR" sz="2400" dirty="0">
                <a:effectLst/>
              </a:rPr>
              <a:t>- une nouvelle lecture de telle ou telle copie ou type de copie ;</a:t>
            </a:r>
            <a:br>
              <a:rPr lang="fr-FR" sz="2400" dirty="0">
                <a:effectLst/>
              </a:rPr>
            </a:br>
            <a:r>
              <a:rPr lang="fr-FR" sz="2400" dirty="0">
                <a:effectLst/>
              </a:rPr>
              <a:t>- la recherche des causes objectives susceptibles d'expliquer les écarts de notes importants ;</a:t>
            </a:r>
            <a:br>
              <a:rPr lang="fr-FR" sz="2400" dirty="0">
                <a:effectLst/>
              </a:rPr>
            </a:br>
            <a:r>
              <a:rPr lang="fr-FR" sz="2400" dirty="0">
                <a:effectLst/>
              </a:rPr>
              <a:t>- la révision éventuelle de certaines notes après discussion.</a:t>
            </a:r>
            <a:br>
              <a:rPr lang="fr-FR" sz="1100" dirty="0">
                <a:effectLst/>
              </a:rPr>
            </a:br>
            <a:endParaRPr lang="fr-MQ" sz="1100" dirty="0"/>
          </a:p>
        </p:txBody>
      </p:sp>
      <p:sp>
        <p:nvSpPr>
          <p:cNvPr id="8" name="Date Placeholder 10">
            <a:extLst>
              <a:ext uri="{FF2B5EF4-FFF2-40B4-BE49-F238E27FC236}">
                <a16:creationId xmlns:a16="http://schemas.microsoft.com/office/drawing/2014/main" id="{4DEB0A7C-20DF-4833-FAB5-B191FC96B095}"/>
              </a:ext>
            </a:extLst>
          </p:cNvPr>
          <p:cNvSpPr>
            <a:spLocks noGrp="1"/>
          </p:cNvSpPr>
          <p:nvPr>
            <p:ph type="dt" sz="half" idx="10"/>
          </p:nvPr>
        </p:nvSpPr>
        <p:spPr>
          <a:xfrm rot="5400000">
            <a:off x="10477379" y="4629744"/>
            <a:ext cx="2653508" cy="365125"/>
          </a:xfrm>
        </p:spPr>
        <p:txBody>
          <a:bodyPr/>
          <a:lstStyle/>
          <a:p>
            <a:pPr>
              <a:spcAft>
                <a:spcPts val="600"/>
              </a:spcAft>
            </a:pPr>
            <a:fld id="{8A30D767-F653-423A-93E6-AAC55B8F1B4C}" type="datetime1">
              <a:rPr lang="en-US" smtClean="0"/>
              <a:pPr>
                <a:spcAft>
                  <a:spcPts val="600"/>
                </a:spcAft>
              </a:pPr>
              <a:t>7/5/23</a:t>
            </a:fld>
            <a:endParaRPr lang="en-US"/>
          </a:p>
        </p:txBody>
      </p:sp>
      <p:sp>
        <p:nvSpPr>
          <p:cNvPr id="10" name="Footer Placeholder 11">
            <a:extLst>
              <a:ext uri="{FF2B5EF4-FFF2-40B4-BE49-F238E27FC236}">
                <a16:creationId xmlns:a16="http://schemas.microsoft.com/office/drawing/2014/main" id="{D3F11434-174D-1999-3EFB-12EAB103792E}"/>
              </a:ext>
            </a:extLst>
          </p:cNvPr>
          <p:cNvSpPr>
            <a:spLocks noGrp="1"/>
          </p:cNvSpPr>
          <p:nvPr>
            <p:ph type="ftr" sz="quarter" idx="11"/>
          </p:nvPr>
        </p:nvSpPr>
        <p:spPr>
          <a:xfrm>
            <a:off x="8610602" y="6318446"/>
            <a:ext cx="2743198" cy="365125"/>
          </a:xfrm>
        </p:spPr>
        <p:txBody>
          <a:bodyPr/>
          <a:lstStyle/>
          <a:p>
            <a:pPr>
              <a:spcAft>
                <a:spcPts val="600"/>
              </a:spcAft>
            </a:pPr>
            <a:r>
              <a:rPr lang="en-US" dirty="0" err="1"/>
              <a:t>Harmonisation</a:t>
            </a:r>
            <a:r>
              <a:rPr lang="en-US" dirty="0"/>
              <a:t> ÉAF  2023</a:t>
            </a:r>
          </a:p>
        </p:txBody>
      </p:sp>
      <p:sp>
        <p:nvSpPr>
          <p:cNvPr id="12" name="Slide Number Placeholder 12">
            <a:extLst>
              <a:ext uri="{FF2B5EF4-FFF2-40B4-BE49-F238E27FC236}">
                <a16:creationId xmlns:a16="http://schemas.microsoft.com/office/drawing/2014/main" id="{E81E43C7-A0CC-1802-1337-C72177715401}"/>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pPr>
                <a:spcAft>
                  <a:spcPts val="600"/>
                </a:spcAft>
              </a:pPr>
              <a:t>3</a:t>
            </a:fld>
            <a:endParaRPr lang="en-US"/>
          </a:p>
        </p:txBody>
      </p:sp>
    </p:spTree>
    <p:extLst>
      <p:ext uri="{BB962C8B-B14F-4D97-AF65-F5344CB8AC3E}">
        <p14:creationId xmlns:p14="http://schemas.microsoft.com/office/powerpoint/2010/main" val="166494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a:p>
        </p:txBody>
      </p:sp>
      <p:sp>
        <p:nvSpPr>
          <p:cNvPr id="5" name="Espace réservé du contenu 4"/>
          <p:cNvSpPr>
            <a:spLocks noGrp="1"/>
          </p:cNvSpPr>
          <p:nvPr>
            <p:ph sz="quarter" idx="14"/>
          </p:nvPr>
        </p:nvSpPr>
        <p:spPr>
          <a:xfrm>
            <a:off x="113451" y="610791"/>
            <a:ext cx="11856045" cy="6072779"/>
          </a:xfrm>
        </p:spPr>
        <p:txBody>
          <a:bodyPr>
            <a:normAutofit fontScale="25000" lnSpcReduction="20000"/>
          </a:bodyPr>
          <a:lstStyle/>
          <a:p>
            <a:pPr algn="just"/>
            <a:r>
              <a:rPr lang="fr-FR" sz="5600" i="1" dirty="0">
                <a:ea typeface="+mn-lt"/>
                <a:cs typeface="+mn-lt"/>
              </a:rPr>
              <a:t>Mes forêts,</a:t>
            </a:r>
            <a:r>
              <a:rPr lang="fr-FR" sz="5600" dirty="0">
                <a:ea typeface="+mn-lt"/>
                <a:cs typeface="+mn-lt"/>
              </a:rPr>
              <a:t> paru en 2021, dans la création multimodale de l’autrice québécoise contemporaine, apparaît immédiatement après le roman </a:t>
            </a:r>
            <a:r>
              <a:rPr lang="fr-FR" sz="5600" i="1" dirty="0">
                <a:ea typeface="+mn-lt"/>
                <a:cs typeface="+mn-lt"/>
              </a:rPr>
              <a:t>Pas même le bruit d’un fleuve</a:t>
            </a:r>
            <a:r>
              <a:rPr lang="fr-FR" sz="5600" dirty="0">
                <a:ea typeface="+mn-lt"/>
                <a:cs typeface="+mn-lt"/>
              </a:rPr>
              <a:t> (2020). </a:t>
            </a:r>
          </a:p>
          <a:p>
            <a:pPr algn="just"/>
            <a:r>
              <a:rPr lang="fr-FR" sz="5600" dirty="0">
                <a:ea typeface="+mn-lt"/>
                <a:cs typeface="+mn-lt"/>
              </a:rPr>
              <a:t>Le « parcours » tel qu’il est défini dans les programmes de Français articule l’étude de l’œuvre à celle des contextes historiques et génériques qui permettent de la situer et d’ouvrir le champ de la réflexion des élèves vers un élargissement littéraire et culturel. </a:t>
            </a:r>
          </a:p>
          <a:p>
            <a:pPr algn="just"/>
            <a:r>
              <a:rPr lang="fr-FR" sz="5600" dirty="0">
                <a:ea typeface="+mn-lt"/>
                <a:cs typeface="+mn-lt"/>
              </a:rPr>
              <a:t>« La poésie, la nature, l’intime » renvoie donc tout à la fois =&gt;</a:t>
            </a:r>
          </a:p>
          <a:p>
            <a:pPr algn="just">
              <a:buFontTx/>
              <a:buChar char="-"/>
            </a:pPr>
            <a:r>
              <a:rPr lang="fr-FR" sz="5600" dirty="0">
                <a:ea typeface="+mn-lt"/>
                <a:cs typeface="+mn-lt"/>
              </a:rPr>
              <a:t>À la confrontation à la nature, dans les turbulences de laquelle se dessinent et ne cessent de se reconfigurer la conscience, ou l’esprit, ou l’âme humaine, constitue ainsi une constante, ou au moins une forte nervure de l’œuvre. D’autres livres viennent le confirmer : </a:t>
            </a:r>
            <a:r>
              <a:rPr lang="fr-FR" sz="5600" i="1" dirty="0">
                <a:ea typeface="+mn-lt"/>
                <a:cs typeface="+mn-lt"/>
              </a:rPr>
              <a:t>Le Vent, le Désordre, l’Oubli</a:t>
            </a:r>
            <a:r>
              <a:rPr lang="fr-FR" sz="5600" dirty="0">
                <a:ea typeface="+mn-lt"/>
                <a:cs typeface="+mn-lt"/>
              </a:rPr>
              <a:t> (1991) ; </a:t>
            </a:r>
            <a:r>
              <a:rPr lang="fr-FR" sz="5600" i="1" dirty="0">
                <a:ea typeface="+mn-lt"/>
                <a:cs typeface="+mn-lt"/>
              </a:rPr>
              <a:t>Sans bord, sans bout du monde</a:t>
            </a:r>
            <a:r>
              <a:rPr lang="fr-FR" sz="5600" dirty="0">
                <a:ea typeface="+mn-lt"/>
                <a:cs typeface="+mn-lt"/>
              </a:rPr>
              <a:t> (1995) ; </a:t>
            </a:r>
            <a:r>
              <a:rPr lang="fr-FR" sz="5600" i="1" dirty="0">
                <a:ea typeface="+mn-lt"/>
                <a:cs typeface="+mn-lt"/>
              </a:rPr>
              <a:t>Ravir : les lieux</a:t>
            </a:r>
            <a:r>
              <a:rPr lang="fr-FR" sz="5600" dirty="0">
                <a:ea typeface="+mn-lt"/>
                <a:cs typeface="+mn-lt"/>
              </a:rPr>
              <a:t> (2005) ; </a:t>
            </a:r>
            <a:r>
              <a:rPr lang="fr-FR" sz="5600" i="1" dirty="0">
                <a:ea typeface="+mn-lt"/>
                <a:cs typeface="+mn-lt"/>
              </a:rPr>
              <a:t>Monde fragile, choses frêles</a:t>
            </a:r>
            <a:r>
              <a:rPr lang="fr-FR" sz="5600" dirty="0">
                <a:ea typeface="+mn-lt"/>
                <a:cs typeface="+mn-lt"/>
              </a:rPr>
              <a:t> (2006) ; </a:t>
            </a:r>
            <a:r>
              <a:rPr lang="fr-FR" sz="5600" i="1" dirty="0">
                <a:ea typeface="+mn-lt"/>
                <a:cs typeface="+mn-lt"/>
              </a:rPr>
              <a:t>Le Temps du paysage</a:t>
            </a:r>
            <a:r>
              <a:rPr lang="fr-FR" sz="5600" dirty="0">
                <a:ea typeface="+mn-lt"/>
                <a:cs typeface="+mn-lt"/>
              </a:rPr>
              <a:t> (2016)…  À la thématique de l’arbre : </a:t>
            </a:r>
            <a:r>
              <a:rPr lang="fr-FR" sz="5600" dirty="0">
                <a:cs typeface="Arial"/>
              </a:rPr>
              <a:t>le livre d’Hélène </a:t>
            </a:r>
            <a:r>
              <a:rPr lang="fr-FR" sz="5600" dirty="0" err="1">
                <a:cs typeface="Arial"/>
              </a:rPr>
              <a:t>Dorion</a:t>
            </a:r>
            <a:r>
              <a:rPr lang="fr-FR" sz="5600" dirty="0">
                <a:cs typeface="Arial"/>
              </a:rPr>
              <a:t> part et parle des arbres, de leur « écorce incertaine », de « forêts », et rejoint ainsi une longue tradition pour laquelle, de Virgile à Philippe Jaccottet, l’association de « la poésie » et de la « nature » n’a (presque) jamais cessé de s’imposer. </a:t>
            </a:r>
          </a:p>
          <a:p>
            <a:pPr algn="just">
              <a:buFontTx/>
              <a:buChar char="-"/>
            </a:pPr>
            <a:r>
              <a:rPr lang="fr-FR" sz="5600" dirty="0">
                <a:cs typeface="Arial"/>
              </a:rPr>
              <a:t>À l’intime : le recueil rend compte d’une recherche, fondée sur les liens d’une extériorité (dont on sait qu’elle rejoint l’étymologie du mot « forêt ») à une intériorité – à l’intime, qui, en nous rappelant que nous sommes parties prenantes de la nature, enseigne une possible habitation poétique de la terre. Loin de s’opposer, dehors et dedans se conjoignent, et découvrent, par une vigilante écoute du « bruissement du temps », une promesse de vie : « je suis cette ramille qui frémit/ au bout du vide. Trace un invisible chemin/vers l’horizon ». </a:t>
            </a:r>
            <a:r>
              <a:rPr lang="fr-FR" sz="5600" dirty="0">
                <a:ea typeface="+mn-lt"/>
                <a:cs typeface="+mn-lt"/>
              </a:rPr>
              <a:t>À cette quête d’une identité forcément multiple, parce que vivante, et d’une relation qui bouscule la séparation erronée qui opposerait l’humanité au monde, deux autres titres peuvent servir d’emblème : </a:t>
            </a:r>
            <a:r>
              <a:rPr lang="fr-FR" sz="5600" i="1" dirty="0">
                <a:ea typeface="+mn-lt"/>
                <a:cs typeface="+mn-lt"/>
              </a:rPr>
              <a:t>Portraits de mers</a:t>
            </a:r>
            <a:r>
              <a:rPr lang="fr-FR" sz="5600" dirty="0">
                <a:ea typeface="+mn-lt"/>
                <a:cs typeface="+mn-lt"/>
              </a:rPr>
              <a:t> (2000), qui offre ainsi à l’immensité un visage, et réciproquement </a:t>
            </a:r>
            <a:r>
              <a:rPr lang="fr-FR" sz="5600" i="1" dirty="0">
                <a:ea typeface="+mn-lt"/>
                <a:cs typeface="+mn-lt"/>
              </a:rPr>
              <a:t>Un visage appuyé contre le monde</a:t>
            </a:r>
            <a:r>
              <a:rPr lang="fr-FR" sz="5600" dirty="0">
                <a:ea typeface="+mn-lt"/>
                <a:cs typeface="+mn-lt"/>
              </a:rPr>
              <a:t> (1990, réédité en 2001) –  qui peut-être dit tout. L’autrice invite à </a:t>
            </a:r>
            <a:r>
              <a:rPr lang="fr-FR" sz="5600" dirty="0">
                <a:cs typeface="Arial"/>
              </a:rPr>
              <a:t>saisir dans le langage la singularité d’une présence sensible, pour laquelle l’opposition entre le sujet et l’objet, le moi et le monde, le « dehors » des forêts et l’intime d’une conscience se trouve contestée. « Mes forêts sont un long passage/ pour nos mots d’exil et de survie […] / et quand je m’y promène/ c’est pour prendre le large/ vers moi-même », concluent </a:t>
            </a:r>
            <a:r>
              <a:rPr lang="fr-FR" sz="5600" i="1" dirty="0">
                <a:cs typeface="Arial"/>
              </a:rPr>
              <a:t>Mes Forêts.</a:t>
            </a:r>
          </a:p>
          <a:p>
            <a:pPr algn="just">
              <a:buFontTx/>
              <a:buChar char="-"/>
            </a:pPr>
            <a:r>
              <a:rPr lang="fr-FR" sz="5600" dirty="0">
                <a:cs typeface="Arial"/>
              </a:rPr>
              <a:t>le groupement de textes et d’iconographies pourra puiser dans cette très vaste histoire, au choix du professeur pour quelques repères diachroniques, ou pour rapprocher la poésie d’Hélène </a:t>
            </a:r>
            <a:r>
              <a:rPr lang="fr-FR" sz="5600" dirty="0" err="1">
                <a:cs typeface="Arial"/>
              </a:rPr>
              <a:t>Dorion</a:t>
            </a:r>
            <a:r>
              <a:rPr lang="fr-FR" sz="5600" dirty="0">
                <a:cs typeface="Arial"/>
              </a:rPr>
              <a:t> d’autres chants du monde qui lui sont contemporains (chez Yves Bonnefoy, </a:t>
            </a:r>
            <a:r>
              <a:rPr lang="fr-FR" sz="5600" dirty="0" err="1">
                <a:cs typeface="Arial"/>
              </a:rPr>
              <a:t>Lorand</a:t>
            </a:r>
            <a:r>
              <a:rPr lang="fr-FR" sz="5600" dirty="0">
                <a:cs typeface="Arial"/>
              </a:rPr>
              <a:t> Gaspar, Philippe Jaccottet, Gustave </a:t>
            </a:r>
            <a:r>
              <a:rPr lang="fr-FR" sz="5600" dirty="0" err="1">
                <a:cs typeface="Arial"/>
              </a:rPr>
              <a:t>Roud</a:t>
            </a:r>
            <a:r>
              <a:rPr lang="fr-FR" sz="5600" dirty="0">
                <a:cs typeface="Arial"/>
              </a:rPr>
              <a:t>, James Sacré, et plus en amont la rugueuse appréhension de l’élémentaire chez Guillevic, ou Reverdy…)</a:t>
            </a:r>
          </a:p>
          <a:p>
            <a:endParaRPr lang="fr-FR" sz="1867" i="1" dirty="0">
              <a:cs typeface="Arial"/>
            </a:endParaRPr>
          </a:p>
        </p:txBody>
      </p:sp>
      <p:sp>
        <p:nvSpPr>
          <p:cNvPr id="8" name="Titre 7">
            <a:extLst>
              <a:ext uri="{FF2B5EF4-FFF2-40B4-BE49-F238E27FC236}">
                <a16:creationId xmlns:a16="http://schemas.microsoft.com/office/drawing/2014/main" id="{4F46B360-CF9D-115A-6991-3CEA582A20A5}"/>
              </a:ext>
            </a:extLst>
          </p:cNvPr>
          <p:cNvSpPr>
            <a:spLocks noGrp="1"/>
          </p:cNvSpPr>
          <p:nvPr>
            <p:ph type="title"/>
          </p:nvPr>
        </p:nvSpPr>
        <p:spPr>
          <a:xfrm>
            <a:off x="113451" y="63966"/>
            <a:ext cx="11983956" cy="503594"/>
          </a:xfrm>
        </p:spPr>
        <p:txBody>
          <a:bodyPr>
            <a:normAutofit fontScale="90000"/>
          </a:bodyPr>
          <a:lstStyle/>
          <a:p>
            <a:pPr algn="ctr"/>
            <a:r>
              <a:rPr lang="fr-FR" sz="2400" b="1" dirty="0">
                <a:solidFill>
                  <a:srgbClr val="FF0000"/>
                </a:solidFill>
              </a:rPr>
              <a:t>Hélène </a:t>
            </a:r>
            <a:r>
              <a:rPr lang="fr-FR" sz="2400" b="1" dirty="0" err="1">
                <a:solidFill>
                  <a:srgbClr val="FF0000"/>
                </a:solidFill>
              </a:rPr>
              <a:t>Dorion</a:t>
            </a:r>
            <a:r>
              <a:rPr lang="fr-FR" sz="2400" b="1" dirty="0">
                <a:solidFill>
                  <a:srgbClr val="FF0000"/>
                </a:solidFill>
              </a:rPr>
              <a:t>, </a:t>
            </a:r>
            <a:r>
              <a:rPr lang="fr-FR" sz="2400" b="1" i="1" dirty="0">
                <a:solidFill>
                  <a:srgbClr val="FF0000"/>
                </a:solidFill>
              </a:rPr>
              <a:t>Mes forêts</a:t>
            </a:r>
            <a:r>
              <a:rPr lang="fr-FR" sz="2400" i="1" dirty="0">
                <a:solidFill>
                  <a:srgbClr val="FF0000"/>
                </a:solidFill>
              </a:rPr>
              <a:t> - </a:t>
            </a:r>
            <a:r>
              <a:rPr lang="fr-FR" sz="2400" i="1" dirty="0">
                <a:solidFill>
                  <a:srgbClr val="FF0000"/>
                </a:solidFill>
                <a:ea typeface="+mn-lt"/>
                <a:cs typeface="+mn-lt"/>
              </a:rPr>
              <a:t>texte descriptif du p</a:t>
            </a:r>
            <a:r>
              <a:rPr lang="fr-FR" sz="2400" b="1" dirty="0">
                <a:solidFill>
                  <a:srgbClr val="FF0000"/>
                </a:solidFill>
                <a:ea typeface="+mn-lt"/>
                <a:cs typeface="+mn-lt"/>
              </a:rPr>
              <a:t>arcours « La poésie, la nature, l’intime » :</a:t>
            </a:r>
            <a:endParaRPr lang="fr-MQ" sz="2400" dirty="0">
              <a:solidFill>
                <a:srgbClr val="FF0000"/>
              </a:solidFill>
            </a:endParaRPr>
          </a:p>
        </p:txBody>
      </p:sp>
    </p:spTree>
    <p:extLst>
      <p:ext uri="{BB962C8B-B14F-4D97-AF65-F5344CB8AC3E}">
        <p14:creationId xmlns:p14="http://schemas.microsoft.com/office/powerpoint/2010/main" val="263824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2A36F-48F9-D533-9F20-A78FB8AB7B2C}"/>
              </a:ext>
            </a:extLst>
          </p:cNvPr>
          <p:cNvSpPr>
            <a:spLocks noGrp="1"/>
          </p:cNvSpPr>
          <p:nvPr>
            <p:ph type="ctrTitle"/>
          </p:nvPr>
        </p:nvSpPr>
        <p:spPr>
          <a:xfrm>
            <a:off x="325822" y="252249"/>
            <a:ext cx="11477295" cy="1100425"/>
          </a:xfrm>
        </p:spPr>
        <p:txBody>
          <a:bodyPr>
            <a:normAutofit fontScale="90000"/>
          </a:bodyPr>
          <a:lstStyle/>
          <a:p>
            <a:r>
              <a:rPr lang="fr-MQ" b="0" dirty="0">
                <a:solidFill>
                  <a:srgbClr val="FF0000"/>
                </a:solidFill>
              </a:rPr>
              <a:t>En attendant, </a:t>
            </a:r>
            <a:br>
              <a:rPr lang="fr-MQ" dirty="0">
                <a:solidFill>
                  <a:srgbClr val="FF0000"/>
                </a:solidFill>
              </a:rPr>
            </a:br>
            <a:r>
              <a:rPr lang="fr-MQ" dirty="0">
                <a:solidFill>
                  <a:srgbClr val="FF0000"/>
                </a:solidFill>
              </a:rPr>
              <a:t>Excellentes vacances à toutes et à tous ! </a:t>
            </a:r>
          </a:p>
        </p:txBody>
      </p:sp>
      <p:pic>
        <p:nvPicPr>
          <p:cNvPr id="8" name="Espace réservé du contenu 7" descr="Une image contenant dessin, Dessin animé, illustration, habits&#10;&#10;Description générée automatiquement">
            <a:extLst>
              <a:ext uri="{FF2B5EF4-FFF2-40B4-BE49-F238E27FC236}">
                <a16:creationId xmlns:a16="http://schemas.microsoft.com/office/drawing/2014/main" id="{E9E26154-EEC0-1B6E-6BC6-D0FC3651A54E}"/>
              </a:ext>
            </a:extLst>
          </p:cNvPr>
          <p:cNvPicPr>
            <a:picLocks noGrp="1" noChangeAspect="1"/>
          </p:cNvPicPr>
          <p:nvPr>
            <p:ph sz="quarter" idx="4294967295"/>
          </p:nvPr>
        </p:nvPicPr>
        <p:blipFill>
          <a:blip r:embed="rId2"/>
          <a:stretch>
            <a:fillRect/>
          </a:stretch>
        </p:blipFill>
        <p:spPr>
          <a:xfrm>
            <a:off x="1201617" y="1468337"/>
            <a:ext cx="5791370" cy="4734445"/>
          </a:xfrm>
          <a:noFill/>
        </p:spPr>
      </p:pic>
      <p:sp>
        <p:nvSpPr>
          <p:cNvPr id="13" name="Date Placeholder 3">
            <a:extLst>
              <a:ext uri="{FF2B5EF4-FFF2-40B4-BE49-F238E27FC236}">
                <a16:creationId xmlns:a16="http://schemas.microsoft.com/office/drawing/2014/main" id="{6BE2CEF2-B178-0EB8-C3DC-15DF4933457C}"/>
              </a:ext>
            </a:extLst>
          </p:cNvPr>
          <p:cNvSpPr>
            <a:spLocks noGrp="1"/>
          </p:cNvSpPr>
          <p:nvPr>
            <p:ph type="dt" sz="half" idx="10"/>
          </p:nvPr>
        </p:nvSpPr>
        <p:spPr>
          <a:xfrm rot="5400000">
            <a:off x="10477379" y="4629744"/>
            <a:ext cx="2653508" cy="365125"/>
          </a:xfrm>
        </p:spPr>
        <p:txBody>
          <a:bodyPr/>
          <a:lstStyle/>
          <a:p>
            <a:pPr>
              <a:spcAft>
                <a:spcPts val="600"/>
              </a:spcAft>
            </a:pPr>
            <a:fld id="{B769E0EF-6BDE-4A3A-A18D-10B1C4B03C37}" type="datetime1">
              <a:rPr lang="en-US" smtClean="0"/>
              <a:pPr>
                <a:spcAft>
                  <a:spcPts val="600"/>
                </a:spcAft>
              </a:pPr>
              <a:t>7/5/23</a:t>
            </a:fld>
            <a:endParaRPr lang="en-US"/>
          </a:p>
        </p:txBody>
      </p:sp>
      <p:sp>
        <p:nvSpPr>
          <p:cNvPr id="3" name="Espace réservé du pied de page 2">
            <a:extLst>
              <a:ext uri="{FF2B5EF4-FFF2-40B4-BE49-F238E27FC236}">
                <a16:creationId xmlns:a16="http://schemas.microsoft.com/office/drawing/2014/main" id="{B85487C8-4119-1EC1-7219-888E809F6B13}"/>
              </a:ext>
            </a:extLst>
          </p:cNvPr>
          <p:cNvSpPr>
            <a:spLocks noGrp="1"/>
          </p:cNvSpPr>
          <p:nvPr>
            <p:ph type="ftr" sz="quarter" idx="11"/>
          </p:nvPr>
        </p:nvSpPr>
        <p:spPr>
          <a:xfrm>
            <a:off x="8610602" y="6318446"/>
            <a:ext cx="2743198" cy="365125"/>
          </a:xfrm>
        </p:spPr>
        <p:txBody>
          <a:bodyPr>
            <a:normAutofit/>
          </a:bodyPr>
          <a:lstStyle/>
          <a:p>
            <a:pPr>
              <a:spcAft>
                <a:spcPts val="600"/>
              </a:spcAft>
            </a:pPr>
            <a:r>
              <a:rPr lang="fr-FR"/>
              <a:t>IGESR</a:t>
            </a:r>
          </a:p>
        </p:txBody>
      </p:sp>
      <p:sp>
        <p:nvSpPr>
          <p:cNvPr id="4" name="Espace réservé du numéro de diapositive 3">
            <a:extLst>
              <a:ext uri="{FF2B5EF4-FFF2-40B4-BE49-F238E27FC236}">
                <a16:creationId xmlns:a16="http://schemas.microsoft.com/office/drawing/2014/main" id="{07BF761A-EF39-549B-C4DA-F9B8F329CAA3}"/>
              </a:ext>
            </a:extLst>
          </p:cNvPr>
          <p:cNvSpPr>
            <a:spLocks noGrp="1"/>
          </p:cNvSpPr>
          <p:nvPr>
            <p:ph type="sldNum" sz="quarter" idx="12"/>
          </p:nvPr>
        </p:nvSpPr>
        <p:spPr>
          <a:xfrm>
            <a:off x="11353800" y="6318446"/>
            <a:ext cx="615696" cy="365125"/>
          </a:xfrm>
        </p:spPr>
        <p:txBody>
          <a:bodyPr>
            <a:normAutofit/>
          </a:bodyPr>
          <a:lstStyle/>
          <a:p>
            <a:pPr>
              <a:spcAft>
                <a:spcPts val="600"/>
              </a:spcAft>
            </a:pPr>
            <a:fld id="{733122C9-A0B9-462F-8757-0847AD287B63}" type="slidenum">
              <a:rPr lang="fr-FR" smtClean="0"/>
              <a:pPr>
                <a:spcAft>
                  <a:spcPts val="600"/>
                </a:spcAft>
              </a:pPr>
              <a:t>31</a:t>
            </a:fld>
            <a:endParaRPr lang="fr-FR"/>
          </a:p>
        </p:txBody>
      </p:sp>
      <p:sp>
        <p:nvSpPr>
          <p:cNvPr id="10" name="Sous-titre 9">
            <a:extLst>
              <a:ext uri="{FF2B5EF4-FFF2-40B4-BE49-F238E27FC236}">
                <a16:creationId xmlns:a16="http://schemas.microsoft.com/office/drawing/2014/main" id="{CA32118A-63C9-9CE8-5635-197DF6ED2244}"/>
              </a:ext>
            </a:extLst>
          </p:cNvPr>
          <p:cNvSpPr>
            <a:spLocks noGrp="1"/>
          </p:cNvSpPr>
          <p:nvPr>
            <p:ph type="subTitle" idx="1"/>
          </p:nvPr>
        </p:nvSpPr>
        <p:spPr/>
        <p:txBody>
          <a:bodyPr/>
          <a:lstStyle/>
          <a:p>
            <a:endParaRPr lang="fr-MQ"/>
          </a:p>
        </p:txBody>
      </p:sp>
    </p:spTree>
    <p:extLst>
      <p:ext uri="{BB962C8B-B14F-4D97-AF65-F5344CB8AC3E}">
        <p14:creationId xmlns:p14="http://schemas.microsoft.com/office/powerpoint/2010/main" val="99876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48012-52E1-8F52-3FD5-A6C0891351C7}"/>
              </a:ext>
            </a:extLst>
          </p:cNvPr>
          <p:cNvSpPr>
            <a:spLocks noGrp="1"/>
          </p:cNvSpPr>
          <p:nvPr>
            <p:ph type="title"/>
          </p:nvPr>
        </p:nvSpPr>
        <p:spPr>
          <a:xfrm>
            <a:off x="274494" y="155029"/>
            <a:ext cx="11602196" cy="706820"/>
          </a:xfrm>
        </p:spPr>
        <p:txBody>
          <a:bodyPr anchor="ctr">
            <a:normAutofit/>
          </a:bodyPr>
          <a:lstStyle/>
          <a:p>
            <a:pPr algn="ctr"/>
            <a:r>
              <a:rPr lang="fr-MQ" dirty="0">
                <a:solidFill>
                  <a:srgbClr val="FF0000"/>
                </a:solidFill>
              </a:rPr>
              <a:t>L’attribution des notes </a:t>
            </a:r>
          </a:p>
        </p:txBody>
      </p:sp>
      <p:sp>
        <p:nvSpPr>
          <p:cNvPr id="3" name="Espace réservé du contenu 2">
            <a:extLst>
              <a:ext uri="{FF2B5EF4-FFF2-40B4-BE49-F238E27FC236}">
                <a16:creationId xmlns:a16="http://schemas.microsoft.com/office/drawing/2014/main" id="{78E26168-59D0-E71F-E611-E06EF8B814B3}"/>
              </a:ext>
            </a:extLst>
          </p:cNvPr>
          <p:cNvSpPr>
            <a:spLocks noGrp="1"/>
          </p:cNvSpPr>
          <p:nvPr>
            <p:ph idx="1"/>
          </p:nvPr>
        </p:nvSpPr>
        <p:spPr>
          <a:xfrm>
            <a:off x="315309" y="1177159"/>
            <a:ext cx="10941269" cy="4961902"/>
          </a:xfrm>
        </p:spPr>
        <p:txBody>
          <a:bodyPr>
            <a:noAutofit/>
          </a:bodyPr>
          <a:lstStyle/>
          <a:p>
            <a:pPr algn="just">
              <a:lnSpc>
                <a:spcPct val="110000"/>
              </a:lnSpc>
            </a:pPr>
            <a:r>
              <a:rPr lang="fr-FR" sz="2000" dirty="0">
                <a:effectLst/>
              </a:rPr>
              <a:t>Les notes varient de 0 à 20 en </a:t>
            </a:r>
            <a:r>
              <a:rPr lang="fr-FR" sz="2000" b="1" dirty="0">
                <a:effectLst/>
              </a:rPr>
              <a:t>points entiers</a:t>
            </a:r>
            <a:r>
              <a:rPr lang="fr-FR" sz="2000" dirty="0">
                <a:effectLst/>
              </a:rPr>
              <a:t>. </a:t>
            </a:r>
          </a:p>
          <a:p>
            <a:pPr algn="just">
              <a:lnSpc>
                <a:spcPct val="110000"/>
              </a:lnSpc>
            </a:pPr>
            <a:r>
              <a:rPr lang="fr-FR" sz="2000" dirty="0"/>
              <a:t>L</a:t>
            </a:r>
            <a:r>
              <a:rPr lang="fr-FR" sz="2000" dirty="0">
                <a:effectLst/>
              </a:rPr>
              <a:t>'échelle des notes doit être utilisée </a:t>
            </a:r>
            <a:r>
              <a:rPr lang="fr-FR" sz="2000" b="1" dirty="0">
                <a:effectLst/>
              </a:rPr>
              <a:t>dans toute sa plénitude</a:t>
            </a:r>
            <a:r>
              <a:rPr lang="fr-FR" sz="2000" dirty="0">
                <a:effectLst/>
              </a:rPr>
              <a:t>, </a:t>
            </a:r>
            <a:r>
              <a:rPr lang="fr-FR" sz="2000" b="1" dirty="0">
                <a:effectLst/>
              </a:rPr>
              <a:t>au-delà des seuils critiques de 8, 10 et 12</a:t>
            </a:r>
            <a:r>
              <a:rPr lang="fr-FR" sz="2000" dirty="0">
                <a:effectLst/>
              </a:rPr>
              <a:t>. L'usage d'une échelle limitée autour de la moyenne </a:t>
            </a:r>
            <a:r>
              <a:rPr lang="fr-FR" sz="2000" b="1" dirty="0">
                <a:effectLst/>
              </a:rPr>
              <a:t>minimise</a:t>
            </a:r>
            <a:r>
              <a:rPr lang="fr-FR" sz="2000" dirty="0">
                <a:effectLst/>
              </a:rPr>
              <a:t>, en effet, l'influence de la discipline concernée et prive, de façon anormale, les meilleurs candidats de l'avantage légitime qu'ils pouvaient escompter. Il est, en outre, indispensable </a:t>
            </a:r>
            <a:r>
              <a:rPr lang="fr-FR" sz="2000" b="1" dirty="0">
                <a:effectLst/>
              </a:rPr>
              <a:t>d'assurer une répartition équilibrée des notes sur une échelle la plus large possible</a:t>
            </a:r>
            <a:r>
              <a:rPr lang="fr-FR" sz="2000" dirty="0">
                <a:effectLst/>
              </a:rPr>
              <a:t>.</a:t>
            </a:r>
            <a:endParaRPr lang="fr-FR" sz="2000" dirty="0"/>
          </a:p>
          <a:p>
            <a:pPr algn="just">
              <a:lnSpc>
                <a:spcPct val="110000"/>
              </a:lnSpc>
            </a:pPr>
            <a:r>
              <a:rPr lang="fr-FR" sz="2000" dirty="0">
                <a:effectLst/>
              </a:rPr>
              <a:t>Les notes doivent être justifiées par </a:t>
            </a:r>
            <a:r>
              <a:rPr lang="fr-FR" sz="2000" b="1" dirty="0">
                <a:effectLst/>
              </a:rPr>
              <a:t>des appréciations aussi claires et précises que possible </a:t>
            </a:r>
            <a:r>
              <a:rPr lang="fr-FR" sz="2000" dirty="0">
                <a:effectLst/>
              </a:rPr>
              <a:t>: le résultat de l'examen ne doit pas apparaître au candidat comme une décision dont la motivation lui échapperait.</a:t>
            </a:r>
          </a:p>
          <a:p>
            <a:pPr algn="just">
              <a:lnSpc>
                <a:spcPct val="110000"/>
              </a:lnSpc>
            </a:pPr>
            <a:r>
              <a:rPr lang="fr-FR" sz="2000" dirty="0">
                <a:effectLst/>
              </a:rPr>
              <a:t>Les correcteurs doivent être </a:t>
            </a:r>
            <a:r>
              <a:rPr lang="fr-FR" sz="2000" b="1" dirty="0">
                <a:effectLst/>
              </a:rPr>
              <a:t>explicites dans leurs annotations en tête et en marge des copies </a:t>
            </a:r>
            <a:r>
              <a:rPr lang="fr-FR" sz="2000" dirty="0">
                <a:effectLst/>
              </a:rPr>
              <a:t>pour faciliter tout à la fois les délibérations des jurys et répondre aux interrogations des candidats autorisés à consulter leurs copies. </a:t>
            </a:r>
            <a:endParaRPr lang="fr-MQ" sz="2000" dirty="0"/>
          </a:p>
        </p:txBody>
      </p:sp>
      <p:sp>
        <p:nvSpPr>
          <p:cNvPr id="8" name="Date Placeholder 10">
            <a:extLst>
              <a:ext uri="{FF2B5EF4-FFF2-40B4-BE49-F238E27FC236}">
                <a16:creationId xmlns:a16="http://schemas.microsoft.com/office/drawing/2014/main" id="{4DEB0A7C-20DF-4833-FAB5-B191FC96B095}"/>
              </a:ext>
            </a:extLst>
          </p:cNvPr>
          <p:cNvSpPr>
            <a:spLocks noGrp="1"/>
          </p:cNvSpPr>
          <p:nvPr>
            <p:ph type="dt" sz="half" idx="10"/>
          </p:nvPr>
        </p:nvSpPr>
        <p:spPr>
          <a:xfrm rot="5400000">
            <a:off x="10477379" y="4629744"/>
            <a:ext cx="2653508" cy="365125"/>
          </a:xfrm>
        </p:spPr>
        <p:txBody>
          <a:bodyPr/>
          <a:lstStyle/>
          <a:p>
            <a:pPr>
              <a:spcAft>
                <a:spcPts val="600"/>
              </a:spcAft>
            </a:pPr>
            <a:fld id="{8A30D767-F653-423A-93E6-AAC55B8F1B4C}" type="datetime1">
              <a:rPr lang="en-US" smtClean="0"/>
              <a:pPr>
                <a:spcAft>
                  <a:spcPts val="600"/>
                </a:spcAft>
              </a:pPr>
              <a:t>7/5/23</a:t>
            </a:fld>
            <a:endParaRPr lang="en-US"/>
          </a:p>
        </p:txBody>
      </p:sp>
      <p:sp>
        <p:nvSpPr>
          <p:cNvPr id="10" name="Footer Placeholder 11">
            <a:extLst>
              <a:ext uri="{FF2B5EF4-FFF2-40B4-BE49-F238E27FC236}">
                <a16:creationId xmlns:a16="http://schemas.microsoft.com/office/drawing/2014/main" id="{D3F11434-174D-1999-3EFB-12EAB103792E}"/>
              </a:ext>
            </a:extLst>
          </p:cNvPr>
          <p:cNvSpPr>
            <a:spLocks noGrp="1"/>
          </p:cNvSpPr>
          <p:nvPr>
            <p:ph type="ftr" sz="quarter" idx="11"/>
          </p:nvPr>
        </p:nvSpPr>
        <p:spPr>
          <a:xfrm>
            <a:off x="8610602" y="6318446"/>
            <a:ext cx="2743198" cy="365125"/>
          </a:xfrm>
        </p:spPr>
        <p:txBody>
          <a:bodyPr/>
          <a:lstStyle/>
          <a:p>
            <a:pPr>
              <a:spcAft>
                <a:spcPts val="600"/>
              </a:spcAft>
            </a:pPr>
            <a:r>
              <a:rPr lang="en-US" dirty="0"/>
              <a:t> </a:t>
            </a:r>
            <a:r>
              <a:rPr lang="en-US" dirty="0" err="1"/>
              <a:t>Harmonisation</a:t>
            </a:r>
            <a:r>
              <a:rPr lang="en-US" dirty="0"/>
              <a:t> ÉAF  2023</a:t>
            </a:r>
          </a:p>
        </p:txBody>
      </p:sp>
      <p:sp>
        <p:nvSpPr>
          <p:cNvPr id="12" name="Slide Number Placeholder 12">
            <a:extLst>
              <a:ext uri="{FF2B5EF4-FFF2-40B4-BE49-F238E27FC236}">
                <a16:creationId xmlns:a16="http://schemas.microsoft.com/office/drawing/2014/main" id="{E81E43C7-A0CC-1802-1337-C72177715401}"/>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pPr>
                <a:spcAft>
                  <a:spcPts val="600"/>
                </a:spcAft>
              </a:pPr>
              <a:t>4</a:t>
            </a:fld>
            <a:endParaRPr lang="en-US"/>
          </a:p>
        </p:txBody>
      </p:sp>
    </p:spTree>
    <p:extLst>
      <p:ext uri="{BB962C8B-B14F-4D97-AF65-F5344CB8AC3E}">
        <p14:creationId xmlns:p14="http://schemas.microsoft.com/office/powerpoint/2010/main" val="2880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080E1-F7A7-5483-A113-291221865FFF}"/>
              </a:ext>
            </a:extLst>
          </p:cNvPr>
          <p:cNvSpPr>
            <a:spLocks noGrp="1"/>
          </p:cNvSpPr>
          <p:nvPr>
            <p:ph type="title"/>
          </p:nvPr>
        </p:nvSpPr>
        <p:spPr>
          <a:xfrm>
            <a:off x="194440" y="174430"/>
            <a:ext cx="11775055" cy="782012"/>
          </a:xfrm>
        </p:spPr>
        <p:txBody>
          <a:bodyPr anchor="ctr">
            <a:normAutofit fontScale="90000"/>
          </a:bodyPr>
          <a:lstStyle/>
          <a:p>
            <a:pPr algn="ctr"/>
            <a:r>
              <a:rPr lang="fr-FR" sz="4800" dirty="0">
                <a:solidFill>
                  <a:srgbClr val="FF0000"/>
                </a:solidFill>
              </a:rPr>
              <a:t>L</a:t>
            </a:r>
            <a:r>
              <a:rPr lang="fr-MQ" sz="4800" dirty="0">
                <a:solidFill>
                  <a:srgbClr val="FF0000"/>
                </a:solidFill>
              </a:rPr>
              <a:t>es statistiques des années précédentes </a:t>
            </a:r>
            <a:endParaRPr lang="fr-MQ" sz="4800" dirty="0"/>
          </a:p>
        </p:txBody>
      </p:sp>
      <p:graphicFrame>
        <p:nvGraphicFramePr>
          <p:cNvPr id="4" name="Tableau 5">
            <a:extLst>
              <a:ext uri="{FF2B5EF4-FFF2-40B4-BE49-F238E27FC236}">
                <a16:creationId xmlns:a16="http://schemas.microsoft.com/office/drawing/2014/main" id="{224A56A1-3B98-73DF-E521-21FD5C8FC051}"/>
              </a:ext>
            </a:extLst>
          </p:cNvPr>
          <p:cNvGraphicFramePr>
            <a:graphicFrameLocks noGrp="1"/>
          </p:cNvGraphicFramePr>
          <p:nvPr>
            <p:ph idx="1"/>
            <p:extLst>
              <p:ext uri="{D42A27DB-BD31-4B8C-83A1-F6EECF244321}">
                <p14:modId xmlns:p14="http://schemas.microsoft.com/office/powerpoint/2010/main" val="1146328342"/>
              </p:ext>
            </p:extLst>
          </p:nvPr>
        </p:nvGraphicFramePr>
        <p:xfrm>
          <a:off x="523436" y="1234013"/>
          <a:ext cx="10312728" cy="3842484"/>
        </p:xfrm>
        <a:graphic>
          <a:graphicData uri="http://schemas.openxmlformats.org/drawingml/2006/table">
            <a:tbl>
              <a:tblPr firstRow="1" bandRow="1">
                <a:tableStyleId>{5C22544A-7EE6-4342-B048-85BDC9FD1C3A}</a:tableStyleId>
              </a:tblPr>
              <a:tblGrid>
                <a:gridCol w="2578182">
                  <a:extLst>
                    <a:ext uri="{9D8B030D-6E8A-4147-A177-3AD203B41FA5}">
                      <a16:colId xmlns:a16="http://schemas.microsoft.com/office/drawing/2014/main" val="2214276139"/>
                    </a:ext>
                  </a:extLst>
                </a:gridCol>
                <a:gridCol w="2578182">
                  <a:extLst>
                    <a:ext uri="{9D8B030D-6E8A-4147-A177-3AD203B41FA5}">
                      <a16:colId xmlns:a16="http://schemas.microsoft.com/office/drawing/2014/main" val="2266379734"/>
                    </a:ext>
                  </a:extLst>
                </a:gridCol>
                <a:gridCol w="2578182">
                  <a:extLst>
                    <a:ext uri="{9D8B030D-6E8A-4147-A177-3AD203B41FA5}">
                      <a16:colId xmlns:a16="http://schemas.microsoft.com/office/drawing/2014/main" val="3017656649"/>
                    </a:ext>
                  </a:extLst>
                </a:gridCol>
                <a:gridCol w="2578182">
                  <a:extLst>
                    <a:ext uri="{9D8B030D-6E8A-4147-A177-3AD203B41FA5}">
                      <a16:colId xmlns:a16="http://schemas.microsoft.com/office/drawing/2014/main" val="2843562631"/>
                    </a:ext>
                  </a:extLst>
                </a:gridCol>
              </a:tblGrid>
              <a:tr h="535308">
                <a:tc>
                  <a:txBody>
                    <a:bodyPr/>
                    <a:lstStyle/>
                    <a:p>
                      <a:endParaRPr lang="fr-MQ" dirty="0"/>
                    </a:p>
                  </a:txBody>
                  <a:tcPr/>
                </a:tc>
                <a:tc>
                  <a:txBody>
                    <a:bodyPr/>
                    <a:lstStyle/>
                    <a:p>
                      <a:r>
                        <a:rPr lang="fr-MQ" dirty="0"/>
                        <a:t>2020</a:t>
                      </a:r>
                    </a:p>
                  </a:txBody>
                  <a:tcPr/>
                </a:tc>
                <a:tc>
                  <a:txBody>
                    <a:bodyPr/>
                    <a:lstStyle/>
                    <a:p>
                      <a:r>
                        <a:rPr lang="fr-MQ" dirty="0"/>
                        <a:t>2021</a:t>
                      </a:r>
                    </a:p>
                  </a:txBody>
                  <a:tcPr/>
                </a:tc>
                <a:tc>
                  <a:txBody>
                    <a:bodyPr/>
                    <a:lstStyle/>
                    <a:p>
                      <a:r>
                        <a:rPr lang="fr-MQ" dirty="0"/>
                        <a:t>2022</a:t>
                      </a:r>
                    </a:p>
                  </a:txBody>
                  <a:tcPr/>
                </a:tc>
                <a:extLst>
                  <a:ext uri="{0D108BD9-81ED-4DB2-BD59-A6C34878D82A}">
                    <a16:rowId xmlns:a16="http://schemas.microsoft.com/office/drawing/2014/main" val="3585740646"/>
                  </a:ext>
                </a:extLst>
              </a:tr>
              <a:tr h="923956">
                <a:tc>
                  <a:txBody>
                    <a:bodyPr/>
                    <a:lstStyle/>
                    <a:p>
                      <a:r>
                        <a:rPr lang="fr-FR" dirty="0"/>
                        <a:t>V</a:t>
                      </a:r>
                      <a:r>
                        <a:rPr lang="fr-MQ" dirty="0"/>
                        <a:t>oie générale : candidats </a:t>
                      </a:r>
                    </a:p>
                  </a:txBody>
                  <a:tcPr/>
                </a:tc>
                <a:tc>
                  <a:txBody>
                    <a:bodyPr/>
                    <a:lstStyle/>
                    <a:p>
                      <a:r>
                        <a:rPr lang="fr-MQ" dirty="0"/>
                        <a:t>2094</a:t>
                      </a:r>
                    </a:p>
                  </a:txBody>
                  <a:tcPr/>
                </a:tc>
                <a:tc>
                  <a:txBody>
                    <a:bodyPr/>
                    <a:lstStyle/>
                    <a:p>
                      <a:r>
                        <a:rPr lang="fr-MQ" dirty="0"/>
                        <a:t>1921</a:t>
                      </a:r>
                    </a:p>
                  </a:txBody>
                  <a:tcPr/>
                </a:tc>
                <a:tc>
                  <a:txBody>
                    <a:bodyPr/>
                    <a:lstStyle/>
                    <a:p>
                      <a:r>
                        <a:rPr lang="fr-MQ" dirty="0"/>
                        <a:t>1962</a:t>
                      </a:r>
                    </a:p>
                  </a:txBody>
                  <a:tcPr/>
                </a:tc>
                <a:extLst>
                  <a:ext uri="{0D108BD9-81ED-4DB2-BD59-A6C34878D82A}">
                    <a16:rowId xmlns:a16="http://schemas.microsoft.com/office/drawing/2014/main" val="1534845324"/>
                  </a:ext>
                </a:extLst>
              </a:tr>
              <a:tr h="535308">
                <a:tc>
                  <a:txBody>
                    <a:bodyPr/>
                    <a:lstStyle/>
                    <a:p>
                      <a:r>
                        <a:rPr lang="fr-FR" dirty="0"/>
                        <a:t>M</a:t>
                      </a:r>
                      <a:r>
                        <a:rPr lang="fr-MQ" dirty="0"/>
                        <a:t>oyenne </a:t>
                      </a:r>
                    </a:p>
                  </a:txBody>
                  <a:tcPr/>
                </a:tc>
                <a:tc>
                  <a:txBody>
                    <a:bodyPr/>
                    <a:lstStyle/>
                    <a:p>
                      <a:r>
                        <a:rPr lang="fr-MQ" dirty="0"/>
                        <a:t>12,48</a:t>
                      </a:r>
                    </a:p>
                  </a:txBody>
                  <a:tcPr/>
                </a:tc>
                <a:tc>
                  <a:txBody>
                    <a:bodyPr/>
                    <a:lstStyle/>
                    <a:p>
                      <a:r>
                        <a:rPr lang="fr-MQ" dirty="0"/>
                        <a:t>11,85</a:t>
                      </a:r>
                    </a:p>
                  </a:txBody>
                  <a:tcPr/>
                </a:tc>
                <a:tc>
                  <a:txBody>
                    <a:bodyPr/>
                    <a:lstStyle/>
                    <a:p>
                      <a:r>
                        <a:rPr lang="fr-MQ" dirty="0"/>
                        <a:t>12</a:t>
                      </a:r>
                    </a:p>
                  </a:txBody>
                  <a:tcPr/>
                </a:tc>
                <a:extLst>
                  <a:ext uri="{0D108BD9-81ED-4DB2-BD59-A6C34878D82A}">
                    <a16:rowId xmlns:a16="http://schemas.microsoft.com/office/drawing/2014/main" val="3222298984"/>
                  </a:ext>
                </a:extLst>
              </a:tr>
              <a:tr h="923956">
                <a:tc>
                  <a:txBody>
                    <a:bodyPr/>
                    <a:lstStyle/>
                    <a:p>
                      <a:r>
                        <a:rPr lang="fr-MQ" dirty="0"/>
                        <a:t>Voie technologique : candidats  </a:t>
                      </a:r>
                    </a:p>
                  </a:txBody>
                  <a:tcPr/>
                </a:tc>
                <a:tc>
                  <a:txBody>
                    <a:bodyPr/>
                    <a:lstStyle/>
                    <a:p>
                      <a:r>
                        <a:rPr lang="fr-MQ" dirty="0"/>
                        <a:t>908</a:t>
                      </a:r>
                    </a:p>
                  </a:txBody>
                  <a:tcPr/>
                </a:tc>
                <a:tc>
                  <a:txBody>
                    <a:bodyPr/>
                    <a:lstStyle/>
                    <a:p>
                      <a:endParaRPr lang="fr-MQ" dirty="0"/>
                    </a:p>
                  </a:txBody>
                  <a:tcPr/>
                </a:tc>
                <a:tc>
                  <a:txBody>
                    <a:bodyPr/>
                    <a:lstStyle/>
                    <a:p>
                      <a:r>
                        <a:rPr lang="fr-MQ" dirty="0"/>
                        <a:t>889</a:t>
                      </a:r>
                    </a:p>
                  </a:txBody>
                  <a:tcPr/>
                </a:tc>
                <a:extLst>
                  <a:ext uri="{0D108BD9-81ED-4DB2-BD59-A6C34878D82A}">
                    <a16:rowId xmlns:a16="http://schemas.microsoft.com/office/drawing/2014/main" val="2519424443"/>
                  </a:ext>
                </a:extLst>
              </a:tr>
              <a:tr h="923956">
                <a:tc>
                  <a:txBody>
                    <a:bodyPr/>
                    <a:lstStyle/>
                    <a:p>
                      <a:r>
                        <a:rPr lang="fr-FR" dirty="0"/>
                        <a:t>M</a:t>
                      </a:r>
                      <a:r>
                        <a:rPr lang="fr-MQ" dirty="0"/>
                        <a:t>oyenne </a:t>
                      </a:r>
                    </a:p>
                  </a:txBody>
                  <a:tcPr/>
                </a:tc>
                <a:tc>
                  <a:txBody>
                    <a:bodyPr/>
                    <a:lstStyle/>
                    <a:p>
                      <a:r>
                        <a:rPr lang="fr-MQ" dirty="0"/>
                        <a:t>Entre 09,68 et 11,31 </a:t>
                      </a:r>
                    </a:p>
                  </a:txBody>
                  <a:tcPr/>
                </a:tc>
                <a:tc>
                  <a:txBody>
                    <a:bodyPr/>
                    <a:lstStyle/>
                    <a:p>
                      <a:r>
                        <a:rPr lang="fr-FR" dirty="0"/>
                        <a:t>E</a:t>
                      </a:r>
                      <a:r>
                        <a:rPr lang="fr-MQ" dirty="0"/>
                        <a:t>ntre 10,95 et 12,93 </a:t>
                      </a:r>
                    </a:p>
                  </a:txBody>
                  <a:tcPr/>
                </a:tc>
                <a:tc>
                  <a:txBody>
                    <a:bodyPr/>
                    <a:lstStyle/>
                    <a:p>
                      <a:r>
                        <a:rPr lang="fr-FR" dirty="0"/>
                        <a:t>E</a:t>
                      </a:r>
                      <a:r>
                        <a:rPr lang="fr-MQ" dirty="0"/>
                        <a:t>ntre 09,70 et 11,34</a:t>
                      </a:r>
                    </a:p>
                  </a:txBody>
                  <a:tcPr/>
                </a:tc>
                <a:extLst>
                  <a:ext uri="{0D108BD9-81ED-4DB2-BD59-A6C34878D82A}">
                    <a16:rowId xmlns:a16="http://schemas.microsoft.com/office/drawing/2014/main" val="216272487"/>
                  </a:ext>
                </a:extLst>
              </a:tr>
            </a:tbl>
          </a:graphicData>
        </a:graphic>
      </p:graphicFrame>
      <p:pic>
        <p:nvPicPr>
          <p:cNvPr id="5" name="Picture 4" descr="Graphique sur un document avec stylet">
            <a:extLst>
              <a:ext uri="{FF2B5EF4-FFF2-40B4-BE49-F238E27FC236}">
                <a16:creationId xmlns:a16="http://schemas.microsoft.com/office/drawing/2014/main" id="{C5F17512-7B54-5B15-6AD7-FC9FA2C5E785}"/>
              </a:ext>
            </a:extLst>
          </p:cNvPr>
          <p:cNvPicPr>
            <a:picLocks noChangeAspect="1"/>
          </p:cNvPicPr>
          <p:nvPr/>
        </p:nvPicPr>
        <p:blipFill rotWithShape="1">
          <a:blip r:embed="rId2"/>
          <a:srcRect t="2892" r="-3" b="15599"/>
          <a:stretch/>
        </p:blipFill>
        <p:spPr>
          <a:xfrm>
            <a:off x="5797434" y="4845268"/>
            <a:ext cx="6394567" cy="2012731"/>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noFill/>
        </p:spPr>
      </p:pic>
      <p:sp>
        <p:nvSpPr>
          <p:cNvPr id="11" name="Date Placeholder 3">
            <a:extLst>
              <a:ext uri="{FF2B5EF4-FFF2-40B4-BE49-F238E27FC236}">
                <a16:creationId xmlns:a16="http://schemas.microsoft.com/office/drawing/2014/main" id="{FE3DA1AA-4BBD-31B3-0380-BB0333A77B3A}"/>
              </a:ext>
            </a:extLst>
          </p:cNvPr>
          <p:cNvSpPr>
            <a:spLocks noGrp="1"/>
          </p:cNvSpPr>
          <p:nvPr>
            <p:ph type="dt" sz="half" idx="10"/>
          </p:nvPr>
        </p:nvSpPr>
        <p:spPr>
          <a:xfrm rot="5400000">
            <a:off x="10477379" y="4629744"/>
            <a:ext cx="2653508" cy="365125"/>
          </a:xfrm>
        </p:spPr>
        <p:txBody>
          <a:bodyPr/>
          <a:lstStyle/>
          <a:p>
            <a:pPr>
              <a:spcAft>
                <a:spcPts val="600"/>
              </a:spcAft>
            </a:pPr>
            <a:fld id="{E0A2FE44-02B4-4E8F-BC62-53CDCED69E4D}" type="datetime1">
              <a:rPr lang="en-US" smtClean="0">
                <a:solidFill>
                  <a:srgbClr val="FFFFFF"/>
                </a:solidFill>
                <a:effectLst>
                  <a:outerShdw blurRad="38100" dist="38100" dir="2700000" algn="tl">
                    <a:srgbClr val="000000">
                      <a:alpha val="43137"/>
                    </a:srgbClr>
                  </a:outerShdw>
                </a:effectLst>
              </a:rPr>
              <a:pPr>
                <a:spcAft>
                  <a:spcPts val="600"/>
                </a:spcAft>
              </a:pPr>
              <a:t>7/5/23</a:t>
            </a:fld>
            <a:endParaRPr lang="en-US">
              <a:solidFill>
                <a:srgbClr val="FFFFFF"/>
              </a:solidFill>
              <a:effectLst>
                <a:outerShdw blurRad="38100" dist="38100" dir="2700000" algn="tl">
                  <a:srgbClr val="000000">
                    <a:alpha val="43137"/>
                  </a:srgbClr>
                </a:outerShdw>
              </a:effectLst>
            </a:endParaRPr>
          </a:p>
        </p:txBody>
      </p:sp>
      <p:sp>
        <p:nvSpPr>
          <p:cNvPr id="13" name="Footer Placeholder 4">
            <a:extLst>
              <a:ext uri="{FF2B5EF4-FFF2-40B4-BE49-F238E27FC236}">
                <a16:creationId xmlns:a16="http://schemas.microsoft.com/office/drawing/2014/main" id="{1708E09F-170D-14D7-B0A7-90CEA3BF602E}"/>
              </a:ext>
            </a:extLst>
          </p:cNvPr>
          <p:cNvSpPr>
            <a:spLocks noGrp="1"/>
          </p:cNvSpPr>
          <p:nvPr>
            <p:ph type="ftr" sz="quarter" idx="11"/>
          </p:nvPr>
        </p:nvSpPr>
        <p:spPr>
          <a:xfrm>
            <a:off x="8610602" y="6318446"/>
            <a:ext cx="2743198" cy="365125"/>
          </a:xfrm>
        </p:spPr>
        <p:txBody>
          <a:bodyPr/>
          <a:lstStyle/>
          <a:p>
            <a:pPr>
              <a:spcAft>
                <a:spcPts val="600"/>
              </a:spcAft>
            </a:pPr>
            <a:r>
              <a:rPr lang="en-US" dirty="0"/>
              <a:t> </a:t>
            </a:r>
            <a:r>
              <a:rPr lang="en-US" dirty="0" err="1"/>
              <a:t>Harmonisation</a:t>
            </a:r>
            <a:r>
              <a:rPr lang="en-US" dirty="0"/>
              <a:t> ÉAF  2023</a:t>
            </a:r>
          </a:p>
        </p:txBody>
      </p:sp>
      <p:sp>
        <p:nvSpPr>
          <p:cNvPr id="15" name="Slide Number Placeholder 5">
            <a:extLst>
              <a:ext uri="{FF2B5EF4-FFF2-40B4-BE49-F238E27FC236}">
                <a16:creationId xmlns:a16="http://schemas.microsoft.com/office/drawing/2014/main" id="{F76A1578-4BAB-8672-0768-2FB5B6E7D8CD}"/>
              </a:ext>
            </a:extLst>
          </p:cNvPr>
          <p:cNvSpPr>
            <a:spLocks noGrp="1"/>
          </p:cNvSpPr>
          <p:nvPr>
            <p:ph type="sldNum" sz="quarter" idx="12"/>
          </p:nvPr>
        </p:nvSpPr>
        <p:spPr>
          <a:xfrm>
            <a:off x="11353800" y="6318446"/>
            <a:ext cx="615696" cy="365125"/>
          </a:xfrm>
        </p:spPr>
        <p:txBody>
          <a:bodyPr/>
          <a:lstStyle/>
          <a:p>
            <a:pPr>
              <a:spcAft>
                <a:spcPts val="600"/>
              </a:spcAft>
            </a:pPr>
            <a:fld id="{5E84AC6A-A0EF-437B-BCEE-4772B0214A58}" type="slidenum">
              <a:rPr lang="en-US" smtClean="0">
                <a:solidFill>
                  <a:srgbClr val="FFFFFF"/>
                </a:solidFill>
                <a:effectLst>
                  <a:outerShdw blurRad="38100" dist="38100" dir="2700000" algn="tl">
                    <a:srgbClr val="000000">
                      <a:alpha val="43137"/>
                    </a:srgbClr>
                  </a:outerShdw>
                </a:effectLst>
              </a:rPr>
              <a:pPr>
                <a:spcAft>
                  <a:spcPts val="600"/>
                </a:spcAft>
              </a:pPr>
              <a:t>5</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757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4A718-B7A0-EA6E-34C0-058646B90707}"/>
              </a:ext>
            </a:extLst>
          </p:cNvPr>
          <p:cNvSpPr>
            <a:spLocks noGrp="1"/>
          </p:cNvSpPr>
          <p:nvPr>
            <p:ph type="ctrTitle"/>
          </p:nvPr>
        </p:nvSpPr>
        <p:spPr>
          <a:xfrm>
            <a:off x="1066801" y="784747"/>
            <a:ext cx="3846394" cy="1555842"/>
          </a:xfrm>
        </p:spPr>
        <p:txBody>
          <a:bodyPr>
            <a:normAutofit/>
          </a:bodyPr>
          <a:lstStyle/>
          <a:p>
            <a:pPr algn="r"/>
            <a:r>
              <a:rPr lang="fr-MQ" dirty="0"/>
              <a:t>La session 2023</a:t>
            </a:r>
            <a:endParaRPr lang="fr-MQ"/>
          </a:p>
        </p:txBody>
      </p:sp>
      <p:sp>
        <p:nvSpPr>
          <p:cNvPr id="21" name="Subtitle 12">
            <a:extLst>
              <a:ext uri="{FF2B5EF4-FFF2-40B4-BE49-F238E27FC236}">
                <a16:creationId xmlns:a16="http://schemas.microsoft.com/office/drawing/2014/main" id="{F8FE6C11-B56E-D593-91F8-4157FCB4AFD4}"/>
              </a:ext>
            </a:extLst>
          </p:cNvPr>
          <p:cNvSpPr>
            <a:spLocks noGrp="1"/>
          </p:cNvSpPr>
          <p:nvPr>
            <p:ph type="subTitle" idx="1"/>
          </p:nvPr>
        </p:nvSpPr>
        <p:spPr>
          <a:xfrm>
            <a:off x="1624756" y="2411602"/>
            <a:ext cx="3288436" cy="2187693"/>
          </a:xfrm>
        </p:spPr>
        <p:txBody>
          <a:bodyPr/>
          <a:lstStyle/>
          <a:p>
            <a:pPr algn="r"/>
            <a:r>
              <a:rPr lang="en-US" dirty="0"/>
              <a:t>Moyenne </a:t>
            </a:r>
          </a:p>
        </p:txBody>
      </p:sp>
      <p:pic>
        <p:nvPicPr>
          <p:cNvPr id="5" name="Espace réservé du contenu 4" descr="Une image contenant texte, horloge, écriture manuscrite, tableau blanc&#10;&#10;Description générée automatiquement">
            <a:extLst>
              <a:ext uri="{FF2B5EF4-FFF2-40B4-BE49-F238E27FC236}">
                <a16:creationId xmlns:a16="http://schemas.microsoft.com/office/drawing/2014/main" id="{CE2A0633-D7C5-30FA-3104-BBB81125788D}"/>
              </a:ext>
            </a:extLst>
          </p:cNvPr>
          <p:cNvPicPr>
            <a:picLocks noGrp="1" noChangeAspect="1"/>
          </p:cNvPicPr>
          <p:nvPr>
            <p:ph idx="4294967295"/>
          </p:nvPr>
        </p:nvPicPr>
        <p:blipFill rotWithShape="1">
          <a:blip r:embed="rId2"/>
          <a:srcRect t="18864" b="24318"/>
          <a:stretch/>
        </p:blipFill>
        <p:spPr>
          <a:xfrm>
            <a:off x="5540990" y="1050879"/>
            <a:ext cx="5725445" cy="3220552"/>
          </a:xfrm>
          <a:noFill/>
        </p:spPr>
      </p:pic>
      <p:sp>
        <p:nvSpPr>
          <p:cNvPr id="12" name="Date Placeholder 3">
            <a:extLst>
              <a:ext uri="{FF2B5EF4-FFF2-40B4-BE49-F238E27FC236}">
                <a16:creationId xmlns:a16="http://schemas.microsoft.com/office/drawing/2014/main" id="{6BE2CEF2-B178-0EB8-C3DC-15DF4933457C}"/>
              </a:ext>
            </a:extLst>
          </p:cNvPr>
          <p:cNvSpPr>
            <a:spLocks noGrp="1"/>
          </p:cNvSpPr>
          <p:nvPr>
            <p:ph type="dt" sz="half" idx="10"/>
          </p:nvPr>
        </p:nvSpPr>
        <p:spPr>
          <a:xfrm rot="5400000">
            <a:off x="10477379" y="4629744"/>
            <a:ext cx="2653508" cy="365125"/>
          </a:xfrm>
        </p:spPr>
        <p:txBody>
          <a:bodyPr>
            <a:normAutofit/>
          </a:bodyPr>
          <a:lstStyle/>
          <a:p>
            <a:pPr>
              <a:spcAft>
                <a:spcPts val="600"/>
              </a:spcAft>
            </a:pPr>
            <a:fld id="{B769E0EF-6BDE-4A3A-A18D-10B1C4B03C37}" type="datetime1">
              <a:rPr lang="en-US"/>
              <a:pPr>
                <a:spcAft>
                  <a:spcPts val="600"/>
                </a:spcAft>
              </a:pPr>
              <a:t>7/5/23</a:t>
            </a:fld>
            <a:endParaRPr lang="en-US"/>
          </a:p>
        </p:txBody>
      </p:sp>
      <p:sp>
        <p:nvSpPr>
          <p:cNvPr id="14" name="Footer Placeholder 4">
            <a:extLst>
              <a:ext uri="{FF2B5EF4-FFF2-40B4-BE49-F238E27FC236}">
                <a16:creationId xmlns:a16="http://schemas.microsoft.com/office/drawing/2014/main" id="{953D2476-8EA3-54D3-B27B-DEA2B23AFE67}"/>
              </a:ext>
            </a:extLst>
          </p:cNvPr>
          <p:cNvSpPr>
            <a:spLocks noGrp="1"/>
          </p:cNvSpPr>
          <p:nvPr>
            <p:ph type="ftr" sz="quarter" idx="11"/>
          </p:nvPr>
        </p:nvSpPr>
        <p:spPr>
          <a:xfrm>
            <a:off x="8610602" y="6318446"/>
            <a:ext cx="2743198" cy="365125"/>
          </a:xfrm>
        </p:spPr>
        <p:txBody>
          <a:bodyPr>
            <a:normAutofit/>
          </a:bodyPr>
          <a:lstStyle/>
          <a:p>
            <a:pPr>
              <a:spcAft>
                <a:spcPts val="600"/>
              </a:spcAft>
            </a:pPr>
            <a:r>
              <a:rPr lang="en-US"/>
              <a:t> Harmonisation ÉAF  2023</a:t>
            </a:r>
          </a:p>
        </p:txBody>
      </p:sp>
      <p:sp>
        <p:nvSpPr>
          <p:cNvPr id="16" name="Slide Number Placeholder 5">
            <a:extLst>
              <a:ext uri="{FF2B5EF4-FFF2-40B4-BE49-F238E27FC236}">
                <a16:creationId xmlns:a16="http://schemas.microsoft.com/office/drawing/2014/main" id="{156C2A5C-DA1C-350C-0D96-BD5715BC6A53}"/>
              </a:ext>
            </a:extLst>
          </p:cNvPr>
          <p:cNvSpPr>
            <a:spLocks noGrp="1"/>
          </p:cNvSpPr>
          <p:nvPr>
            <p:ph type="sldNum" sz="quarter" idx="12"/>
          </p:nvPr>
        </p:nvSpPr>
        <p:spPr>
          <a:xfrm>
            <a:off x="11353800" y="6318446"/>
            <a:ext cx="615696" cy="365125"/>
          </a:xfrm>
        </p:spPr>
        <p:txBody>
          <a:bodyPr>
            <a:normAutofit/>
          </a:bodyPr>
          <a:lstStyle/>
          <a:p>
            <a:pPr>
              <a:spcAft>
                <a:spcPts val="600"/>
              </a:spcAft>
            </a:pPr>
            <a:fld id="{5E84AC6A-A0EF-437B-BCEE-4772B0214A58}" type="slidenum">
              <a:rPr lang="en-US"/>
              <a:pPr>
                <a:spcAft>
                  <a:spcPts val="600"/>
                </a:spcAft>
              </a:pPr>
              <a:t>6</a:t>
            </a:fld>
            <a:endParaRPr lang="en-US"/>
          </a:p>
        </p:txBody>
      </p:sp>
    </p:spTree>
    <p:extLst>
      <p:ext uri="{BB962C8B-B14F-4D97-AF65-F5344CB8AC3E}">
        <p14:creationId xmlns:p14="http://schemas.microsoft.com/office/powerpoint/2010/main" val="302307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2A837-0F6B-4B64-97F4-558C68E781DA}"/>
              </a:ext>
            </a:extLst>
          </p:cNvPr>
          <p:cNvSpPr>
            <a:spLocks noGrp="1"/>
          </p:cNvSpPr>
          <p:nvPr>
            <p:ph type="title"/>
          </p:nvPr>
        </p:nvSpPr>
        <p:spPr>
          <a:xfrm>
            <a:off x="1497106" y="645459"/>
            <a:ext cx="8886884" cy="582677"/>
          </a:xfrm>
        </p:spPr>
        <p:txBody>
          <a:bodyPr/>
          <a:lstStyle/>
          <a:p>
            <a:pPr algn="ctr"/>
            <a:r>
              <a:rPr lang="fr-MQ" dirty="0">
                <a:solidFill>
                  <a:srgbClr val="FF0000"/>
                </a:solidFill>
              </a:rPr>
              <a:t>La voie générale </a:t>
            </a:r>
            <a:endParaRPr lang="fr-FR" dirty="0"/>
          </a:p>
        </p:txBody>
      </p:sp>
      <p:sp>
        <p:nvSpPr>
          <p:cNvPr id="3" name="Espace réservé du contenu 2">
            <a:extLst>
              <a:ext uri="{FF2B5EF4-FFF2-40B4-BE49-F238E27FC236}">
                <a16:creationId xmlns:a16="http://schemas.microsoft.com/office/drawing/2014/main" id="{7EA0E772-C701-4806-A8FA-F2302011711F}"/>
              </a:ext>
            </a:extLst>
          </p:cNvPr>
          <p:cNvSpPr>
            <a:spLocks noGrp="1"/>
          </p:cNvSpPr>
          <p:nvPr>
            <p:ph idx="1"/>
          </p:nvPr>
        </p:nvSpPr>
        <p:spPr>
          <a:xfrm>
            <a:off x="1069848" y="2003612"/>
            <a:ext cx="8883836" cy="4208929"/>
          </a:xfrm>
        </p:spPr>
        <p:txBody>
          <a:bodyPr>
            <a:normAutofit fontScale="85000" lnSpcReduction="20000"/>
          </a:bodyPr>
          <a:lstStyle/>
          <a:p>
            <a:pPr marL="0" indent="0">
              <a:buNone/>
            </a:pPr>
            <a:r>
              <a:rPr lang="fr-FR" sz="3900" b="1" dirty="0">
                <a:latin typeface="Comic Sans MS" panose="030F0702030302020204" pitchFamily="66" charset="0"/>
              </a:rPr>
              <a:t>1899 candidats</a:t>
            </a:r>
          </a:p>
          <a:p>
            <a:pPr marL="0" indent="0">
              <a:buNone/>
            </a:pPr>
            <a:endParaRPr lang="fr-FR" sz="2800" b="1" dirty="0">
              <a:latin typeface="Comic Sans MS" panose="030F0702030302020204" pitchFamily="66" charset="0"/>
            </a:endParaRPr>
          </a:p>
          <a:p>
            <a:pPr marL="0" indent="0">
              <a:buNone/>
            </a:pPr>
            <a:r>
              <a:rPr lang="fr-FR" sz="2800" b="1" dirty="0">
                <a:latin typeface="Comic Sans MS" panose="030F0702030302020204" pitchFamily="66" charset="0"/>
              </a:rPr>
              <a:t>Commentaires :  79%</a:t>
            </a:r>
          </a:p>
          <a:p>
            <a:pPr marL="0" indent="0">
              <a:buNone/>
            </a:pPr>
            <a:endParaRPr lang="fr-FR" sz="2800" b="1" dirty="0">
              <a:latin typeface="Comic Sans MS" panose="030F0702030302020204" pitchFamily="66" charset="0"/>
            </a:endParaRPr>
          </a:p>
          <a:p>
            <a:pPr marL="0" indent="0">
              <a:buNone/>
            </a:pPr>
            <a:r>
              <a:rPr lang="fr-FR" sz="2800" b="1" dirty="0">
                <a:latin typeface="Comic Sans MS" panose="030F0702030302020204" pitchFamily="66" charset="0"/>
              </a:rPr>
              <a:t>Dissertations : 21 %</a:t>
            </a:r>
          </a:p>
          <a:p>
            <a:pPr marL="0" indent="0">
              <a:buNone/>
            </a:pPr>
            <a:r>
              <a:rPr lang="fr-FR" sz="2800" b="1" dirty="0">
                <a:latin typeface="Comic Sans MS" panose="030F0702030302020204" pitchFamily="66" charset="0"/>
              </a:rPr>
              <a:t>- </a:t>
            </a:r>
            <a:r>
              <a:rPr lang="fr-FR" sz="2800" dirty="0">
                <a:latin typeface="Comic Sans MS" panose="030F0702030302020204" pitchFamily="66" charset="0"/>
              </a:rPr>
              <a:t>dissertation 1 (RABELAIS) : 10%</a:t>
            </a:r>
          </a:p>
          <a:p>
            <a:pPr marL="0" indent="0">
              <a:buNone/>
            </a:pPr>
            <a:r>
              <a:rPr lang="fr-FR" sz="2800" dirty="0">
                <a:latin typeface="Comic Sans MS" panose="030F0702030302020204" pitchFamily="66" charset="0"/>
              </a:rPr>
              <a:t>- dissertation 2 (LA BRUYÈRE) : 20%</a:t>
            </a:r>
          </a:p>
          <a:p>
            <a:pPr marL="0" indent="0">
              <a:buNone/>
            </a:pPr>
            <a:r>
              <a:rPr lang="fr-FR" sz="2800" dirty="0">
                <a:latin typeface="Comic Sans MS" panose="030F0702030302020204" pitchFamily="66" charset="0"/>
              </a:rPr>
              <a:t>- dissertation 3 (DE GOUGES) : 70%</a:t>
            </a:r>
          </a:p>
        </p:txBody>
      </p:sp>
    </p:spTree>
    <p:extLst>
      <p:ext uri="{BB962C8B-B14F-4D97-AF65-F5344CB8AC3E}">
        <p14:creationId xmlns:p14="http://schemas.microsoft.com/office/powerpoint/2010/main" val="271897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C347B-A836-E987-1F6E-32B157308790}"/>
              </a:ext>
            </a:extLst>
          </p:cNvPr>
          <p:cNvSpPr>
            <a:spLocks noGrp="1"/>
          </p:cNvSpPr>
          <p:nvPr>
            <p:ph type="title"/>
          </p:nvPr>
        </p:nvSpPr>
        <p:spPr>
          <a:xfrm>
            <a:off x="188199" y="264180"/>
            <a:ext cx="11787351" cy="582985"/>
          </a:xfrm>
        </p:spPr>
        <p:txBody>
          <a:bodyPr>
            <a:normAutofit/>
          </a:bodyPr>
          <a:lstStyle/>
          <a:p>
            <a:pPr algn="ctr"/>
            <a:r>
              <a:rPr lang="fr-MQ" dirty="0">
                <a:solidFill>
                  <a:srgbClr val="FF0000"/>
                </a:solidFill>
              </a:rPr>
              <a:t>La voie générale </a:t>
            </a:r>
          </a:p>
        </p:txBody>
      </p:sp>
      <p:sp>
        <p:nvSpPr>
          <p:cNvPr id="3" name="Espace réservé du contenu 2">
            <a:extLst>
              <a:ext uri="{FF2B5EF4-FFF2-40B4-BE49-F238E27FC236}">
                <a16:creationId xmlns:a16="http://schemas.microsoft.com/office/drawing/2014/main" id="{1B908A84-20CA-A40A-A66E-67989D391A4F}"/>
              </a:ext>
            </a:extLst>
          </p:cNvPr>
          <p:cNvSpPr>
            <a:spLocks noGrp="1"/>
          </p:cNvSpPr>
          <p:nvPr>
            <p:ph idx="1"/>
          </p:nvPr>
        </p:nvSpPr>
        <p:spPr>
          <a:xfrm>
            <a:off x="344634" y="1246317"/>
            <a:ext cx="11647668" cy="5347503"/>
          </a:xfrm>
        </p:spPr>
        <p:txBody>
          <a:bodyPr/>
          <a:lstStyle/>
          <a:p>
            <a:pPr marL="0" indent="0" algn="ctr">
              <a:buNone/>
            </a:pPr>
            <a:r>
              <a:rPr lang="fr-MQ" sz="2000" b="1" dirty="0">
                <a:latin typeface="Comic Sans MS" panose="030F0702030302020204" pitchFamily="66" charset="0"/>
              </a:rPr>
              <a:t>L’échelle des notes a été utilisée quasiment dans toute son amplitude : de 02 à 20 </a:t>
            </a:r>
            <a:endParaRPr lang="fr-FR" sz="2000" b="1" dirty="0">
              <a:latin typeface="Comic Sans MS" panose="030F0702030302020204" pitchFamily="66" charset="0"/>
            </a:endParaRPr>
          </a:p>
          <a:p>
            <a:pPr marL="0" indent="0" algn="ctr">
              <a:buNone/>
            </a:pPr>
            <a:endParaRPr lang="fr-FR" sz="2000" b="1" dirty="0">
              <a:latin typeface="Comic Sans MS" panose="030F0702030302020204" pitchFamily="66" charset="0"/>
            </a:endParaRPr>
          </a:p>
          <a:p>
            <a:pPr marL="0" indent="0">
              <a:buNone/>
            </a:pPr>
            <a:endParaRPr lang="fr-MQ" b="1" dirty="0"/>
          </a:p>
        </p:txBody>
      </p:sp>
      <p:pic>
        <p:nvPicPr>
          <p:cNvPr id="7" name="Image 6">
            <a:extLst>
              <a:ext uri="{FF2B5EF4-FFF2-40B4-BE49-F238E27FC236}">
                <a16:creationId xmlns:a16="http://schemas.microsoft.com/office/drawing/2014/main" id="{6EC931F4-E831-4E5B-AF8C-12C863092238}"/>
              </a:ext>
            </a:extLst>
          </p:cNvPr>
          <p:cNvPicPr>
            <a:picLocks noChangeAspect="1"/>
          </p:cNvPicPr>
          <p:nvPr/>
        </p:nvPicPr>
        <p:blipFill>
          <a:blip r:embed="rId2"/>
          <a:stretch>
            <a:fillRect/>
          </a:stretch>
        </p:blipFill>
        <p:spPr>
          <a:xfrm>
            <a:off x="181138" y="2314855"/>
            <a:ext cx="11801475" cy="3438525"/>
          </a:xfrm>
          <a:prstGeom prst="rect">
            <a:avLst/>
          </a:prstGeom>
        </p:spPr>
      </p:pic>
    </p:spTree>
    <p:extLst>
      <p:ext uri="{BB962C8B-B14F-4D97-AF65-F5344CB8AC3E}">
        <p14:creationId xmlns:p14="http://schemas.microsoft.com/office/powerpoint/2010/main" val="5521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BC69C-4F08-409B-A5F4-505D63BEED85}"/>
              </a:ext>
            </a:extLst>
          </p:cNvPr>
          <p:cNvSpPr>
            <a:spLocks noGrp="1"/>
          </p:cNvSpPr>
          <p:nvPr>
            <p:ph type="title"/>
          </p:nvPr>
        </p:nvSpPr>
        <p:spPr>
          <a:xfrm>
            <a:off x="1063752" y="722388"/>
            <a:ext cx="8886884" cy="636465"/>
          </a:xfrm>
        </p:spPr>
        <p:txBody>
          <a:bodyPr/>
          <a:lstStyle/>
          <a:p>
            <a:pPr algn="ctr"/>
            <a:r>
              <a:rPr lang="fr-MQ" dirty="0">
                <a:solidFill>
                  <a:srgbClr val="FF0000"/>
                </a:solidFill>
              </a:rPr>
              <a:t>La voie générale </a:t>
            </a:r>
            <a:endParaRPr lang="fr-FR" dirty="0"/>
          </a:p>
        </p:txBody>
      </p:sp>
      <p:sp>
        <p:nvSpPr>
          <p:cNvPr id="3" name="Espace réservé du contenu 2">
            <a:extLst>
              <a:ext uri="{FF2B5EF4-FFF2-40B4-BE49-F238E27FC236}">
                <a16:creationId xmlns:a16="http://schemas.microsoft.com/office/drawing/2014/main" id="{AF62ADDE-1FA2-4042-AF61-4E9EBD5661D1}"/>
              </a:ext>
            </a:extLst>
          </p:cNvPr>
          <p:cNvSpPr>
            <a:spLocks noGrp="1"/>
          </p:cNvSpPr>
          <p:nvPr>
            <p:ph idx="1"/>
          </p:nvPr>
        </p:nvSpPr>
        <p:spPr>
          <a:xfrm>
            <a:off x="1066800" y="1590158"/>
            <a:ext cx="8883836" cy="4703066"/>
          </a:xfrm>
        </p:spPr>
        <p:txBody>
          <a:bodyPr>
            <a:normAutofit/>
          </a:bodyPr>
          <a:lstStyle/>
          <a:p>
            <a:pPr marL="0" indent="0">
              <a:buNone/>
            </a:pPr>
            <a:r>
              <a:rPr lang="fr-FR" sz="3600" b="1" dirty="0">
                <a:latin typeface="Comic Sans MS" panose="030F0702030302020204" pitchFamily="66" charset="0"/>
              </a:rPr>
              <a:t>Moyenne générale : 10,98</a:t>
            </a:r>
          </a:p>
          <a:p>
            <a:pPr>
              <a:buFontTx/>
              <a:buChar char="-"/>
            </a:pPr>
            <a:r>
              <a:rPr lang="fr-FR" sz="2800" dirty="0">
                <a:latin typeface="Comic Sans MS" panose="030F0702030302020204" pitchFamily="66" charset="0"/>
              </a:rPr>
              <a:t>Le commentaire : 10,83</a:t>
            </a:r>
          </a:p>
          <a:p>
            <a:pPr>
              <a:buFontTx/>
              <a:buChar char="-"/>
            </a:pPr>
            <a:r>
              <a:rPr lang="fr-FR" sz="2800" dirty="0">
                <a:latin typeface="Comic Sans MS" panose="030F0702030302020204" pitchFamily="66" charset="0"/>
              </a:rPr>
              <a:t>La dissertation </a:t>
            </a:r>
          </a:p>
          <a:p>
            <a:pPr marL="742950" indent="-742950">
              <a:buAutoNum type="arabicPeriod"/>
            </a:pPr>
            <a:r>
              <a:rPr lang="fr-FR" sz="2800" dirty="0">
                <a:latin typeface="Comic Sans MS" panose="030F0702030302020204" pitchFamily="66" charset="0"/>
              </a:rPr>
              <a:t>RABELAIS : 12,8</a:t>
            </a:r>
          </a:p>
          <a:p>
            <a:pPr marL="742950" indent="-742950">
              <a:buAutoNum type="arabicPeriod"/>
            </a:pPr>
            <a:r>
              <a:rPr lang="fr-FR" sz="2800" dirty="0">
                <a:latin typeface="Comic Sans MS" panose="030F0702030302020204" pitchFamily="66" charset="0"/>
              </a:rPr>
              <a:t>LA BRUYÈRE : 10,76</a:t>
            </a:r>
          </a:p>
          <a:p>
            <a:pPr marL="742950" indent="-742950">
              <a:buAutoNum type="arabicPeriod"/>
            </a:pPr>
            <a:r>
              <a:rPr lang="fr-FR" sz="2800" dirty="0">
                <a:latin typeface="Comic Sans MS" panose="030F0702030302020204" pitchFamily="66" charset="0"/>
              </a:rPr>
              <a:t>DE GOUGES :  11,21</a:t>
            </a:r>
          </a:p>
          <a:p>
            <a:pPr marL="0" indent="0">
              <a:buNone/>
            </a:pPr>
            <a:endParaRPr lang="fr-FR" sz="3600" b="1" dirty="0">
              <a:latin typeface="Comic Sans MS" panose="030F0702030302020204" pitchFamily="66" charset="0"/>
            </a:endParaRPr>
          </a:p>
          <a:p>
            <a:endParaRPr lang="fr-FR" dirty="0"/>
          </a:p>
          <a:p>
            <a:pPr marL="0" indent="0">
              <a:buNone/>
            </a:pPr>
            <a:endParaRPr lang="fr-FR" dirty="0"/>
          </a:p>
        </p:txBody>
      </p:sp>
    </p:spTree>
    <p:extLst>
      <p:ext uri="{BB962C8B-B14F-4D97-AF65-F5344CB8AC3E}">
        <p14:creationId xmlns:p14="http://schemas.microsoft.com/office/powerpoint/2010/main" val="70565899"/>
      </p:ext>
    </p:extLst>
  </p:cSld>
  <p:clrMapOvr>
    <a:masterClrMapping/>
  </p:clrMapOvr>
</p:sld>
</file>

<file path=ppt/theme/theme1.xml><?xml version="1.0" encoding="utf-8"?>
<a:theme xmlns:a="http://schemas.openxmlformats.org/drawingml/2006/main" name="Swell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emplate>{220ED6FF-B675-EC49-B4DB-F9345D93BD66}tf10001072</Template>
  <TotalTime>1464</TotalTime>
  <Words>2153</Words>
  <Application>Microsoft Macintosh PowerPoint</Application>
  <PresentationFormat>Grand écran</PresentationFormat>
  <Paragraphs>169</Paragraphs>
  <Slides>31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Comic Sans MS</vt:lpstr>
      <vt:lpstr>Neue Haas Grotesk Text Pro</vt:lpstr>
      <vt:lpstr>SwellVTI</vt:lpstr>
      <vt:lpstr>Harmonisation  ÉAF 2023</vt:lpstr>
      <vt:lpstr>Rappel des chiffres </vt:lpstr>
      <vt:lpstr>Les raisons d’une harmonisation </vt:lpstr>
      <vt:lpstr>L’attribution des notes </vt:lpstr>
      <vt:lpstr>Les statistiques des années précédentes </vt:lpstr>
      <vt:lpstr>La session 2023</vt:lpstr>
      <vt:lpstr>La voie générale </vt:lpstr>
      <vt:lpstr>La voie générale </vt:lpstr>
      <vt:lpstr>La voie générale </vt:lpstr>
      <vt:lpstr>La voie générale </vt:lpstr>
      <vt:lpstr>La voie générale </vt:lpstr>
      <vt:lpstr>La voie générale </vt:lpstr>
      <vt:lpstr>La voie générale </vt:lpstr>
      <vt:lpstr>La voie générale </vt:lpstr>
      <vt:lpstr>La voie technologique </vt:lpstr>
      <vt:lpstr>La moyenne tous les exercices </vt:lpstr>
      <vt:lpstr>Le commentaire </vt:lpstr>
      <vt:lpstr>Contraction et essai </vt:lpstr>
      <vt:lpstr>Contraction essai Rabelais </vt:lpstr>
      <vt:lpstr>Contraction essai La Bruyère </vt:lpstr>
      <vt:lpstr>Contraction essai Olympe de Gouges </vt:lpstr>
      <vt:lpstr>L’objet d’étude </vt:lpstr>
      <vt:lpstr>L’évaluation </vt:lpstr>
      <vt:lpstr>Horizon 2024 </vt:lpstr>
      <vt:lpstr>Horizon 2024 </vt:lpstr>
      <vt:lpstr>Horizon 2024 (dès septembre 2023) Renouvellement de l’objet d’étude « la poésie du XIX° siècle au XXI° siècle »</vt:lpstr>
      <vt:lpstr>Enseigner la poésie en Première : des pistes Éduscol (IGESR)</vt:lpstr>
      <vt:lpstr>Présentation PowerPoint</vt:lpstr>
      <vt:lpstr>Francis Ponge – texte descriptif du parcours « Dans l’atelier du poète » : </vt:lpstr>
      <vt:lpstr>Hélène Dorion, Mes forêts - texte descriptif du parcours « La poésie, la nature, l’intime » :</vt:lpstr>
      <vt:lpstr>En attendant,  Excellentes vacances à toutes et à tous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Harmonisation  ÉAF 2023</dc:title>
  <dc:creator>hortense NOUGARO</dc:creator>
  <cp:lastModifiedBy>hortense NOUGARO</cp:lastModifiedBy>
  <cp:revision>24</cp:revision>
  <dcterms:created xsi:type="dcterms:W3CDTF">2023-06-29T11:48:48Z</dcterms:created>
  <dcterms:modified xsi:type="dcterms:W3CDTF">2023-07-05T14:13:21Z</dcterms:modified>
</cp:coreProperties>
</file>