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7" r:id="rId2"/>
    <p:sldId id="268" r:id="rId3"/>
    <p:sldId id="261" r:id="rId4"/>
    <p:sldId id="258" r:id="rId5"/>
    <p:sldId id="259" r:id="rId6"/>
    <p:sldId id="260" r:id="rId7"/>
    <p:sldId id="265" r:id="rId8"/>
    <p:sldId id="262" r:id="rId9"/>
    <p:sldId id="264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3" r:id="rId18"/>
    <p:sldId id="277" r:id="rId19"/>
    <p:sldId id="278" r:id="rId20"/>
    <p:sldId id="279" r:id="rId21"/>
    <p:sldId id="284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09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C89B6-A37D-4A1B-B4F1-6FF4C40C7ED3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E8D88-6455-4E5D-9E46-C955F68AD4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19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B21B-8B82-4BB5-A76D-11A5E76893DD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3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D49-8FF5-4062-8FC9-7400250A3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7FA2-16B0-4AFF-8900-A7F3CEBD2C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3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D49-8FF5-4062-8FC9-7400250A3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7FA2-16B0-4AFF-8900-A7F3CEBD2C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1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D49-8FF5-4062-8FC9-7400250A3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7FA2-16B0-4AFF-8900-A7F3CEBD2C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0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D49-8FF5-4062-8FC9-7400250A3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7FA2-16B0-4AFF-8900-A7F3CEBD2C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3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D49-8FF5-4062-8FC9-7400250A3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7FA2-16B0-4AFF-8900-A7F3CEBD2C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7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D49-8FF5-4062-8FC9-7400250A3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7FA2-16B0-4AFF-8900-A7F3CEBD2C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D49-8FF5-4062-8FC9-7400250A3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7FA2-16B0-4AFF-8900-A7F3CEBD2C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6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D49-8FF5-4062-8FC9-7400250A3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7FA2-16B0-4AFF-8900-A7F3CEBD2C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3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D49-8FF5-4062-8FC9-7400250A3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7FA2-16B0-4AFF-8900-A7F3CEBD2C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9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D49-8FF5-4062-8FC9-7400250A3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7FA2-16B0-4AFF-8900-A7F3CEBD2C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6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D49-8FF5-4062-8FC9-7400250A3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7FA2-16B0-4AFF-8900-A7F3CEBD2C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9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5D49-8FF5-4062-8FC9-7400250A3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7FA2-16B0-4AFF-8900-A7F3CEBD2C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1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hyperlink" Target="http://www.socrativ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23636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fr-FR" sz="6000" b="1" dirty="0">
                <a:ln w="22225">
                  <a:solidFill>
                    <a:srgbClr val="2E83C3"/>
                  </a:solidFill>
                  <a:prstDash val="solid"/>
                </a:ln>
                <a:solidFill>
                  <a:srgbClr val="92D050"/>
                </a:solidFill>
              </a:rPr>
              <a:t>Socrative</a:t>
            </a:r>
            <a:endParaRPr lang="fr-FR" sz="6000" b="1" dirty="0">
              <a:ln w="22225">
                <a:solidFill>
                  <a:srgbClr val="2E83C3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" r="77921" b="7665"/>
          <a:stretch/>
        </p:blipFill>
        <p:spPr>
          <a:xfrm>
            <a:off x="11059704" y="5869671"/>
            <a:ext cx="1132296" cy="979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0" y="5447258"/>
            <a:ext cx="2707180" cy="10769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89" y="5836820"/>
            <a:ext cx="1483087" cy="5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9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67086" y="397345"/>
            <a:ext cx="5457825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FF9900"/>
                </a:solidFill>
                <a:ea typeface="Microsoft JhengHei Light" panose="020B0304030504040204" pitchFamily="34" charset="-120"/>
              </a:rPr>
              <a:t>Inscription</a:t>
            </a: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1100" b="1" dirty="0">
              <a:solidFill>
                <a:srgbClr val="FF0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1528896"/>
            <a:ext cx="5218379" cy="38002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94177" y="1802921"/>
            <a:ext cx="1951612" cy="2191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94177" y="2831917"/>
            <a:ext cx="3168251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/>
              <a:t>Vous êtes maintenant sur le </a:t>
            </a:r>
            <a:r>
              <a:rPr lang="fr-FR" sz="1600" dirty="0">
                <a:solidFill>
                  <a:srgbClr val="FF6600"/>
                </a:solidFill>
              </a:rPr>
              <a:t>Tableau de bord</a:t>
            </a:r>
            <a:r>
              <a:rPr lang="fr-F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Nous pouvons créer alors un QUIZZ.</a:t>
            </a:r>
          </a:p>
        </p:txBody>
      </p:sp>
    </p:spTree>
    <p:extLst>
      <p:ext uri="{BB962C8B-B14F-4D97-AF65-F5344CB8AC3E}">
        <p14:creationId xmlns:p14="http://schemas.microsoft.com/office/powerpoint/2010/main" val="285941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67086" y="397345"/>
            <a:ext cx="5457825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00CCFF"/>
                </a:solidFill>
                <a:ea typeface="Microsoft JhengHei Light" panose="020B0304030504040204" pitchFamily="34" charset="-120"/>
              </a:rPr>
              <a:t>Gestion des Quizz</a:t>
            </a: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1100" b="1" dirty="0">
              <a:solidFill>
                <a:srgbClr val="FF0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58" y="1576361"/>
            <a:ext cx="5232506" cy="3810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2098" y="1751162"/>
            <a:ext cx="1811727" cy="2208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22098" y="2623149"/>
            <a:ext cx="353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FF9900"/>
                </a:solidFill>
              </a:rPr>
              <a:t>Création du Quizz</a:t>
            </a:r>
          </a:p>
          <a:p>
            <a:pPr>
              <a:lnSpc>
                <a:spcPct val="150000"/>
              </a:lnSpc>
            </a:pPr>
            <a:endParaRPr lang="fr-FR" sz="1600" dirty="0"/>
          </a:p>
          <a:p>
            <a:pPr>
              <a:lnSpc>
                <a:spcPct val="150000"/>
              </a:lnSpc>
            </a:pPr>
            <a:r>
              <a:rPr lang="fr-FR" sz="1600" dirty="0"/>
              <a:t>On clique sur </a:t>
            </a:r>
            <a:r>
              <a:rPr lang="fr-FR" sz="1600" dirty="0">
                <a:solidFill>
                  <a:schemeClr val="bg1"/>
                </a:solidFill>
                <a:highlight>
                  <a:srgbClr val="808080"/>
                </a:highlight>
              </a:rPr>
              <a:t>QUIZZ</a:t>
            </a:r>
            <a:r>
              <a:rPr lang="fr-FR" sz="1600" dirty="0"/>
              <a:t> dans le menu puis :</a:t>
            </a:r>
          </a:p>
          <a:p>
            <a:pPr>
              <a:lnSpc>
                <a:spcPct val="150000"/>
              </a:lnSpc>
            </a:pPr>
            <a:endParaRPr lang="fr-FR" sz="1600" dirty="0"/>
          </a:p>
          <a:p>
            <a:pPr>
              <a:lnSpc>
                <a:spcPct val="150000"/>
              </a:lnSpc>
            </a:pPr>
            <a:endParaRPr lang="fr-FR" sz="1600" dirty="0"/>
          </a:p>
          <a:p>
            <a:pPr>
              <a:lnSpc>
                <a:spcPct val="150000"/>
              </a:lnSpc>
            </a:pPr>
            <a:r>
              <a:rPr lang="fr-FR" sz="1600" dirty="0"/>
              <a:t>(choisir créer un nouveau)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07" y="3831635"/>
            <a:ext cx="13525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6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67086" y="397345"/>
            <a:ext cx="5457825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00CCFF"/>
                </a:solidFill>
                <a:ea typeface="Microsoft JhengHei Light" panose="020B0304030504040204" pitchFamily="34" charset="-120"/>
              </a:rPr>
              <a:t>Gestion des Quizz</a:t>
            </a: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1100" b="1" dirty="0">
              <a:solidFill>
                <a:srgbClr val="FF0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07" y="1589883"/>
            <a:ext cx="5232506" cy="36782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2098" y="1751162"/>
            <a:ext cx="1811727" cy="2208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22098" y="2623149"/>
            <a:ext cx="2484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FF9900"/>
                </a:solidFill>
              </a:rPr>
              <a:t>Création du Quizz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On donne un titre et l'on choisit entre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>
                <a:highlight>
                  <a:srgbClr val="FFFF00"/>
                </a:highlight>
              </a:rPr>
              <a:t>CHOIX MULTIPLES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/>
              <a:t>VRAI/FAUX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/>
              <a:t>REPONSE COURTE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7436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67086" y="397345"/>
            <a:ext cx="5457825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00CCFF"/>
                </a:solidFill>
                <a:ea typeface="Microsoft JhengHei Light" panose="020B0304030504040204" pitchFamily="34" charset="-120"/>
              </a:rPr>
              <a:t>Gestion des Quizz</a:t>
            </a: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1100" b="1" dirty="0">
              <a:solidFill>
                <a:srgbClr val="FF0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31" y="1357905"/>
            <a:ext cx="4533194" cy="39102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2098" y="1751162"/>
            <a:ext cx="1811727" cy="2208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24881" y="1516515"/>
            <a:ext cx="28870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FF9900"/>
                </a:solidFill>
              </a:rPr>
              <a:t>Création du Quizz</a:t>
            </a:r>
          </a:p>
          <a:p>
            <a:pPr>
              <a:lnSpc>
                <a:spcPct val="150000"/>
              </a:lnSpc>
            </a:pPr>
            <a:endParaRPr lang="fr-FR" sz="1600" b="1" dirty="0">
              <a:solidFill>
                <a:srgbClr val="FF99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/>
              <a:t>Le formatage permet d'écrire les indices et exposants.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/>
              <a:t>Il y a possibilité d'intégrer des photos.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/>
              <a:t>On peut ajouter des explications (visibles ou non)</a:t>
            </a:r>
          </a:p>
          <a:p>
            <a:pPr>
              <a:lnSpc>
                <a:spcPct val="150000"/>
              </a:lnSpc>
            </a:pPr>
            <a:endParaRPr lang="fr-F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2925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67086" y="397345"/>
            <a:ext cx="5457825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00CCFF"/>
                </a:solidFill>
                <a:ea typeface="Microsoft JhengHei Light" panose="020B0304030504040204" pitchFamily="34" charset="-120"/>
              </a:rPr>
              <a:t>Gestion des Quizz</a:t>
            </a: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1100" b="1" dirty="0">
              <a:solidFill>
                <a:srgbClr val="FF0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46" y="1431825"/>
            <a:ext cx="4869624" cy="35900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2098" y="1751162"/>
            <a:ext cx="1811727" cy="2208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24881" y="1516515"/>
            <a:ext cx="28870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FF9900"/>
                </a:solidFill>
              </a:rPr>
              <a:t>Création du Quizz</a:t>
            </a:r>
          </a:p>
          <a:p>
            <a:pPr>
              <a:lnSpc>
                <a:spcPct val="150000"/>
              </a:lnSpc>
            </a:pPr>
            <a:endParaRPr lang="fr-FR" sz="1600" b="1" dirty="0">
              <a:solidFill>
                <a:srgbClr val="FF99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/>
              <a:t>Le formatage permet d'écrire les indices et exposants.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/>
              <a:t>Il y a possibilité d'intégrer des photos.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/>
              <a:t>On peut ajouter des explications (visibles ou non)</a:t>
            </a:r>
          </a:p>
          <a:p>
            <a:pPr>
              <a:lnSpc>
                <a:spcPct val="150000"/>
              </a:lnSpc>
            </a:pPr>
            <a:endParaRPr lang="fr-F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76455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67086" y="397345"/>
            <a:ext cx="5457825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00CCFF"/>
                </a:solidFill>
                <a:ea typeface="Microsoft JhengHei Light" panose="020B0304030504040204" pitchFamily="34" charset="-120"/>
              </a:rPr>
              <a:t>Gestion des Quizz</a:t>
            </a: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1100" b="1" dirty="0">
              <a:solidFill>
                <a:srgbClr val="FF0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2098" y="1751162"/>
            <a:ext cx="1811727" cy="2208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80537" y="1516515"/>
            <a:ext cx="79507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FF9900"/>
                </a:solidFill>
              </a:rPr>
              <a:t>Finalisation</a:t>
            </a:r>
          </a:p>
          <a:p>
            <a:pPr>
              <a:lnSpc>
                <a:spcPct val="150000"/>
              </a:lnSpc>
            </a:pPr>
            <a:endParaRPr lang="fr-FR" sz="1600" b="1" dirty="0">
              <a:solidFill>
                <a:srgbClr val="FF99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/>
              <a:t>On ajouter autant de questions que l'on souhaite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       (choix multiples, vrai/faux, réponses courtes)</a:t>
            </a:r>
          </a:p>
          <a:p>
            <a:pPr>
              <a:lnSpc>
                <a:spcPct val="150000"/>
              </a:lnSpc>
            </a:pPr>
            <a:endParaRPr lang="fr-F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/>
              <a:t>On enregistre et l'on quitte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/>
              <a:t>On peut modifier un quizz à tout moment  à partir du tableau de bord :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</a:t>
            </a:r>
            <a:r>
              <a:rPr lang="fr-FR" sz="1600" dirty="0">
                <a:solidFill>
                  <a:schemeClr val="bg1"/>
                </a:solidFill>
                <a:highlight>
                  <a:srgbClr val="808080"/>
                </a:highlight>
              </a:rPr>
              <a:t>QUIZZ</a:t>
            </a:r>
            <a:r>
              <a:rPr lang="fr-FR" sz="1600" dirty="0"/>
              <a:t>	cliquer le quizz à modifier    	puis 	</a:t>
            </a:r>
            <a:r>
              <a:rPr lang="fr-FR" sz="1600" dirty="0">
                <a:solidFill>
                  <a:schemeClr val="bg1"/>
                </a:solidFill>
                <a:highlight>
                  <a:srgbClr val="808080"/>
                </a:highlight>
              </a:rPr>
              <a:t>EDITER</a:t>
            </a:r>
          </a:p>
          <a:p>
            <a:pPr>
              <a:lnSpc>
                <a:spcPct val="150000"/>
              </a:lnSpc>
            </a:pPr>
            <a:endParaRPr lang="fr-F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98" y="3207768"/>
            <a:ext cx="19907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7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67086" y="397345"/>
            <a:ext cx="5457825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00CCFF"/>
                </a:solidFill>
                <a:ea typeface="Microsoft JhengHei Light" panose="020B0304030504040204" pitchFamily="34" charset="-120"/>
              </a:rPr>
              <a:t>Gestion des Quizz</a:t>
            </a: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1100" b="1" dirty="0">
              <a:solidFill>
                <a:srgbClr val="FF0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2098" y="1751162"/>
            <a:ext cx="1811727" cy="2208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80537" y="1516515"/>
            <a:ext cx="7950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FF9900"/>
                </a:solidFill>
              </a:rPr>
              <a:t>Remarque</a:t>
            </a:r>
          </a:p>
          <a:p>
            <a:pPr>
              <a:lnSpc>
                <a:spcPct val="150000"/>
              </a:lnSpc>
            </a:pPr>
            <a:endParaRPr lang="fr-FR" sz="1600" b="1" dirty="0">
              <a:solidFill>
                <a:srgbClr val="FF99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/>
              <a:t>On peut importer un quizz à l'aise de son SOC.</a:t>
            </a:r>
          </a:p>
          <a:p>
            <a:pPr>
              <a:lnSpc>
                <a:spcPct val="150000"/>
              </a:lnSpc>
            </a:pPr>
            <a:endParaRPr lang="fr-F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/>
              <a:t>Après 		         choisir importer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600" dirty="0"/>
          </a:p>
          <a:p>
            <a:pPr>
              <a:lnSpc>
                <a:spcPct val="150000"/>
              </a:lnSpc>
            </a:pPr>
            <a:endParaRPr lang="fr-F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12" y="2892101"/>
            <a:ext cx="13525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93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42269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20067" y="1237212"/>
            <a:ext cx="4930635" cy="36988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fr-FR" sz="2500" b="1" dirty="0">
              <a:solidFill>
                <a:srgbClr val="FF9900"/>
              </a:solidFill>
              <a:ea typeface="Microsoft JhengHei Light" panose="020B03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fr-FR" sz="3600" b="1" dirty="0">
                <a:ea typeface="Microsoft JhengHei Light" panose="020B0304030504040204" pitchFamily="34" charset="-120"/>
              </a:rPr>
              <a:t>Il est temps de créer votre premier quizz</a:t>
            </a: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1100" b="1" dirty="0">
              <a:solidFill>
                <a:srgbClr val="FF0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704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fr-FR" sz="1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7614" y="440636"/>
            <a:ext cx="6122459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FF6600"/>
                </a:solidFill>
                <a:ea typeface="Microsoft JhengHei Light" panose="020B0304030504040204" pitchFamily="34" charset="-120"/>
              </a:rPr>
              <a:t>Commencer un quizz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7" y="1697720"/>
            <a:ext cx="4252913" cy="373242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11351" y="2363605"/>
            <a:ext cx="3424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lance le quizz à partir du tableau de bord :</a:t>
            </a:r>
          </a:p>
          <a:p>
            <a:endParaRPr lang="fr-FR" dirty="0"/>
          </a:p>
          <a:p>
            <a:r>
              <a:rPr lang="fr-FR" dirty="0"/>
              <a:t>Trois types de jeu s'offrent à nous.</a:t>
            </a:r>
          </a:p>
          <a:p>
            <a:endParaRPr lang="fr-FR" dirty="0"/>
          </a:p>
          <a:p>
            <a:r>
              <a:rPr lang="fr-FR" dirty="0"/>
              <a:t>Cliquez sur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37" y="3746456"/>
            <a:ext cx="3143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39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fr-FR" sz="1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7614" y="440636"/>
            <a:ext cx="6122459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FF6600"/>
                </a:solidFill>
                <a:ea typeface="Microsoft JhengHei Light" panose="020B0304030504040204" pitchFamily="34" charset="-120"/>
              </a:rPr>
              <a:t>Commencer un quizz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7" y="1697720"/>
            <a:ext cx="4252913" cy="373242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11351" y="2363605"/>
            <a:ext cx="351095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Dans ce type de QCM, l'élève reçoit la réponse juste et l'explication éventuelle immédiatement après avoir répondu. L'enseignant voit les              résultats en direct.</a:t>
            </a:r>
          </a:p>
        </p:txBody>
      </p:sp>
    </p:spTree>
    <p:extLst>
      <p:ext uri="{BB962C8B-B14F-4D97-AF65-F5344CB8AC3E}">
        <p14:creationId xmlns:p14="http://schemas.microsoft.com/office/powerpoint/2010/main" val="322313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92625" y="2076061"/>
            <a:ext cx="9144000" cy="1655762"/>
          </a:xfrm>
        </p:spPr>
        <p:txBody>
          <a:bodyPr>
            <a:noAutofit/>
          </a:bodyPr>
          <a:lstStyle/>
          <a:p>
            <a:pPr>
              <a:tabLst>
                <a:tab pos="4310063" algn="l"/>
              </a:tabLst>
            </a:pPr>
            <a:r>
              <a:rPr lang="fr-FR" sz="5400" b="1" dirty="0">
                <a:solidFill>
                  <a:srgbClr val="FF99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Application</a:t>
            </a:r>
          </a:p>
          <a:p>
            <a:r>
              <a:rPr lang="fr-FR" sz="5400" b="1" dirty="0" err="1">
                <a:solidFill>
                  <a:srgbClr val="FF99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Socrative</a:t>
            </a:r>
            <a:endParaRPr lang="fr-FR" sz="5400" b="1" dirty="0">
              <a:solidFill>
                <a:srgbClr val="FF99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9837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fr-FR" sz="1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7614" y="440636"/>
            <a:ext cx="6122459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FF6600"/>
                </a:solidFill>
                <a:ea typeface="Microsoft JhengHei Light" panose="020B0304030504040204" pitchFamily="34" charset="-120"/>
              </a:rPr>
              <a:t>Finir un quizz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2316" y="1837426"/>
            <a:ext cx="1979352" cy="2260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316192" y="1711214"/>
            <a:ext cx="75006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Un fois le type de quizz choisi, on le lance en cliquant sur </a:t>
            </a:r>
            <a:r>
              <a:rPr lang="fr-FR" dirty="0">
                <a:solidFill>
                  <a:schemeClr val="bg1"/>
                </a:solidFill>
              </a:rPr>
              <a:t>COMMENCE</a:t>
            </a:r>
            <a:r>
              <a:rPr lang="fr-FR" dirty="0"/>
              <a:t>.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On consulte l'évolution des réponses en temps réel en cliquant sur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29" y="1724017"/>
            <a:ext cx="1114425" cy="5238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54" y="2576961"/>
            <a:ext cx="9906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434" y="1590896"/>
            <a:ext cx="7145131" cy="36762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fr-FR" sz="1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7614" y="440636"/>
            <a:ext cx="6122459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FF6600"/>
                </a:solidFill>
                <a:ea typeface="Microsoft JhengHei Light" panose="020B0304030504040204" pitchFamily="34" charset="-120"/>
              </a:rPr>
              <a:t>Finir un quizz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2316" y="1837426"/>
            <a:ext cx="1979352" cy="2260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513" y="1427851"/>
            <a:ext cx="7632732" cy="39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9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fr-FR" sz="1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7614" y="440636"/>
            <a:ext cx="6122459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FF6600"/>
                </a:solidFill>
                <a:ea typeface="Microsoft JhengHei Light" panose="020B0304030504040204" pitchFamily="34" charset="-120"/>
              </a:rPr>
              <a:t>Finir un quizz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2316" y="1837426"/>
            <a:ext cx="1979352" cy="2260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316192" y="1711214"/>
            <a:ext cx="7500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Lorsque l'on clique sur </a:t>
            </a:r>
            <a:r>
              <a:rPr lang="fr-FR" dirty="0">
                <a:solidFill>
                  <a:schemeClr val="bg1"/>
                </a:solidFill>
              </a:rPr>
              <a:t>terminer</a:t>
            </a:r>
            <a:r>
              <a:rPr lang="fr-FR" dirty="0"/>
              <a:t> 	pour clôturer le questionnaire, il est possible d’obtenir un rapport de l'activité.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88" y="1723516"/>
            <a:ext cx="1409700" cy="4857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96" y="2649927"/>
            <a:ext cx="49815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06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85327" y="380252"/>
            <a:ext cx="5457825" cy="49895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FF6600"/>
                </a:solidFill>
                <a:ea typeface="Microsoft JhengHei Light" panose="020B0304030504040204" pitchFamily="34" charset="-120"/>
              </a:rPr>
              <a:t>Conclusion</a:t>
            </a:r>
          </a:p>
          <a:p>
            <a:pPr algn="just">
              <a:lnSpc>
                <a:spcPct val="150000"/>
              </a:lnSpc>
            </a:pPr>
            <a:endParaRPr lang="fr-FR" sz="11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fr-FR" sz="1200" b="1" dirty="0">
                <a:ea typeface="Microsoft JhengHei Light" panose="020B0304030504040204" pitchFamily="34" charset="-120"/>
              </a:rPr>
              <a:t>Socrative apporte plusieurs avantages.</a:t>
            </a:r>
          </a:p>
          <a:p>
            <a:pPr algn="just">
              <a:lnSpc>
                <a:spcPct val="150000"/>
              </a:lnSpc>
            </a:pPr>
            <a:r>
              <a:rPr lang="fr-FR" sz="1200" b="1" dirty="0">
                <a:ea typeface="Microsoft JhengHei Light" panose="020B0304030504040204" pitchFamily="34" charset="-120"/>
              </a:rPr>
              <a:t>- Interaction immédiate		</a:t>
            </a:r>
          </a:p>
          <a:p>
            <a:pPr algn="just">
              <a:lnSpc>
                <a:spcPct val="150000"/>
              </a:lnSpc>
            </a:pPr>
            <a:r>
              <a:rPr lang="fr-FR" sz="1200" b="1" dirty="0">
                <a:ea typeface="Microsoft JhengHei Light" panose="020B0304030504040204" pitchFamily="34" charset="-120"/>
              </a:rPr>
              <a:t>- Facilité d'utilisation</a:t>
            </a:r>
          </a:p>
          <a:p>
            <a:pPr algn="just">
              <a:lnSpc>
                <a:spcPct val="150000"/>
              </a:lnSpc>
            </a:pPr>
            <a:r>
              <a:rPr lang="fr-FR" sz="1200" b="1" dirty="0">
                <a:ea typeface="Microsoft JhengHei Light" panose="020B0304030504040204" pitchFamily="34" charset="-120"/>
              </a:rPr>
              <a:t>- Création de quizz</a:t>
            </a:r>
          </a:p>
          <a:p>
            <a:pPr algn="just">
              <a:lnSpc>
                <a:spcPct val="150000"/>
              </a:lnSpc>
            </a:pPr>
            <a:r>
              <a:rPr lang="fr-FR" sz="1200" b="1" dirty="0">
                <a:ea typeface="Microsoft JhengHei Light" panose="020B0304030504040204" pitchFamily="34" charset="-120"/>
              </a:rPr>
              <a:t>- Partage de quizz entre enseignants</a:t>
            </a:r>
          </a:p>
          <a:p>
            <a:pPr algn="just">
              <a:lnSpc>
                <a:spcPct val="150000"/>
              </a:lnSpc>
            </a:pPr>
            <a:r>
              <a:rPr lang="fr-FR" sz="1200" b="1" dirty="0">
                <a:ea typeface="Microsoft JhengHei Light" panose="020B0304030504040204" pitchFamily="34" charset="-120"/>
              </a:rPr>
              <a:t>- Export des résultats</a:t>
            </a:r>
          </a:p>
          <a:p>
            <a:pPr algn="just">
              <a:lnSpc>
                <a:spcPct val="150000"/>
              </a:lnSpc>
            </a:pPr>
            <a:r>
              <a:rPr lang="fr-FR" sz="1200" b="1" dirty="0">
                <a:ea typeface="Microsoft JhengHei Light" panose="020B0304030504040204" pitchFamily="34" charset="-120"/>
              </a:rPr>
              <a:t>- Pas d'inscription pour les élèves</a:t>
            </a:r>
          </a:p>
          <a:p>
            <a:pPr algn="just">
              <a:lnSpc>
                <a:spcPct val="150000"/>
              </a:lnSpc>
            </a:pPr>
            <a:r>
              <a:rPr lang="fr-FR" sz="1200" b="1" dirty="0">
                <a:ea typeface="Microsoft JhengHei Light" panose="020B0304030504040204" pitchFamily="34" charset="-120"/>
              </a:rPr>
              <a:t>- </a:t>
            </a:r>
            <a:r>
              <a:rPr lang="fr-FR" sz="1200" b="1" dirty="0" err="1">
                <a:ea typeface="Microsoft JhengHei Light" panose="020B0304030504040204" pitchFamily="34" charset="-120"/>
              </a:rPr>
              <a:t>Multi-plateforme</a:t>
            </a:r>
            <a:r>
              <a:rPr lang="fr-FR" sz="1200" b="1" dirty="0">
                <a:ea typeface="Microsoft JhengHei Light" panose="020B0304030504040204" pitchFamily="34" charset="-120"/>
              </a:rPr>
              <a:t> (Mobile, PC)</a:t>
            </a:r>
          </a:p>
          <a:p>
            <a:pPr algn="just">
              <a:lnSpc>
                <a:spcPct val="150000"/>
              </a:lnSpc>
            </a:pPr>
            <a:r>
              <a:rPr lang="fr-FR" sz="1200" b="1" dirty="0">
                <a:ea typeface="Microsoft JhengHei Light" panose="020B0304030504040204" pitchFamily="34" charset="-120"/>
              </a:rPr>
              <a:t>- Peut être en mode anonyme (Pas de stigmatisation de l'erreur)</a:t>
            </a:r>
          </a:p>
        </p:txBody>
      </p:sp>
    </p:spTree>
    <p:extLst>
      <p:ext uri="{BB962C8B-B14F-4D97-AF65-F5344CB8AC3E}">
        <p14:creationId xmlns:p14="http://schemas.microsoft.com/office/powerpoint/2010/main" val="3914104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3900" y="449263"/>
            <a:ext cx="5457825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FF6600"/>
                </a:solidFill>
                <a:ea typeface="Microsoft JhengHei Light" panose="020B0304030504040204" pitchFamily="34" charset="-120"/>
              </a:rPr>
              <a:t>Conclusion</a:t>
            </a:r>
          </a:p>
          <a:p>
            <a:pPr algn="l">
              <a:lnSpc>
                <a:spcPct val="150000"/>
              </a:lnSpc>
            </a:pPr>
            <a:r>
              <a:rPr lang="fr-FR" sz="1200" b="1" dirty="0">
                <a:ea typeface="Microsoft JhengHei Light" panose="020B0304030504040204" pitchFamily="34" charset="-120"/>
              </a:rPr>
              <a:t>Et d’autres encore</a:t>
            </a:r>
          </a:p>
          <a:p>
            <a:pPr algn="just">
              <a:lnSpc>
                <a:spcPct val="150000"/>
              </a:lnSpc>
            </a:pPr>
            <a:r>
              <a:rPr lang="fr-FR" sz="1200" b="1" dirty="0">
                <a:ea typeface="Microsoft JhengHei Light" panose="020B0304030504040204" pitchFamily="34" charset="-120"/>
              </a:rPr>
              <a:t>- Captation de l'intérêt des élèves (Amélioration de la motivation)</a:t>
            </a:r>
          </a:p>
          <a:p>
            <a:pPr algn="just">
              <a:lnSpc>
                <a:spcPct val="150000"/>
              </a:lnSpc>
            </a:pPr>
            <a:r>
              <a:rPr lang="fr-FR" sz="1200" b="1" dirty="0">
                <a:ea typeface="Microsoft JhengHei Light" panose="020B0304030504040204" pitchFamily="34" charset="-120"/>
              </a:rPr>
              <a:t>- Travail en groupe (Discussion constructive entre les étudiants)</a:t>
            </a:r>
          </a:p>
          <a:p>
            <a:pPr algn="just">
              <a:lnSpc>
                <a:spcPct val="150000"/>
              </a:lnSpc>
            </a:pPr>
            <a:r>
              <a:rPr lang="fr-FR" sz="1200" b="1" dirty="0">
                <a:ea typeface="Microsoft JhengHei Light" panose="020B0304030504040204" pitchFamily="34" charset="-120"/>
              </a:rPr>
              <a:t>- Prise de conscience des conceptions erronées (Prise en compte de l'erreur pour progresser)</a:t>
            </a:r>
          </a:p>
          <a:p>
            <a:pPr algn="just">
              <a:lnSpc>
                <a:spcPct val="150000"/>
              </a:lnSpc>
            </a:pPr>
            <a:r>
              <a:rPr lang="fr-FR" sz="1200" b="1" dirty="0">
                <a:ea typeface="Microsoft JhengHei Light" panose="020B0304030504040204" pitchFamily="34" charset="-120"/>
              </a:rPr>
              <a:t>- Pratique de la pédagogie différenciée (l’enseignant intervient en temps réel au cas par cas selon la difficulté rencontrée)</a:t>
            </a:r>
          </a:p>
          <a:p>
            <a:pPr algn="just">
              <a:lnSpc>
                <a:spcPct val="150000"/>
              </a:lnSpc>
            </a:pPr>
            <a:r>
              <a:rPr lang="fr-FR" sz="1200" b="1" dirty="0">
                <a:ea typeface="Microsoft JhengHei Light" panose="020B0304030504040204" pitchFamily="34" charset="-120"/>
              </a:rPr>
              <a:t>- Pratique de la pédagogie inversée (une évaluation diagnostique à distance peut être effectuée sur une notion vue à la maison, le travail en classe étant ensuite orienté selon les résultats obtenus)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endParaRPr lang="fr-FR" sz="12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41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3" y="1636978"/>
            <a:ext cx="9144793" cy="232277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47326" y="2798366"/>
            <a:ext cx="5838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1400" b="1" i="1" dirty="0">
                <a:ea typeface="Microsoft JhengHei" panose="020B0604030504040204" pitchFamily="34" charset="-120"/>
              </a:rPr>
              <a:t>Socrative est une application qui permet d’</a:t>
            </a:r>
            <a:r>
              <a:rPr lang="fr-FR" sz="1400" b="1" i="1" dirty="0">
                <a:solidFill>
                  <a:srgbClr val="FF9900"/>
                </a:solidFill>
                <a:ea typeface="Microsoft JhengHei" panose="020B0604030504040204" pitchFamily="34" charset="-120"/>
              </a:rPr>
              <a:t>évaluer</a:t>
            </a:r>
            <a:r>
              <a:rPr lang="fr-FR" sz="1400" b="1" i="1" dirty="0">
                <a:ea typeface="Microsoft JhengHei" panose="020B0604030504040204" pitchFamily="34" charset="-120"/>
              </a:rPr>
              <a:t> les élèves en temps réel.</a:t>
            </a:r>
          </a:p>
          <a:p>
            <a:pPr algn="just">
              <a:lnSpc>
                <a:spcPct val="200000"/>
              </a:lnSpc>
            </a:pPr>
            <a:r>
              <a:rPr lang="fr-FR" sz="1400" b="1" i="1" dirty="0">
                <a:ea typeface="Microsoft JhengHei" panose="020B0604030504040204" pitchFamily="34" charset="-120"/>
              </a:rPr>
              <a:t>Grâce aux facilités d’agrégation des résultats et de leur visualisation, vous avez un </a:t>
            </a:r>
            <a:r>
              <a:rPr lang="fr-FR" sz="1400" b="1" i="1" dirty="0">
                <a:solidFill>
                  <a:srgbClr val="FF9900"/>
                </a:solidFill>
                <a:ea typeface="Microsoft JhengHei" panose="020B0604030504040204" pitchFamily="34" charset="-120"/>
              </a:rPr>
              <a:t>aperçu instantané </a:t>
            </a:r>
            <a:r>
              <a:rPr lang="fr-FR" sz="1400" b="1" i="1" dirty="0">
                <a:ea typeface="Microsoft JhengHei" panose="020B0604030504040204" pitchFamily="34" charset="-120"/>
              </a:rPr>
              <a:t>des niveaux de compréhension de chacun. 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812659" y="80909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310063" algn="l"/>
              </a:tabLst>
            </a:pPr>
            <a:r>
              <a:rPr lang="fr-FR" sz="5400" b="1" dirty="0">
                <a:solidFill>
                  <a:srgbClr val="FF99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Application</a:t>
            </a:r>
          </a:p>
          <a:p>
            <a:r>
              <a:rPr lang="fr-FR" sz="5400" b="1" dirty="0">
                <a:solidFill>
                  <a:srgbClr val="FF99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Socrative</a:t>
            </a:r>
          </a:p>
        </p:txBody>
      </p:sp>
    </p:spTree>
    <p:extLst>
      <p:ext uri="{BB962C8B-B14F-4D97-AF65-F5344CB8AC3E}">
        <p14:creationId xmlns:p14="http://schemas.microsoft.com/office/powerpoint/2010/main" val="399198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6" y="1367259"/>
            <a:ext cx="2085013" cy="361524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184400" y="1583267"/>
            <a:ext cx="23876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59304" y="443221"/>
            <a:ext cx="5995039" cy="5000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b="1" i="1" dirty="0">
                <a:ea typeface="Microsoft JhengHei Light" panose="020B0304030504040204" pitchFamily="34" charset="-120"/>
              </a:rPr>
              <a:t>L’application </a:t>
            </a:r>
            <a:r>
              <a:rPr lang="fr-FR" b="1" i="1" dirty="0">
                <a:solidFill>
                  <a:srgbClr val="FF9900"/>
                </a:solidFill>
                <a:ea typeface="Microsoft JhengHei Light" panose="020B0304030504040204" pitchFamily="34" charset="-120"/>
              </a:rPr>
              <a:t>Socrative</a:t>
            </a:r>
            <a:r>
              <a:rPr lang="fr-FR" b="1" i="1" dirty="0">
                <a:ea typeface="Microsoft JhengHei Light" panose="020B0304030504040204" pitchFamily="34" charset="-120"/>
              </a:rPr>
              <a:t> apporte plusieurs avantages :</a:t>
            </a:r>
          </a:p>
          <a:p>
            <a:pPr algn="just">
              <a:lnSpc>
                <a:spcPct val="200000"/>
              </a:lnSpc>
            </a:pPr>
            <a:r>
              <a:rPr lang="fr-FR" b="1" i="1" dirty="0">
                <a:ea typeface="Microsoft JhengHei Light" panose="020B0304030504040204" pitchFamily="34" charset="-120"/>
              </a:rPr>
              <a:t>- Création de quizz</a:t>
            </a:r>
          </a:p>
          <a:p>
            <a:pPr algn="just">
              <a:lnSpc>
                <a:spcPct val="200000"/>
              </a:lnSpc>
            </a:pPr>
            <a:r>
              <a:rPr lang="fr-FR" b="1" i="1" dirty="0">
                <a:ea typeface="Microsoft JhengHei Light" panose="020B0304030504040204" pitchFamily="34" charset="-120"/>
              </a:rPr>
              <a:t>- Interaction immédiate		</a:t>
            </a:r>
          </a:p>
          <a:p>
            <a:pPr algn="just">
              <a:lnSpc>
                <a:spcPct val="200000"/>
              </a:lnSpc>
            </a:pPr>
            <a:r>
              <a:rPr lang="fr-FR" b="1" i="1" dirty="0">
                <a:ea typeface="Microsoft JhengHei Light" panose="020B0304030504040204" pitchFamily="34" charset="-120"/>
              </a:rPr>
              <a:t>- Facilité d'utilisation</a:t>
            </a:r>
          </a:p>
          <a:p>
            <a:pPr algn="just">
              <a:lnSpc>
                <a:spcPct val="200000"/>
              </a:lnSpc>
            </a:pPr>
            <a:r>
              <a:rPr lang="fr-FR" b="1" i="1" dirty="0">
                <a:ea typeface="Microsoft JhengHei Light" panose="020B0304030504040204" pitchFamily="34" charset="-120"/>
              </a:rPr>
              <a:t>- Partage de quizz entre enseignants</a:t>
            </a:r>
          </a:p>
          <a:p>
            <a:pPr algn="just">
              <a:lnSpc>
                <a:spcPct val="200000"/>
              </a:lnSpc>
            </a:pPr>
            <a:r>
              <a:rPr lang="fr-FR" b="1" i="1" dirty="0">
                <a:ea typeface="Microsoft JhengHei Light" panose="020B0304030504040204" pitchFamily="34" charset="-120"/>
              </a:rPr>
              <a:t>- Export des résultats</a:t>
            </a:r>
          </a:p>
          <a:p>
            <a:pPr algn="just">
              <a:lnSpc>
                <a:spcPct val="200000"/>
              </a:lnSpc>
            </a:pPr>
            <a:r>
              <a:rPr lang="fr-FR" b="1" i="1" dirty="0">
                <a:ea typeface="Microsoft JhengHei Light" panose="020B0304030504040204" pitchFamily="34" charset="-120"/>
              </a:rPr>
              <a:t>- Pas d'inscription élève</a:t>
            </a:r>
          </a:p>
          <a:p>
            <a:pPr algn="just">
              <a:lnSpc>
                <a:spcPct val="200000"/>
              </a:lnSpc>
            </a:pPr>
            <a:r>
              <a:rPr lang="fr-FR" b="1" i="1" dirty="0">
                <a:ea typeface="Microsoft JhengHei Light" panose="020B0304030504040204" pitchFamily="34" charset="-120"/>
              </a:rPr>
              <a:t>- Application </a:t>
            </a:r>
            <a:r>
              <a:rPr lang="fr-FR" b="1" i="1" dirty="0" err="1">
                <a:ea typeface="Microsoft JhengHei Light" panose="020B0304030504040204" pitchFamily="34" charset="-120"/>
              </a:rPr>
              <a:t>multi-plateforme</a:t>
            </a:r>
            <a:r>
              <a:rPr lang="fr-FR" b="1" i="1" dirty="0">
                <a:ea typeface="Microsoft JhengHei Light" panose="020B0304030504040204" pitchFamily="34" charset="-120"/>
              </a:rPr>
              <a:t> (Mobile, PC, etc…)</a:t>
            </a:r>
          </a:p>
          <a:p>
            <a:pPr algn="just">
              <a:lnSpc>
                <a:spcPct val="200000"/>
              </a:lnSpc>
            </a:pPr>
            <a:r>
              <a:rPr lang="fr-FR" b="1" i="1" dirty="0">
                <a:ea typeface="Microsoft JhengHei Light" panose="020B0304030504040204" pitchFamily="34" charset="-120"/>
              </a:rPr>
              <a:t>- Mode anonyme éventuel (Pas de stigmatisation de l'erreur)</a:t>
            </a:r>
          </a:p>
        </p:txBody>
      </p:sp>
    </p:spTree>
    <p:extLst>
      <p:ext uri="{BB962C8B-B14F-4D97-AF65-F5344CB8AC3E}">
        <p14:creationId xmlns:p14="http://schemas.microsoft.com/office/powerpoint/2010/main" val="238330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98730" y="550429"/>
            <a:ext cx="5457825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FF9900"/>
                </a:solidFill>
                <a:ea typeface="Microsoft JhengHei Light" panose="020B0304030504040204" pitchFamily="34" charset="-120"/>
              </a:rPr>
              <a:t>Inscription</a:t>
            </a:r>
          </a:p>
          <a:p>
            <a:pPr algn="just">
              <a:lnSpc>
                <a:spcPct val="150000"/>
              </a:lnSpc>
            </a:pPr>
            <a:endParaRPr lang="fr-FR" sz="1800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2015209"/>
            <a:ext cx="5949620" cy="31818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5376" y="1435100"/>
            <a:ext cx="2074334" cy="3598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CC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24049" y="1891023"/>
            <a:ext cx="25907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Tx/>
              <a:buChar char="-"/>
            </a:pPr>
            <a:r>
              <a:rPr lang="fr-FR" sz="1400" b="1" i="1" dirty="0">
                <a:ea typeface="Microsoft JhengHei" panose="020B0604030504040204" pitchFamily="34" charset="-120"/>
              </a:rPr>
              <a:t>Création d’un compte</a:t>
            </a:r>
          </a:p>
          <a:p>
            <a:pPr defTabSz="180975">
              <a:lnSpc>
                <a:spcPct val="150000"/>
              </a:lnSpc>
            </a:pPr>
            <a:r>
              <a:rPr lang="fr-FR" sz="1400" b="1" i="1" dirty="0">
                <a:ea typeface="Microsoft JhengHei" panose="020B0604030504040204" pitchFamily="34" charset="-120"/>
              </a:rPr>
              <a:t>	enseignant</a:t>
            </a:r>
          </a:p>
          <a:p>
            <a:pPr marL="0" lvl="1" indent="180975" defTabSz="180975">
              <a:lnSpc>
                <a:spcPct val="150000"/>
              </a:lnSpc>
              <a:buFontTx/>
              <a:buChar char="-"/>
            </a:pPr>
            <a:r>
              <a:rPr lang="fr-FR" sz="1400" b="1" i="1" dirty="0">
                <a:ea typeface="Microsoft JhengHei" panose="020B0604030504040204" pitchFamily="34" charset="-120"/>
              </a:rPr>
              <a:t>Pas de compte élève</a:t>
            </a:r>
          </a:p>
          <a:p>
            <a:pPr marL="171450" indent="-171450" defTabSz="179388">
              <a:lnSpc>
                <a:spcPct val="150000"/>
              </a:lnSpc>
              <a:buFontTx/>
              <a:buChar char="-"/>
            </a:pPr>
            <a:r>
              <a:rPr lang="fr-FR" sz="1400" b="1" dirty="0">
                <a:solidFill>
                  <a:srgbClr val="0070C0"/>
                </a:solidFill>
                <a:ea typeface="Microsoft JhengHei" panose="020B0604030504040204" pitchFamily="34" charset="-120"/>
                <a:hlinkClick r:id="rId4"/>
              </a:rPr>
              <a:t>www.socrative.com</a:t>
            </a:r>
            <a:endParaRPr lang="fr-FR" sz="1400" b="1" dirty="0">
              <a:solidFill>
                <a:srgbClr val="0070C0"/>
              </a:solidFill>
              <a:ea typeface="Microsoft JhengHei" panose="020B0604030504040204" pitchFamily="34" charset="-120"/>
            </a:endParaRPr>
          </a:p>
          <a:p>
            <a:pPr defTabSz="179388">
              <a:lnSpc>
                <a:spcPct val="150000"/>
              </a:lnSpc>
            </a:pPr>
            <a:r>
              <a:rPr lang="fr-FR" sz="1400" b="1" i="1" dirty="0">
                <a:solidFill>
                  <a:srgbClr val="0070C0"/>
                </a:solidFill>
                <a:ea typeface="Microsoft JhengHei" panose="020B0604030504040204" pitchFamily="34" charset="-120"/>
              </a:rPr>
              <a:t>     </a:t>
            </a:r>
            <a:r>
              <a:rPr lang="fr-FR" sz="1400" b="1" i="1" dirty="0">
                <a:ea typeface="Microsoft JhengHei" panose="020B0604030504040204" pitchFamily="34" charset="-120"/>
              </a:rPr>
              <a:t>puis</a:t>
            </a:r>
          </a:p>
          <a:p>
            <a:pPr defTabSz="179388">
              <a:lnSpc>
                <a:spcPct val="150000"/>
              </a:lnSpc>
            </a:pPr>
            <a:r>
              <a:rPr lang="fr-FR" sz="1400" b="1" i="1" dirty="0">
                <a:ea typeface="Microsoft JhengHei" panose="020B0604030504040204" pitchFamily="34" charset="-120"/>
              </a:rPr>
              <a:t>(choisir alors le compte gratuit)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07" y="3286125"/>
            <a:ext cx="971550" cy="2857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36" y="4105051"/>
            <a:ext cx="1090321" cy="10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87185" y="388878"/>
            <a:ext cx="5457825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FF9900"/>
                </a:solidFill>
                <a:ea typeface="Microsoft JhengHei Light" panose="020B0304030504040204" pitchFamily="34" charset="-120"/>
              </a:rPr>
              <a:t>Inscription</a:t>
            </a: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42" y="1468707"/>
            <a:ext cx="4803589" cy="3800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9516" y="1670581"/>
            <a:ext cx="2074334" cy="3598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40620" y="2967335"/>
            <a:ext cx="3455686" cy="98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Tx/>
              <a:buChar char="-"/>
              <a:tabLst>
                <a:tab pos="180975" algn="l"/>
              </a:tabLst>
            </a:pPr>
            <a:r>
              <a:rPr lang="fr-FR" sz="1400" b="1" i="1" dirty="0">
                <a:ea typeface="Microsoft JhengHei" panose="020B0604030504040204" pitchFamily="34" charset="-120"/>
              </a:rPr>
              <a:t>La boîte mail sert d’identifiant.</a:t>
            </a:r>
          </a:p>
          <a:p>
            <a:pPr defTabSz="266700">
              <a:lnSpc>
                <a:spcPct val="150000"/>
              </a:lnSpc>
              <a:tabLst>
                <a:tab pos="180975" algn="l"/>
              </a:tabLst>
            </a:pPr>
            <a:r>
              <a:rPr lang="fr-FR" sz="1400" b="1" i="1" dirty="0">
                <a:ea typeface="Microsoft JhengHei" panose="020B0604030504040204" pitchFamily="34" charset="-120"/>
              </a:rPr>
              <a:t>	Elle n’a pas à être réelle.</a:t>
            </a:r>
          </a:p>
          <a:p>
            <a:pPr>
              <a:lnSpc>
                <a:spcPct val="150000"/>
              </a:lnSpc>
              <a:tabLst>
                <a:tab pos="180975" algn="l"/>
              </a:tabLst>
            </a:pPr>
            <a:endParaRPr lang="fr-FR" sz="1200" b="1" i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835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92607" y="412389"/>
            <a:ext cx="5457825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FF9900"/>
                </a:solidFill>
                <a:ea typeface="Microsoft JhengHei Light" panose="020B0304030504040204" pitchFamily="34" charset="-120"/>
              </a:rPr>
              <a:t>Inscription</a:t>
            </a: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42" y="1500303"/>
            <a:ext cx="4803589" cy="37370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9516" y="1670581"/>
            <a:ext cx="2074334" cy="3598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28964" y="2907145"/>
            <a:ext cx="2972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Tx/>
              <a:buChar char="-"/>
              <a:tabLst>
                <a:tab pos="180975" algn="l"/>
              </a:tabLst>
            </a:pPr>
            <a:r>
              <a:rPr lang="fr-FR" sz="1400" b="1" i="1" dirty="0">
                <a:ea typeface="Microsoft JhengHei" panose="020B0604030504040204" pitchFamily="34" charset="-120"/>
              </a:rPr>
              <a:t>Finir l'inscription par les renseignements démographiques</a:t>
            </a:r>
          </a:p>
          <a:p>
            <a:pPr>
              <a:lnSpc>
                <a:spcPct val="150000"/>
              </a:lnSpc>
              <a:tabLst>
                <a:tab pos="180975" algn="l"/>
              </a:tabLst>
            </a:pPr>
            <a:endParaRPr lang="fr-FR" sz="1200" b="1" i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729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748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5300" y="386370"/>
            <a:ext cx="5457825" cy="498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rgbClr val="FF9900"/>
                </a:solidFill>
                <a:ea typeface="Microsoft JhengHei Light" panose="020B0304030504040204" pitchFamily="34" charset="-120"/>
              </a:rPr>
              <a:t>Inscription</a:t>
            </a: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1100" b="1" dirty="0">
              <a:solidFill>
                <a:srgbClr val="FF0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71" y="1543428"/>
            <a:ext cx="5111816" cy="3722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9516" y="1670581"/>
            <a:ext cx="2074334" cy="3598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59516" y="2881126"/>
            <a:ext cx="3022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179388">
              <a:lnSpc>
                <a:spcPct val="150000"/>
              </a:lnSpc>
              <a:buFontTx/>
              <a:buChar char="-"/>
              <a:tabLst>
                <a:tab pos="180975" algn="l"/>
              </a:tabLst>
            </a:pPr>
            <a:r>
              <a:rPr lang="fr-FR" sz="1400" b="1" dirty="0">
                <a:ea typeface="Microsoft JhengHei" panose="020B0604030504040204" pitchFamily="34" charset="-120"/>
              </a:rPr>
              <a:t>Cliquer sur </a:t>
            </a:r>
            <a:r>
              <a:rPr lang="fr-FR" sz="1400" b="1" dirty="0">
                <a:solidFill>
                  <a:schemeClr val="bg1"/>
                </a:solidFill>
                <a:highlight>
                  <a:srgbClr val="808080"/>
                </a:highlight>
                <a:ea typeface="Microsoft JhengHei" panose="020B0604030504040204" pitchFamily="34" charset="-120"/>
              </a:rPr>
              <a:t>PIECES</a:t>
            </a:r>
            <a:r>
              <a:rPr lang="fr-FR" sz="1400" b="1" dirty="0">
                <a:ea typeface="Microsoft JhengHei" panose="020B0604030504040204" pitchFamily="34" charset="-120"/>
              </a:rPr>
              <a:t> pour personnaliser le nom de la salle.</a:t>
            </a:r>
          </a:p>
        </p:txBody>
      </p:sp>
    </p:spTree>
    <p:extLst>
      <p:ext uri="{BB962C8B-B14F-4D97-AF65-F5344CB8AC3E}">
        <p14:creationId xmlns:p14="http://schemas.microsoft.com/office/powerpoint/2010/main" val="96582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20067" y="1237212"/>
            <a:ext cx="5968999" cy="36988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fr-FR" sz="2500" b="1" dirty="0">
              <a:solidFill>
                <a:srgbClr val="FF9900"/>
              </a:solidFill>
              <a:ea typeface="Microsoft JhengHei Light" panose="020B03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fr-FR" sz="3600" b="1" dirty="0">
                <a:ea typeface="Microsoft JhengHei Light" panose="020B0304030504040204" pitchFamily="34" charset="-120"/>
              </a:rPr>
              <a:t>Où en êtes-vous?</a:t>
            </a:r>
          </a:p>
          <a:p>
            <a:pPr>
              <a:lnSpc>
                <a:spcPct val="150000"/>
              </a:lnSpc>
            </a:pPr>
            <a:r>
              <a:rPr lang="fr-FR" sz="3600" b="1" dirty="0">
                <a:ea typeface="Microsoft JhengHei Light" panose="020B0304030504040204" pitchFamily="34" charset="-120"/>
              </a:rPr>
              <a:t>Votre compte est créé?</a:t>
            </a: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4000" b="1" dirty="0">
              <a:solidFill>
                <a:srgbClr val="00CC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fr-FR" sz="1100" b="1" dirty="0">
              <a:solidFill>
                <a:srgbClr val="FF0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229497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479</Words>
  <Application>Microsoft Office PowerPoint</Application>
  <PresentationFormat>Grand écran</PresentationFormat>
  <Paragraphs>168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Adobe Fangsong Std R</vt:lpstr>
      <vt:lpstr>Microsoft JhengHei</vt:lpstr>
      <vt:lpstr>Microsoft JhengHei Light</vt:lpstr>
      <vt:lpstr>Arial</vt:lpstr>
      <vt:lpstr>Calibri</vt:lpstr>
      <vt:lpstr>Calibri Light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</vt:lpstr>
      <vt:lpstr>       </vt:lpstr>
      <vt:lpstr>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</vt:lpstr>
      <vt:lpstr>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rachid arab</dc:creator>
  <cp:lastModifiedBy>rachid arab</cp:lastModifiedBy>
  <cp:revision>42</cp:revision>
  <dcterms:created xsi:type="dcterms:W3CDTF">2016-02-27T19:20:22Z</dcterms:created>
  <dcterms:modified xsi:type="dcterms:W3CDTF">2017-05-18T22:13:47Z</dcterms:modified>
</cp:coreProperties>
</file>