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86" r:id="rId3"/>
    <p:sldId id="257" r:id="rId4"/>
    <p:sldId id="388" r:id="rId5"/>
    <p:sldId id="386" r:id="rId6"/>
    <p:sldId id="336" r:id="rId7"/>
    <p:sldId id="337" r:id="rId8"/>
    <p:sldId id="338" r:id="rId9"/>
    <p:sldId id="381" r:id="rId10"/>
    <p:sldId id="391" r:id="rId11"/>
    <p:sldId id="384" r:id="rId12"/>
    <p:sldId id="385" r:id="rId13"/>
    <p:sldId id="382" r:id="rId14"/>
    <p:sldId id="383" r:id="rId15"/>
    <p:sldId id="390" r:id="rId16"/>
    <p:sldId id="380" r:id="rId17"/>
    <p:sldId id="267" r:id="rId18"/>
    <p:sldId id="298" r:id="rId19"/>
    <p:sldId id="268" r:id="rId20"/>
    <p:sldId id="303" r:id="rId21"/>
    <p:sldId id="271" r:id="rId22"/>
    <p:sldId id="300" r:id="rId23"/>
    <p:sldId id="272" r:id="rId24"/>
    <p:sldId id="304" r:id="rId25"/>
    <p:sldId id="316" r:id="rId26"/>
    <p:sldId id="317" r:id="rId27"/>
    <p:sldId id="318" r:id="rId28"/>
    <p:sldId id="319" r:id="rId29"/>
    <p:sldId id="320" r:id="rId30"/>
    <p:sldId id="321" r:id="rId31"/>
    <p:sldId id="379" r:id="rId32"/>
    <p:sldId id="322"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A0BC97-EEE6-47B5-B1AA-57BDFF62ECEF}" type="datetimeFigureOut">
              <a:rPr lang="fr-FR" smtClean="0"/>
              <a:pPr/>
              <a:t>21/09/2019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D3B47-EEDA-496A-840B-D6305C62495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246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r-FR" smtClean="0"/>
          </a:p>
        </p:txBody>
      </p:sp>
      <p:sp>
        <p:nvSpPr>
          <p:cNvPr id="6246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29A5AA-0420-4D9F-A13C-0407316F7E80}" type="slidenum">
              <a:rPr lang="fr-FR"/>
              <a:pPr fontAlgn="base">
                <a:spcBef>
                  <a:spcPct val="0"/>
                </a:spcBef>
                <a:spcAft>
                  <a:spcPct val="0"/>
                </a:spcAft>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88C6B20A-1DE3-4F43-8B69-E3883EC387D7}" type="datetimeFigureOut">
              <a:rPr lang="fr-FR" smtClean="0"/>
              <a:pPr/>
              <a:t>21/09/2019</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5CEA3CA-C12C-4C56-A974-72446B5244A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6B20A-1DE3-4F43-8B69-E3883EC387D7}" type="datetimeFigureOut">
              <a:rPr lang="fr-FR" smtClean="0"/>
              <a:pPr/>
              <a:t>21/09/2019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6B20A-1DE3-4F43-8B69-E3883EC387D7}" type="datetimeFigureOut">
              <a:rPr lang="fr-FR" smtClean="0"/>
              <a:pPr/>
              <a:t>21/09/2019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age de contenu texte">
    <p:spTree>
      <p:nvGrpSpPr>
        <p:cNvPr id="1" name=""/>
        <p:cNvGrpSpPr/>
        <p:nvPr/>
      </p:nvGrpSpPr>
      <p:grpSpPr>
        <a:xfrm>
          <a:off x="0" y="0"/>
          <a:ext cx="0" cy="0"/>
          <a:chOff x="0" y="0"/>
          <a:chExt cx="0" cy="0"/>
        </a:xfrm>
      </p:grpSpPr>
      <p:sp>
        <p:nvSpPr>
          <p:cNvPr id="4" name="ZoneTexte 3"/>
          <p:cNvSpPr txBox="1"/>
          <p:nvPr userDrawn="1"/>
        </p:nvSpPr>
        <p:spPr>
          <a:xfrm>
            <a:off x="0" y="0"/>
            <a:ext cx="9144000" cy="573088"/>
          </a:xfrm>
          <a:prstGeom prst="rect">
            <a:avLst/>
          </a:prstGeom>
          <a:solidFill>
            <a:srgbClr val="95BCE5"/>
          </a:solidFill>
        </p:spPr>
        <p:txBody>
          <a:bodyPr>
            <a:spAutoFit/>
          </a:bodyPr>
          <a:lstStyle/>
          <a:p>
            <a:pPr algn="r" fontAlgn="auto">
              <a:spcBef>
                <a:spcPts val="0"/>
              </a:spcBef>
              <a:spcAft>
                <a:spcPts val="0"/>
              </a:spcAft>
              <a:defRPr/>
            </a:pPr>
            <a:endParaRPr lang="fr-FR" cap="all" dirty="0">
              <a:solidFill>
                <a:prstClr val="white"/>
              </a:solidFill>
              <a:latin typeface="Arial Black" panose="020B0A04020102020204" pitchFamily="34" charset="0"/>
              <a:cs typeface="+mn-cs"/>
            </a:endParaRPr>
          </a:p>
        </p:txBody>
      </p:sp>
      <p:pic>
        <p:nvPicPr>
          <p:cNvPr id="5" name="Image 10"/>
          <p:cNvPicPr>
            <a:picLocks noChangeAspect="1"/>
          </p:cNvPicPr>
          <p:nvPr userDrawn="1"/>
        </p:nvPicPr>
        <p:blipFill>
          <a:blip r:embed="rId2"/>
          <a:srcRect/>
          <a:stretch>
            <a:fillRect/>
          </a:stretch>
        </p:blipFill>
        <p:spPr bwMode="auto">
          <a:xfrm>
            <a:off x="922338" y="123825"/>
            <a:ext cx="939800" cy="447675"/>
          </a:xfrm>
          <a:prstGeom prst="rect">
            <a:avLst/>
          </a:prstGeom>
          <a:noFill/>
          <a:ln w="9525">
            <a:noFill/>
            <a:miter lim="800000"/>
            <a:headEnd/>
            <a:tailEnd/>
          </a:ln>
        </p:spPr>
      </p:pic>
      <p:sp>
        <p:nvSpPr>
          <p:cNvPr id="2" name="Titre 1"/>
          <p:cNvSpPr>
            <a:spLocks noGrp="1"/>
          </p:cNvSpPr>
          <p:nvPr>
            <p:ph type="title"/>
          </p:nvPr>
        </p:nvSpPr>
        <p:spPr/>
        <p:txBody>
          <a:bodyPr/>
          <a:lstStyle/>
          <a:p>
            <a:r>
              <a:rPr lang="fr-FR" smtClean="0"/>
              <a:t>Cliquez et modifiez le titre</a:t>
            </a:r>
            <a:endParaRPr lang="fr-FR"/>
          </a:p>
        </p:txBody>
      </p:sp>
      <p:sp>
        <p:nvSpPr>
          <p:cNvPr id="6" name="Espace réservé du texte 6"/>
          <p:cNvSpPr>
            <a:spLocks noGrp="1"/>
          </p:cNvSpPr>
          <p:nvPr>
            <p:ph type="body" sz="quarter" idx="13"/>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
                <a:schemeClr val="bg2"/>
              </a:buClr>
              <a:buSzPct val="100000"/>
              <a:buFont typeface="Arial"/>
              <a:buChar char="■"/>
              <a:tabLst/>
              <a:defRPr/>
            </a:lvl1pPr>
            <a:lvl2pPr marL="627063" marR="0" indent="-169863" algn="l" defTabSz="457200" rtl="0" eaLnBrk="1" fontAlgn="auto" latinLnBrk="0" hangingPunct="1">
              <a:lnSpc>
                <a:spcPct val="100000"/>
              </a:lnSpc>
              <a:spcBef>
                <a:spcPct val="20000"/>
              </a:spcBef>
              <a:spcAft>
                <a:spcPts val="0"/>
              </a:spcAft>
              <a:buClr>
                <a:schemeClr val="bg2"/>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
                <a:schemeClr val="bg2"/>
              </a:buClr>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chemeClr val="bg2"/>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
                <a:schemeClr val="bg2"/>
              </a:buClr>
              <a:buSzTx/>
              <a:buFont typeface="Arial"/>
              <a:buNone/>
              <a:tabLst/>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7" name="Espace réservé du numéro de diapositive 4"/>
          <p:cNvSpPr>
            <a:spLocks noGrp="1"/>
          </p:cNvSpPr>
          <p:nvPr>
            <p:ph type="sldNum" sz="quarter" idx="14"/>
          </p:nvPr>
        </p:nvSpPr>
        <p:spPr/>
        <p:txBody>
          <a:bodyPr/>
          <a:lstStyle>
            <a:lvl1pPr>
              <a:defRPr/>
            </a:lvl1pPr>
          </a:lstStyle>
          <a:p>
            <a:pPr>
              <a:defRPr/>
            </a:pPr>
            <a:fld id="{A1DB1455-6940-4A92-BD5F-B451B77114C2}"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88C6B20A-1DE3-4F43-8B69-E3883EC387D7}" type="datetimeFigureOut">
              <a:rPr lang="fr-FR" smtClean="0"/>
              <a:pPr/>
              <a:t>21/09/2019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8C6B20A-1DE3-4F43-8B69-E3883EC387D7}" type="datetimeFigureOut">
              <a:rPr lang="fr-FR" smtClean="0"/>
              <a:pPr/>
              <a:t>21/09/2019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5CEA3CA-C12C-4C56-A974-72446B5244A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8C6B20A-1DE3-4F43-8B69-E3883EC387D7}" type="datetimeFigureOut">
              <a:rPr lang="fr-FR" smtClean="0"/>
              <a:pPr/>
              <a:t>21/09/2019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88C6B20A-1DE3-4F43-8B69-E3883EC387D7}" type="datetimeFigureOut">
              <a:rPr lang="fr-FR" smtClean="0"/>
              <a:pPr/>
              <a:t>21/09/2019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8C6B20A-1DE3-4F43-8B69-E3883EC387D7}" type="datetimeFigureOut">
              <a:rPr lang="fr-FR" smtClean="0"/>
              <a:pPr/>
              <a:t>21/09/2019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8C6B20A-1DE3-4F43-8B69-E3883EC387D7}" type="datetimeFigureOut">
              <a:rPr lang="fr-FR" smtClean="0"/>
              <a:pPr/>
              <a:t>21/09/2019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88C6B20A-1DE3-4F43-8B69-E3883EC387D7}" type="datetimeFigureOut">
              <a:rPr lang="fr-FR" smtClean="0"/>
              <a:pPr/>
              <a:t>21/09/2019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5CEA3CA-C12C-4C56-A974-72446B5244A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88C6B20A-1DE3-4F43-8B69-E3883EC387D7}" type="datetimeFigureOut">
              <a:rPr lang="fr-FR" smtClean="0"/>
              <a:pPr/>
              <a:t>21/09/2019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5CEA3CA-C12C-4C56-A974-72446B5244A7}"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C6B20A-1DE3-4F43-8B69-E3883EC387D7}" type="datetimeFigureOut">
              <a:rPr lang="fr-FR" smtClean="0"/>
              <a:pPr/>
              <a:t>21/09/2019</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CEA3CA-C12C-4C56-A974-72446B5244A7}"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duscol.education.fr/cid141765/sujets-zero-1e-bac-2021.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sujet%200%20ES%20n&#176;2.pdf" TargetMode="External"/><Relationship Id="rId2" Type="http://schemas.openxmlformats.org/officeDocument/2006/relationships/hyperlink" Target="sujet%200%20ES%20n&#176;1.pdf" TargetMode="External"/><Relationship Id="rId1" Type="http://schemas.openxmlformats.org/officeDocument/2006/relationships/slideLayout" Target="../slideLayouts/slideLayout2.xml"/><Relationship Id="rId4" Type="http://schemas.openxmlformats.org/officeDocument/2006/relationships/hyperlink" Target="sujet%200%20ES%20n&#176;3.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sujet%200%20SPC%201ere%20hypermetropie.pdf" TargetMode="External"/><Relationship Id="rId2" Type="http://schemas.openxmlformats.org/officeDocument/2006/relationships/hyperlink" Target="sujet%200%20SPC%201ere%20Agrocarburants.pdf" TargetMode="External"/><Relationship Id="rId1" Type="http://schemas.openxmlformats.org/officeDocument/2006/relationships/slideLayout" Target="../slideLayouts/slideLayout2.xml"/><Relationship Id="rId5" Type="http://schemas.openxmlformats.org/officeDocument/2006/relationships/hyperlink" Target="sujet%200%20SPC%201ere%20Vehicule_electrique.pdf" TargetMode="External"/><Relationship Id="rId4" Type="http://schemas.openxmlformats.org/officeDocument/2006/relationships/hyperlink" Target="sujet%200%20SPC%201ere%20Ions_ferreux_sang.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FF0000"/>
                </a:solidFill>
              </a:rPr>
              <a:t>LA REFORME DES LYCEES</a:t>
            </a:r>
            <a:endParaRPr lang="fr-FR" dirty="0">
              <a:solidFill>
                <a:srgbClr val="FF0000"/>
              </a:solidFill>
            </a:endParaRPr>
          </a:p>
        </p:txBody>
      </p:sp>
      <p:sp>
        <p:nvSpPr>
          <p:cNvPr id="3" name="Sous-titre 2"/>
          <p:cNvSpPr>
            <a:spLocks noGrp="1"/>
          </p:cNvSpPr>
          <p:nvPr>
            <p:ph type="subTitle" idx="1"/>
          </p:nvPr>
        </p:nvSpPr>
        <p:spPr/>
        <p:txBody>
          <a:bodyPr>
            <a:normAutofit fontScale="92500" lnSpcReduction="10000"/>
          </a:bodyPr>
          <a:lstStyle/>
          <a:p>
            <a:r>
              <a:rPr lang="fr-FR" dirty="0" smtClean="0"/>
              <a:t>RETOUR SUR LES ENSEIGNEMENTS DE PREMIERE</a:t>
            </a:r>
          </a:p>
          <a:p>
            <a:r>
              <a:rPr lang="fr-FR" dirty="0" smtClean="0"/>
              <a:t>LES ENSEIGNEMENTS DE TERMINALE</a:t>
            </a:r>
          </a:p>
          <a:p>
            <a:endParaRPr lang="fr-FR" dirty="0"/>
          </a:p>
          <a:p>
            <a:r>
              <a:rPr lang="fr-FR" dirty="0" smtClean="0"/>
              <a:t>REUNION DE RENTREE SEPTEMBRE 2019</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93750" y="354013"/>
            <a:ext cx="7881938" cy="987425"/>
          </a:xfrm>
        </p:spPr>
        <p:txBody>
          <a:bodyPr>
            <a:normAutofit/>
          </a:bodyPr>
          <a:lstStyle/>
          <a:p>
            <a:pPr algn="ctr">
              <a:defRPr/>
            </a:pPr>
            <a:r>
              <a:rPr lang="fr-FR" sz="3600" dirty="0" smtClean="0">
                <a:solidFill>
                  <a:srgbClr val="FF0000"/>
                </a:solidFill>
              </a:rPr>
              <a:t>LISTE DES EPREUVES </a:t>
            </a:r>
            <a:endParaRPr lang="fr-FR" sz="3600" dirty="0">
              <a:solidFill>
                <a:srgbClr val="FF0000"/>
              </a:solidFill>
            </a:endParaRPr>
          </a:p>
        </p:txBody>
      </p:sp>
      <p:graphicFrame>
        <p:nvGraphicFramePr>
          <p:cNvPr id="6" name="Tableau 5"/>
          <p:cNvGraphicFramePr>
            <a:graphicFrameLocks noGrp="1"/>
          </p:cNvGraphicFramePr>
          <p:nvPr/>
        </p:nvGraphicFramePr>
        <p:xfrm>
          <a:off x="142844" y="1500174"/>
          <a:ext cx="8547100" cy="5160983"/>
        </p:xfrm>
        <a:graphic>
          <a:graphicData uri="http://schemas.openxmlformats.org/drawingml/2006/table">
            <a:tbl>
              <a:tblPr firstRow="1" firstCol="1" bandRow="1">
                <a:tableStyleId>{9DCAF9ED-07DC-4A11-8D7F-57B35C25682E}</a:tableStyleId>
              </a:tblPr>
              <a:tblGrid>
                <a:gridCol w="2081560"/>
                <a:gridCol w="3273568"/>
                <a:gridCol w="3191972"/>
              </a:tblGrid>
              <a:tr h="404101">
                <a:tc>
                  <a:txBody>
                    <a:bodyPr/>
                    <a:lstStyle/>
                    <a:p>
                      <a:pPr algn="ctr">
                        <a:lnSpc>
                          <a:spcPct val="115000"/>
                        </a:lnSpc>
                        <a:spcAft>
                          <a:spcPts val="0"/>
                        </a:spcAft>
                      </a:pPr>
                      <a:r>
                        <a:rPr lang="fr-FR" sz="1300" dirty="0">
                          <a:effectLst/>
                          <a:latin typeface="Arial "/>
                        </a:rPr>
                        <a:t>Contrôle continu</a:t>
                      </a:r>
                      <a:endParaRPr lang="fr-FR" sz="1300" dirty="0">
                        <a:effectLst/>
                        <a:latin typeface="Arial "/>
                        <a:ea typeface="Calibri"/>
                        <a:cs typeface="Times New Roman"/>
                      </a:endParaRPr>
                    </a:p>
                  </a:txBody>
                  <a:tcPr marL="68580" marR="68580" marT="0" marB="0"/>
                </a:tc>
                <a:tc>
                  <a:txBody>
                    <a:bodyPr/>
                    <a:lstStyle/>
                    <a:p>
                      <a:pPr algn="ctr">
                        <a:lnSpc>
                          <a:spcPct val="115000"/>
                        </a:lnSpc>
                        <a:spcAft>
                          <a:spcPts val="0"/>
                        </a:spcAft>
                      </a:pPr>
                      <a:r>
                        <a:rPr lang="fr-FR" sz="1300" dirty="0">
                          <a:effectLst/>
                          <a:latin typeface="Arial "/>
                        </a:rPr>
                        <a:t>Voie générale</a:t>
                      </a:r>
                      <a:endParaRPr lang="fr-FR" sz="1300" dirty="0">
                        <a:effectLst/>
                        <a:latin typeface="Arial "/>
                        <a:ea typeface="Calibri"/>
                        <a:cs typeface="Times New Roman"/>
                      </a:endParaRPr>
                    </a:p>
                  </a:txBody>
                  <a:tcPr marL="68580" marR="68580" marT="0" marB="0"/>
                </a:tc>
                <a:tc>
                  <a:txBody>
                    <a:bodyPr/>
                    <a:lstStyle/>
                    <a:p>
                      <a:pPr marL="89535" algn="ctr">
                        <a:lnSpc>
                          <a:spcPct val="115000"/>
                        </a:lnSpc>
                        <a:spcAft>
                          <a:spcPts val="0"/>
                        </a:spcAft>
                      </a:pPr>
                      <a:r>
                        <a:rPr lang="fr-FR" sz="1300" dirty="0">
                          <a:effectLst/>
                          <a:latin typeface="Arial "/>
                        </a:rPr>
                        <a:t>Voie technologique</a:t>
                      </a:r>
                      <a:endParaRPr lang="fr-FR" sz="1300" dirty="0">
                        <a:effectLst/>
                        <a:latin typeface="Arial "/>
                        <a:ea typeface="Calibri"/>
                        <a:cs typeface="Times New Roman"/>
                      </a:endParaRPr>
                    </a:p>
                  </a:txBody>
                  <a:tcPr marL="68580" marR="68580" marT="0" marB="0"/>
                </a:tc>
              </a:tr>
              <a:tr h="1479362">
                <a:tc>
                  <a:txBody>
                    <a:bodyPr/>
                    <a:lstStyle/>
                    <a:p>
                      <a:pPr algn="ctr">
                        <a:lnSpc>
                          <a:spcPct val="115000"/>
                        </a:lnSpc>
                        <a:spcAft>
                          <a:spcPts val="0"/>
                        </a:spcAft>
                      </a:pPr>
                      <a:r>
                        <a:rPr lang="fr-FR" sz="1300" dirty="0">
                          <a:effectLst/>
                          <a:latin typeface="Arial "/>
                        </a:rPr>
                        <a:t>Classe de première 1</a:t>
                      </a:r>
                      <a:r>
                        <a:rPr lang="fr-FR" sz="1300" baseline="30000" dirty="0">
                          <a:effectLst/>
                          <a:latin typeface="Arial "/>
                        </a:rPr>
                        <a:t>ère</a:t>
                      </a:r>
                      <a:r>
                        <a:rPr lang="fr-FR" sz="1300" dirty="0">
                          <a:effectLst/>
                          <a:latin typeface="Arial "/>
                        </a:rPr>
                        <a:t> série d’épreuves</a:t>
                      </a:r>
                    </a:p>
                    <a:p>
                      <a:pPr algn="ctr">
                        <a:lnSpc>
                          <a:spcPct val="115000"/>
                        </a:lnSpc>
                        <a:spcAft>
                          <a:spcPts val="0"/>
                        </a:spcAft>
                      </a:pPr>
                      <a:r>
                        <a:rPr lang="fr-FR" sz="1300" dirty="0">
                          <a:solidFill>
                            <a:srgbClr val="FF0000"/>
                          </a:solidFill>
                          <a:effectLst/>
                          <a:latin typeface="Arial "/>
                        </a:rPr>
                        <a:t>2</a:t>
                      </a:r>
                      <a:r>
                        <a:rPr lang="fr-FR" sz="1300" baseline="30000" dirty="0">
                          <a:solidFill>
                            <a:srgbClr val="FF0000"/>
                          </a:solidFill>
                          <a:effectLst/>
                          <a:latin typeface="Arial "/>
                        </a:rPr>
                        <a:t>e</a:t>
                      </a:r>
                      <a:r>
                        <a:rPr lang="fr-FR" sz="1300" dirty="0">
                          <a:solidFill>
                            <a:srgbClr val="FF0000"/>
                          </a:solidFill>
                          <a:effectLst/>
                          <a:latin typeface="Arial "/>
                        </a:rPr>
                        <a:t> trimestre</a:t>
                      </a:r>
                    </a:p>
                    <a:p>
                      <a:pPr algn="ctr">
                        <a:lnSpc>
                          <a:spcPct val="115000"/>
                        </a:lnSpc>
                        <a:spcAft>
                          <a:spcPts val="0"/>
                        </a:spcAft>
                      </a:pPr>
                      <a:r>
                        <a:rPr lang="fr-FR" sz="1300" dirty="0">
                          <a:effectLst/>
                          <a:latin typeface="Arial "/>
                        </a:rPr>
                        <a:t> </a:t>
                      </a:r>
                      <a:endParaRPr lang="fr-FR" sz="1300" dirty="0">
                        <a:solidFill>
                          <a:srgbClr val="FF6600"/>
                        </a:solidFill>
                        <a:effectLst/>
                        <a:latin typeface="Arial "/>
                        <a:ea typeface="Calibri"/>
                        <a:cs typeface="Times New Roman"/>
                      </a:endParaRPr>
                    </a:p>
                  </a:txBody>
                  <a:tcPr marL="68580" marR="68580" marT="0" marB="0" anchor="ctr"/>
                </a:tc>
                <a:tc>
                  <a:txBody>
                    <a:bodyPr/>
                    <a:lstStyle/>
                    <a:p>
                      <a:pPr marL="375285" marR="0" indent="-285750" algn="just" defTabSz="457200" rtl="0" eaLnBrk="1" fontAlgn="auto" latinLnBrk="0" hangingPunct="1">
                        <a:lnSpc>
                          <a:spcPct val="150000"/>
                        </a:lnSpc>
                        <a:spcBef>
                          <a:spcPts val="0"/>
                        </a:spcBef>
                        <a:spcAft>
                          <a:spcPts val="0"/>
                        </a:spcAft>
                        <a:buClr>
                          <a:schemeClr val="accent2"/>
                        </a:buClr>
                        <a:buSzPct val="75000"/>
                        <a:buFont typeface="Wingdings" panose="05000000000000000000" pitchFamily="2" charset="2"/>
                        <a:buChar char="§"/>
                        <a:tabLst/>
                        <a:defRPr/>
                      </a:pPr>
                      <a:r>
                        <a:rPr lang="fr-FR" sz="1300" dirty="0" smtClean="0">
                          <a:effectLst/>
                          <a:latin typeface="Arial "/>
                        </a:rPr>
                        <a:t>Histoire géographie</a:t>
                      </a:r>
                    </a:p>
                    <a:p>
                      <a:pPr marL="375285" indent="-285750" algn="just">
                        <a:lnSpc>
                          <a:spcPct val="150000"/>
                        </a:lnSpc>
                        <a:spcAft>
                          <a:spcPts val="0"/>
                        </a:spcAft>
                        <a:buClr>
                          <a:schemeClr val="accent2"/>
                        </a:buClr>
                        <a:buSzPct val="75000"/>
                        <a:buFont typeface="Wingdings" panose="05000000000000000000" pitchFamily="2" charset="2"/>
                        <a:buChar char="§"/>
                      </a:pPr>
                      <a:r>
                        <a:rPr lang="fr-FR" sz="1300" dirty="0" smtClean="0">
                          <a:effectLst/>
                          <a:latin typeface="Arial "/>
                        </a:rPr>
                        <a:t>LVA</a:t>
                      </a:r>
                      <a:endParaRPr lang="fr-FR" sz="1300" dirty="0">
                        <a:effectLst/>
                        <a:latin typeface="Arial "/>
                      </a:endParaRPr>
                    </a:p>
                    <a:p>
                      <a:pPr marL="375285" indent="-285750" algn="just">
                        <a:lnSpc>
                          <a:spcPct val="150000"/>
                        </a:lnSpc>
                        <a:spcAft>
                          <a:spcPts val="0"/>
                        </a:spcAft>
                        <a:buClr>
                          <a:schemeClr val="accent2"/>
                        </a:buClr>
                        <a:buSzPct val="75000"/>
                        <a:buFont typeface="Wingdings" panose="05000000000000000000" pitchFamily="2" charset="2"/>
                        <a:buChar char="§"/>
                      </a:pPr>
                      <a:r>
                        <a:rPr lang="fr-FR" sz="1300" dirty="0">
                          <a:effectLst/>
                          <a:latin typeface="Arial "/>
                        </a:rPr>
                        <a:t>LVB </a:t>
                      </a:r>
                    </a:p>
                  </a:txBody>
                  <a:tcPr marL="68580" marR="68580" marT="0" marB="0"/>
                </a:tc>
                <a:tc>
                  <a:txBody>
                    <a:bodyPr/>
                    <a:lstStyle/>
                    <a:p>
                      <a:pPr marL="375285" marR="0" indent="-285750" algn="just" defTabSz="457200" rtl="0" eaLnBrk="1" fontAlgn="auto" latinLnBrk="0" hangingPunct="1">
                        <a:lnSpc>
                          <a:spcPct val="115000"/>
                        </a:lnSpc>
                        <a:spcBef>
                          <a:spcPts val="0"/>
                        </a:spcBef>
                        <a:spcAft>
                          <a:spcPts val="0"/>
                        </a:spcAft>
                        <a:buClr>
                          <a:schemeClr val="accent2"/>
                        </a:buClr>
                        <a:buSzPct val="75000"/>
                        <a:buFont typeface="Wingdings" panose="05000000000000000000" pitchFamily="2" charset="2"/>
                        <a:buChar char="§"/>
                        <a:tabLst/>
                        <a:defRPr/>
                      </a:pPr>
                      <a:r>
                        <a:rPr lang="fr-FR" sz="1300" dirty="0" smtClean="0">
                          <a:effectLst/>
                          <a:latin typeface="Arial "/>
                        </a:rPr>
                        <a:t>Histoire géographie</a:t>
                      </a:r>
                    </a:p>
                    <a:p>
                      <a:pPr marL="375285" indent="-285750" algn="just">
                        <a:lnSpc>
                          <a:spcPct val="115000"/>
                        </a:lnSpc>
                        <a:spcAft>
                          <a:spcPts val="0"/>
                        </a:spcAft>
                        <a:buClr>
                          <a:schemeClr val="accent2"/>
                        </a:buClr>
                        <a:buSzPct val="75000"/>
                        <a:buFont typeface="Wingdings" panose="05000000000000000000" pitchFamily="2" charset="2"/>
                        <a:buChar char="§"/>
                      </a:pPr>
                      <a:r>
                        <a:rPr lang="fr-FR" sz="1300" dirty="0" smtClean="0">
                          <a:effectLst/>
                          <a:latin typeface="Arial "/>
                        </a:rPr>
                        <a:t>LVA</a:t>
                      </a:r>
                      <a:endParaRPr lang="fr-FR" sz="1300" dirty="0">
                        <a:effectLst/>
                        <a:latin typeface="Arial "/>
                      </a:endParaRPr>
                    </a:p>
                    <a:p>
                      <a:pPr marL="375285" indent="-285750" algn="just">
                        <a:lnSpc>
                          <a:spcPct val="115000"/>
                        </a:lnSpc>
                        <a:spcAft>
                          <a:spcPts val="0"/>
                        </a:spcAft>
                        <a:buClr>
                          <a:schemeClr val="accent2"/>
                        </a:buClr>
                        <a:buSzPct val="75000"/>
                        <a:buFont typeface="Wingdings" panose="05000000000000000000" pitchFamily="2" charset="2"/>
                        <a:buChar char="§"/>
                      </a:pPr>
                      <a:r>
                        <a:rPr lang="fr-FR" sz="1300" dirty="0">
                          <a:effectLst/>
                          <a:latin typeface="Arial "/>
                        </a:rPr>
                        <a:t>LVB </a:t>
                      </a:r>
                    </a:p>
                    <a:p>
                      <a:pPr marL="375285" indent="-285750" algn="just">
                        <a:lnSpc>
                          <a:spcPct val="115000"/>
                        </a:lnSpc>
                        <a:spcAft>
                          <a:spcPts val="0"/>
                        </a:spcAft>
                        <a:buClr>
                          <a:schemeClr val="accent2"/>
                        </a:buClr>
                        <a:buSzPct val="75000"/>
                        <a:buFont typeface="Wingdings" panose="05000000000000000000" pitchFamily="2" charset="2"/>
                        <a:buChar char="§"/>
                      </a:pPr>
                      <a:r>
                        <a:rPr lang="fr-FR" sz="1300" dirty="0" smtClean="0">
                          <a:effectLst/>
                          <a:latin typeface="Arial "/>
                        </a:rPr>
                        <a:t>Mathématiques </a:t>
                      </a:r>
                      <a:endParaRPr lang="fr-FR" sz="1300" dirty="0">
                        <a:effectLst/>
                        <a:latin typeface="Arial "/>
                        <a:ea typeface="Calibri"/>
                        <a:cs typeface="Times New Roman"/>
                      </a:endParaRPr>
                    </a:p>
                  </a:txBody>
                  <a:tcPr marL="68580" marR="68580" marT="0" marB="0"/>
                </a:tc>
              </a:tr>
              <a:tr h="1715480">
                <a:tc>
                  <a:txBody>
                    <a:bodyPr/>
                    <a:lstStyle/>
                    <a:p>
                      <a:pPr algn="ctr">
                        <a:lnSpc>
                          <a:spcPct val="115000"/>
                        </a:lnSpc>
                        <a:spcAft>
                          <a:spcPts val="0"/>
                        </a:spcAft>
                      </a:pPr>
                      <a:r>
                        <a:rPr lang="fr-FR" sz="1300" dirty="0">
                          <a:effectLst/>
                          <a:latin typeface="Arial "/>
                        </a:rPr>
                        <a:t>Classe de première</a:t>
                      </a:r>
                    </a:p>
                    <a:p>
                      <a:pPr algn="ctr">
                        <a:lnSpc>
                          <a:spcPct val="115000"/>
                        </a:lnSpc>
                        <a:spcAft>
                          <a:spcPts val="0"/>
                        </a:spcAft>
                      </a:pPr>
                      <a:r>
                        <a:rPr lang="fr-FR" sz="1300" dirty="0">
                          <a:effectLst/>
                          <a:latin typeface="Arial "/>
                        </a:rPr>
                        <a:t>2</a:t>
                      </a:r>
                      <a:r>
                        <a:rPr lang="fr-FR" sz="1300" baseline="30000" dirty="0">
                          <a:effectLst/>
                          <a:latin typeface="Arial "/>
                        </a:rPr>
                        <a:t>e</a:t>
                      </a:r>
                      <a:r>
                        <a:rPr lang="fr-FR" sz="1300" dirty="0">
                          <a:effectLst/>
                          <a:latin typeface="Arial "/>
                        </a:rPr>
                        <a:t> série d’épreuves</a:t>
                      </a:r>
                    </a:p>
                    <a:p>
                      <a:pPr algn="ctr">
                        <a:lnSpc>
                          <a:spcPct val="115000"/>
                        </a:lnSpc>
                        <a:spcAft>
                          <a:spcPts val="0"/>
                        </a:spcAft>
                      </a:pPr>
                      <a:r>
                        <a:rPr lang="fr-FR" sz="1300" dirty="0">
                          <a:solidFill>
                            <a:srgbClr val="FF0000"/>
                          </a:solidFill>
                          <a:effectLst/>
                          <a:latin typeface="Arial "/>
                        </a:rPr>
                        <a:t>3</a:t>
                      </a:r>
                      <a:r>
                        <a:rPr lang="fr-FR" sz="1300" baseline="30000" dirty="0">
                          <a:solidFill>
                            <a:srgbClr val="FF0000"/>
                          </a:solidFill>
                          <a:effectLst/>
                          <a:latin typeface="Arial "/>
                        </a:rPr>
                        <a:t>e</a:t>
                      </a:r>
                      <a:r>
                        <a:rPr lang="fr-FR" sz="1300" dirty="0">
                          <a:solidFill>
                            <a:srgbClr val="FF0000"/>
                          </a:solidFill>
                          <a:effectLst/>
                          <a:latin typeface="Arial "/>
                        </a:rPr>
                        <a:t> trimestre</a:t>
                      </a:r>
                      <a:endParaRPr lang="fr-FR" sz="1300" dirty="0">
                        <a:solidFill>
                          <a:srgbClr val="FF0000"/>
                        </a:solidFill>
                        <a:effectLst/>
                        <a:latin typeface="Arial "/>
                        <a:ea typeface="Calibri"/>
                        <a:cs typeface="Times New Roman"/>
                      </a:endParaRPr>
                    </a:p>
                  </a:txBody>
                  <a:tcPr marL="68580" marR="68580" marT="0" marB="0" anchor="ctr"/>
                </a:tc>
                <a:tc>
                  <a:txBody>
                    <a:bodyPr/>
                    <a:lstStyle/>
                    <a:p>
                      <a:pPr marL="396875" marR="0" indent="-285750" algn="just" defTabSz="457200" rtl="0" eaLnBrk="1" fontAlgn="auto" latinLnBrk="0" hangingPunct="1">
                        <a:lnSpc>
                          <a:spcPct val="115000"/>
                        </a:lnSpc>
                        <a:spcBef>
                          <a:spcPts val="0"/>
                        </a:spcBef>
                        <a:spcAft>
                          <a:spcPts val="0"/>
                        </a:spcAft>
                        <a:buClr>
                          <a:schemeClr val="accent2"/>
                        </a:buClr>
                        <a:buSzPct val="75000"/>
                        <a:buFont typeface="Wingdings" panose="05000000000000000000" pitchFamily="2" charset="2"/>
                        <a:buChar char="§"/>
                        <a:tabLst/>
                        <a:defRPr/>
                      </a:pPr>
                      <a:r>
                        <a:rPr lang="fr-FR" sz="1300" dirty="0" smtClean="0">
                          <a:effectLst/>
                          <a:latin typeface="Arial "/>
                        </a:rPr>
                        <a:t>Histoire géographie </a:t>
                      </a: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smtClean="0">
                          <a:effectLst/>
                          <a:latin typeface="Arial "/>
                        </a:rPr>
                        <a:t>LVA </a:t>
                      </a:r>
                      <a:endParaRPr lang="fr-FR" sz="1300" dirty="0">
                        <a:effectLst/>
                        <a:latin typeface="Arial "/>
                      </a:endParaRP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a:effectLst/>
                          <a:latin typeface="Arial "/>
                        </a:rPr>
                        <a:t>LVB </a:t>
                      </a: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smtClean="0">
                          <a:solidFill>
                            <a:srgbClr val="FF0000"/>
                          </a:solidFill>
                          <a:effectLst/>
                          <a:latin typeface="Arial "/>
                        </a:rPr>
                        <a:t>Enseignement </a:t>
                      </a:r>
                      <a:r>
                        <a:rPr lang="fr-FR" sz="1300" dirty="0">
                          <a:solidFill>
                            <a:srgbClr val="FF0000"/>
                          </a:solidFill>
                          <a:effectLst/>
                          <a:latin typeface="Arial "/>
                        </a:rPr>
                        <a:t>scientifique </a:t>
                      </a: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smtClean="0">
                          <a:solidFill>
                            <a:srgbClr val="FF0000"/>
                          </a:solidFill>
                          <a:effectLst/>
                          <a:latin typeface="Arial "/>
                        </a:rPr>
                        <a:t>Enseignements </a:t>
                      </a:r>
                      <a:r>
                        <a:rPr lang="fr-FR" sz="1300" dirty="0">
                          <a:solidFill>
                            <a:srgbClr val="FF0000"/>
                          </a:solidFill>
                          <a:effectLst/>
                          <a:latin typeface="Arial "/>
                        </a:rPr>
                        <a:t>de spécialité  de 1</a:t>
                      </a:r>
                      <a:r>
                        <a:rPr lang="fr-FR" sz="1300" baseline="30000" dirty="0">
                          <a:solidFill>
                            <a:srgbClr val="FF0000"/>
                          </a:solidFill>
                          <a:effectLst/>
                          <a:latin typeface="Arial "/>
                        </a:rPr>
                        <a:t>ère</a:t>
                      </a:r>
                      <a:r>
                        <a:rPr lang="fr-FR" sz="1300" dirty="0">
                          <a:solidFill>
                            <a:srgbClr val="FF0000"/>
                          </a:solidFill>
                          <a:effectLst/>
                          <a:latin typeface="Arial "/>
                        </a:rPr>
                        <a:t> </a:t>
                      </a:r>
                      <a:r>
                        <a:rPr lang="fr-FR" sz="1300" dirty="0" smtClean="0">
                          <a:solidFill>
                            <a:srgbClr val="FF0000"/>
                          </a:solidFill>
                          <a:effectLst/>
                          <a:latin typeface="Arial "/>
                        </a:rPr>
                        <a:t>abandonnés en terminale</a:t>
                      </a:r>
                      <a:endParaRPr lang="fr-FR" sz="1300" dirty="0">
                        <a:solidFill>
                          <a:srgbClr val="FF0000"/>
                        </a:solidFill>
                        <a:effectLst/>
                        <a:latin typeface="Arial "/>
                        <a:ea typeface="Calibri"/>
                        <a:cs typeface="Times New Roman"/>
                      </a:endParaRPr>
                    </a:p>
                  </a:txBody>
                  <a:tcPr marL="68580" marR="68580" marT="0" marB="0"/>
                </a:tc>
                <a:tc>
                  <a:txBody>
                    <a:bodyPr/>
                    <a:lstStyle/>
                    <a:p>
                      <a:pPr marL="396875" marR="0" indent="-285750" algn="just" defTabSz="457200" rtl="0" eaLnBrk="1" fontAlgn="auto" latinLnBrk="0" hangingPunct="1">
                        <a:lnSpc>
                          <a:spcPct val="115000"/>
                        </a:lnSpc>
                        <a:spcBef>
                          <a:spcPts val="0"/>
                        </a:spcBef>
                        <a:spcAft>
                          <a:spcPts val="0"/>
                        </a:spcAft>
                        <a:buClr>
                          <a:schemeClr val="accent2"/>
                        </a:buClr>
                        <a:buSzPct val="75000"/>
                        <a:buFont typeface="Wingdings" panose="05000000000000000000" pitchFamily="2" charset="2"/>
                        <a:buChar char="§"/>
                        <a:tabLst/>
                        <a:defRPr/>
                      </a:pPr>
                      <a:r>
                        <a:rPr lang="fr-FR" sz="1300" dirty="0" smtClean="0">
                          <a:effectLst/>
                          <a:latin typeface="Arial "/>
                        </a:rPr>
                        <a:t>Histoire géographie </a:t>
                      </a: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smtClean="0">
                          <a:effectLst/>
                          <a:latin typeface="Arial "/>
                        </a:rPr>
                        <a:t>LVA </a:t>
                      </a:r>
                      <a:endParaRPr lang="fr-FR" sz="1300" dirty="0">
                        <a:effectLst/>
                        <a:latin typeface="Arial "/>
                      </a:endParaRP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a:effectLst/>
                          <a:latin typeface="Arial "/>
                        </a:rPr>
                        <a:t>LVB </a:t>
                      </a: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smtClean="0">
                          <a:solidFill>
                            <a:schemeClr val="tx1"/>
                          </a:solidFill>
                          <a:effectLst/>
                          <a:latin typeface="Arial "/>
                        </a:rPr>
                        <a:t>Mathématiques </a:t>
                      </a:r>
                      <a:endParaRPr lang="fr-FR" sz="1300" dirty="0">
                        <a:solidFill>
                          <a:schemeClr val="tx1"/>
                        </a:solidFill>
                        <a:effectLst/>
                        <a:latin typeface="Arial "/>
                      </a:endParaRPr>
                    </a:p>
                    <a:p>
                      <a:pPr marL="375920" indent="-285750" algn="l">
                        <a:lnSpc>
                          <a:spcPct val="115000"/>
                        </a:lnSpc>
                        <a:spcAft>
                          <a:spcPts val="0"/>
                        </a:spcAft>
                        <a:buClr>
                          <a:schemeClr val="accent2"/>
                        </a:buClr>
                        <a:buSzPct val="75000"/>
                        <a:buFont typeface="Wingdings" panose="05000000000000000000" pitchFamily="2" charset="2"/>
                        <a:buChar char="§"/>
                      </a:pPr>
                      <a:r>
                        <a:rPr lang="fr-FR" sz="1300" dirty="0">
                          <a:solidFill>
                            <a:srgbClr val="FF0000"/>
                          </a:solidFill>
                          <a:effectLst/>
                          <a:latin typeface="Arial "/>
                        </a:rPr>
                        <a:t>Enseignement </a:t>
                      </a:r>
                      <a:r>
                        <a:rPr lang="fr-FR" sz="1300" dirty="0" err="1" smtClean="0">
                          <a:solidFill>
                            <a:srgbClr val="FF0000"/>
                          </a:solidFill>
                          <a:effectLst/>
                          <a:latin typeface="Arial "/>
                        </a:rPr>
                        <a:t>sde</a:t>
                      </a:r>
                      <a:r>
                        <a:rPr lang="fr-FR" sz="1300" dirty="0" smtClean="0">
                          <a:solidFill>
                            <a:srgbClr val="FF0000"/>
                          </a:solidFill>
                          <a:effectLst/>
                          <a:latin typeface="Arial "/>
                        </a:rPr>
                        <a:t> </a:t>
                      </a:r>
                      <a:r>
                        <a:rPr lang="fr-FR" sz="1300" dirty="0">
                          <a:solidFill>
                            <a:srgbClr val="FF0000"/>
                          </a:solidFill>
                          <a:effectLst/>
                          <a:latin typeface="Arial "/>
                        </a:rPr>
                        <a:t>spécialité de 1ère </a:t>
                      </a:r>
                      <a:r>
                        <a:rPr lang="fr-FR" sz="1300" dirty="0" smtClean="0">
                          <a:solidFill>
                            <a:srgbClr val="FF0000"/>
                          </a:solidFill>
                          <a:effectLst/>
                          <a:latin typeface="Arial "/>
                        </a:rPr>
                        <a:t> qui n’existent pas en terminale</a:t>
                      </a:r>
                      <a:endParaRPr lang="fr-FR" sz="1300" dirty="0">
                        <a:solidFill>
                          <a:srgbClr val="FF0000"/>
                        </a:solidFill>
                        <a:effectLst/>
                        <a:latin typeface="Arial "/>
                        <a:ea typeface="Calibri"/>
                        <a:cs typeface="Times New Roman"/>
                      </a:endParaRPr>
                    </a:p>
                  </a:txBody>
                  <a:tcPr marL="68580" marR="68580" marT="0" marB="0"/>
                </a:tc>
              </a:tr>
              <a:tr h="1562040">
                <a:tc>
                  <a:txBody>
                    <a:bodyPr/>
                    <a:lstStyle/>
                    <a:p>
                      <a:pPr algn="ctr">
                        <a:lnSpc>
                          <a:spcPct val="115000"/>
                        </a:lnSpc>
                        <a:spcAft>
                          <a:spcPts val="0"/>
                        </a:spcAft>
                      </a:pPr>
                      <a:r>
                        <a:rPr lang="fr-FR" sz="1300" dirty="0">
                          <a:effectLst/>
                          <a:latin typeface="Arial "/>
                        </a:rPr>
                        <a:t>Classe de terminale </a:t>
                      </a:r>
                      <a:endParaRPr lang="fr-FR" sz="1300" dirty="0" smtClean="0">
                        <a:effectLst/>
                        <a:latin typeface="Arial "/>
                      </a:endParaRPr>
                    </a:p>
                    <a:p>
                      <a:pPr algn="ctr">
                        <a:lnSpc>
                          <a:spcPct val="115000"/>
                        </a:lnSpc>
                        <a:spcAft>
                          <a:spcPts val="0"/>
                        </a:spcAft>
                      </a:pPr>
                      <a:r>
                        <a:rPr lang="fr-FR" sz="1300" dirty="0" smtClean="0">
                          <a:effectLst/>
                          <a:latin typeface="Arial "/>
                        </a:rPr>
                        <a:t>3</a:t>
                      </a:r>
                      <a:r>
                        <a:rPr lang="fr-FR" sz="1300" baseline="30000" dirty="0" smtClean="0">
                          <a:effectLst/>
                          <a:latin typeface="Arial "/>
                        </a:rPr>
                        <a:t>e</a:t>
                      </a:r>
                      <a:r>
                        <a:rPr lang="fr-FR" sz="1300" dirty="0" smtClean="0">
                          <a:effectLst/>
                          <a:latin typeface="Arial "/>
                        </a:rPr>
                        <a:t> </a:t>
                      </a:r>
                      <a:r>
                        <a:rPr lang="fr-FR" sz="1300" dirty="0">
                          <a:effectLst/>
                          <a:latin typeface="Arial "/>
                        </a:rPr>
                        <a:t>série </a:t>
                      </a:r>
                      <a:r>
                        <a:rPr lang="fr-FR" sz="1300" dirty="0" smtClean="0">
                          <a:effectLst/>
                          <a:latin typeface="Arial "/>
                        </a:rPr>
                        <a:t>d’épreuves</a:t>
                      </a:r>
                      <a:endParaRPr lang="fr-FR" sz="1300" dirty="0">
                        <a:effectLst/>
                        <a:latin typeface="Arial "/>
                      </a:endParaRPr>
                    </a:p>
                  </a:txBody>
                  <a:tcPr marL="68580" marR="68580" marT="0" marB="0" anchor="ctr"/>
                </a:tc>
                <a:tc>
                  <a:txBody>
                    <a:bodyPr/>
                    <a:lstStyle/>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a:effectLst/>
                          <a:latin typeface="Arial "/>
                        </a:rPr>
                        <a:t>LVA (écrit et oral)</a:t>
                      </a: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a:effectLst/>
                          <a:latin typeface="Arial "/>
                        </a:rPr>
                        <a:t>LVB (écrit et oral)</a:t>
                      </a: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a:effectLst/>
                          <a:latin typeface="Arial "/>
                        </a:rPr>
                        <a:t>Histoire géographie</a:t>
                      </a: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a:solidFill>
                            <a:srgbClr val="FF0000"/>
                          </a:solidFill>
                          <a:effectLst/>
                          <a:latin typeface="Arial "/>
                        </a:rPr>
                        <a:t>Enseignement scientifique </a:t>
                      </a:r>
                      <a:endParaRPr lang="fr-FR" sz="1300" dirty="0">
                        <a:solidFill>
                          <a:srgbClr val="FF0000"/>
                        </a:solidFill>
                        <a:effectLst/>
                        <a:latin typeface="Arial "/>
                        <a:ea typeface="Calibri"/>
                        <a:cs typeface="Times New Roman"/>
                      </a:endParaRPr>
                    </a:p>
                  </a:txBody>
                  <a:tcPr marL="68580" marR="68580" marT="0" marB="0"/>
                </a:tc>
                <a:tc>
                  <a:txBody>
                    <a:bodyPr/>
                    <a:lstStyle/>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a:effectLst/>
                          <a:latin typeface="Arial "/>
                        </a:rPr>
                        <a:t>LVA (écrit et oral)</a:t>
                      </a: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a:effectLst/>
                          <a:latin typeface="Arial "/>
                        </a:rPr>
                        <a:t>LVB (écrit et oral)</a:t>
                      </a: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a:effectLst/>
                          <a:latin typeface="Arial "/>
                        </a:rPr>
                        <a:t>Histoire géographie</a:t>
                      </a:r>
                    </a:p>
                    <a:p>
                      <a:pPr marL="396875" indent="-285750" algn="just">
                        <a:lnSpc>
                          <a:spcPct val="115000"/>
                        </a:lnSpc>
                        <a:spcAft>
                          <a:spcPts val="0"/>
                        </a:spcAft>
                        <a:buClr>
                          <a:schemeClr val="accent2"/>
                        </a:buClr>
                        <a:buSzPct val="75000"/>
                        <a:buFont typeface="Wingdings" panose="05000000000000000000" pitchFamily="2" charset="2"/>
                        <a:buChar char="§"/>
                      </a:pPr>
                      <a:r>
                        <a:rPr lang="fr-FR" sz="1300" dirty="0">
                          <a:effectLst/>
                          <a:latin typeface="Arial "/>
                        </a:rPr>
                        <a:t>Mathématiques </a:t>
                      </a:r>
                      <a:endParaRPr lang="fr-FR" sz="1300" dirty="0">
                        <a:effectLst/>
                        <a:latin typeface="Arial "/>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10334"/>
          </a:xfrm>
        </p:spPr>
        <p:txBody>
          <a:bodyPr>
            <a:normAutofit fontScale="90000"/>
          </a:bodyPr>
          <a:lstStyle/>
          <a:p>
            <a:pPr algn="ctr"/>
            <a:r>
              <a:rPr lang="fr-FR" dirty="0" smtClean="0"/>
              <a:t/>
            </a:r>
            <a:br>
              <a:rPr lang="fr-FR" dirty="0" smtClean="0"/>
            </a:br>
            <a:r>
              <a:rPr lang="fr-FR" dirty="0" smtClean="0"/>
              <a:t> </a:t>
            </a:r>
            <a:r>
              <a:rPr lang="fr-FR" dirty="0" smtClean="0">
                <a:solidFill>
                  <a:srgbClr val="FF0000"/>
                </a:solidFill>
              </a:rPr>
              <a:t>Organisation</a:t>
            </a:r>
            <a:endParaRPr lang="fr-FR" dirty="0">
              <a:solidFill>
                <a:srgbClr val="FF0000"/>
              </a:solidFill>
            </a:endParaRPr>
          </a:p>
        </p:txBody>
      </p:sp>
      <p:sp>
        <p:nvSpPr>
          <p:cNvPr id="3" name="Espace réservé du contenu 2"/>
          <p:cNvSpPr>
            <a:spLocks noGrp="1"/>
          </p:cNvSpPr>
          <p:nvPr>
            <p:ph idx="1"/>
          </p:nvPr>
        </p:nvSpPr>
        <p:spPr>
          <a:xfrm>
            <a:off x="457200" y="1142984"/>
            <a:ext cx="8229600" cy="5181616"/>
          </a:xfrm>
        </p:spPr>
        <p:txBody>
          <a:bodyPr>
            <a:normAutofit/>
          </a:bodyPr>
          <a:lstStyle/>
          <a:p>
            <a:pPr algn="just"/>
            <a:r>
              <a:rPr lang="fr-FR" dirty="0" smtClean="0"/>
              <a:t>L'organisation des épreuves communes de contrôle continu relève de chaque établissement scolaire. </a:t>
            </a:r>
          </a:p>
          <a:p>
            <a:pPr algn="just"/>
            <a:r>
              <a:rPr lang="fr-FR" dirty="0" smtClean="0"/>
              <a:t>L'organisation de ces épreuves se fait, dans la mesure du possible, dans le cadre des emplois du temps normaux des élèves. </a:t>
            </a:r>
            <a:r>
              <a:rPr lang="fr-FR" dirty="0" smtClean="0">
                <a:solidFill>
                  <a:srgbClr val="FF0000"/>
                </a:solidFill>
              </a:rPr>
              <a:t>Il est conseillé d'éviter la banalisation d'un ou plusieurs jours pour l'organisation des épreuves. </a:t>
            </a:r>
          </a:p>
          <a:p>
            <a:pPr algn="just"/>
            <a:r>
              <a:rPr lang="fr-FR" dirty="0" smtClean="0"/>
              <a:t>Une convocation nominative est adressée à chaque candidat par le chef de l'établissement dans lequel les épreuves sont organisées. </a:t>
            </a:r>
          </a:p>
          <a:p>
            <a:pPr algn="just"/>
            <a:r>
              <a:rPr lang="fr-FR" dirty="0" smtClean="0"/>
              <a:t>Les épreuves communes écrites de contrôle continu </a:t>
            </a:r>
            <a:r>
              <a:rPr lang="fr-FR" dirty="0" smtClean="0">
                <a:solidFill>
                  <a:srgbClr val="FF0000"/>
                </a:solidFill>
              </a:rPr>
              <a:t>sont corrigées sous couvert de l'anonymat. </a:t>
            </a:r>
          </a:p>
          <a:p>
            <a:pPr algn="just"/>
            <a:endParaRPr lang="fr-FR" dirty="0" smtClean="0"/>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Organisation (suite)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dirty="0" smtClean="0"/>
              <a:t>Après </a:t>
            </a:r>
            <a:r>
              <a:rPr lang="fr-FR" dirty="0" smtClean="0">
                <a:solidFill>
                  <a:srgbClr val="FF0000"/>
                </a:solidFill>
              </a:rPr>
              <a:t>la tenue de la commission académique d'harmonisation</a:t>
            </a:r>
            <a:r>
              <a:rPr lang="fr-FR" dirty="0" smtClean="0"/>
              <a:t>, la copie (et la note) de l'épreuve commune est rendue au candidat par l'établissement, qui doit cependant conserver une reproduction (sur support papier ou numérique) de sa version corrigée pendant une durée de un an après la publication des résultats de l'examen pour la session concernée.</a:t>
            </a:r>
          </a:p>
          <a:p>
            <a:pPr algn="just"/>
            <a:r>
              <a:rPr lang="fr-FR" dirty="0" smtClean="0">
                <a:solidFill>
                  <a:srgbClr val="FF0000"/>
                </a:solidFill>
              </a:rPr>
              <a:t>En cas d'absence dument justifiée, le candidat est convoqué à une épreuve de remplacement organisée par l'établissement </a:t>
            </a:r>
            <a:r>
              <a:rPr lang="fr-FR" dirty="0" smtClean="0"/>
              <a:t>qui avait organisé l'épreuve initiale. Lorsque l'absence n'est pas justifiée par une cause de force majeure ou lorsqu'aucun justificatif n'est produit, la note zéro est attribuée au candidat pour l'épreuve non subie </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6000" dirty="0" smtClean="0">
                <a:solidFill>
                  <a:srgbClr val="FF0000"/>
                </a:solidFill>
              </a:rPr>
              <a:t/>
            </a:r>
            <a:br>
              <a:rPr lang="fr-FR" sz="6000" dirty="0" smtClean="0">
                <a:solidFill>
                  <a:srgbClr val="FF0000"/>
                </a:solidFill>
              </a:rPr>
            </a:br>
            <a:r>
              <a:rPr lang="fr-FR" sz="6000" dirty="0" smtClean="0">
                <a:solidFill>
                  <a:srgbClr val="FF0000"/>
                </a:solidFill>
              </a:rPr>
              <a:t/>
            </a:r>
            <a:br>
              <a:rPr lang="fr-FR" sz="6000" dirty="0" smtClean="0">
                <a:solidFill>
                  <a:srgbClr val="FF0000"/>
                </a:solidFill>
              </a:rPr>
            </a:br>
            <a:r>
              <a:rPr lang="fr-FR" sz="6000" dirty="0" smtClean="0">
                <a:solidFill>
                  <a:srgbClr val="FF0000"/>
                </a:solidFill>
              </a:rPr>
              <a:t/>
            </a:r>
            <a:br>
              <a:rPr lang="fr-FR" sz="6000" dirty="0" smtClean="0">
                <a:solidFill>
                  <a:srgbClr val="FF0000"/>
                </a:solidFill>
              </a:rPr>
            </a:br>
            <a:r>
              <a:rPr lang="fr-FR" sz="6000" dirty="0" smtClean="0">
                <a:solidFill>
                  <a:srgbClr val="FF0000"/>
                </a:solidFill>
              </a:rPr>
              <a:t/>
            </a:r>
            <a:br>
              <a:rPr lang="fr-FR" sz="6000" dirty="0" smtClean="0">
                <a:solidFill>
                  <a:srgbClr val="FF0000"/>
                </a:solidFill>
              </a:rPr>
            </a:br>
            <a:r>
              <a:rPr lang="fr-FR" sz="6000" dirty="0" smtClean="0">
                <a:solidFill>
                  <a:srgbClr val="FF0000"/>
                </a:solidFill>
              </a:rPr>
              <a:t/>
            </a:r>
            <a:br>
              <a:rPr lang="fr-FR" sz="6000" dirty="0" smtClean="0">
                <a:solidFill>
                  <a:srgbClr val="FF0000"/>
                </a:solidFill>
              </a:rPr>
            </a:br>
            <a:r>
              <a:rPr lang="fr-FR" sz="6000" dirty="0" smtClean="0">
                <a:solidFill>
                  <a:srgbClr val="FF0000"/>
                </a:solidFill>
              </a:rPr>
              <a:t>Les sujets</a:t>
            </a:r>
            <a:r>
              <a:rPr lang="fr-FR" dirty="0" smtClean="0"/>
              <a:t/>
            </a:r>
            <a:br>
              <a:rPr lang="fr-FR" dirty="0" smtClean="0"/>
            </a:br>
            <a:endParaRPr lang="fr-FR" dirty="0"/>
          </a:p>
        </p:txBody>
      </p:sp>
      <p:sp>
        <p:nvSpPr>
          <p:cNvPr id="3" name="Espace réservé du contenu 2"/>
          <p:cNvSpPr>
            <a:spLocks noGrp="1"/>
          </p:cNvSpPr>
          <p:nvPr>
            <p:ph idx="1"/>
          </p:nvPr>
        </p:nvSpPr>
        <p:spPr>
          <a:xfrm>
            <a:off x="457200" y="1357298"/>
            <a:ext cx="8229600" cy="4967302"/>
          </a:xfrm>
        </p:spPr>
        <p:txBody>
          <a:bodyPr>
            <a:normAutofit fontScale="92500" lnSpcReduction="10000"/>
          </a:bodyPr>
          <a:lstStyle/>
          <a:p>
            <a:pPr algn="just"/>
            <a:r>
              <a:rPr lang="fr-FR" dirty="0" smtClean="0"/>
              <a:t>Les sujets des épreuves communes de contrôle continu sont élaborés sous la direction de l'inspection générale de l'éducation nationale.</a:t>
            </a:r>
          </a:p>
          <a:p>
            <a:pPr algn="just"/>
            <a:r>
              <a:rPr lang="fr-FR" dirty="0" smtClean="0"/>
              <a:t>Ils sont centralisés dans une banque nationale de sujets . </a:t>
            </a:r>
          </a:p>
          <a:p>
            <a:pPr algn="just"/>
            <a:r>
              <a:rPr lang="fr-FR" dirty="0" smtClean="0">
                <a:solidFill>
                  <a:srgbClr val="FF0000"/>
                </a:solidFill>
              </a:rPr>
              <a:t>Les professeurs, désignés par le chef d'établissement choisissent, parmi les sujets présents dans la banque nationale, ceux qu'ils retiennent pour leur établissement</a:t>
            </a:r>
            <a:r>
              <a:rPr lang="fr-FR" dirty="0" smtClean="0"/>
              <a:t>. Le choix des sujets est guidé par les progressions pédagogiques suivies dans l'établissement et par les apprentissages mis en œuvre. </a:t>
            </a:r>
          </a:p>
          <a:p>
            <a:pPr algn="just"/>
            <a:r>
              <a:rPr lang="fr-FR" dirty="0" smtClean="0">
                <a:solidFill>
                  <a:srgbClr val="FF0000"/>
                </a:solidFill>
              </a:rPr>
              <a:t>Aucune modification ne doit être apportée aux sujets </a:t>
            </a:r>
            <a:r>
              <a:rPr lang="fr-FR" dirty="0" smtClean="0"/>
              <a:t>tels qu'énoncés et disponibles dans la banque nationale de sujets.</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sz="3100" dirty="0" smtClean="0">
                <a:solidFill>
                  <a:srgbClr val="FF0000"/>
                </a:solidFill>
              </a:rPr>
              <a:t>Harmonisation et communication des notes</a:t>
            </a:r>
            <a:r>
              <a:rPr lang="fr-FR" dirty="0" smtClean="0"/>
              <a:t/>
            </a:r>
            <a:br>
              <a:rPr lang="fr-FR" dirty="0" smtClean="0"/>
            </a:br>
            <a:endParaRPr lang="fr-FR" dirty="0"/>
          </a:p>
        </p:txBody>
      </p:sp>
      <p:sp>
        <p:nvSpPr>
          <p:cNvPr id="3" name="Espace réservé du contenu 2"/>
          <p:cNvSpPr>
            <a:spLocks noGrp="1"/>
          </p:cNvSpPr>
          <p:nvPr>
            <p:ph idx="1"/>
          </p:nvPr>
        </p:nvSpPr>
        <p:spPr>
          <a:xfrm>
            <a:off x="457200" y="1285860"/>
            <a:ext cx="8229600" cy="5572140"/>
          </a:xfrm>
        </p:spPr>
        <p:txBody>
          <a:bodyPr>
            <a:normAutofit fontScale="85000" lnSpcReduction="10000"/>
          </a:bodyPr>
          <a:lstStyle/>
          <a:p>
            <a:pPr algn="just"/>
            <a:r>
              <a:rPr lang="fr-FR" dirty="0" smtClean="0"/>
              <a:t>Une commission d'harmonisation des notes des épreuves communes de contrôle continu du baccalauréat est mise en place dans chaque académie et </a:t>
            </a:r>
            <a:r>
              <a:rPr lang="fr-FR" dirty="0" smtClean="0">
                <a:solidFill>
                  <a:srgbClr val="FF0000"/>
                </a:solidFill>
              </a:rPr>
              <a:t>se réunit après chaque série d'épreuves</a:t>
            </a:r>
            <a:r>
              <a:rPr lang="fr-FR" dirty="0" smtClean="0"/>
              <a:t>.</a:t>
            </a:r>
          </a:p>
          <a:p>
            <a:pPr algn="just"/>
            <a:r>
              <a:rPr lang="fr-FR" dirty="0" smtClean="0"/>
              <a:t>Présidée par le recteur d'académie ou le représentant qu'il désigne, elle est composée d'inspecteurs d'académie-inspecteurs pédagogiques régionaux et d'enseignants de l'enseignement public ou privé sous contrat.</a:t>
            </a:r>
          </a:p>
          <a:p>
            <a:pPr algn="just"/>
            <a:r>
              <a:rPr lang="fr-FR" dirty="0" smtClean="0"/>
              <a:t>Cette commission procède à la comparaison des notes des épreuves communes de contrôle continu et, si nécessaire, à leur révision, notamment dans deux cas constatés de discordance manifeste :</a:t>
            </a:r>
          </a:p>
          <a:p>
            <a:pPr algn="just">
              <a:buNone/>
            </a:pPr>
            <a:r>
              <a:rPr lang="fr-FR" dirty="0" smtClean="0">
                <a:solidFill>
                  <a:srgbClr val="FF0000"/>
                </a:solidFill>
              </a:rPr>
              <a:t>    - entre la moyenne des notes attribuées pour un sujet donné à un lot de copies et la moyenne académique pour ce même sujet ;</a:t>
            </a:r>
          </a:p>
          <a:p>
            <a:pPr algn="just">
              <a:buNone/>
            </a:pPr>
            <a:r>
              <a:rPr lang="fr-FR" dirty="0" smtClean="0">
                <a:solidFill>
                  <a:srgbClr val="FF0000"/>
                </a:solidFill>
              </a:rPr>
              <a:t>    - entre la moyenne des notes attribuées pour un sujet donné et la moyenne académique des notes attribuées pour l'ensemble des sujets portant sur le même enseignement.</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rgbClr val="FF0000"/>
                </a:solidFill>
              </a:rPr>
              <a:t>LES ENSEIGNEMENTS DE TERMINALE</a:t>
            </a:r>
            <a:endParaRPr lang="fr-FR" dirty="0">
              <a:solidFill>
                <a:srgbClr val="FF0000"/>
              </a:solidFill>
            </a:endParaRPr>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Nouveaux programmes de terminale</a:t>
            </a:r>
            <a:endParaRPr lang="fr-FR" dirty="0">
              <a:solidFill>
                <a:srgbClr val="FF0000"/>
              </a:solidFill>
            </a:endParaRPr>
          </a:p>
        </p:txBody>
      </p:sp>
      <p:sp>
        <p:nvSpPr>
          <p:cNvPr id="3" name="Espace réservé du contenu 2"/>
          <p:cNvSpPr>
            <a:spLocks noGrp="1"/>
          </p:cNvSpPr>
          <p:nvPr>
            <p:ph idx="1"/>
          </p:nvPr>
        </p:nvSpPr>
        <p:spPr/>
        <p:txBody>
          <a:bodyPr/>
          <a:lstStyle/>
          <a:p>
            <a:pPr algn="just"/>
            <a:r>
              <a:rPr lang="fr-FR" sz="4000" dirty="0" smtClean="0"/>
              <a:t>Les programmes définitifs de terminale (sections générale et technologiques) sont parus au BO spécial n°8   du   25 juillet 2019.</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solidFill>
                  <a:srgbClr val="FF0000"/>
                </a:solidFill>
              </a:rPr>
              <a:t>Les séries en terminale</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200" dirty="0" smtClean="0"/>
              <a:t>Comme en première, les terminales S-L-ES deviennent maintenant une seule et même série: la terminale générale.</a:t>
            </a:r>
          </a:p>
          <a:p>
            <a:pPr algn="just"/>
            <a:r>
              <a:rPr lang="fr-FR" sz="3200" dirty="0" smtClean="0"/>
              <a:t>Les terminales technologiques sont maintenues: STI2D-STL-ST2S-STD2A-(STMG-SRHR) mais il n’y a plus de physique-chimie  en STD2A.</a:t>
            </a:r>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solidFill>
                  <a:srgbClr val="FF0000"/>
                </a:solidFill>
              </a:rPr>
              <a:t>La classe de terminale générale</a:t>
            </a:r>
            <a:endParaRPr lang="fr-FR" sz="4000" dirty="0">
              <a:solidFill>
                <a:srgbClr val="FF0000"/>
              </a:solidFill>
            </a:endParaRPr>
          </a:p>
        </p:txBody>
      </p:sp>
      <p:sp>
        <p:nvSpPr>
          <p:cNvPr id="3" name="Espace réservé du contenu 2"/>
          <p:cNvSpPr>
            <a:spLocks noGrp="1"/>
          </p:cNvSpPr>
          <p:nvPr>
            <p:ph idx="1"/>
          </p:nvPr>
        </p:nvSpPr>
        <p:spPr>
          <a:xfrm>
            <a:off x="457200" y="1935480"/>
            <a:ext cx="8229600" cy="4636792"/>
          </a:xfrm>
        </p:spPr>
        <p:txBody>
          <a:bodyPr>
            <a:normAutofit fontScale="85000" lnSpcReduction="20000"/>
          </a:bodyPr>
          <a:lstStyle/>
          <a:p>
            <a:pPr algn="just"/>
            <a:r>
              <a:rPr lang="fr-FR" sz="2800" dirty="0" smtClean="0"/>
              <a:t>En terminale générale, il y aura un tronc commun, des enseignements de spécialité et des enseignements optionnels.</a:t>
            </a:r>
          </a:p>
          <a:p>
            <a:pPr algn="just"/>
            <a:r>
              <a:rPr lang="fr-FR" sz="2800" dirty="0" smtClean="0"/>
              <a:t>Les établissements (conseil pédagogique) disposent de 8h supplémentaires  par division en plus des horaires obligatoires.</a:t>
            </a:r>
          </a:p>
          <a:p>
            <a:pPr algn="just"/>
            <a:r>
              <a:rPr lang="fr-FR" sz="2800" dirty="0" smtClean="0"/>
              <a:t>Il y a la suite du grand oral. l’horaire n’est pas fixé. A prendre sur les 8h supplémentaires par division.</a:t>
            </a:r>
          </a:p>
          <a:p>
            <a:pPr algn="just"/>
            <a:r>
              <a:rPr lang="fr-FR" sz="2800" dirty="0" smtClean="0"/>
              <a:t>Il y a de l’AP mais l’horaire n’est pas fixé. A prendre sur les 8h supplémentaires par division. </a:t>
            </a:r>
            <a:r>
              <a:rPr lang="fr-FR" sz="2800" dirty="0" smtClean="0">
                <a:solidFill>
                  <a:srgbClr val="FF0000"/>
                </a:solidFill>
              </a:rPr>
              <a:t>En terminale, il est dédié aux enseignements de spécialité (donc la PC pour les élèves qui feront PC)</a:t>
            </a:r>
            <a:endParaRPr lang="fr-FR" sz="2800" dirty="0" smtClean="0"/>
          </a:p>
          <a:p>
            <a:pPr algn="just"/>
            <a:r>
              <a:rPr lang="fr-FR" sz="2800" dirty="0" smtClean="0"/>
              <a:t>Les programmes de terminale PC changeront à la rentrée de septembre 2020.</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Les enseignements communs en terminale générale</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a:r>
              <a:rPr lang="fr-FR" dirty="0" smtClean="0"/>
              <a:t>Philosophie 4h</a:t>
            </a:r>
          </a:p>
          <a:p>
            <a:pPr algn="just"/>
            <a:r>
              <a:rPr lang="fr-FR" dirty="0" smtClean="0"/>
              <a:t>Histoire –géographie 3h</a:t>
            </a:r>
          </a:p>
          <a:p>
            <a:pPr algn="just"/>
            <a:r>
              <a:rPr lang="fr-FR" dirty="0" smtClean="0"/>
              <a:t>LVA et LVB 4h (globalisée)</a:t>
            </a:r>
          </a:p>
          <a:p>
            <a:pPr algn="just"/>
            <a:r>
              <a:rPr lang="fr-FR" dirty="0" smtClean="0"/>
              <a:t>Education physique et sportive 2h</a:t>
            </a:r>
          </a:p>
          <a:p>
            <a:pPr algn="just"/>
            <a:r>
              <a:rPr lang="fr-FR" dirty="0" smtClean="0">
                <a:solidFill>
                  <a:srgbClr val="FF0000"/>
                </a:solidFill>
              </a:rPr>
              <a:t>Enseignement scientifique : 2h</a:t>
            </a:r>
          </a:p>
          <a:p>
            <a:pPr algn="just"/>
            <a:r>
              <a:rPr lang="fr-FR" dirty="0" smtClean="0"/>
              <a:t>Enseignement moral et civique 18h annuelles</a:t>
            </a:r>
          </a:p>
          <a:p>
            <a:pPr algn="just"/>
            <a:r>
              <a:rPr lang="fr-FR" dirty="0" smtClean="0"/>
              <a:t>Heures de vie de classe</a:t>
            </a:r>
          </a:p>
          <a:p>
            <a:pPr algn="just">
              <a:buNone/>
            </a:pPr>
            <a:r>
              <a:rPr lang="fr-FR" dirty="0" smtClean="0">
                <a:solidFill>
                  <a:srgbClr val="FF0000"/>
                </a:solidFill>
              </a:rPr>
              <a:t>Rem: 1: les SPC ne sont plus dans le tronc commun. </a:t>
            </a:r>
          </a:p>
          <a:p>
            <a:pPr algn="just">
              <a:buNone/>
            </a:pPr>
            <a:r>
              <a:rPr lang="fr-FR" dirty="0" smtClean="0">
                <a:solidFill>
                  <a:srgbClr val="FF0000"/>
                </a:solidFill>
              </a:rPr>
              <a:t>Rem 2: L’enseignement scientifique peut être fait par un professeur de SPC-SVT-Maths ou plusieurs.</a:t>
            </a:r>
          </a:p>
          <a:p>
            <a:pPr>
              <a:buNone/>
            </a:pP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La formation</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t>Dates : </a:t>
            </a:r>
          </a:p>
          <a:p>
            <a:r>
              <a:rPr lang="fr-FR" dirty="0" smtClean="0"/>
              <a:t>jeudi 19 septembre de 14h à 17h</a:t>
            </a:r>
          </a:p>
          <a:p>
            <a:r>
              <a:rPr lang="fr-FR" dirty="0" smtClean="0"/>
              <a:t>Jeudi 12 décembre de 14h à 17h</a:t>
            </a:r>
          </a:p>
          <a:p>
            <a:r>
              <a:rPr lang="fr-FR" dirty="0" smtClean="0"/>
              <a:t>Jeudi 13 février de 14h à 17h</a:t>
            </a:r>
          </a:p>
          <a:p>
            <a:r>
              <a:rPr lang="fr-FR" dirty="0" smtClean="0"/>
              <a:t>Jeudi 23 avril de 14h à 17h</a:t>
            </a:r>
          </a:p>
          <a:p>
            <a:endParaRPr lang="fr-FR" dirty="0" smtClean="0"/>
          </a:p>
          <a:p>
            <a:r>
              <a:rPr lang="fr-FR" dirty="0" smtClean="0"/>
              <a:t>Lieu : salle </a:t>
            </a:r>
            <a:r>
              <a:rPr lang="fr-FR" dirty="0" err="1" smtClean="0"/>
              <a:t>Fidole</a:t>
            </a:r>
            <a:r>
              <a:rPr lang="fr-FR" dirty="0" smtClean="0"/>
              <a:t> eu rectorat</a:t>
            </a:r>
          </a:p>
          <a:p>
            <a:endParaRPr lang="fr-FR" dirty="0" smtClean="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Enseignements de spécialité (6h)</a:t>
            </a:r>
            <a:endParaRPr lang="fr-FR" dirty="0">
              <a:solidFill>
                <a:srgbClr val="FF0000"/>
              </a:solidFill>
            </a:endParaRPr>
          </a:p>
        </p:txBody>
      </p:sp>
      <p:sp>
        <p:nvSpPr>
          <p:cNvPr id="3" name="Espace réservé du contenu 2"/>
          <p:cNvSpPr>
            <a:spLocks noGrp="1"/>
          </p:cNvSpPr>
          <p:nvPr>
            <p:ph idx="1"/>
          </p:nvPr>
        </p:nvSpPr>
        <p:spPr>
          <a:xfrm>
            <a:off x="457200" y="1935480"/>
            <a:ext cx="8229600" cy="4922520"/>
          </a:xfrm>
        </p:spPr>
        <p:txBody>
          <a:bodyPr>
            <a:normAutofit fontScale="85000" lnSpcReduction="20000"/>
          </a:bodyPr>
          <a:lstStyle/>
          <a:p>
            <a:pPr algn="just"/>
            <a:r>
              <a:rPr lang="fr-FR" dirty="0" smtClean="0">
                <a:solidFill>
                  <a:srgbClr val="FF0000"/>
                </a:solidFill>
              </a:rPr>
              <a:t>Les élèves doivent en choisir obligatoirement 2 parmi les 12 suivantes :</a:t>
            </a:r>
          </a:p>
          <a:p>
            <a:pPr algn="just"/>
            <a:r>
              <a:rPr lang="fr-FR" dirty="0" smtClean="0"/>
              <a:t>Arts </a:t>
            </a:r>
          </a:p>
          <a:p>
            <a:pPr algn="just"/>
            <a:r>
              <a:rPr lang="fr-FR" dirty="0" smtClean="0"/>
              <a:t>Biologie-écologie </a:t>
            </a:r>
          </a:p>
          <a:p>
            <a:pPr algn="just"/>
            <a:r>
              <a:rPr lang="fr-FR" dirty="0" smtClean="0"/>
              <a:t>Histoire-géographie, géopolitique et sciences politiques</a:t>
            </a:r>
          </a:p>
          <a:p>
            <a:pPr algn="just"/>
            <a:r>
              <a:rPr lang="fr-FR" dirty="0" smtClean="0"/>
              <a:t>Humanités, littérature et philosophie</a:t>
            </a:r>
          </a:p>
          <a:p>
            <a:pPr algn="just"/>
            <a:r>
              <a:rPr lang="fr-FR" dirty="0" smtClean="0"/>
              <a:t>Langues, littératures  et cultures  étrangères</a:t>
            </a:r>
          </a:p>
          <a:p>
            <a:pPr algn="just"/>
            <a:r>
              <a:rPr lang="fr-FR" dirty="0" smtClean="0"/>
              <a:t>Littérature et langues et cultures de l’antiquité</a:t>
            </a:r>
          </a:p>
          <a:p>
            <a:pPr algn="just"/>
            <a:r>
              <a:rPr lang="fr-FR" dirty="0" smtClean="0"/>
              <a:t>Mathématiques</a:t>
            </a:r>
          </a:p>
          <a:p>
            <a:pPr algn="just"/>
            <a:r>
              <a:rPr lang="fr-FR" dirty="0" smtClean="0">
                <a:solidFill>
                  <a:srgbClr val="00B050"/>
                </a:solidFill>
              </a:rPr>
              <a:t>Numérique et sciences informatiques</a:t>
            </a:r>
          </a:p>
          <a:p>
            <a:pPr algn="just"/>
            <a:r>
              <a:rPr lang="fr-FR" dirty="0" smtClean="0">
                <a:solidFill>
                  <a:srgbClr val="FF0000"/>
                </a:solidFill>
              </a:rPr>
              <a:t>Physique-chimie (6h)</a:t>
            </a:r>
          </a:p>
          <a:p>
            <a:pPr algn="just"/>
            <a:r>
              <a:rPr lang="fr-FR" dirty="0" smtClean="0"/>
              <a:t>Sciences de la vie et de la Terre</a:t>
            </a:r>
          </a:p>
          <a:p>
            <a:pPr algn="just"/>
            <a:r>
              <a:rPr lang="fr-FR" dirty="0" smtClean="0"/>
              <a:t>Sciences de l’ingénieur </a:t>
            </a:r>
            <a:r>
              <a:rPr lang="fr-FR" dirty="0" smtClean="0">
                <a:solidFill>
                  <a:srgbClr val="FF0000"/>
                </a:solidFill>
              </a:rPr>
              <a:t>(+2h de physique-chimie)</a:t>
            </a:r>
          </a:p>
          <a:p>
            <a:pPr algn="just"/>
            <a:r>
              <a:rPr lang="fr-FR" dirty="0" smtClean="0"/>
              <a:t>Sciences économiques et sociales</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Remarques sur la spécialité</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dirty="0" smtClean="0"/>
              <a:t>En terminale, les élèves qui prendront l’enseignement de spécialité « Sciences de l’Ingénieur 6h » auront obligatoirement en complément 2h de sciences physiques.</a:t>
            </a:r>
          </a:p>
          <a:p>
            <a:pPr algn="just"/>
            <a:r>
              <a:rPr lang="fr-FR" dirty="0" smtClean="0"/>
              <a:t>Les SPC gagnent 1h sur le tronc commun actuel (5h actuelles) mais perdent 1h pour ceux qui faisaient l’ancienne spécialité (7h actuelles). </a:t>
            </a:r>
          </a:p>
          <a:p>
            <a:pPr algn="just"/>
            <a:r>
              <a:rPr lang="fr-FR" dirty="0" smtClean="0"/>
              <a:t>le dédoublement pour les TP reste au choix du conseil pédagogique qui dispose d’une enveloppe de 8h supplémentaires par division pour cela.</a:t>
            </a:r>
          </a:p>
          <a:p>
            <a:pPr algn="just"/>
            <a:r>
              <a:rPr lang="fr-FR" dirty="0" smtClean="0">
                <a:solidFill>
                  <a:srgbClr val="00B050"/>
                </a:solidFill>
              </a:rPr>
              <a:t>Numérique et sciences informatiques NSI remplace l’option actuelle d’ISN mais avec un horaire beaucoup plus grand 6h (au lieu de 2h actuellement). Cela peut être fait par un professeur de SPC.</a:t>
            </a:r>
          </a:p>
          <a:p>
            <a:pPr algn="just"/>
            <a:endParaRPr lang="fr-FR" dirty="0" smtClean="0"/>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Enseignements optionnels 1</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b="1" dirty="0" smtClean="0"/>
              <a:t>L’élève choisi </a:t>
            </a:r>
            <a:r>
              <a:rPr lang="fr-FR" b="1" dirty="0" smtClean="0">
                <a:solidFill>
                  <a:srgbClr val="FF0000"/>
                </a:solidFill>
              </a:rPr>
              <a:t>au plus </a:t>
            </a:r>
            <a:r>
              <a:rPr lang="fr-FR" b="1" dirty="0" smtClean="0"/>
              <a:t>1 enseignement parmi :</a:t>
            </a:r>
          </a:p>
          <a:p>
            <a:r>
              <a:rPr lang="fr-FR" dirty="0" smtClean="0"/>
              <a:t>Mathématiques complémentaires 3h</a:t>
            </a:r>
          </a:p>
          <a:p>
            <a:r>
              <a:rPr lang="fr-FR" dirty="0" smtClean="0"/>
              <a:t>Mathématiques expertes 3h</a:t>
            </a:r>
          </a:p>
          <a:p>
            <a:r>
              <a:rPr lang="fr-FR" dirty="0" smtClean="0"/>
              <a:t>Droit et grands enjeux du monde contemporain 3h</a:t>
            </a:r>
          </a:p>
          <a:p>
            <a:endParaRPr lang="fr-FR" dirty="0" smtClean="0"/>
          </a:p>
          <a:p>
            <a:pPr algn="just"/>
            <a:r>
              <a:rPr lang="fr-FR" dirty="0" smtClean="0">
                <a:solidFill>
                  <a:srgbClr val="FF0000"/>
                </a:solidFill>
              </a:rPr>
              <a:t>Pour les élèves ayant besoin des trois spécialités scientifiques en terminale (médecine, BCPST, paramédical…), les élèves pourront prendre les spécialités SVT-SPC et les maths complémentaires en option.</a:t>
            </a:r>
          </a:p>
          <a:p>
            <a:pPr algn="just">
              <a:buNone/>
            </a:pPr>
            <a:endParaRPr lang="fr-FR" dirty="0" smtClean="0">
              <a:solidFill>
                <a:srgbClr val="FF0000"/>
              </a:solidFill>
            </a:endParaRPr>
          </a:p>
          <a:p>
            <a:pPr algn="just"/>
            <a:r>
              <a:rPr lang="fr-FR" dirty="0" smtClean="0">
                <a:solidFill>
                  <a:srgbClr val="FF0000"/>
                </a:solidFill>
              </a:rPr>
              <a:t>Pour les élèves voulant faire des CPGE scientifiques, ils pourront prendre les spécialités maths-SPC et maths expertes en option.</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Enseignements optionnels 2</a:t>
            </a:r>
            <a:endParaRPr lang="fr-FR" dirty="0">
              <a:solidFill>
                <a:srgbClr val="FF0000"/>
              </a:solidFill>
            </a:endParaRPr>
          </a:p>
        </p:txBody>
      </p:sp>
      <p:sp>
        <p:nvSpPr>
          <p:cNvPr id="3" name="Espace réservé du contenu 2"/>
          <p:cNvSpPr>
            <a:spLocks noGrp="1"/>
          </p:cNvSpPr>
          <p:nvPr>
            <p:ph idx="1"/>
          </p:nvPr>
        </p:nvSpPr>
        <p:spPr/>
        <p:txBody>
          <a:bodyPr/>
          <a:lstStyle/>
          <a:p>
            <a:pPr algn="just">
              <a:buNone/>
            </a:pPr>
            <a:r>
              <a:rPr lang="fr-FR" b="1" dirty="0" smtClean="0"/>
              <a:t>L’élève choisi </a:t>
            </a:r>
            <a:r>
              <a:rPr lang="fr-FR" b="1" dirty="0" smtClean="0">
                <a:solidFill>
                  <a:srgbClr val="FF0000"/>
                </a:solidFill>
              </a:rPr>
              <a:t>au plus </a:t>
            </a:r>
            <a:r>
              <a:rPr lang="fr-FR" b="1" dirty="0" smtClean="0"/>
              <a:t>1 enseignement parmi :</a:t>
            </a:r>
          </a:p>
          <a:p>
            <a:pPr algn="just"/>
            <a:r>
              <a:rPr lang="fr-FR" dirty="0" smtClean="0"/>
              <a:t>LVC (3</a:t>
            </a:r>
            <a:r>
              <a:rPr lang="fr-FR" baseline="30000" dirty="0" smtClean="0"/>
              <a:t>ème</a:t>
            </a:r>
            <a:r>
              <a:rPr lang="fr-FR" dirty="0" smtClean="0"/>
              <a:t> langue vivante)</a:t>
            </a:r>
          </a:p>
          <a:p>
            <a:pPr algn="just"/>
            <a:r>
              <a:rPr lang="fr-FR" dirty="0" smtClean="0"/>
              <a:t>LCA : latin </a:t>
            </a:r>
          </a:p>
          <a:p>
            <a:pPr algn="just"/>
            <a:r>
              <a:rPr lang="fr-FR" dirty="0" smtClean="0"/>
              <a:t>LCA : grec </a:t>
            </a:r>
          </a:p>
          <a:p>
            <a:pPr algn="just"/>
            <a:r>
              <a:rPr lang="fr-FR" dirty="0" smtClean="0"/>
              <a:t>Education physique et sportive</a:t>
            </a:r>
          </a:p>
          <a:p>
            <a:pPr algn="just"/>
            <a:r>
              <a:rPr lang="fr-FR" dirty="0" smtClean="0"/>
              <a:t>Arts </a:t>
            </a:r>
          </a:p>
          <a:p>
            <a:pPr algn="just"/>
            <a:r>
              <a:rPr lang="fr-FR" dirty="0" smtClean="0"/>
              <a:t>Hippologie et équitation </a:t>
            </a:r>
          </a:p>
          <a:p>
            <a:pPr algn="just"/>
            <a:r>
              <a:rPr lang="fr-FR" dirty="0" smtClean="0"/>
              <a:t>Agronomie-Economie-Territoires </a:t>
            </a:r>
          </a:p>
          <a:p>
            <a:pPr algn="just">
              <a:buNone/>
            </a:pPr>
            <a:r>
              <a:rPr lang="fr-FR" dirty="0" smtClean="0">
                <a:solidFill>
                  <a:srgbClr val="FF0000"/>
                </a:solidFill>
              </a:rPr>
              <a:t>Nous ne sommes pas concernés</a:t>
            </a:r>
          </a:p>
          <a:p>
            <a:pPr>
              <a:buNone/>
            </a:pP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solidFill>
                  <a:srgbClr val="FF0000"/>
                </a:solidFill>
              </a:rPr>
              <a:t>La spécialité physique-chimie en terminale générale</a:t>
            </a:r>
            <a:endParaRPr lang="fr-FR" dirty="0">
              <a:solidFill>
                <a:srgbClr val="FF0000"/>
              </a:solidFill>
            </a:endParaRPr>
          </a:p>
        </p:txBody>
      </p:sp>
      <p:sp>
        <p:nvSpPr>
          <p:cNvPr id="3" name="Sous-titre 2"/>
          <p:cNvSpPr>
            <a:spLocks noGrp="1"/>
          </p:cNvSpPr>
          <p:nvPr>
            <p:ph type="subTitle" idx="1"/>
          </p:nvPr>
        </p:nvSpPr>
        <p:spPr/>
        <p:txBody>
          <a:bodyPr/>
          <a:lstStyle/>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800" dirty="0" smtClean="0">
                <a:solidFill>
                  <a:srgbClr val="FF0000"/>
                </a:solidFill>
              </a:rPr>
              <a:t>La spécialité physique chimie en terminale générale</a:t>
            </a:r>
            <a:endParaRPr lang="fr-FR" sz="4800" dirty="0">
              <a:solidFill>
                <a:srgbClr val="FF0000"/>
              </a:solidFill>
            </a:endParaRPr>
          </a:p>
        </p:txBody>
      </p:sp>
      <p:sp>
        <p:nvSpPr>
          <p:cNvPr id="3" name="Espace réservé du contenu 2"/>
          <p:cNvSpPr>
            <a:spLocks noGrp="1"/>
          </p:cNvSpPr>
          <p:nvPr>
            <p:ph idx="1"/>
          </p:nvPr>
        </p:nvSpPr>
        <p:spPr>
          <a:xfrm>
            <a:off x="457200" y="1935480"/>
            <a:ext cx="8229600" cy="4922520"/>
          </a:xfrm>
        </p:spPr>
        <p:txBody>
          <a:bodyPr>
            <a:normAutofit fontScale="70000" lnSpcReduction="20000"/>
          </a:bodyPr>
          <a:lstStyle/>
          <a:p>
            <a:pPr algn="just"/>
            <a:r>
              <a:rPr lang="fr-FR" sz="3600" dirty="0" smtClean="0"/>
              <a:t>Le programme de terminale s’appuie sur les programmes de seconde et de première (même thèmes)  ainsi que sur celui de l’Enseignement Scientifique de première (reprise de certains points, comme l’effet de serre par exemple). </a:t>
            </a:r>
          </a:p>
          <a:p>
            <a:pPr algn="just"/>
            <a:endParaRPr lang="fr-FR" sz="3600" dirty="0" smtClean="0">
              <a:solidFill>
                <a:srgbClr val="00B050"/>
              </a:solidFill>
            </a:endParaRPr>
          </a:p>
          <a:p>
            <a:pPr algn="just">
              <a:buNone/>
            </a:pPr>
            <a:r>
              <a:rPr lang="fr-FR" sz="3600" dirty="0" smtClean="0"/>
              <a:t> Ces thèmes sont les suivants : </a:t>
            </a:r>
          </a:p>
          <a:p>
            <a:pPr algn="just">
              <a:buNone/>
            </a:pPr>
            <a:r>
              <a:rPr lang="fr-FR" sz="3600" b="1" dirty="0" smtClean="0"/>
              <a:t>- Constitution et transformations de la matière </a:t>
            </a:r>
          </a:p>
          <a:p>
            <a:pPr algn="just">
              <a:buNone/>
            </a:pPr>
            <a:r>
              <a:rPr lang="fr-FR" sz="3600" b="1" dirty="0" smtClean="0"/>
              <a:t>-Mouvement et interactions  </a:t>
            </a:r>
          </a:p>
          <a:p>
            <a:pPr algn="just">
              <a:buNone/>
            </a:pPr>
            <a:r>
              <a:rPr lang="fr-FR" sz="3600" b="1" dirty="0" smtClean="0"/>
              <a:t>-Ondes et signaux. </a:t>
            </a:r>
          </a:p>
          <a:p>
            <a:pPr algn="just">
              <a:buNone/>
            </a:pPr>
            <a:r>
              <a:rPr lang="fr-FR" sz="3600" b="1" dirty="0" smtClean="0"/>
              <a:t>-L’énergie: conversions et transfert</a:t>
            </a:r>
          </a:p>
          <a:p>
            <a:pPr algn="just">
              <a:buNone/>
            </a:pPr>
            <a:endParaRPr lang="fr-FR" sz="3100" b="1" dirty="0" smtClean="0"/>
          </a:p>
          <a:p>
            <a:pPr algn="just">
              <a:buNone/>
            </a:pPr>
            <a:r>
              <a:rPr lang="fr-FR" sz="3100" dirty="0" smtClean="0"/>
              <a:t>   </a:t>
            </a:r>
            <a:endParaRPr lang="fr-FR" sz="3100" dirty="0" smtClean="0">
              <a:solidFill>
                <a:srgbClr val="FF0000"/>
              </a:solidFill>
            </a:endParaRPr>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LES HORAIRES ET LES GROUPES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sz="3600" dirty="0" smtClean="0"/>
              <a:t>L’horaire est de 6h par semaine.</a:t>
            </a:r>
          </a:p>
          <a:p>
            <a:pPr algn="just"/>
            <a:r>
              <a:rPr lang="fr-FR" sz="3600" dirty="0" smtClean="0"/>
              <a:t>On peut demander raisonnablement 4h30 en classe entière et 1h30 dédoublée de TP par semaine. </a:t>
            </a:r>
            <a:endParaRPr lang="fr-FR" sz="3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ÉVALUATION </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a:r>
              <a:rPr lang="fr-FR" dirty="0" smtClean="0"/>
              <a:t>En première et terminale les élèves sont évalués dans le cadre des évaluations habituelles (l’ensemble des notes des bulletins de première et terminale sont au coefficient 10)</a:t>
            </a:r>
          </a:p>
          <a:p>
            <a:pPr algn="just"/>
            <a:r>
              <a:rPr lang="fr-FR" dirty="0" smtClean="0"/>
              <a:t>Si la spécialité est abandonnée en terminale, elle sera évaluée en fin de première dans le cadre du contrôle continu (sujets tirés d’une banque nationale coefficient 5). </a:t>
            </a:r>
          </a:p>
          <a:p>
            <a:pPr algn="just"/>
            <a:r>
              <a:rPr lang="fr-FR" dirty="0" smtClean="0"/>
              <a:t>Si la spécialité est conservée en terminale, elle sera évaluée avec une épreuve finale en fin de terminale (coefficient 16).</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4000" dirty="0" smtClean="0">
                <a:solidFill>
                  <a:srgbClr val="FF0000"/>
                </a:solidFill>
              </a:rPr>
              <a:t>LES ASPECTS PÉDAGOGIQUES RECONDUITS EN SPÉCIALITÉ DE PREMIÈRE GÉNÉRALE</a:t>
            </a:r>
            <a:endParaRPr lang="fr-FR" sz="4000"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pPr algn="just"/>
            <a:r>
              <a:rPr lang="fr-FR" dirty="0" smtClean="0"/>
              <a:t>La pratique expérimentale est toujours mise en avant.</a:t>
            </a:r>
          </a:p>
          <a:p>
            <a:pPr algn="just"/>
            <a:r>
              <a:rPr lang="fr-FR" dirty="0" smtClean="0"/>
              <a:t>La </a:t>
            </a:r>
            <a:r>
              <a:rPr lang="fr-FR" dirty="0" err="1" smtClean="0"/>
              <a:t>contextualisation</a:t>
            </a:r>
            <a:r>
              <a:rPr lang="fr-FR" dirty="0" smtClean="0"/>
              <a:t> est toujours mise en avant.</a:t>
            </a:r>
          </a:p>
          <a:p>
            <a:pPr algn="just"/>
            <a:r>
              <a:rPr lang="fr-FR" dirty="0" smtClean="0"/>
              <a:t>L’histoire des sciences est toujours présente. «une mise en perspective des savoirs avec l’histoire des sciences et l’actualité scientifique est fortement recommandée </a:t>
            </a:r>
            <a:r>
              <a:rPr lang="fr-FR" b="1" dirty="0" smtClean="0"/>
              <a:t>» </a:t>
            </a:r>
            <a:endParaRPr lang="fr-FR" dirty="0" smtClean="0"/>
          </a:p>
          <a:p>
            <a:pPr algn="just"/>
            <a:r>
              <a:rPr lang="fr-FR" dirty="0" smtClean="0"/>
              <a:t>Les cinq compétences spécifiques aux sciences physiques sont toujours là (APP-ANA-REA-VAL-COM). La compétence Analyser s’appelle  désormais Analyser/Raisonner</a:t>
            </a:r>
          </a:p>
          <a:p>
            <a:pPr algn="just"/>
            <a:r>
              <a:rPr lang="fr-FR" dirty="0" smtClean="0"/>
              <a:t>L’importance des mesures et incertitudes est maintenue. (En terminale introduction de la notion d’incertitude composée , la  formule étant donnée) </a:t>
            </a:r>
          </a:p>
          <a:p>
            <a:pPr algn="just"/>
            <a:r>
              <a:rPr lang="fr-FR" dirty="0" smtClean="0"/>
              <a:t>Les résolutions de problèmes sont toujours là. « Le recours régulier à des résolutions de problèmes  est encouragé . »</a:t>
            </a:r>
          </a:p>
          <a:p>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solidFill>
                  <a:srgbClr val="FF0000"/>
                </a:solidFill>
              </a:rPr>
              <a:t>LES NOUVEAUTÉS PÉDAGOGIQUES EN SPÉCIALITÉ DE PREMIÈRE GÉNÉRALE</a:t>
            </a:r>
            <a:endParaRPr lang="fr-FR" sz="4000"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lgn="just"/>
            <a:r>
              <a:rPr lang="fr-FR" dirty="0" smtClean="0"/>
              <a:t>La modélisation (aspect mathématique) reprend la place très importante qu’elle avait perdu dans les programme s  actuels (par ex: introduction de l’équation différentielle du premier ordre a plusieurs moment de l’année, en radioactivité, en électricité RC, en en mécanique ).</a:t>
            </a:r>
          </a:p>
          <a:p>
            <a:pPr algn="just"/>
            <a:r>
              <a:rPr lang="fr-FR" dirty="0" smtClean="0"/>
              <a:t>Introduction de la programmation avec comme langage : « Python ». (Capacités numériques) </a:t>
            </a:r>
            <a:r>
              <a:rPr lang="fr-FR" dirty="0" smtClean="0">
                <a:solidFill>
                  <a:srgbClr val="FF0000"/>
                </a:solidFill>
              </a:rPr>
              <a:t>Stage spécifique cette année animé par M.ARAB</a:t>
            </a:r>
          </a:p>
          <a:p>
            <a:pPr algn="just"/>
            <a:r>
              <a:rPr lang="fr-FR" dirty="0" smtClean="0"/>
              <a:t>Retour d’un peu d’électricité.</a:t>
            </a:r>
          </a:p>
          <a:p>
            <a:pPr algn="just"/>
            <a:r>
              <a:rPr lang="fr-FR" dirty="0" smtClean="0"/>
              <a:t>Introduction des microcontrôleurs (circuits intégrés programmables).</a:t>
            </a:r>
            <a:r>
              <a:rPr lang="fr-FR" dirty="0" smtClean="0">
                <a:solidFill>
                  <a:srgbClr val="FF0000"/>
                </a:solidFill>
              </a:rPr>
              <a:t> Stage spécifique cette année animé par M.BRADOR et M.DANEY DE MARCILLAC</a:t>
            </a:r>
            <a:endParaRPr lang="fr-FR" dirty="0" smtClean="0"/>
          </a:p>
          <a:p>
            <a:pPr algn="just"/>
            <a:r>
              <a:rPr lang="fr-FR" dirty="0" smtClean="0">
                <a:solidFill>
                  <a:srgbClr val="00B0F0"/>
                </a:solidFill>
              </a:rPr>
              <a:t>Favoriser l’acquisition d’automatisme. </a:t>
            </a:r>
            <a:endParaRPr lang="fr-FR" dirty="0">
              <a:solidFill>
                <a:srgbClr val="00B0F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Les dates de la réforme</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a:r>
              <a:rPr lang="fr-FR" dirty="0" smtClean="0"/>
              <a:t>Septembre 2019 : Nouvelles structures et nouveaux programmes en seconde et première.</a:t>
            </a:r>
          </a:p>
          <a:p>
            <a:pPr algn="just"/>
            <a:r>
              <a:rPr lang="fr-FR" dirty="0" smtClean="0"/>
              <a:t>De Janvier à Juin 2020 : épreuves de contrôle continu en première (2 séries d’épreuves, une au second trimestre et une au troisième trimestre).</a:t>
            </a:r>
          </a:p>
          <a:p>
            <a:pPr algn="just"/>
            <a:r>
              <a:rPr lang="fr-FR" dirty="0" smtClean="0"/>
              <a:t>Septembre 2020 : Nouvelles structures et nouveaux programmes en terminale.</a:t>
            </a:r>
          </a:p>
          <a:p>
            <a:pPr algn="just"/>
            <a:r>
              <a:rPr lang="fr-FR" dirty="0" smtClean="0"/>
              <a:t>De Janvier à Juin 2021 : épreuves de contrôle continu en première (2 séries d’épreuves) et terminale (1 série d’épreuve au 3ème trimestre) et épreuves finales en terminale.</a:t>
            </a:r>
          </a:p>
          <a:p>
            <a:pPr algn="just"/>
            <a:endParaRPr lang="fr-FR" dirty="0" smtClean="0"/>
          </a:p>
          <a:p>
            <a:pPr algn="just"/>
            <a:endParaRPr lang="fr-FR"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LES CAPACITÉS EXPÉRIMENTALES</a:t>
            </a:r>
            <a:endParaRPr lang="fr-FR" dirty="0">
              <a:solidFill>
                <a:srgbClr val="FF0000"/>
              </a:solidFill>
            </a:endParaRPr>
          </a:p>
        </p:txBody>
      </p:sp>
      <p:sp>
        <p:nvSpPr>
          <p:cNvPr id="3" name="Espace réservé du contenu 2"/>
          <p:cNvSpPr>
            <a:spLocks noGrp="1"/>
          </p:cNvSpPr>
          <p:nvPr>
            <p:ph idx="1"/>
          </p:nvPr>
        </p:nvSpPr>
        <p:spPr/>
        <p:txBody>
          <a:bodyPr>
            <a:normAutofit lnSpcReduction="10000"/>
          </a:bodyPr>
          <a:lstStyle/>
          <a:p>
            <a:pPr algn="just"/>
            <a:r>
              <a:rPr lang="fr-FR" sz="3200" dirty="0" smtClean="0"/>
              <a:t>Le programme de spécialité de terminale générale se termine par une liste de capacités expérimentales (TP) qui doivent être acquises sur les deux ans (certaines déjà présentes en première doivent être consolidées en terminale, d’autres sont nouvelles).</a:t>
            </a:r>
          </a:p>
          <a:p>
            <a:pPr algn="just"/>
            <a:r>
              <a:rPr lang="fr-FR" sz="3200" dirty="0" smtClean="0">
                <a:solidFill>
                  <a:srgbClr val="FF0000"/>
                </a:solidFill>
              </a:rPr>
              <a:t>Les TP de l’épreuve pratique en terminale seront sur les thèmes de cette liste.</a:t>
            </a:r>
            <a:endParaRPr lang="fr-FR" sz="3200" dirty="0">
              <a:solidFill>
                <a:srgbClr val="FF000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L’épreuve du BAC</a:t>
            </a:r>
            <a:endParaRPr lang="fr-FR" dirty="0">
              <a:solidFill>
                <a:srgbClr val="FF0000"/>
              </a:solidFill>
            </a:endParaRPr>
          </a:p>
        </p:txBody>
      </p:sp>
      <p:sp>
        <p:nvSpPr>
          <p:cNvPr id="3" name="Espace réservé du contenu 2"/>
          <p:cNvSpPr>
            <a:spLocks noGrp="1"/>
          </p:cNvSpPr>
          <p:nvPr>
            <p:ph idx="1"/>
          </p:nvPr>
        </p:nvSpPr>
        <p:spPr/>
        <p:txBody>
          <a:bodyPr>
            <a:noAutofit/>
          </a:bodyPr>
          <a:lstStyle/>
          <a:p>
            <a:pPr algn="just"/>
            <a:r>
              <a:rPr lang="fr-FR" sz="3200" dirty="0" smtClean="0">
                <a:solidFill>
                  <a:srgbClr val="FF0000"/>
                </a:solidFill>
                <a:latin typeface="Arial" pitchFamily="34" charset="0"/>
                <a:cs typeface="Arial" pitchFamily="34" charset="0"/>
              </a:rPr>
              <a:t>Epreuve écrite 3h30                 ECP: 1h</a:t>
            </a:r>
          </a:p>
          <a:p>
            <a:pPr algn="just"/>
            <a:r>
              <a:rPr lang="fr-FR" sz="3200" dirty="0" smtClean="0">
                <a:latin typeface="Arial" pitchFamily="34" charset="0"/>
                <a:cs typeface="Arial" pitchFamily="34" charset="0"/>
              </a:rPr>
              <a:t>Les épreuves obligatoires des enseignements de spécialité NSI, SPC, SVT comprennent </a:t>
            </a:r>
            <a:r>
              <a:rPr lang="fr-FR" sz="3200" dirty="0" smtClean="0">
                <a:solidFill>
                  <a:srgbClr val="FF0000"/>
                </a:solidFill>
                <a:latin typeface="Arial" pitchFamily="34" charset="0"/>
                <a:cs typeface="Arial" pitchFamily="34" charset="0"/>
              </a:rPr>
              <a:t>une évaluation des compétences pratiques ECP. </a:t>
            </a:r>
          </a:p>
          <a:p>
            <a:pPr algn="just"/>
            <a:r>
              <a:rPr lang="fr-FR" sz="3200" dirty="0" smtClean="0">
                <a:latin typeface="Arial" pitchFamily="34" charset="0"/>
                <a:cs typeface="Arial" pitchFamily="34" charset="0"/>
              </a:rPr>
              <a:t>La note attribuée compte pour </a:t>
            </a:r>
            <a:r>
              <a:rPr lang="fr-FR" sz="3200" dirty="0" smtClean="0">
                <a:solidFill>
                  <a:srgbClr val="FF0000"/>
                </a:solidFill>
                <a:latin typeface="Arial" pitchFamily="34" charset="0"/>
                <a:cs typeface="Arial" pitchFamily="34" charset="0"/>
              </a:rPr>
              <a:t>4 points sur 20 pour Physique-chimie</a:t>
            </a:r>
            <a:r>
              <a:rPr lang="fr-FR" sz="3200" dirty="0" smtClean="0">
                <a:latin typeface="Arial" pitchFamily="34" charset="0"/>
                <a:cs typeface="Arial" pitchFamily="34" charset="0"/>
              </a:rPr>
              <a:t>, 5 points sur 20 pour SVT, 8 points sur 20 pour NSI. </a:t>
            </a:r>
            <a:endParaRPr lang="fr-FR"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pPr algn="ctr"/>
            <a:r>
              <a:rPr lang="fr-FR" dirty="0" smtClean="0">
                <a:solidFill>
                  <a:srgbClr val="FF0000"/>
                </a:solidFill>
              </a:rPr>
              <a:t>Le programme de spécialité de terminale générale</a:t>
            </a:r>
            <a:br>
              <a:rPr lang="fr-FR" dirty="0" smtClean="0">
                <a:solidFill>
                  <a:srgbClr val="FF0000"/>
                </a:solidFill>
              </a:rPr>
            </a:br>
            <a:r>
              <a:rPr lang="fr-FR" dirty="0" smtClean="0">
                <a:solidFill>
                  <a:srgbClr val="FF0000"/>
                </a:solidFill>
              </a:rPr>
              <a:t> (ajouts-maintiens-retraits)</a:t>
            </a:r>
            <a:br>
              <a:rPr lang="fr-FR" dirty="0" smtClean="0">
                <a:solidFill>
                  <a:srgbClr val="FF0000"/>
                </a:solidFill>
              </a:rPr>
            </a:br>
            <a:r>
              <a:rPr lang="fr-FR" dirty="0" smtClean="0">
                <a:solidFill>
                  <a:srgbClr val="FF0000"/>
                </a:solidFill>
              </a:rPr>
              <a:t>partie chimie</a:t>
            </a:r>
            <a:endParaRPr lang="fr-FR" dirty="0"/>
          </a:p>
        </p:txBody>
      </p:sp>
      <p:sp>
        <p:nvSpPr>
          <p:cNvPr id="3" name="Sous-titre 2"/>
          <p:cNvSpPr>
            <a:spLocks noGrp="1"/>
          </p:cNvSpPr>
          <p:nvPr>
            <p:ph type="subTitle" idx="1"/>
          </p:nvPr>
        </p:nvSpPr>
        <p:spPr/>
        <p:txBody>
          <a:bodyPr/>
          <a:lstStyle/>
          <a:p>
            <a:r>
              <a:rPr lang="fr-FR" dirty="0" smtClean="0"/>
              <a:t>Mme </a:t>
            </a:r>
            <a:r>
              <a:rPr lang="fr-FR" dirty="0" err="1" smtClean="0"/>
              <a:t>Ozier</a:t>
            </a:r>
            <a:r>
              <a:rPr lang="fr-FR" dirty="0" smtClean="0"/>
              <a:t>-Lafontaine</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solidFill>
                  <a:srgbClr val="FF0000"/>
                </a:solidFill>
              </a:rPr>
              <a:t>RETOUR SUR LES ENSEIGNEMENTS DE PREMIÈRE</a:t>
            </a:r>
            <a:endParaRPr lang="fr-FR" dirty="0">
              <a:solidFill>
                <a:srgbClr val="FF0000"/>
              </a:solidFill>
            </a:endParaRPr>
          </a:p>
        </p:txBody>
      </p:sp>
      <p:sp>
        <p:nvSpPr>
          <p:cNvPr id="3" name="Sous-titre 2"/>
          <p:cNvSpPr>
            <a:spLocks noGrp="1"/>
          </p:cNvSpPr>
          <p:nvPr>
            <p:ph type="subTitle" idx="1"/>
          </p:nvPr>
        </p:nvSpPr>
        <p:spPr/>
        <p:txBody>
          <a:bodyPr/>
          <a:lstStyle/>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Les crédits pédagogiques</a:t>
            </a:r>
            <a:endParaRPr lang="fr-FR" dirty="0">
              <a:solidFill>
                <a:srgbClr val="FF0000"/>
              </a:solidFill>
            </a:endParaRPr>
          </a:p>
        </p:txBody>
      </p:sp>
      <p:sp>
        <p:nvSpPr>
          <p:cNvPr id="3" name="Espace réservé du contenu 2"/>
          <p:cNvSpPr>
            <a:spLocks noGrp="1"/>
          </p:cNvSpPr>
          <p:nvPr>
            <p:ph idx="1"/>
          </p:nvPr>
        </p:nvSpPr>
        <p:spPr/>
        <p:txBody>
          <a:bodyPr/>
          <a:lstStyle/>
          <a:p>
            <a:pPr algn="just"/>
            <a:r>
              <a:rPr lang="fr-FR" dirty="0" smtClean="0"/>
              <a:t>Les crédits pédagogiques que j’avais demandés pour les nouveaux programmes des lycées (seconde et première) ont été acceptés. </a:t>
            </a:r>
          </a:p>
          <a:p>
            <a:pPr algn="just"/>
            <a:r>
              <a:rPr lang="fr-FR" dirty="0" smtClean="0"/>
              <a:t>Chaque lycée public a reçu du rectorat la somme de 2000 euros pour la physique-chimie. </a:t>
            </a:r>
          </a:p>
          <a:p>
            <a:pPr algn="just"/>
            <a:r>
              <a:rPr lang="fr-FR" dirty="0" smtClean="0"/>
              <a:t>Les coordonnateurs ne doivent pas oublier de les réclamer dès la rentrée de septembre à leurs proviseurs.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Sujets 0 de première</a:t>
            </a:r>
            <a:endParaRPr lang="fr-FR" dirty="0">
              <a:solidFill>
                <a:srgbClr val="FF0000"/>
              </a:solidFill>
            </a:endParaRPr>
          </a:p>
        </p:txBody>
      </p:sp>
      <p:sp>
        <p:nvSpPr>
          <p:cNvPr id="3" name="Espace réservé du contenu 2"/>
          <p:cNvSpPr>
            <a:spLocks noGrp="1"/>
          </p:cNvSpPr>
          <p:nvPr>
            <p:ph idx="1"/>
          </p:nvPr>
        </p:nvSpPr>
        <p:spPr>
          <a:xfrm>
            <a:off x="457200" y="1935480"/>
            <a:ext cx="8229600" cy="4708230"/>
          </a:xfrm>
        </p:spPr>
        <p:txBody>
          <a:bodyPr>
            <a:normAutofit fontScale="85000" lnSpcReduction="20000"/>
          </a:bodyPr>
          <a:lstStyle/>
          <a:p>
            <a:pPr algn="just"/>
            <a:r>
              <a:rPr lang="fr-FR" sz="2800" dirty="0" smtClean="0"/>
              <a:t>Des sujets 0 sont sortis sur </a:t>
            </a:r>
            <a:r>
              <a:rPr lang="fr-FR" sz="2800" dirty="0" err="1" smtClean="0"/>
              <a:t>Eduscol</a:t>
            </a:r>
            <a:r>
              <a:rPr lang="fr-FR" sz="2800" dirty="0" smtClean="0"/>
              <a:t> </a:t>
            </a:r>
            <a:r>
              <a:rPr lang="fr-FR" sz="2800" dirty="0" smtClean="0">
                <a:solidFill>
                  <a:srgbClr val="FF0000"/>
                </a:solidFill>
                <a:hlinkClick r:id="rId2"/>
              </a:rPr>
              <a:t>https://eduscol.education.fr/cid141765/sujets-zero-1e-bac-2021.html</a:t>
            </a:r>
            <a:r>
              <a:rPr lang="fr-FR" sz="2800" dirty="0" smtClean="0">
                <a:solidFill>
                  <a:srgbClr val="FF0000"/>
                </a:solidFill>
              </a:rPr>
              <a:t>​</a:t>
            </a:r>
          </a:p>
          <a:p>
            <a:pPr algn="just"/>
            <a:r>
              <a:rPr lang="fr-FR" sz="2800" dirty="0" smtClean="0"/>
              <a:t>Il s’agit de l’évaluation du contrôle continu au BAC de première : </a:t>
            </a:r>
          </a:p>
          <a:p>
            <a:pPr algn="just">
              <a:buNone/>
            </a:pPr>
            <a:r>
              <a:rPr lang="fr-FR" sz="2800" dirty="0" smtClean="0">
                <a:solidFill>
                  <a:srgbClr val="FF0000"/>
                </a:solidFill>
              </a:rPr>
              <a:t>-Enseignement Scientifique</a:t>
            </a:r>
          </a:p>
          <a:p>
            <a:pPr algn="just">
              <a:buNone/>
            </a:pPr>
            <a:r>
              <a:rPr lang="fr-FR" sz="2800" dirty="0" smtClean="0">
                <a:solidFill>
                  <a:srgbClr val="FF0000"/>
                </a:solidFill>
              </a:rPr>
              <a:t>-Spécialité physique-chimie (pour les élèves qui l’abandonneraient en terminale) </a:t>
            </a:r>
          </a:p>
          <a:p>
            <a:pPr algn="just">
              <a:buNone/>
            </a:pPr>
            <a:r>
              <a:rPr lang="fr-FR" sz="2800" dirty="0" smtClean="0">
                <a:solidFill>
                  <a:srgbClr val="FF0000"/>
                </a:solidFill>
              </a:rPr>
              <a:t>-ST2S et STD2A (car il n’y en a pas en terminale)</a:t>
            </a:r>
          </a:p>
          <a:p>
            <a:pPr algn="just">
              <a:buNone/>
            </a:pPr>
            <a:endParaRPr lang="fr-FR" sz="2800" dirty="0" smtClean="0"/>
          </a:p>
          <a:p>
            <a:pPr algn="just"/>
            <a:r>
              <a:rPr lang="fr-FR" sz="2800" dirty="0" smtClean="0"/>
              <a:t>Je vous ai déjà présenté les sujets 0 de ST2S et STD2A lors de la dernière réunion.</a:t>
            </a:r>
          </a:p>
          <a:p>
            <a:pPr algn="just"/>
            <a:r>
              <a:rPr lang="fr-FR" sz="2800" dirty="0" smtClean="0"/>
              <a:t>Je vais vous présenter les autres aujourd’hui.</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510466"/>
          </a:xfrm>
        </p:spPr>
        <p:txBody>
          <a:bodyPr>
            <a:noAutofit/>
          </a:bodyPr>
          <a:lstStyle/>
          <a:p>
            <a:pPr algn="ctr"/>
            <a:r>
              <a:rPr lang="fr-FR" sz="4800" dirty="0" smtClean="0">
                <a:solidFill>
                  <a:srgbClr val="FF0000"/>
                </a:solidFill>
              </a:rPr>
              <a:t>Sujets « 0 » de première d’Enseignement Scientifique : durée 2h coefficient 5</a:t>
            </a:r>
            <a:endParaRPr lang="fr-FR" sz="4800" dirty="0">
              <a:solidFill>
                <a:srgbClr val="FF0000"/>
              </a:solidFill>
            </a:endParaRPr>
          </a:p>
        </p:txBody>
      </p:sp>
      <p:sp>
        <p:nvSpPr>
          <p:cNvPr id="3" name="Espace réservé du contenu 2"/>
          <p:cNvSpPr>
            <a:spLocks noGrp="1"/>
          </p:cNvSpPr>
          <p:nvPr>
            <p:ph idx="1"/>
          </p:nvPr>
        </p:nvSpPr>
        <p:spPr>
          <a:xfrm>
            <a:off x="457200" y="3000372"/>
            <a:ext cx="8229600" cy="3324228"/>
          </a:xfrm>
        </p:spPr>
        <p:txBody>
          <a:bodyPr/>
          <a:lstStyle/>
          <a:p>
            <a:r>
              <a:rPr lang="fr-FR" dirty="0" smtClean="0">
                <a:hlinkClick r:id="rId2" action="ppaction://hlinkfile"/>
              </a:rPr>
              <a:t>sujet 0 ES n°1.pdf</a:t>
            </a:r>
            <a:endParaRPr lang="fr-FR" dirty="0" smtClean="0"/>
          </a:p>
          <a:p>
            <a:r>
              <a:rPr lang="fr-FR" dirty="0" smtClean="0">
                <a:hlinkClick r:id="rId3" action="ppaction://hlinkfile"/>
              </a:rPr>
              <a:t>sujet 0 ES n°2.pdf</a:t>
            </a:r>
            <a:endParaRPr lang="fr-FR" dirty="0" smtClean="0"/>
          </a:p>
          <a:p>
            <a:r>
              <a:rPr lang="fr-FR" dirty="0" smtClean="0">
                <a:hlinkClick r:id="rId4" action="ppaction://hlinkfile"/>
              </a:rPr>
              <a:t>sujet 0 ES n°3.pdf</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2939226"/>
          </a:xfrm>
        </p:spPr>
        <p:txBody>
          <a:bodyPr>
            <a:normAutofit fontScale="90000"/>
          </a:bodyPr>
          <a:lstStyle/>
          <a:p>
            <a:pPr algn="ctr"/>
            <a:r>
              <a:rPr lang="fr-FR" sz="4400" dirty="0" smtClean="0">
                <a:solidFill>
                  <a:srgbClr val="FF0000"/>
                </a:solidFill>
              </a:rPr>
              <a:t>Sujets « 0 » de première de la spécialité physique-chimie (pour les élèves qui l’abandonneraient en terminale)  </a:t>
            </a:r>
            <a:br>
              <a:rPr lang="fr-FR" sz="4400" dirty="0" smtClean="0">
                <a:solidFill>
                  <a:srgbClr val="FF0000"/>
                </a:solidFill>
              </a:rPr>
            </a:br>
            <a:r>
              <a:rPr lang="fr-FR" sz="4400" dirty="0" smtClean="0">
                <a:solidFill>
                  <a:srgbClr val="FF0000"/>
                </a:solidFill>
              </a:rPr>
              <a:t>durée 2h coefficient 5</a:t>
            </a:r>
            <a:br>
              <a:rPr lang="fr-FR" sz="4400" dirty="0" smtClean="0">
                <a:solidFill>
                  <a:srgbClr val="FF0000"/>
                </a:solidFill>
              </a:rPr>
            </a:br>
            <a:r>
              <a:rPr lang="fr-FR" sz="4400" dirty="0" smtClean="0">
                <a:solidFill>
                  <a:srgbClr val="00B050"/>
                </a:solidFill>
              </a:rPr>
              <a:t>Demis sujets</a:t>
            </a:r>
            <a:endParaRPr lang="fr-FR" sz="4400" dirty="0">
              <a:solidFill>
                <a:srgbClr val="00B050"/>
              </a:solidFill>
            </a:endParaRPr>
          </a:p>
        </p:txBody>
      </p:sp>
      <p:sp>
        <p:nvSpPr>
          <p:cNvPr id="3" name="Espace réservé du contenu 2"/>
          <p:cNvSpPr>
            <a:spLocks noGrp="1"/>
          </p:cNvSpPr>
          <p:nvPr>
            <p:ph idx="1"/>
          </p:nvPr>
        </p:nvSpPr>
        <p:spPr>
          <a:xfrm>
            <a:off x="457200" y="4143380"/>
            <a:ext cx="8229600" cy="2181220"/>
          </a:xfrm>
        </p:spPr>
        <p:txBody>
          <a:bodyPr/>
          <a:lstStyle/>
          <a:p>
            <a:r>
              <a:rPr lang="fr-FR" dirty="0" smtClean="0">
                <a:hlinkClick r:id="rId2" action="ppaction://hlinkfile"/>
              </a:rPr>
              <a:t>sujet 0 SPC 1ere Agrocarburants.pdf</a:t>
            </a:r>
            <a:endParaRPr lang="fr-FR" dirty="0" smtClean="0"/>
          </a:p>
          <a:p>
            <a:r>
              <a:rPr lang="fr-FR" dirty="0" smtClean="0">
                <a:hlinkClick r:id="rId3" action="ppaction://hlinkfile"/>
              </a:rPr>
              <a:t>sujet 0 SPC 1ere hypermetropie.pdf</a:t>
            </a:r>
            <a:endParaRPr lang="fr-FR" dirty="0" smtClean="0"/>
          </a:p>
          <a:p>
            <a:r>
              <a:rPr lang="fr-FR" dirty="0" smtClean="0">
                <a:hlinkClick r:id="rId4" action="ppaction://hlinkfile"/>
              </a:rPr>
              <a:t>sujet 0 SPC 1ere Ions_ferreux_sang.pdf</a:t>
            </a:r>
            <a:endParaRPr lang="fr-FR" dirty="0" smtClean="0"/>
          </a:p>
          <a:p>
            <a:r>
              <a:rPr lang="fr-FR" dirty="0" smtClean="0">
                <a:hlinkClick r:id="rId5" action="ppaction://hlinkfile"/>
              </a:rPr>
              <a:t>sujet 0 SPC 1ere Vehicule_electrique.pdf</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solidFill>
                  <a:srgbClr val="FF0000"/>
                </a:solidFill>
              </a:rPr>
              <a:t>Modalités d’organisation des épreuves du contrôle continu</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lgn="just"/>
            <a:r>
              <a:rPr lang="fr-FR" dirty="0" smtClean="0"/>
              <a:t>BO n°30 du 25 juillet 2019</a:t>
            </a:r>
          </a:p>
          <a:p>
            <a:pPr algn="just"/>
            <a:r>
              <a:rPr lang="fr-FR" dirty="0" smtClean="0">
                <a:solidFill>
                  <a:srgbClr val="FF0000"/>
                </a:solidFill>
              </a:rPr>
              <a:t>Il y en a 5 épreuves de contrôle continu pour la physique-chimie</a:t>
            </a:r>
          </a:p>
          <a:p>
            <a:pPr algn="just"/>
            <a:r>
              <a:rPr lang="fr-FR" dirty="0" smtClean="0"/>
              <a:t>L’enseignement scientifique en première et en terminale</a:t>
            </a:r>
          </a:p>
          <a:p>
            <a:pPr algn="just"/>
            <a:r>
              <a:rPr lang="fr-FR" sz="2400" dirty="0" smtClean="0"/>
              <a:t>La Spécialité physique-chimie en première (pour les élèves qui l’abandonneraient en terminale). Les élèves doivent le dire pour le conseil de classe du 2</a:t>
            </a:r>
            <a:r>
              <a:rPr lang="fr-FR" sz="2400" baseline="30000" dirty="0" smtClean="0"/>
              <a:t>ème</a:t>
            </a:r>
            <a:r>
              <a:rPr lang="fr-FR" sz="2400" dirty="0" smtClean="0"/>
              <a:t> trimestre.</a:t>
            </a:r>
          </a:p>
          <a:p>
            <a:pPr algn="just"/>
            <a:r>
              <a:rPr lang="fr-FR" sz="2400" dirty="0" smtClean="0"/>
              <a:t>En première ST2S (physique-chimie pour la santé) et STD2A (physique-chimie) car il n’y en a pas en terminale.</a:t>
            </a:r>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1274</TotalTime>
  <Words>1637</Words>
  <Application>Microsoft Office PowerPoint</Application>
  <PresentationFormat>Affichage à l'écran (4:3)</PresentationFormat>
  <Paragraphs>205</Paragraphs>
  <Slides>32</Slides>
  <Notes>1</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Débit</vt:lpstr>
      <vt:lpstr>LA REFORME DES LYCEES</vt:lpstr>
      <vt:lpstr>La formation</vt:lpstr>
      <vt:lpstr>Les dates de la réforme</vt:lpstr>
      <vt:lpstr>RETOUR SUR LES ENSEIGNEMENTS DE PREMIÈRE</vt:lpstr>
      <vt:lpstr>Les crédits pédagogiques</vt:lpstr>
      <vt:lpstr>Sujets 0 de première</vt:lpstr>
      <vt:lpstr>Sujets « 0 » de première d’Enseignement Scientifique : durée 2h coefficient 5</vt:lpstr>
      <vt:lpstr>Sujets « 0 » de première de la spécialité physique-chimie (pour les élèves qui l’abandonneraient en terminale)   durée 2h coefficient 5 Demis sujets</vt:lpstr>
      <vt:lpstr>Modalités d’organisation des épreuves du contrôle continu</vt:lpstr>
      <vt:lpstr>LISTE DES EPREUVES </vt:lpstr>
      <vt:lpstr>  Organisation</vt:lpstr>
      <vt:lpstr>Organisation (suite)</vt:lpstr>
      <vt:lpstr>     Les sujets </vt:lpstr>
      <vt:lpstr>    Harmonisation et communication des notes </vt:lpstr>
      <vt:lpstr>LES ENSEIGNEMENTS DE TERMINALE</vt:lpstr>
      <vt:lpstr>Nouveaux programmes de terminale</vt:lpstr>
      <vt:lpstr>Les séries en terminale</vt:lpstr>
      <vt:lpstr>La classe de terminale générale</vt:lpstr>
      <vt:lpstr>Les enseignements communs en terminale générale</vt:lpstr>
      <vt:lpstr>Enseignements de spécialité (6h)</vt:lpstr>
      <vt:lpstr>Remarques sur la spécialité</vt:lpstr>
      <vt:lpstr>Enseignements optionnels 1</vt:lpstr>
      <vt:lpstr>Enseignements optionnels 2</vt:lpstr>
      <vt:lpstr>La spécialité physique-chimie en terminale générale</vt:lpstr>
      <vt:lpstr>La spécialité physique chimie en terminale générale</vt:lpstr>
      <vt:lpstr>LES HORAIRES ET LES GROUPES</vt:lpstr>
      <vt:lpstr>ÉVALUATION </vt:lpstr>
      <vt:lpstr>LES ASPECTS PÉDAGOGIQUES RECONDUITS EN SPÉCIALITÉ DE PREMIÈRE GÉNÉRALE</vt:lpstr>
      <vt:lpstr>LES NOUVEAUTÉS PÉDAGOGIQUES EN SPÉCIALITÉ DE PREMIÈRE GÉNÉRALE</vt:lpstr>
      <vt:lpstr>LES CAPACITÉS EXPÉRIMENTALES</vt:lpstr>
      <vt:lpstr>L’épreuve du BAC</vt:lpstr>
      <vt:lpstr>Le programme de spécialité de terminale générale  (ajouts-maintiens-retraits) partie chimie</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Your User Name</dc:creator>
  <cp:lastModifiedBy>Dimitri ODONNAT</cp:lastModifiedBy>
  <cp:revision>89</cp:revision>
  <dcterms:created xsi:type="dcterms:W3CDTF">2018-06-14T12:43:11Z</dcterms:created>
  <dcterms:modified xsi:type="dcterms:W3CDTF">2019-09-21T08:26:44Z</dcterms:modified>
</cp:coreProperties>
</file>