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9"/>
  </p:notesMasterIdLst>
  <p:sldIdLst>
    <p:sldId id="256" r:id="rId2"/>
    <p:sldId id="257" r:id="rId3"/>
    <p:sldId id="259" r:id="rId4"/>
    <p:sldId id="258" r:id="rId5"/>
    <p:sldId id="261" r:id="rId6"/>
    <p:sldId id="260"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A5B5B2DA-5822-457F-9FBB-648402F56BA0}">
          <p14:sldIdLst>
            <p14:sldId id="256"/>
          </p14:sldIdLst>
        </p14:section>
        <p14:section name="programmes" id="{63445C2F-8EDF-4083-B44E-3440AA824799}">
          <p14:sldIdLst>
            <p14:sldId id="257"/>
            <p14:sldId id="259"/>
          </p14:sldIdLst>
        </p14:section>
        <p14:section name="enseignement" id="{700B9767-B7A0-4EE9-8C1A-911189D83A33}">
          <p14:sldIdLst>
            <p14:sldId id="258"/>
            <p14:sldId id="261"/>
            <p14:sldId id="260"/>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3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36109C-6551-4F86-A99F-E16C0D59061E}" type="datetimeFigureOut">
              <a:rPr lang="fr-FR" smtClean="0"/>
              <a:t>09/05/2024</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F24953-2669-46A6-8F6B-9BDFDCDCFCBB}" type="slidenum">
              <a:rPr lang="fr-FR" smtClean="0"/>
              <a:t>‹N°›</a:t>
            </a:fld>
            <a:endParaRPr lang="fr-FR" dirty="0"/>
          </a:p>
        </p:txBody>
      </p:sp>
    </p:spTree>
    <p:extLst>
      <p:ext uri="{BB962C8B-B14F-4D97-AF65-F5344CB8AC3E}">
        <p14:creationId xmlns:p14="http://schemas.microsoft.com/office/powerpoint/2010/main" val="206727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9F24953-2669-46A6-8F6B-9BDFDCDCFCBB}" type="slidenum">
              <a:rPr lang="fr-FR" smtClean="0"/>
              <a:t>2</a:t>
            </a:fld>
            <a:endParaRPr lang="fr-FR" dirty="0"/>
          </a:p>
        </p:txBody>
      </p:sp>
    </p:spTree>
    <p:extLst>
      <p:ext uri="{BB962C8B-B14F-4D97-AF65-F5344CB8AC3E}">
        <p14:creationId xmlns:p14="http://schemas.microsoft.com/office/powerpoint/2010/main" val="899650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9F24953-2669-46A6-8F6B-9BDFDCDCFCBB}" type="slidenum">
              <a:rPr lang="fr-FR" smtClean="0"/>
              <a:t>3</a:t>
            </a:fld>
            <a:endParaRPr lang="fr-FR" dirty="0"/>
          </a:p>
        </p:txBody>
      </p:sp>
    </p:spTree>
    <p:extLst>
      <p:ext uri="{BB962C8B-B14F-4D97-AF65-F5344CB8AC3E}">
        <p14:creationId xmlns:p14="http://schemas.microsoft.com/office/powerpoint/2010/main" val="3041278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9F24953-2669-46A6-8F6B-9BDFDCDCFCBB}" type="slidenum">
              <a:rPr lang="fr-FR" smtClean="0"/>
              <a:t>6</a:t>
            </a:fld>
            <a:endParaRPr lang="fr-FR" dirty="0"/>
          </a:p>
        </p:txBody>
      </p:sp>
    </p:spTree>
    <p:extLst>
      <p:ext uri="{BB962C8B-B14F-4D97-AF65-F5344CB8AC3E}">
        <p14:creationId xmlns:p14="http://schemas.microsoft.com/office/powerpoint/2010/main" val="135404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E438DFB-8915-4A63-A38C-7EDE189877B2}" type="datetimeFigureOut">
              <a:rPr lang="fr-FR" smtClean="0"/>
              <a:t>09/05/2024</a:t>
            </a:fld>
            <a:endParaRPr lang="fr-FR" dirty="0"/>
          </a:p>
        </p:txBody>
      </p:sp>
      <p:sp>
        <p:nvSpPr>
          <p:cNvPr id="5" name="Footer Placeholder 4"/>
          <p:cNvSpPr>
            <a:spLocks noGrp="1"/>
          </p:cNvSpPr>
          <p:nvPr>
            <p:ph type="ftr" sz="quarter" idx="11"/>
          </p:nvPr>
        </p:nvSpPr>
        <p:spPr>
          <a:xfrm>
            <a:off x="2416500" y="329307"/>
            <a:ext cx="4973915" cy="309201"/>
          </a:xfrm>
        </p:spPr>
        <p:txBody>
          <a:bodyPr/>
          <a:lstStyle/>
          <a:p>
            <a:endParaRPr lang="fr-FR" dirty="0"/>
          </a:p>
        </p:txBody>
      </p:sp>
      <p:sp>
        <p:nvSpPr>
          <p:cNvPr id="6" name="Slide Number Placeholder 5"/>
          <p:cNvSpPr>
            <a:spLocks noGrp="1"/>
          </p:cNvSpPr>
          <p:nvPr>
            <p:ph type="sldNum" sz="quarter" idx="12"/>
          </p:nvPr>
        </p:nvSpPr>
        <p:spPr>
          <a:xfrm>
            <a:off x="1437664" y="798973"/>
            <a:ext cx="811019" cy="503578"/>
          </a:xfrm>
        </p:spPr>
        <p:txBody>
          <a:bodyPr/>
          <a:lstStyle/>
          <a:p>
            <a:fld id="{8E2A1191-8F80-4FF2-9DA3-8CC3B64C4E5F}" type="slidenum">
              <a:rPr lang="fr-FR" smtClean="0"/>
              <a:t>‹N°›</a:t>
            </a:fld>
            <a:endParaRPr lang="fr-FR"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1965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438DFB-8915-4A63-A38C-7EDE189877B2}" type="datetimeFigureOut">
              <a:rPr lang="fr-FR" smtClean="0"/>
              <a:t>09/05/2024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E2A1191-8F80-4FF2-9DA3-8CC3B64C4E5F}" type="slidenum">
              <a:rPr lang="fr-FR" smtClean="0"/>
              <a:t>‹N°›</a:t>
            </a:fld>
            <a:endParaRPr lang="fr-FR"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9009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438DFB-8915-4A63-A38C-7EDE189877B2}" type="datetimeFigureOut">
              <a:rPr lang="fr-FR" smtClean="0"/>
              <a:t>09/05/2024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E2A1191-8F80-4FF2-9DA3-8CC3B64C4E5F}" type="slidenum">
              <a:rPr lang="fr-FR" smtClean="0"/>
              <a:t>‹N°›</a:t>
            </a:fld>
            <a:endParaRPr lang="fr-FR"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6524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438DFB-8915-4A63-A38C-7EDE189877B2}" type="datetimeFigureOut">
              <a:rPr lang="fr-FR" smtClean="0"/>
              <a:t>09/05/2024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E2A1191-8F80-4FF2-9DA3-8CC3B64C4E5F}" type="slidenum">
              <a:rPr lang="fr-FR" smtClean="0"/>
              <a:t>‹N°›</a:t>
            </a:fld>
            <a:endParaRPr lang="fr-FR"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4953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E438DFB-8915-4A63-A38C-7EDE189877B2}" type="datetimeFigureOut">
              <a:rPr lang="fr-FR" smtClean="0"/>
              <a:t>09/05/2024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E2A1191-8F80-4FF2-9DA3-8CC3B64C4E5F}" type="slidenum">
              <a:rPr lang="fr-FR" smtClean="0"/>
              <a:t>‹N°›</a:t>
            </a:fld>
            <a:endParaRPr lang="fr-FR"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207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E438DFB-8915-4A63-A38C-7EDE189877B2}" type="datetimeFigureOut">
              <a:rPr lang="fr-FR" smtClean="0"/>
              <a:t>09/05/2024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8E2A1191-8F80-4FF2-9DA3-8CC3B64C4E5F}" type="slidenum">
              <a:rPr lang="fr-FR" smtClean="0"/>
              <a:t>‹N°›</a:t>
            </a:fld>
            <a:endParaRPr lang="fr-FR"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086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E438DFB-8915-4A63-A38C-7EDE189877B2}" type="datetimeFigureOut">
              <a:rPr lang="fr-FR" smtClean="0"/>
              <a:t>09/05/2024</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8E2A1191-8F80-4FF2-9DA3-8CC3B64C4E5F}" type="slidenum">
              <a:rPr lang="fr-FR" smtClean="0"/>
              <a:t>‹N°›</a:t>
            </a:fld>
            <a:endParaRPr lang="fr-FR"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696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E438DFB-8915-4A63-A38C-7EDE189877B2}" type="datetimeFigureOut">
              <a:rPr lang="fr-FR" smtClean="0"/>
              <a:t>09/05/2024</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8E2A1191-8F80-4FF2-9DA3-8CC3B64C4E5F}" type="slidenum">
              <a:rPr lang="fr-FR" smtClean="0"/>
              <a:t>‹N°›</a:t>
            </a:fld>
            <a:endParaRPr lang="fr-FR"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7082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38DFB-8915-4A63-A38C-7EDE189877B2}" type="datetimeFigureOut">
              <a:rPr lang="fr-FR" smtClean="0"/>
              <a:t>09/05/2024</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8E2A1191-8F80-4FF2-9DA3-8CC3B64C4E5F}" type="slidenum">
              <a:rPr lang="fr-FR" smtClean="0"/>
              <a:t>‹N°›</a:t>
            </a:fld>
            <a:endParaRPr lang="fr-FR" dirty="0"/>
          </a:p>
        </p:txBody>
      </p:sp>
    </p:spTree>
    <p:extLst>
      <p:ext uri="{BB962C8B-B14F-4D97-AF65-F5344CB8AC3E}">
        <p14:creationId xmlns:p14="http://schemas.microsoft.com/office/powerpoint/2010/main" val="127618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E438DFB-8915-4A63-A38C-7EDE189877B2}" type="datetimeFigureOut">
              <a:rPr lang="fr-FR" smtClean="0"/>
              <a:t>09/05/2024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8E2A1191-8F80-4FF2-9DA3-8CC3B64C4E5F}" type="slidenum">
              <a:rPr lang="fr-FR" smtClean="0"/>
              <a:t>‹N°›</a:t>
            </a:fld>
            <a:endParaRPr lang="fr-FR"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969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E438DFB-8915-4A63-A38C-7EDE189877B2}" type="datetimeFigureOut">
              <a:rPr lang="fr-FR" smtClean="0"/>
              <a:t>09/05/2024</a:t>
            </a:fld>
            <a:endParaRPr lang="fr-FR" dirty="0"/>
          </a:p>
        </p:txBody>
      </p:sp>
      <p:sp>
        <p:nvSpPr>
          <p:cNvPr id="6" name="Footer Placeholder 5"/>
          <p:cNvSpPr>
            <a:spLocks noGrp="1"/>
          </p:cNvSpPr>
          <p:nvPr>
            <p:ph type="ftr" sz="quarter" idx="11"/>
          </p:nvPr>
        </p:nvSpPr>
        <p:spPr>
          <a:xfrm>
            <a:off x="1447382" y="318640"/>
            <a:ext cx="5541004" cy="320931"/>
          </a:xfrm>
        </p:spPr>
        <p:txBody>
          <a:bodyPr/>
          <a:lstStyle/>
          <a:p>
            <a:endParaRPr lang="fr-FR" dirty="0"/>
          </a:p>
        </p:txBody>
      </p:sp>
      <p:sp>
        <p:nvSpPr>
          <p:cNvPr id="7" name="Slide Number Placeholder 6"/>
          <p:cNvSpPr>
            <a:spLocks noGrp="1"/>
          </p:cNvSpPr>
          <p:nvPr>
            <p:ph type="sldNum" sz="quarter" idx="12"/>
          </p:nvPr>
        </p:nvSpPr>
        <p:spPr/>
        <p:txBody>
          <a:bodyPr/>
          <a:lstStyle/>
          <a:p>
            <a:fld id="{8E2A1191-8F80-4FF2-9DA3-8CC3B64C4E5F}" type="slidenum">
              <a:rPr lang="fr-FR" smtClean="0"/>
              <a:t>‹N°›</a:t>
            </a:fld>
            <a:endParaRPr lang="fr-FR"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8905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E438DFB-8915-4A63-A38C-7EDE189877B2}" type="datetimeFigureOut">
              <a:rPr lang="fr-FR" smtClean="0"/>
              <a:t>09/05/2024</a:t>
            </a:fld>
            <a:endParaRPr lang="fr-FR"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E2A1191-8F80-4FF2-9DA3-8CC3B64C4E5F}" type="slidenum">
              <a:rPr lang="fr-FR" smtClean="0"/>
              <a:t>‹N°›</a:t>
            </a:fld>
            <a:endParaRPr lang="fr-FR"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13705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B1A214-BEED-F1ED-2969-854E1074BE5C}"/>
              </a:ext>
            </a:extLst>
          </p:cNvPr>
          <p:cNvSpPr>
            <a:spLocks noGrp="1"/>
          </p:cNvSpPr>
          <p:nvPr>
            <p:ph type="ctrTitle"/>
          </p:nvPr>
        </p:nvSpPr>
        <p:spPr>
          <a:xfrm>
            <a:off x="526472" y="484909"/>
            <a:ext cx="10945091" cy="997527"/>
          </a:xfrm>
        </p:spPr>
        <p:txBody>
          <a:bodyPr>
            <a:noAutofit/>
          </a:bodyPr>
          <a:lstStyle/>
          <a:p>
            <a:pPr algn="ctr"/>
            <a:r>
              <a:rPr lang="fr-FR" sz="3600" b="1" dirty="0"/>
              <a:t>Liaison Collège-Lycée Professionnel</a:t>
            </a:r>
          </a:p>
        </p:txBody>
      </p:sp>
      <p:pic>
        <p:nvPicPr>
          <p:cNvPr id="5" name="Image 4">
            <a:extLst>
              <a:ext uri="{FF2B5EF4-FFF2-40B4-BE49-F238E27FC236}">
                <a16:creationId xmlns:a16="http://schemas.microsoft.com/office/drawing/2014/main" id="{F895CD37-DA0B-74B4-1E46-CD7888343645}"/>
              </a:ext>
            </a:extLst>
          </p:cNvPr>
          <p:cNvPicPr>
            <a:picLocks noChangeAspect="1"/>
          </p:cNvPicPr>
          <p:nvPr/>
        </p:nvPicPr>
        <p:blipFill>
          <a:blip r:embed="rId2"/>
          <a:stretch>
            <a:fillRect/>
          </a:stretch>
        </p:blipFill>
        <p:spPr>
          <a:xfrm>
            <a:off x="3437466" y="2702407"/>
            <a:ext cx="6471613" cy="3517433"/>
          </a:xfrm>
          <a:prstGeom prst="rect">
            <a:avLst/>
          </a:prstGeom>
        </p:spPr>
      </p:pic>
      <p:sp>
        <p:nvSpPr>
          <p:cNvPr id="6" name="ZoneTexte 5">
            <a:extLst>
              <a:ext uri="{FF2B5EF4-FFF2-40B4-BE49-F238E27FC236}">
                <a16:creationId xmlns:a16="http://schemas.microsoft.com/office/drawing/2014/main" id="{F0CC58C1-7C30-66AA-245D-64BA2A2B58F0}"/>
              </a:ext>
            </a:extLst>
          </p:cNvPr>
          <p:cNvSpPr txBox="1"/>
          <p:nvPr/>
        </p:nvSpPr>
        <p:spPr>
          <a:xfrm>
            <a:off x="721976" y="1706881"/>
            <a:ext cx="10945090" cy="523220"/>
          </a:xfrm>
          <a:prstGeom prst="rect">
            <a:avLst/>
          </a:prstGeom>
          <a:noFill/>
        </p:spPr>
        <p:txBody>
          <a:bodyPr wrap="square" rtlCol="0">
            <a:spAutoFit/>
          </a:bodyPr>
          <a:lstStyle/>
          <a:p>
            <a:pPr algn="ctr"/>
            <a:r>
              <a:rPr lang="fr-FR" sz="2800" b="1" dirty="0"/>
              <a:t>Continuité et discontinuité dans l’apprentissage des sciences physiques </a:t>
            </a:r>
          </a:p>
        </p:txBody>
      </p:sp>
      <p:graphicFrame>
        <p:nvGraphicFramePr>
          <p:cNvPr id="4" name="Tableau 6">
            <a:extLst>
              <a:ext uri="{FF2B5EF4-FFF2-40B4-BE49-F238E27FC236}">
                <a16:creationId xmlns:a16="http://schemas.microsoft.com/office/drawing/2014/main" id="{68C1B5F2-84B0-6D5D-F0F1-B3540430730C}"/>
              </a:ext>
            </a:extLst>
          </p:cNvPr>
          <p:cNvGraphicFramePr>
            <a:graphicFrameLocks noGrp="1"/>
          </p:cNvGraphicFramePr>
          <p:nvPr>
            <p:extLst>
              <p:ext uri="{D42A27DB-BD31-4B8C-83A1-F6EECF244321}">
                <p14:modId xmlns:p14="http://schemas.microsoft.com/office/powerpoint/2010/main" val="492450173"/>
              </p:ext>
            </p:extLst>
          </p:nvPr>
        </p:nvGraphicFramePr>
        <p:xfrm>
          <a:off x="8415867" y="5527040"/>
          <a:ext cx="3522134" cy="1097280"/>
        </p:xfrm>
        <a:graphic>
          <a:graphicData uri="http://schemas.openxmlformats.org/drawingml/2006/table">
            <a:tbl>
              <a:tblPr firstRow="1" bandRow="1">
                <a:tableStyleId>{5C22544A-7EE6-4342-B048-85BDC9FD1C3A}</a:tableStyleId>
              </a:tblPr>
              <a:tblGrid>
                <a:gridCol w="3522134">
                  <a:extLst>
                    <a:ext uri="{9D8B030D-6E8A-4147-A177-3AD203B41FA5}">
                      <a16:colId xmlns:a16="http://schemas.microsoft.com/office/drawing/2014/main" val="2347043988"/>
                    </a:ext>
                  </a:extLst>
                </a:gridCol>
              </a:tblGrid>
              <a:tr h="322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dirty="0">
                          <a:solidFill>
                            <a:schemeClr val="tx1"/>
                          </a:solidFill>
                        </a:rPr>
                        <a:t>Maller Francette - LP Bissol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157565573"/>
                  </a:ext>
                </a:extLst>
              </a:tr>
              <a:tr h="322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Billo Nadia - LP Bissol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47284748"/>
                  </a:ext>
                </a:extLst>
              </a:tr>
              <a:tr h="322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Calixte Karl - Clg Petit Manoir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06345330"/>
                  </a:ext>
                </a:extLst>
              </a:tr>
            </a:tbl>
          </a:graphicData>
        </a:graphic>
      </p:graphicFrame>
    </p:spTree>
    <p:extLst>
      <p:ext uri="{BB962C8B-B14F-4D97-AF65-F5344CB8AC3E}">
        <p14:creationId xmlns:p14="http://schemas.microsoft.com/office/powerpoint/2010/main" val="116358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7BA544-0084-4269-FF41-26C13E4F86E1}"/>
              </a:ext>
            </a:extLst>
          </p:cNvPr>
          <p:cNvSpPr>
            <a:spLocks noGrp="1"/>
          </p:cNvSpPr>
          <p:nvPr>
            <p:ph type="title"/>
          </p:nvPr>
        </p:nvSpPr>
        <p:spPr>
          <a:xfrm>
            <a:off x="990600" y="365125"/>
            <a:ext cx="10363200" cy="1260475"/>
          </a:xfrm>
        </p:spPr>
        <p:txBody>
          <a:bodyPr>
            <a:normAutofit/>
          </a:bodyPr>
          <a:lstStyle/>
          <a:p>
            <a:pPr algn="ctr"/>
            <a:r>
              <a:rPr lang="fr-FR" sz="4000" dirty="0">
                <a:solidFill>
                  <a:schemeClr val="accent6">
                    <a:lumMod val="50000"/>
                  </a:schemeClr>
                </a:solidFill>
              </a:rPr>
              <a:t>Programme du cycle 3</a:t>
            </a:r>
          </a:p>
        </p:txBody>
      </p:sp>
      <p:sp>
        <p:nvSpPr>
          <p:cNvPr id="6" name="Rectangle 1">
            <a:extLst>
              <a:ext uri="{FF2B5EF4-FFF2-40B4-BE49-F238E27FC236}">
                <a16:creationId xmlns:a16="http://schemas.microsoft.com/office/drawing/2014/main" id="{F15E2F8A-ED43-BC01-6215-84F266CF150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graphicFrame>
        <p:nvGraphicFramePr>
          <p:cNvPr id="12" name="Tableau 11">
            <a:extLst>
              <a:ext uri="{FF2B5EF4-FFF2-40B4-BE49-F238E27FC236}">
                <a16:creationId xmlns:a16="http://schemas.microsoft.com/office/drawing/2014/main" id="{AC697E6B-0DF3-89A6-1580-D7FABA3C11A3}"/>
              </a:ext>
            </a:extLst>
          </p:cNvPr>
          <p:cNvGraphicFramePr>
            <a:graphicFrameLocks noGrp="1"/>
          </p:cNvGraphicFramePr>
          <p:nvPr>
            <p:extLst>
              <p:ext uri="{D42A27DB-BD31-4B8C-83A1-F6EECF244321}">
                <p14:modId xmlns:p14="http://schemas.microsoft.com/office/powerpoint/2010/main" val="2517274793"/>
              </p:ext>
            </p:extLst>
          </p:nvPr>
        </p:nvGraphicFramePr>
        <p:xfrm>
          <a:off x="3251200" y="2269067"/>
          <a:ext cx="6515100" cy="3689712"/>
        </p:xfrm>
        <a:graphic>
          <a:graphicData uri="http://schemas.openxmlformats.org/drawingml/2006/table">
            <a:tbl>
              <a:tblPr firstRow="1" firstCol="1" bandRow="1"/>
              <a:tblGrid>
                <a:gridCol w="2644466">
                  <a:extLst>
                    <a:ext uri="{9D8B030D-6E8A-4147-A177-3AD203B41FA5}">
                      <a16:colId xmlns:a16="http://schemas.microsoft.com/office/drawing/2014/main" val="3791943559"/>
                    </a:ext>
                  </a:extLst>
                </a:gridCol>
                <a:gridCol w="3870634">
                  <a:extLst>
                    <a:ext uri="{9D8B030D-6E8A-4147-A177-3AD203B41FA5}">
                      <a16:colId xmlns:a16="http://schemas.microsoft.com/office/drawing/2014/main" val="1443156283"/>
                    </a:ext>
                  </a:extLst>
                </a:gridCol>
              </a:tblGrid>
              <a:tr h="225706">
                <a:tc>
                  <a:txBody>
                    <a:bodyPr/>
                    <a:lstStyle/>
                    <a:p>
                      <a:pPr>
                        <a:lnSpc>
                          <a:spcPct val="115000"/>
                        </a:lnSpc>
                        <a:spcAft>
                          <a:spcPts val="1000"/>
                        </a:spcAft>
                      </a:pPr>
                      <a:r>
                        <a:rPr lang="fr-FR" sz="1100" dirty="0">
                          <a:solidFill>
                            <a:srgbClr val="000000"/>
                          </a:solidFill>
                          <a:effectLst/>
                          <a:latin typeface="AR CHRISTY" panose="02000000000000000000" pitchFamily="2" charset="0"/>
                          <a:ea typeface="Calibri" panose="020F0502020204030204" pitchFamily="34" charset="0"/>
                          <a:cs typeface="Times New Roman" panose="02020603050405020304" pitchFamily="18" charset="0"/>
                        </a:rPr>
                        <a:t>CHIMIE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nSpc>
                          <a:spcPct val="115000"/>
                        </a:lnSpc>
                        <a:spcAft>
                          <a:spcPts val="10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1527586"/>
                  </a:ext>
                </a:extLst>
              </a:tr>
              <a:tr h="796769">
                <a:tc>
                  <a:txBody>
                    <a:bodyPr/>
                    <a:lstStyle/>
                    <a:p>
                      <a:pPr>
                        <a:lnSpc>
                          <a:spcPct val="115000"/>
                        </a:lnSpc>
                        <a:spcAft>
                          <a:spcPts val="1000"/>
                        </a:spcAft>
                      </a:pPr>
                      <a:r>
                        <a:rPr lang="fr-FR" sz="1100" dirty="0">
                          <a:effectLst/>
                          <a:latin typeface="AR CHRISTY" panose="02000000000000000000" pitchFamily="2"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Les différents états de la matière</a:t>
                      </a:r>
                    </a:p>
                    <a:p>
                      <a:pPr marL="342900" lvl="0" indent="-342900">
                        <a:lnSpc>
                          <a:spcPct val="115000"/>
                        </a:lnSpc>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Décrire la matière</a:t>
                      </a:r>
                    </a:p>
                    <a:p>
                      <a:pPr marL="342900" lvl="0" indent="-342900">
                        <a:lnSpc>
                          <a:spcPct val="115000"/>
                        </a:lnSpc>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Caractériser le pH d’une solution aqueuse</a:t>
                      </a:r>
                    </a:p>
                    <a:p>
                      <a:pPr marL="342900" lvl="0" indent="-342900">
                        <a:lnSpc>
                          <a:spcPct val="115000"/>
                        </a:lnSpc>
                        <a:spcAft>
                          <a:spcPts val="1000"/>
                        </a:spcAft>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Organisation de la matière dans l’Univers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2520023"/>
                  </a:ext>
                </a:extLst>
              </a:tr>
              <a:tr h="225706">
                <a:tc>
                  <a:txBody>
                    <a:bodyPr/>
                    <a:lstStyle/>
                    <a:p>
                      <a:pPr>
                        <a:lnSpc>
                          <a:spcPct val="115000"/>
                        </a:lnSpc>
                        <a:spcAft>
                          <a:spcPts val="1000"/>
                        </a:spcAft>
                      </a:pPr>
                      <a:r>
                        <a:rPr lang="fr-FR" sz="1100" dirty="0">
                          <a:solidFill>
                            <a:srgbClr val="000000"/>
                          </a:solidFill>
                          <a:effectLst/>
                          <a:latin typeface="AR CHRISTY" panose="02000000000000000000" pitchFamily="2" charset="0"/>
                          <a:ea typeface="Calibri" panose="020F0502020204030204" pitchFamily="34" charset="0"/>
                          <a:cs typeface="Times New Roman" panose="02020603050405020304" pitchFamily="18" charset="0"/>
                        </a:rPr>
                        <a:t>ACOUSTIQUE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457200">
                        <a:lnSpc>
                          <a:spcPct val="115000"/>
                        </a:lnSpc>
                        <a:spcAft>
                          <a:spcPts val="10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6086689"/>
                  </a:ext>
                </a:extLst>
              </a:tr>
              <a:tr h="225706">
                <a:tc>
                  <a:txBody>
                    <a:bodyPr/>
                    <a:lstStyle/>
                    <a:p>
                      <a:pPr>
                        <a:lnSpc>
                          <a:spcPct val="115000"/>
                        </a:lnSpc>
                        <a:spcAft>
                          <a:spcPts val="1000"/>
                        </a:spcAft>
                      </a:pPr>
                      <a:r>
                        <a:rPr lang="fr-FR" sz="1100" dirty="0">
                          <a:effectLst/>
                          <a:latin typeface="AR CHRISTY" panose="02000000000000000000" pitchFamily="2"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000"/>
                        </a:spcAft>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Le son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1385573"/>
                  </a:ext>
                </a:extLst>
              </a:tr>
              <a:tr h="225706">
                <a:tc>
                  <a:txBody>
                    <a:bodyPr/>
                    <a:lstStyle/>
                    <a:p>
                      <a:pPr>
                        <a:lnSpc>
                          <a:spcPct val="115000"/>
                        </a:lnSpc>
                        <a:spcAft>
                          <a:spcPts val="1000"/>
                        </a:spcAft>
                      </a:pPr>
                      <a:r>
                        <a:rPr lang="fr-FR" sz="1100" dirty="0">
                          <a:solidFill>
                            <a:srgbClr val="000000"/>
                          </a:solidFill>
                          <a:effectLst/>
                          <a:latin typeface="AR CHRISTY" panose="02000000000000000000" pitchFamily="2" charset="0"/>
                          <a:ea typeface="Calibri" panose="020F0502020204030204" pitchFamily="34" charset="0"/>
                          <a:cs typeface="Times New Roman" panose="02020603050405020304" pitchFamily="18" charset="0"/>
                        </a:rPr>
                        <a:t>MÉCANIQUE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10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9524024"/>
                  </a:ext>
                </a:extLst>
              </a:tr>
              <a:tr h="465468">
                <a:tc>
                  <a:txBody>
                    <a:bodyPr/>
                    <a:lstStyle/>
                    <a:p>
                      <a:pPr>
                        <a:lnSpc>
                          <a:spcPct val="115000"/>
                        </a:lnSpc>
                        <a:spcAft>
                          <a:spcPts val="1000"/>
                        </a:spcAft>
                      </a:pPr>
                      <a:r>
                        <a:rPr lang="fr-FR" sz="1100" dirty="0">
                          <a:effectLst/>
                          <a:latin typeface="AR CHRISTY" panose="02000000000000000000" pitchFamily="2"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Le mouvement</a:t>
                      </a:r>
                    </a:p>
                    <a:p>
                      <a:pPr marL="342900" lvl="0" indent="-342900">
                        <a:lnSpc>
                          <a:spcPct val="115000"/>
                        </a:lnSpc>
                        <a:spcAft>
                          <a:spcPts val="1000"/>
                        </a:spcAft>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Les actions mécaniques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1180614"/>
                  </a:ext>
                </a:extLst>
              </a:tr>
              <a:tr h="225706">
                <a:tc>
                  <a:txBody>
                    <a:bodyPr/>
                    <a:lstStyle/>
                    <a:p>
                      <a:pPr>
                        <a:lnSpc>
                          <a:spcPct val="115000"/>
                        </a:lnSpc>
                        <a:spcAft>
                          <a:spcPts val="1000"/>
                        </a:spcAft>
                      </a:pPr>
                      <a:r>
                        <a:rPr lang="fr-FR" sz="1100" dirty="0">
                          <a:solidFill>
                            <a:srgbClr val="000000"/>
                          </a:solidFill>
                          <a:effectLst/>
                          <a:latin typeface="AR CHRISTY" panose="02000000000000000000" pitchFamily="2" charset="0"/>
                          <a:ea typeface="Calibri" panose="020F0502020204030204" pitchFamily="34" charset="0"/>
                          <a:cs typeface="Times New Roman" panose="02020603050405020304" pitchFamily="18" charset="0"/>
                        </a:rPr>
                        <a:t>ÉLECTRICITÉ</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10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1644712"/>
                  </a:ext>
                </a:extLst>
              </a:tr>
              <a:tr h="607771">
                <a:tc>
                  <a:txBody>
                    <a:bodyPr/>
                    <a:lstStyle/>
                    <a:p>
                      <a:pPr>
                        <a:lnSpc>
                          <a:spcPct val="115000"/>
                        </a:lnSpc>
                        <a:spcAft>
                          <a:spcPts val="10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L’énergie</a:t>
                      </a:r>
                    </a:p>
                    <a:p>
                      <a:pPr marL="342900" lvl="0" indent="-342900">
                        <a:lnSpc>
                          <a:spcPct val="115000"/>
                        </a:lnSpc>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Le rayonnement</a:t>
                      </a:r>
                    </a:p>
                    <a:p>
                      <a:pPr marL="342900" lvl="0" indent="-342900">
                        <a:lnSpc>
                          <a:spcPct val="115000"/>
                        </a:lnSpc>
                        <a:spcAft>
                          <a:spcPts val="1000"/>
                        </a:spcAft>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Les circuits électriques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2980633"/>
                  </a:ext>
                </a:extLst>
              </a:tr>
              <a:tr h="225706">
                <a:tc>
                  <a:txBody>
                    <a:bodyPr/>
                    <a:lstStyle/>
                    <a:p>
                      <a:pPr>
                        <a:lnSpc>
                          <a:spcPct val="115000"/>
                        </a:lnSpc>
                        <a:spcAft>
                          <a:spcPts val="1000"/>
                        </a:spcAft>
                      </a:pPr>
                      <a:r>
                        <a:rPr lang="fr-FR" sz="1100" dirty="0">
                          <a:solidFill>
                            <a:srgbClr val="000000"/>
                          </a:solidFill>
                          <a:effectLst/>
                          <a:latin typeface="AR CHRISTY" panose="02000000000000000000" pitchFamily="2" charset="0"/>
                          <a:ea typeface="Calibri" panose="020F0502020204030204" pitchFamily="34" charset="0"/>
                          <a:cs typeface="Times New Roman" panose="02020603050405020304" pitchFamily="18" charset="0"/>
                        </a:rPr>
                        <a:t>OPTIQUE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10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9522275"/>
                  </a:ext>
                </a:extLst>
              </a:tr>
              <a:tr h="465468">
                <a:tc>
                  <a:txBody>
                    <a:bodyPr/>
                    <a:lstStyle/>
                    <a:p>
                      <a:pPr>
                        <a:lnSpc>
                          <a:spcPct val="115000"/>
                        </a:lnSpc>
                        <a:spcAft>
                          <a:spcPts val="10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nSpc>
                          <a:spcPct val="115000"/>
                        </a:lnSpc>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Les sources</a:t>
                      </a:r>
                    </a:p>
                    <a:p>
                      <a:pPr marL="342900" lvl="0" indent="-342900">
                        <a:lnSpc>
                          <a:spcPct val="115000"/>
                        </a:lnSpc>
                        <a:spcAft>
                          <a:spcPts val="1000"/>
                        </a:spcAft>
                        <a:buFont typeface="Symbol" panose="05050102010706020507" pitchFamily="18" charset="2"/>
                        <a:buChar char=""/>
                      </a:pPr>
                      <a:r>
                        <a:rPr lang="fr-FR" sz="1100" dirty="0">
                          <a:effectLst/>
                          <a:latin typeface="Calibri" panose="020F0502020204030204" pitchFamily="34" charset="0"/>
                          <a:ea typeface="Calibri" panose="020F0502020204030204" pitchFamily="34" charset="0"/>
                          <a:cs typeface="Times New Roman" panose="02020603050405020304" pitchFamily="18" charset="0"/>
                        </a:rPr>
                        <a:t>La lumière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6113277"/>
                  </a:ext>
                </a:extLst>
              </a:tr>
            </a:tbl>
          </a:graphicData>
        </a:graphic>
      </p:graphicFrame>
      <p:sp>
        <p:nvSpPr>
          <p:cNvPr id="15" name="ZoneTexte 14">
            <a:extLst>
              <a:ext uri="{FF2B5EF4-FFF2-40B4-BE49-F238E27FC236}">
                <a16:creationId xmlns:a16="http://schemas.microsoft.com/office/drawing/2014/main" id="{67D24BE7-6D8D-2634-042E-54E77CDE704A}"/>
              </a:ext>
            </a:extLst>
          </p:cNvPr>
          <p:cNvSpPr txBox="1"/>
          <p:nvPr/>
        </p:nvSpPr>
        <p:spPr>
          <a:xfrm>
            <a:off x="893234" y="1899735"/>
            <a:ext cx="10223500" cy="369332"/>
          </a:xfrm>
          <a:prstGeom prst="rect">
            <a:avLst/>
          </a:prstGeom>
          <a:noFill/>
        </p:spPr>
        <p:txBody>
          <a:bodyPr wrap="square" rtlCol="0">
            <a:spAutoFit/>
          </a:bodyPr>
          <a:lstStyle/>
          <a:p>
            <a:r>
              <a:rPr lang="fr-FR" dirty="0"/>
              <a:t>Au collège, cinq grandes parties des sciences physiques sont enseignées.</a:t>
            </a:r>
          </a:p>
        </p:txBody>
      </p:sp>
    </p:spTree>
    <p:extLst>
      <p:ext uri="{BB962C8B-B14F-4D97-AF65-F5344CB8AC3E}">
        <p14:creationId xmlns:p14="http://schemas.microsoft.com/office/powerpoint/2010/main" val="2341927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7BA544-0084-4269-FF41-26C13E4F86E1}"/>
              </a:ext>
            </a:extLst>
          </p:cNvPr>
          <p:cNvSpPr>
            <a:spLocks noGrp="1"/>
          </p:cNvSpPr>
          <p:nvPr>
            <p:ph type="title"/>
          </p:nvPr>
        </p:nvSpPr>
        <p:spPr>
          <a:xfrm>
            <a:off x="393699" y="365125"/>
            <a:ext cx="11095567" cy="1260475"/>
          </a:xfrm>
        </p:spPr>
        <p:txBody>
          <a:bodyPr>
            <a:noAutofit/>
          </a:bodyPr>
          <a:lstStyle/>
          <a:p>
            <a:pPr algn="ctr"/>
            <a:r>
              <a:rPr lang="fr-FR" sz="4000" dirty="0">
                <a:solidFill>
                  <a:schemeClr val="accent6">
                    <a:lumMod val="50000"/>
                  </a:schemeClr>
                </a:solidFill>
              </a:rPr>
              <a:t>Programme de seconde professionnelle</a:t>
            </a:r>
          </a:p>
        </p:txBody>
      </p:sp>
      <p:sp>
        <p:nvSpPr>
          <p:cNvPr id="6" name="Rectangle 1">
            <a:extLst>
              <a:ext uri="{FF2B5EF4-FFF2-40B4-BE49-F238E27FC236}">
                <a16:creationId xmlns:a16="http://schemas.microsoft.com/office/drawing/2014/main" id="{F15E2F8A-ED43-BC01-6215-84F266CF150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15" name="ZoneTexte 14">
            <a:extLst>
              <a:ext uri="{FF2B5EF4-FFF2-40B4-BE49-F238E27FC236}">
                <a16:creationId xmlns:a16="http://schemas.microsoft.com/office/drawing/2014/main" id="{67D24BE7-6D8D-2634-042E-54E77CDE704A}"/>
              </a:ext>
            </a:extLst>
          </p:cNvPr>
          <p:cNvSpPr txBox="1"/>
          <p:nvPr/>
        </p:nvSpPr>
        <p:spPr>
          <a:xfrm>
            <a:off x="681567" y="1891268"/>
            <a:ext cx="10223500" cy="369332"/>
          </a:xfrm>
          <a:prstGeom prst="rect">
            <a:avLst/>
          </a:prstGeom>
          <a:noFill/>
        </p:spPr>
        <p:txBody>
          <a:bodyPr wrap="square" rtlCol="0">
            <a:spAutoFit/>
          </a:bodyPr>
          <a:lstStyle/>
          <a:p>
            <a:r>
              <a:rPr lang="fr-FR" dirty="0"/>
              <a:t>En LP, six cinq grandes parties des sciences physiques sont enseignées.</a:t>
            </a:r>
          </a:p>
        </p:txBody>
      </p:sp>
      <p:graphicFrame>
        <p:nvGraphicFramePr>
          <p:cNvPr id="5" name="Tableau 4">
            <a:extLst>
              <a:ext uri="{FF2B5EF4-FFF2-40B4-BE49-F238E27FC236}">
                <a16:creationId xmlns:a16="http://schemas.microsoft.com/office/drawing/2014/main" id="{394D9BB3-86F6-FFF3-EC3D-2EC975C7A367}"/>
              </a:ext>
            </a:extLst>
          </p:cNvPr>
          <p:cNvGraphicFramePr>
            <a:graphicFrameLocks noGrp="1"/>
          </p:cNvGraphicFramePr>
          <p:nvPr>
            <p:extLst>
              <p:ext uri="{D42A27DB-BD31-4B8C-83A1-F6EECF244321}">
                <p14:modId xmlns:p14="http://schemas.microsoft.com/office/powerpoint/2010/main" val="2993418723"/>
              </p:ext>
            </p:extLst>
          </p:nvPr>
        </p:nvGraphicFramePr>
        <p:xfrm>
          <a:off x="3361267" y="2260600"/>
          <a:ext cx="5384800" cy="3968408"/>
        </p:xfrm>
        <a:graphic>
          <a:graphicData uri="http://schemas.openxmlformats.org/drawingml/2006/table">
            <a:tbl>
              <a:tblPr firstRow="1" firstCol="1" bandRow="1"/>
              <a:tblGrid>
                <a:gridCol w="2185680">
                  <a:extLst>
                    <a:ext uri="{9D8B030D-6E8A-4147-A177-3AD203B41FA5}">
                      <a16:colId xmlns:a16="http://schemas.microsoft.com/office/drawing/2014/main" val="694527695"/>
                    </a:ext>
                  </a:extLst>
                </a:gridCol>
                <a:gridCol w="3199120">
                  <a:extLst>
                    <a:ext uri="{9D8B030D-6E8A-4147-A177-3AD203B41FA5}">
                      <a16:colId xmlns:a16="http://schemas.microsoft.com/office/drawing/2014/main" val="1923072864"/>
                    </a:ext>
                  </a:extLst>
                </a:gridCol>
              </a:tblGrid>
              <a:tr h="143347">
                <a:tc>
                  <a:txBody>
                    <a:bodyPr/>
                    <a:lstStyle/>
                    <a:p>
                      <a:pPr>
                        <a:lnSpc>
                          <a:spcPct val="115000"/>
                        </a:lnSpc>
                        <a:spcAft>
                          <a:spcPts val="1000"/>
                        </a:spcAft>
                      </a:pPr>
                      <a:r>
                        <a:rPr lang="fr-FR" sz="900" dirty="0">
                          <a:solidFill>
                            <a:srgbClr val="000000"/>
                          </a:solidFill>
                          <a:effectLst/>
                          <a:latin typeface="AR CHRISTY" panose="02000000000000000000" pitchFamily="2" charset="0"/>
                          <a:ea typeface="Calibri" panose="020F0502020204030204" pitchFamily="34" charset="0"/>
                          <a:cs typeface="Times New Roman" panose="02020603050405020304" pitchFamily="18" charset="0"/>
                        </a:rPr>
                        <a:t>CHIMIE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425" marR="57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nSpc>
                          <a:spcPct val="115000"/>
                        </a:lnSpc>
                        <a:spcAft>
                          <a:spcPts val="100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57425" marR="57425"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883297"/>
                  </a:ext>
                </a:extLst>
              </a:tr>
              <a:tr h="447943">
                <a:tc>
                  <a:txBody>
                    <a:bodyPr/>
                    <a:lstStyle/>
                    <a:p>
                      <a:pPr>
                        <a:lnSpc>
                          <a:spcPct val="115000"/>
                        </a:lnSpc>
                        <a:spcAft>
                          <a:spcPts val="1000"/>
                        </a:spcAft>
                      </a:pPr>
                      <a:r>
                        <a:rPr lang="fr-FR" sz="900" dirty="0">
                          <a:effectLst/>
                          <a:latin typeface="AR CHRISTY" panose="02000000000000000000" pitchFamily="2" charset="0"/>
                          <a:ea typeface="Calibri" panose="020F0502020204030204" pitchFamily="34" charset="0"/>
                          <a:cs typeface="Times New Roman" panose="02020603050405020304" pitchFamily="18"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425" marR="5742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Décrire la matière à l’échelle microscopique</a:t>
                      </a:r>
                    </a:p>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Caractériser le pH d’une solution aqueuse</a:t>
                      </a:r>
                    </a:p>
                    <a:p>
                      <a:pPr marL="342900" lvl="0" indent="-342900">
                        <a:lnSpc>
                          <a:spcPct val="115000"/>
                        </a:lnSpc>
                        <a:spcAft>
                          <a:spcPts val="1000"/>
                        </a:spcAft>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La concentration</a:t>
                      </a:r>
                    </a:p>
                  </a:txBody>
                  <a:tcPr marL="57425" marR="57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3386315"/>
                  </a:ext>
                </a:extLst>
              </a:tr>
              <a:tr h="143347">
                <a:tc>
                  <a:txBody>
                    <a:bodyPr/>
                    <a:lstStyle/>
                    <a:p>
                      <a:pPr>
                        <a:lnSpc>
                          <a:spcPct val="115000"/>
                        </a:lnSpc>
                        <a:spcAft>
                          <a:spcPts val="1000"/>
                        </a:spcAft>
                      </a:pPr>
                      <a:r>
                        <a:rPr lang="fr-FR" sz="900" dirty="0">
                          <a:solidFill>
                            <a:srgbClr val="000000"/>
                          </a:solidFill>
                          <a:effectLst/>
                          <a:latin typeface="AR CHRISTY" panose="02000000000000000000" pitchFamily="2" charset="0"/>
                          <a:ea typeface="Calibri" panose="020F0502020204030204" pitchFamily="34" charset="0"/>
                          <a:cs typeface="Times New Roman" panose="02020603050405020304" pitchFamily="18" charset="0"/>
                        </a:rPr>
                        <a:t>ACOUSTIQUE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425" marR="57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marL="457200">
                        <a:lnSpc>
                          <a:spcPct val="115000"/>
                        </a:lnSpc>
                        <a:spcAft>
                          <a:spcPts val="100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57425" marR="5742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1250405"/>
                  </a:ext>
                </a:extLst>
              </a:tr>
              <a:tr h="600241">
                <a:tc>
                  <a:txBody>
                    <a:bodyPr/>
                    <a:lstStyle/>
                    <a:p>
                      <a:pPr>
                        <a:lnSpc>
                          <a:spcPct val="115000"/>
                        </a:lnSpc>
                        <a:spcAft>
                          <a:spcPts val="1000"/>
                        </a:spcAft>
                      </a:pPr>
                      <a:r>
                        <a:rPr lang="fr-FR" sz="900" dirty="0">
                          <a:effectLst/>
                          <a:latin typeface="AR CHRISTY" panose="02000000000000000000" pitchFamily="2" charset="0"/>
                          <a:ea typeface="Calibri" panose="020F0502020204030204" pitchFamily="34" charset="0"/>
                          <a:cs typeface="Times New Roman" panose="02020603050405020304" pitchFamily="18"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425" marR="5742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Le son</a:t>
                      </a:r>
                    </a:p>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L’atténuation phonique</a:t>
                      </a:r>
                    </a:p>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Les composants phoniques</a:t>
                      </a:r>
                    </a:p>
                    <a:p>
                      <a:pPr marL="342900" lvl="0" indent="-342900">
                        <a:lnSpc>
                          <a:spcPct val="115000"/>
                        </a:lnSpc>
                        <a:spcAft>
                          <a:spcPts val="1000"/>
                        </a:spcAft>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La transmission</a:t>
                      </a:r>
                    </a:p>
                  </a:txBody>
                  <a:tcPr marL="57425" marR="57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4432664"/>
                  </a:ext>
                </a:extLst>
              </a:tr>
              <a:tr h="143347">
                <a:tc>
                  <a:txBody>
                    <a:bodyPr/>
                    <a:lstStyle/>
                    <a:p>
                      <a:pPr>
                        <a:lnSpc>
                          <a:spcPct val="115000"/>
                        </a:lnSpc>
                        <a:spcAft>
                          <a:spcPts val="1000"/>
                        </a:spcAft>
                      </a:pPr>
                      <a:r>
                        <a:rPr lang="fr-FR" sz="900" dirty="0">
                          <a:solidFill>
                            <a:srgbClr val="000000"/>
                          </a:solidFill>
                          <a:effectLst/>
                          <a:latin typeface="AR CHRISTY" panose="02000000000000000000" pitchFamily="2" charset="0"/>
                          <a:ea typeface="Calibri" panose="020F0502020204030204" pitchFamily="34" charset="0"/>
                          <a:cs typeface="Times New Roman" panose="02020603050405020304" pitchFamily="18" charset="0"/>
                        </a:rPr>
                        <a:t>MÉCANIQUE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425" marR="57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nSpc>
                          <a:spcPct val="115000"/>
                        </a:lnSpc>
                        <a:spcAft>
                          <a:spcPts val="100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57425" marR="5742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5862336"/>
                  </a:ext>
                </a:extLst>
              </a:tr>
              <a:tr h="600241">
                <a:tc>
                  <a:txBody>
                    <a:bodyPr/>
                    <a:lstStyle/>
                    <a:p>
                      <a:pPr>
                        <a:lnSpc>
                          <a:spcPct val="115000"/>
                        </a:lnSpc>
                        <a:spcAft>
                          <a:spcPts val="1000"/>
                        </a:spcAft>
                      </a:pPr>
                      <a:r>
                        <a:rPr lang="fr-FR" sz="900" dirty="0">
                          <a:effectLst/>
                          <a:latin typeface="AR CHRISTY" panose="02000000000000000000" pitchFamily="2" charset="0"/>
                          <a:ea typeface="Calibri" panose="020F0502020204030204" pitchFamily="34" charset="0"/>
                          <a:cs typeface="Times New Roman" panose="02020603050405020304" pitchFamily="18" charset="0"/>
                        </a:rPr>
                        <a:t>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425" marR="5742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Le mouvement</a:t>
                      </a:r>
                    </a:p>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Le mouvement rectiligne</a:t>
                      </a:r>
                    </a:p>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Le mouvement de rotation</a:t>
                      </a:r>
                    </a:p>
                    <a:p>
                      <a:pPr marL="342900" lvl="0" indent="-342900">
                        <a:lnSpc>
                          <a:spcPct val="115000"/>
                        </a:lnSpc>
                        <a:spcAft>
                          <a:spcPts val="1000"/>
                        </a:spcAft>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Les actions mécaniques</a:t>
                      </a:r>
                    </a:p>
                  </a:txBody>
                  <a:tcPr marL="57425" marR="57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6431178"/>
                  </a:ext>
                </a:extLst>
              </a:tr>
              <a:tr h="143347">
                <a:tc>
                  <a:txBody>
                    <a:bodyPr/>
                    <a:lstStyle/>
                    <a:p>
                      <a:pPr>
                        <a:lnSpc>
                          <a:spcPct val="115000"/>
                        </a:lnSpc>
                        <a:spcAft>
                          <a:spcPts val="1000"/>
                        </a:spcAft>
                      </a:pPr>
                      <a:r>
                        <a:rPr lang="fr-FR" sz="900" dirty="0">
                          <a:solidFill>
                            <a:srgbClr val="000000"/>
                          </a:solidFill>
                          <a:effectLst/>
                          <a:latin typeface="AR CHRISTY" panose="02000000000000000000" pitchFamily="2" charset="0"/>
                          <a:ea typeface="Calibri" panose="020F0502020204030204" pitchFamily="34" charset="0"/>
                          <a:cs typeface="Times New Roman" panose="02020603050405020304" pitchFamily="18" charset="0"/>
                        </a:rPr>
                        <a:t>ÉLECTRICITÉ</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425" marR="57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100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57425" marR="5742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8364878"/>
                  </a:ext>
                </a:extLst>
              </a:tr>
              <a:tr h="600241">
                <a:tc>
                  <a:txBody>
                    <a:bodyPr/>
                    <a:lstStyle/>
                    <a:p>
                      <a:pPr>
                        <a:lnSpc>
                          <a:spcPct val="115000"/>
                        </a:lnSpc>
                        <a:spcAft>
                          <a:spcPts val="100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57425" marR="5742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Le courant électrique</a:t>
                      </a:r>
                    </a:p>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Les capteurs</a:t>
                      </a:r>
                    </a:p>
                    <a:p>
                      <a:pPr marL="342900" lvl="0" indent="-342900">
                        <a:lnSpc>
                          <a:spcPct val="115000"/>
                        </a:lnSpc>
                        <a:spcAft>
                          <a:spcPts val="1000"/>
                        </a:spcAft>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Le courant continu et le courant alternatif en monophasé</a:t>
                      </a:r>
                    </a:p>
                  </a:txBody>
                  <a:tcPr marL="57425" marR="57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882422"/>
                  </a:ext>
                </a:extLst>
              </a:tr>
              <a:tr h="143347">
                <a:tc>
                  <a:txBody>
                    <a:bodyPr/>
                    <a:lstStyle/>
                    <a:p>
                      <a:pPr>
                        <a:lnSpc>
                          <a:spcPct val="115000"/>
                        </a:lnSpc>
                        <a:spcAft>
                          <a:spcPts val="1000"/>
                        </a:spcAft>
                      </a:pPr>
                      <a:r>
                        <a:rPr lang="fr-FR" sz="900" dirty="0">
                          <a:solidFill>
                            <a:srgbClr val="000000"/>
                          </a:solidFill>
                          <a:effectLst/>
                          <a:latin typeface="AR CHRISTY" panose="02000000000000000000" pitchFamily="2" charset="0"/>
                          <a:ea typeface="Calibri" panose="020F0502020204030204" pitchFamily="34" charset="0"/>
                          <a:cs typeface="Times New Roman" panose="02020603050405020304" pitchFamily="18" charset="0"/>
                        </a:rPr>
                        <a:t>OPTIQUE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425" marR="57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100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57425" marR="5742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8480457"/>
                  </a:ext>
                </a:extLst>
              </a:tr>
              <a:tr h="447943">
                <a:tc>
                  <a:txBody>
                    <a:bodyPr/>
                    <a:lstStyle/>
                    <a:p>
                      <a:pPr>
                        <a:lnSpc>
                          <a:spcPct val="115000"/>
                        </a:lnSpc>
                        <a:spcAft>
                          <a:spcPts val="100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57425" marR="5742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La réflexion, la réfraction</a:t>
                      </a:r>
                    </a:p>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La lumière blanche</a:t>
                      </a:r>
                    </a:p>
                    <a:p>
                      <a:pPr marL="342900" lvl="0" indent="-342900">
                        <a:lnSpc>
                          <a:spcPct val="115000"/>
                        </a:lnSpc>
                        <a:spcAft>
                          <a:spcPts val="1000"/>
                        </a:spcAft>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Les couleurs</a:t>
                      </a:r>
                    </a:p>
                  </a:txBody>
                  <a:tcPr marL="57425" marR="57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7621150"/>
                  </a:ext>
                </a:extLst>
              </a:tr>
              <a:tr h="143347">
                <a:tc>
                  <a:txBody>
                    <a:bodyPr/>
                    <a:lstStyle/>
                    <a:p>
                      <a:pPr>
                        <a:lnSpc>
                          <a:spcPct val="115000"/>
                        </a:lnSpc>
                        <a:spcAft>
                          <a:spcPts val="1000"/>
                        </a:spcAft>
                      </a:pPr>
                      <a:r>
                        <a:rPr lang="fr-FR" sz="900" dirty="0">
                          <a:solidFill>
                            <a:srgbClr val="000000"/>
                          </a:solidFill>
                          <a:effectLst/>
                          <a:latin typeface="AR CHRISTY" panose="02000000000000000000" pitchFamily="2" charset="0"/>
                          <a:ea typeface="Calibri" panose="020F0502020204030204" pitchFamily="34" charset="0"/>
                          <a:cs typeface="Times New Roman" panose="02020603050405020304" pitchFamily="18" charset="0"/>
                        </a:rPr>
                        <a:t>THERMIQUE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425" marR="57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marL="457200">
                        <a:lnSpc>
                          <a:spcPct val="115000"/>
                        </a:lnSpc>
                        <a:spcAft>
                          <a:spcPts val="100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57425" marR="57425"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018535"/>
                  </a:ext>
                </a:extLst>
              </a:tr>
              <a:tr h="295645">
                <a:tc>
                  <a:txBody>
                    <a:bodyPr/>
                    <a:lstStyle/>
                    <a:p>
                      <a:pPr>
                        <a:lnSpc>
                          <a:spcPct val="115000"/>
                        </a:lnSpc>
                        <a:spcAft>
                          <a:spcPts val="1000"/>
                        </a:spcAft>
                      </a:pPr>
                      <a:r>
                        <a:rPr lang="fr-FR"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57425" marR="57425"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nSpc>
                          <a:spcPct val="115000"/>
                        </a:lnSpc>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La température</a:t>
                      </a:r>
                    </a:p>
                    <a:p>
                      <a:pPr marL="342900" lvl="0" indent="-342900">
                        <a:lnSpc>
                          <a:spcPct val="115000"/>
                        </a:lnSpc>
                        <a:spcAft>
                          <a:spcPts val="1000"/>
                        </a:spcAft>
                        <a:buFont typeface="Symbol" panose="05050102010706020507" pitchFamily="18" charset="2"/>
                        <a:buChar char=""/>
                      </a:pPr>
                      <a:r>
                        <a:rPr lang="fr-FR" sz="900" dirty="0">
                          <a:effectLst/>
                          <a:latin typeface="Calibri" panose="020F0502020204030204" pitchFamily="34" charset="0"/>
                          <a:ea typeface="Calibri" panose="020F0502020204030204" pitchFamily="34" charset="0"/>
                          <a:cs typeface="Times New Roman" panose="02020603050405020304" pitchFamily="18" charset="0"/>
                        </a:rPr>
                        <a:t>Le changement d’état</a:t>
                      </a:r>
                    </a:p>
                  </a:txBody>
                  <a:tcPr marL="57425" marR="574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888783"/>
                  </a:ext>
                </a:extLst>
              </a:tr>
            </a:tbl>
          </a:graphicData>
        </a:graphic>
      </p:graphicFrame>
    </p:spTree>
    <p:extLst>
      <p:ext uri="{BB962C8B-B14F-4D97-AF65-F5344CB8AC3E}">
        <p14:creationId xmlns:p14="http://schemas.microsoft.com/office/powerpoint/2010/main" val="857733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25F9BA-6574-AA5F-9859-500325115416}"/>
              </a:ext>
            </a:extLst>
          </p:cNvPr>
          <p:cNvSpPr>
            <a:spLocks noGrp="1"/>
          </p:cNvSpPr>
          <p:nvPr>
            <p:ph type="title"/>
          </p:nvPr>
        </p:nvSpPr>
        <p:spPr>
          <a:xfrm>
            <a:off x="774700" y="365124"/>
            <a:ext cx="11074400" cy="1325563"/>
          </a:xfrm>
        </p:spPr>
        <p:txBody>
          <a:bodyPr>
            <a:normAutofit/>
          </a:bodyPr>
          <a:lstStyle/>
          <a:p>
            <a:r>
              <a:rPr lang="fr-FR" sz="4000" dirty="0">
                <a:solidFill>
                  <a:schemeClr val="accent6">
                    <a:lumMod val="50000"/>
                  </a:schemeClr>
                </a:solidFill>
              </a:rPr>
              <a:t>Comment se déroule une séance dans une classe de…</a:t>
            </a:r>
          </a:p>
        </p:txBody>
      </p:sp>
      <p:sp>
        <p:nvSpPr>
          <p:cNvPr id="4" name="ZoneTexte 3">
            <a:extLst>
              <a:ext uri="{FF2B5EF4-FFF2-40B4-BE49-F238E27FC236}">
                <a16:creationId xmlns:a16="http://schemas.microsoft.com/office/drawing/2014/main" id="{9ADC62D2-5860-4C66-DA08-0DFD8E0DC73C}"/>
              </a:ext>
            </a:extLst>
          </p:cNvPr>
          <p:cNvSpPr txBox="1"/>
          <p:nvPr/>
        </p:nvSpPr>
        <p:spPr>
          <a:xfrm>
            <a:off x="493347" y="1790700"/>
            <a:ext cx="11205306" cy="2031325"/>
          </a:xfrm>
          <a:prstGeom prst="rect">
            <a:avLst/>
          </a:prstGeom>
          <a:noFill/>
        </p:spPr>
        <p:txBody>
          <a:bodyPr wrap="square" rtlCol="0">
            <a:spAutoFit/>
          </a:bodyPr>
          <a:lstStyle/>
          <a:p>
            <a:r>
              <a:rPr lang="fr-FR" dirty="0"/>
              <a:t>Au cours du cycle 4, les élèves doivent répondre à une ou plusieurs problématiques à l’aide d’activités expérimentales ou de découverte (capsule vidéo, TP prof,…), ce qui les pousse à développer des capacités et des attitudes.</a:t>
            </a:r>
          </a:p>
          <a:p>
            <a:r>
              <a:rPr lang="fr-FR" dirty="0"/>
              <a:t> </a:t>
            </a:r>
          </a:p>
          <a:p>
            <a:endParaRPr lang="fr-FR" dirty="0"/>
          </a:p>
          <a:p>
            <a:endParaRPr lang="fr-FR" dirty="0"/>
          </a:p>
          <a:p>
            <a:endParaRPr lang="fr-FR" dirty="0"/>
          </a:p>
          <a:p>
            <a:r>
              <a:rPr lang="fr-FR" dirty="0"/>
              <a:t>Les exercices et l’évaluation sommative par compétence terminent la séquence.</a:t>
            </a:r>
            <a:endParaRPr lang="fr-FR" sz="1600" dirty="0"/>
          </a:p>
        </p:txBody>
      </p:sp>
      <p:sp>
        <p:nvSpPr>
          <p:cNvPr id="6" name="ZoneTexte 5">
            <a:extLst>
              <a:ext uri="{FF2B5EF4-FFF2-40B4-BE49-F238E27FC236}">
                <a16:creationId xmlns:a16="http://schemas.microsoft.com/office/drawing/2014/main" id="{116C8A79-B3AE-D414-344E-0BB7F97B591A}"/>
              </a:ext>
            </a:extLst>
          </p:cNvPr>
          <p:cNvSpPr txBox="1"/>
          <p:nvPr/>
        </p:nvSpPr>
        <p:spPr>
          <a:xfrm>
            <a:off x="493347" y="3807493"/>
            <a:ext cx="10642600" cy="2308324"/>
          </a:xfrm>
          <a:prstGeom prst="rect">
            <a:avLst/>
          </a:prstGeom>
          <a:noFill/>
        </p:spPr>
        <p:txBody>
          <a:bodyPr wrap="square" rtlCol="0">
            <a:spAutoFit/>
          </a:bodyPr>
          <a:lstStyle/>
          <a:p>
            <a:r>
              <a:rPr lang="fr-FR" dirty="0"/>
              <a:t>En seconde, les élèves s’appuient sur leurs observations, leurs connaissances et leurs capacités afin de répondre aux problématiques présentées.</a:t>
            </a:r>
          </a:p>
          <a:p>
            <a:r>
              <a:rPr lang="fr-FR" dirty="0"/>
              <a:t>Les séances sont essentiellement orientées vers l’acquisition et la consolidation de compétences en sciences physiques et aussi de manières transversales.</a:t>
            </a:r>
          </a:p>
          <a:p>
            <a:r>
              <a:rPr lang="fr-FR" dirty="0"/>
              <a:t> </a:t>
            </a:r>
          </a:p>
          <a:p>
            <a:r>
              <a:rPr lang="fr-FR" dirty="0"/>
              <a:t>Des exercices ponctuent la séquence de cours ou de TP et les évaluations par compétences préparent aux évaluations certificatives du Baccalauréat Professionnel à l’issue de trois années de formation. Des grilles nationales sur les différentes compétences à évaluer sont utilisées pour cadrer et harmoniser la notation</a:t>
            </a:r>
            <a:r>
              <a:rPr lang="fr-FR" dirty="0">
                <a:solidFill>
                  <a:srgbClr val="C00000"/>
                </a:solidFill>
              </a:rPr>
              <a:t>.  </a:t>
            </a:r>
          </a:p>
        </p:txBody>
      </p:sp>
      <p:sp>
        <p:nvSpPr>
          <p:cNvPr id="5" name="Rectangle : avec coin arrondi 4">
            <a:extLst>
              <a:ext uri="{FF2B5EF4-FFF2-40B4-BE49-F238E27FC236}">
                <a16:creationId xmlns:a16="http://schemas.microsoft.com/office/drawing/2014/main" id="{E11212BC-4CCC-A408-9D17-2F9843BAA56A}"/>
              </a:ext>
            </a:extLst>
          </p:cNvPr>
          <p:cNvSpPr/>
          <p:nvPr/>
        </p:nvSpPr>
        <p:spPr>
          <a:xfrm>
            <a:off x="774700" y="2465387"/>
            <a:ext cx="1649412" cy="288409"/>
          </a:xfrm>
          <a:prstGeom prst="round1Rect">
            <a:avLst>
              <a:gd name="adj" fmla="val 49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Raisonner </a:t>
            </a:r>
          </a:p>
        </p:txBody>
      </p:sp>
      <p:sp>
        <p:nvSpPr>
          <p:cNvPr id="7" name="Rectangle : avec coin arrondi 6">
            <a:extLst>
              <a:ext uri="{FF2B5EF4-FFF2-40B4-BE49-F238E27FC236}">
                <a16:creationId xmlns:a16="http://schemas.microsoft.com/office/drawing/2014/main" id="{3AE3495E-E794-80C1-5C56-B1555F7813B7}"/>
              </a:ext>
            </a:extLst>
          </p:cNvPr>
          <p:cNvSpPr/>
          <p:nvPr/>
        </p:nvSpPr>
        <p:spPr>
          <a:xfrm>
            <a:off x="3281992" y="2465387"/>
            <a:ext cx="1649412" cy="288409"/>
          </a:xfrm>
          <a:prstGeom prst="round1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Observer </a:t>
            </a:r>
          </a:p>
        </p:txBody>
      </p:sp>
      <p:sp>
        <p:nvSpPr>
          <p:cNvPr id="8" name="Rectangle : avec coin arrondi 7">
            <a:extLst>
              <a:ext uri="{FF2B5EF4-FFF2-40B4-BE49-F238E27FC236}">
                <a16:creationId xmlns:a16="http://schemas.microsoft.com/office/drawing/2014/main" id="{5B293580-6F58-2C37-8BE2-102EC90BF284}"/>
              </a:ext>
            </a:extLst>
          </p:cNvPr>
          <p:cNvSpPr/>
          <p:nvPr/>
        </p:nvSpPr>
        <p:spPr>
          <a:xfrm>
            <a:off x="1977760" y="3225529"/>
            <a:ext cx="1649412" cy="2884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Mesurer </a:t>
            </a:r>
          </a:p>
        </p:txBody>
      </p:sp>
      <p:sp>
        <p:nvSpPr>
          <p:cNvPr id="9" name="Rectangle : avec coin arrondi 8">
            <a:extLst>
              <a:ext uri="{FF2B5EF4-FFF2-40B4-BE49-F238E27FC236}">
                <a16:creationId xmlns:a16="http://schemas.microsoft.com/office/drawing/2014/main" id="{BE98AE5D-8C26-F3FD-932D-348EBD984120}"/>
              </a:ext>
            </a:extLst>
          </p:cNvPr>
          <p:cNvSpPr/>
          <p:nvPr/>
        </p:nvSpPr>
        <p:spPr>
          <a:xfrm>
            <a:off x="3377069" y="2877571"/>
            <a:ext cx="1649412" cy="288409"/>
          </a:xfrm>
          <a:prstGeom prst="round1Rect">
            <a:avLst>
              <a:gd name="adj" fmla="val 19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Expérimenter</a:t>
            </a:r>
          </a:p>
        </p:txBody>
      </p:sp>
      <p:sp>
        <p:nvSpPr>
          <p:cNvPr id="10" name="Rectangle : avec coin arrondi 9">
            <a:extLst>
              <a:ext uri="{FF2B5EF4-FFF2-40B4-BE49-F238E27FC236}">
                <a16:creationId xmlns:a16="http://schemas.microsoft.com/office/drawing/2014/main" id="{4224B228-3B74-49D8-9AD9-16DB88DDDD73}"/>
              </a:ext>
            </a:extLst>
          </p:cNvPr>
          <p:cNvSpPr/>
          <p:nvPr/>
        </p:nvSpPr>
        <p:spPr>
          <a:xfrm>
            <a:off x="715003" y="2882169"/>
            <a:ext cx="1649412" cy="2884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Modéliser </a:t>
            </a:r>
          </a:p>
        </p:txBody>
      </p:sp>
      <p:sp>
        <p:nvSpPr>
          <p:cNvPr id="3" name="Ellipse 2">
            <a:extLst>
              <a:ext uri="{FF2B5EF4-FFF2-40B4-BE49-F238E27FC236}">
                <a16:creationId xmlns:a16="http://schemas.microsoft.com/office/drawing/2014/main" id="{C06E0D73-9B80-9995-50B6-15894D3AE4C9}"/>
              </a:ext>
            </a:extLst>
          </p:cNvPr>
          <p:cNvSpPr/>
          <p:nvPr/>
        </p:nvSpPr>
        <p:spPr>
          <a:xfrm>
            <a:off x="2063253" y="2363638"/>
            <a:ext cx="1553172" cy="8854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Capacités </a:t>
            </a:r>
          </a:p>
        </p:txBody>
      </p:sp>
      <p:sp>
        <p:nvSpPr>
          <p:cNvPr id="12" name="Rectangle : avec coin arrondi 11">
            <a:extLst>
              <a:ext uri="{FF2B5EF4-FFF2-40B4-BE49-F238E27FC236}">
                <a16:creationId xmlns:a16="http://schemas.microsoft.com/office/drawing/2014/main" id="{65354A30-A860-74D1-2C71-135ED7705147}"/>
              </a:ext>
            </a:extLst>
          </p:cNvPr>
          <p:cNvSpPr/>
          <p:nvPr/>
        </p:nvSpPr>
        <p:spPr>
          <a:xfrm>
            <a:off x="9175035" y="2456834"/>
            <a:ext cx="2311318" cy="298636"/>
          </a:xfrm>
          <a:prstGeom prst="round1Rect">
            <a:avLst>
              <a:gd name="adj" fmla="val 37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Ouverture d’esprit</a:t>
            </a:r>
          </a:p>
        </p:txBody>
      </p:sp>
      <p:sp>
        <p:nvSpPr>
          <p:cNvPr id="13" name="Rectangle : avec coin arrondi 12">
            <a:extLst>
              <a:ext uri="{FF2B5EF4-FFF2-40B4-BE49-F238E27FC236}">
                <a16:creationId xmlns:a16="http://schemas.microsoft.com/office/drawing/2014/main" id="{B470C03F-73B4-472A-EEC7-E9BF4F348E13}"/>
              </a:ext>
            </a:extLst>
          </p:cNvPr>
          <p:cNvSpPr/>
          <p:nvPr/>
        </p:nvSpPr>
        <p:spPr>
          <a:xfrm>
            <a:off x="9013883" y="2894594"/>
            <a:ext cx="3064176" cy="444888"/>
          </a:xfrm>
          <a:prstGeom prst="round1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Remise en question</a:t>
            </a:r>
            <a:br>
              <a:rPr lang="fr-FR" dirty="0"/>
            </a:br>
            <a:r>
              <a:rPr lang="fr-FR" dirty="0"/>
              <a:t>de son idée</a:t>
            </a:r>
          </a:p>
        </p:txBody>
      </p:sp>
      <p:sp>
        <p:nvSpPr>
          <p:cNvPr id="14" name="Rectangle : avec coin arrondi 13">
            <a:extLst>
              <a:ext uri="{FF2B5EF4-FFF2-40B4-BE49-F238E27FC236}">
                <a16:creationId xmlns:a16="http://schemas.microsoft.com/office/drawing/2014/main" id="{9F91D0D3-A574-058C-6C24-611297CA2952}"/>
              </a:ext>
            </a:extLst>
          </p:cNvPr>
          <p:cNvSpPr/>
          <p:nvPr/>
        </p:nvSpPr>
        <p:spPr>
          <a:xfrm>
            <a:off x="6343222" y="2453564"/>
            <a:ext cx="1834752" cy="302266"/>
          </a:xfrm>
          <a:prstGeom prst="round1Rect">
            <a:avLst>
              <a:gd name="adj" fmla="val 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Curiosité</a:t>
            </a:r>
          </a:p>
        </p:txBody>
      </p:sp>
      <p:sp>
        <p:nvSpPr>
          <p:cNvPr id="15" name="Rectangle : avec coin arrondi 14">
            <a:extLst>
              <a:ext uri="{FF2B5EF4-FFF2-40B4-BE49-F238E27FC236}">
                <a16:creationId xmlns:a16="http://schemas.microsoft.com/office/drawing/2014/main" id="{272D9FF7-F69E-ACD3-571A-292BC3832995}"/>
              </a:ext>
            </a:extLst>
          </p:cNvPr>
          <p:cNvSpPr/>
          <p:nvPr/>
        </p:nvSpPr>
        <p:spPr>
          <a:xfrm>
            <a:off x="5185335" y="2894595"/>
            <a:ext cx="3064176" cy="44488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Exploitation positives des  erreurs </a:t>
            </a:r>
          </a:p>
        </p:txBody>
      </p:sp>
      <p:sp>
        <p:nvSpPr>
          <p:cNvPr id="11" name="Ellipse 10">
            <a:extLst>
              <a:ext uri="{FF2B5EF4-FFF2-40B4-BE49-F238E27FC236}">
                <a16:creationId xmlns:a16="http://schemas.microsoft.com/office/drawing/2014/main" id="{13116086-24BA-BDEF-A49F-DC0E344000BE}"/>
              </a:ext>
            </a:extLst>
          </p:cNvPr>
          <p:cNvSpPr/>
          <p:nvPr/>
        </p:nvSpPr>
        <p:spPr>
          <a:xfrm>
            <a:off x="7899919" y="2396494"/>
            <a:ext cx="1553172" cy="9621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Attitudes </a:t>
            </a:r>
          </a:p>
        </p:txBody>
      </p:sp>
    </p:spTree>
    <p:extLst>
      <p:ext uri="{BB962C8B-B14F-4D97-AF65-F5344CB8AC3E}">
        <p14:creationId xmlns:p14="http://schemas.microsoft.com/office/powerpoint/2010/main" val="2429939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5BAE9B-CF48-B703-F378-E655C4505B63}"/>
              </a:ext>
            </a:extLst>
          </p:cNvPr>
          <p:cNvSpPr>
            <a:spLocks noGrp="1"/>
          </p:cNvSpPr>
          <p:nvPr>
            <p:ph type="title"/>
          </p:nvPr>
        </p:nvSpPr>
        <p:spPr>
          <a:xfrm>
            <a:off x="1451579" y="500397"/>
            <a:ext cx="9603275" cy="1049235"/>
          </a:xfrm>
        </p:spPr>
        <p:txBody>
          <a:bodyPr>
            <a:normAutofit/>
          </a:bodyPr>
          <a:lstStyle/>
          <a:p>
            <a:pPr algn="ctr"/>
            <a:r>
              <a:rPr lang="fr-FR" sz="4000" dirty="0">
                <a:solidFill>
                  <a:schemeClr val="accent6">
                    <a:lumMod val="50000"/>
                  </a:schemeClr>
                </a:solidFill>
              </a:rPr>
              <a:t>Continuité des programmes</a:t>
            </a:r>
          </a:p>
        </p:txBody>
      </p:sp>
      <p:sp>
        <p:nvSpPr>
          <p:cNvPr id="3" name="ZoneTexte 2">
            <a:extLst>
              <a:ext uri="{FF2B5EF4-FFF2-40B4-BE49-F238E27FC236}">
                <a16:creationId xmlns:a16="http://schemas.microsoft.com/office/drawing/2014/main" id="{0210A78E-E80C-8E93-EC21-00D34746A02B}"/>
              </a:ext>
            </a:extLst>
          </p:cNvPr>
          <p:cNvSpPr txBox="1"/>
          <p:nvPr/>
        </p:nvSpPr>
        <p:spPr>
          <a:xfrm>
            <a:off x="584200" y="1955800"/>
            <a:ext cx="10883900" cy="3139321"/>
          </a:xfrm>
          <a:prstGeom prst="rect">
            <a:avLst/>
          </a:prstGeom>
          <a:noFill/>
        </p:spPr>
        <p:txBody>
          <a:bodyPr wrap="square" rtlCol="0">
            <a:spAutoFit/>
          </a:bodyPr>
          <a:lstStyle/>
          <a:p>
            <a:r>
              <a:rPr lang="fr-FR" dirty="0"/>
              <a:t>Du collège au Lycée Professionnel, les notions sont traitées, revues et complétées. </a:t>
            </a:r>
          </a:p>
          <a:p>
            <a:r>
              <a:rPr lang="fr-FR" dirty="0"/>
              <a:t>L’approfondissement des connaissances et la consolidation des compétences sont maintenus jusqu’à l’évaluation certificative.</a:t>
            </a:r>
          </a:p>
          <a:p>
            <a:r>
              <a:rPr lang="fr-FR" dirty="0"/>
              <a:t>En seconde, les élèves découvrent  un nouveau champ des sciences physiques : la thermique, qu’ils approfondiront progressivement.</a:t>
            </a:r>
          </a:p>
          <a:p>
            <a:r>
              <a:rPr lang="fr-FR" dirty="0"/>
              <a:t>Les notions étudiées en sciences physiques sont en rapport avec la spécialité du domaine professionnel choisi par les élèves. </a:t>
            </a:r>
          </a:p>
          <a:p>
            <a:r>
              <a:rPr lang="fr-FR" dirty="0"/>
              <a:t>Ces mêmes notions sont revues en technique professionnelles, appliquées en enseignement professionnel et en période de formation, ou chantier école…</a:t>
            </a:r>
          </a:p>
          <a:p>
            <a:r>
              <a:rPr lang="fr-FR" dirty="0"/>
              <a:t>Les sciences physiques ne sont plus une matière à part mais font partie d’un ensemble car étudiées de façon plus professionnelle, plus concrète. </a:t>
            </a:r>
          </a:p>
        </p:txBody>
      </p:sp>
    </p:spTree>
    <p:extLst>
      <p:ext uri="{BB962C8B-B14F-4D97-AF65-F5344CB8AC3E}">
        <p14:creationId xmlns:p14="http://schemas.microsoft.com/office/powerpoint/2010/main" val="2613348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1C18C2-38F8-DF6B-D823-E87D22DD2B87}"/>
              </a:ext>
            </a:extLst>
          </p:cNvPr>
          <p:cNvSpPr>
            <a:spLocks noGrp="1"/>
          </p:cNvSpPr>
          <p:nvPr>
            <p:ph type="title"/>
          </p:nvPr>
        </p:nvSpPr>
        <p:spPr>
          <a:xfrm>
            <a:off x="1294362" y="504885"/>
            <a:ext cx="9603275" cy="1049235"/>
          </a:xfrm>
        </p:spPr>
        <p:txBody>
          <a:bodyPr>
            <a:normAutofit/>
          </a:bodyPr>
          <a:lstStyle/>
          <a:p>
            <a:pPr algn="ctr"/>
            <a:r>
              <a:rPr lang="fr-FR" sz="4000" dirty="0">
                <a:solidFill>
                  <a:schemeClr val="accent6">
                    <a:lumMod val="50000"/>
                  </a:schemeClr>
                </a:solidFill>
              </a:rPr>
              <a:t>Paroles d’élèves</a:t>
            </a:r>
          </a:p>
        </p:txBody>
      </p:sp>
      <p:sp>
        <p:nvSpPr>
          <p:cNvPr id="3" name="ZoneTexte 2">
            <a:extLst>
              <a:ext uri="{FF2B5EF4-FFF2-40B4-BE49-F238E27FC236}">
                <a16:creationId xmlns:a16="http://schemas.microsoft.com/office/drawing/2014/main" id="{4FD77B98-4B9D-75B5-8A5E-F9CC84535C16}"/>
              </a:ext>
            </a:extLst>
          </p:cNvPr>
          <p:cNvSpPr txBox="1"/>
          <p:nvPr/>
        </p:nvSpPr>
        <p:spPr>
          <a:xfrm>
            <a:off x="431800" y="1828800"/>
            <a:ext cx="11303000" cy="3139321"/>
          </a:xfrm>
          <a:prstGeom prst="rect">
            <a:avLst/>
          </a:prstGeom>
          <a:noFill/>
        </p:spPr>
        <p:txBody>
          <a:bodyPr wrap="square" rtlCol="0">
            <a:spAutoFit/>
          </a:bodyPr>
          <a:lstStyle/>
          <a:p>
            <a:r>
              <a:rPr lang="fr-FR" dirty="0"/>
              <a:t>Les élèves préfèrent unanimement manipuler.</a:t>
            </a:r>
          </a:p>
          <a:p>
            <a:r>
              <a:rPr lang="fr-FR" dirty="0"/>
              <a:t>Néanmoins l’exploitation des résultats reste leur point faible.</a:t>
            </a:r>
          </a:p>
          <a:p>
            <a:r>
              <a:rPr lang="fr-FR" dirty="0"/>
              <a:t>Leur cours préféré est l’électricité suivi de la chimie (l’analyse des solutions, des substances, la synthèse de solutions diverses) puis de la mécanique du solide.</a:t>
            </a:r>
          </a:p>
          <a:p>
            <a:endParaRPr lang="fr-FR" dirty="0"/>
          </a:p>
          <a:p>
            <a:r>
              <a:rPr lang="fr-FR" dirty="0"/>
              <a:t>Néanmoins beaucoup trouvent le rythme des cours trop intensif et soutenu. Peut être trop théorique.</a:t>
            </a:r>
          </a:p>
          <a:p>
            <a:endParaRPr lang="fr-FR" dirty="0">
              <a:solidFill>
                <a:srgbClr val="FF0000"/>
              </a:solidFill>
            </a:endParaRPr>
          </a:p>
          <a:p>
            <a:r>
              <a:rPr lang="fr-FR" dirty="0"/>
              <a:t>Les élèves souhaitent des séances de TP plus ludiques, davantage de sorties pédagogiques (visites des sites scientifiques tels les centrales électriques, le carbet des sciences, la SARA, des musées d’ici ou d’ailleurs). </a:t>
            </a:r>
          </a:p>
          <a:p>
            <a:endParaRPr lang="fr-FR" dirty="0"/>
          </a:p>
          <a:p>
            <a:endParaRPr lang="fr-FR" dirty="0">
              <a:solidFill>
                <a:srgbClr val="FF0000"/>
              </a:solidFill>
            </a:endParaRPr>
          </a:p>
        </p:txBody>
      </p:sp>
    </p:spTree>
    <p:extLst>
      <p:ext uri="{BB962C8B-B14F-4D97-AF65-F5344CB8AC3E}">
        <p14:creationId xmlns:p14="http://schemas.microsoft.com/office/powerpoint/2010/main" val="3312034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5BAE9B-CF48-B703-F378-E655C4505B63}"/>
              </a:ext>
            </a:extLst>
          </p:cNvPr>
          <p:cNvSpPr>
            <a:spLocks noGrp="1"/>
          </p:cNvSpPr>
          <p:nvPr>
            <p:ph type="title"/>
          </p:nvPr>
        </p:nvSpPr>
        <p:spPr>
          <a:xfrm>
            <a:off x="1294362" y="499720"/>
            <a:ext cx="9603275" cy="1049235"/>
          </a:xfrm>
        </p:spPr>
        <p:txBody>
          <a:bodyPr>
            <a:noAutofit/>
          </a:bodyPr>
          <a:lstStyle/>
          <a:p>
            <a:pPr algn="ctr"/>
            <a:r>
              <a:rPr lang="fr-FR" sz="4000" dirty="0">
                <a:solidFill>
                  <a:schemeClr val="accent6">
                    <a:lumMod val="50000"/>
                  </a:schemeClr>
                </a:solidFill>
              </a:rPr>
              <a:t>Paroles de Profs</a:t>
            </a:r>
            <a:endParaRPr lang="fr-FR" sz="4000" b="1" dirty="0">
              <a:solidFill>
                <a:schemeClr val="accent6">
                  <a:lumMod val="50000"/>
                </a:schemeClr>
              </a:solidFill>
            </a:endParaRPr>
          </a:p>
        </p:txBody>
      </p:sp>
      <p:sp>
        <p:nvSpPr>
          <p:cNvPr id="3" name="ZoneTexte 2">
            <a:extLst>
              <a:ext uri="{FF2B5EF4-FFF2-40B4-BE49-F238E27FC236}">
                <a16:creationId xmlns:a16="http://schemas.microsoft.com/office/drawing/2014/main" id="{0210A78E-E80C-8E93-EC21-00D34746A02B}"/>
              </a:ext>
            </a:extLst>
          </p:cNvPr>
          <p:cNvSpPr txBox="1"/>
          <p:nvPr/>
        </p:nvSpPr>
        <p:spPr>
          <a:xfrm>
            <a:off x="502333" y="1842992"/>
            <a:ext cx="11012333" cy="4247317"/>
          </a:xfrm>
          <a:prstGeom prst="rect">
            <a:avLst/>
          </a:prstGeom>
          <a:noFill/>
        </p:spPr>
        <p:txBody>
          <a:bodyPr wrap="square" rtlCol="0">
            <a:spAutoFit/>
          </a:bodyPr>
          <a:lstStyle/>
          <a:p>
            <a:r>
              <a:rPr lang="fr-FR" dirty="0"/>
              <a:t>L’enseignement des sciences physiques pour un si jeune public, plutôt immature dans leur motivation, sous-entend un enseignement dynamique, ludique et pointu.</a:t>
            </a:r>
          </a:p>
          <a:p>
            <a:r>
              <a:rPr lang="fr-FR" dirty="0"/>
              <a:t>Pour répondre à cette demande, il est essentiel de pouvoir compter sur un matériel adéquat en perpétuelle évolution et des formations en conséquences tout au long de notre carrière.</a:t>
            </a:r>
          </a:p>
          <a:p>
            <a:r>
              <a:rPr lang="fr-FR" dirty="0"/>
              <a:t>Des supports pédagogiques, vidéos, lunettes virtuelles, un lieu dédié en Martinique, des visites de sites scientifiques, des musées pour découvrir les sciences,… seraient des atouts majeurs pour nos jeunes intéressés par les nouvelles technologies.</a:t>
            </a:r>
          </a:p>
          <a:p>
            <a:r>
              <a:rPr lang="fr-FR" dirty="0"/>
              <a:t>Multiplier les échanges et les immersions de collègues en Lycée Professionnel et en Collèges favoriseraient grandement la connaissance des programmes mais du public et harmoniseraient les pratiques.</a:t>
            </a:r>
          </a:p>
          <a:p>
            <a:endParaRPr lang="fr-FR" dirty="0"/>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1405257907"/>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877</TotalTime>
  <Words>725</Words>
  <Application>Microsoft Office PowerPoint</Application>
  <PresentationFormat>Grand écran</PresentationFormat>
  <Paragraphs>122</Paragraphs>
  <Slides>7</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 CHRISTY</vt:lpstr>
      <vt:lpstr>Arial</vt:lpstr>
      <vt:lpstr>Calibri</vt:lpstr>
      <vt:lpstr>Gill Sans MT</vt:lpstr>
      <vt:lpstr>Symbol</vt:lpstr>
      <vt:lpstr>Galerie</vt:lpstr>
      <vt:lpstr>Liaison Collège-Lycée Professionnel</vt:lpstr>
      <vt:lpstr>Programme du cycle 3</vt:lpstr>
      <vt:lpstr>Programme de seconde professionnelle</vt:lpstr>
      <vt:lpstr>Comment se déroule une séance dans une classe de…</vt:lpstr>
      <vt:lpstr>Continuité des programmes</vt:lpstr>
      <vt:lpstr>Paroles d’élèves</vt:lpstr>
      <vt:lpstr>Paroles de Profs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Nadia Billo</dc:creator>
  <cp:lastModifiedBy>Nadia Billo</cp:lastModifiedBy>
  <cp:revision>13</cp:revision>
  <dcterms:created xsi:type="dcterms:W3CDTF">2024-02-23T21:25:08Z</dcterms:created>
  <dcterms:modified xsi:type="dcterms:W3CDTF">2024-05-09T19:50:10Z</dcterms:modified>
</cp:coreProperties>
</file>