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5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7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69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8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9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60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6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5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8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7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3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84B0B-6896-4731-A0C1-179C36951A2F}" type="datetimeFigureOut">
              <a:rPr lang="fr-FR" smtClean="0"/>
              <a:t>26/01/2022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25AC-6441-4321-BCF6-3E9828957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7A0DBD5-0AC4-4895-98CE-9BCE21E4E0BE}"/>
              </a:ext>
            </a:extLst>
          </p:cNvPr>
          <p:cNvGrpSpPr/>
          <p:nvPr/>
        </p:nvGrpSpPr>
        <p:grpSpPr>
          <a:xfrm>
            <a:off x="188417" y="201993"/>
            <a:ext cx="1301024" cy="785388"/>
            <a:chOff x="56842" y="133815"/>
            <a:chExt cx="1355307" cy="804675"/>
          </a:xfrm>
        </p:grpSpPr>
        <p:pic>
          <p:nvPicPr>
            <p:cNvPr id="5" name="Image 111">
              <a:extLst>
                <a:ext uri="{FF2B5EF4-FFF2-40B4-BE49-F238E27FC236}">
                  <a16:creationId xmlns:a16="http://schemas.microsoft.com/office/drawing/2014/main" id="{34FD9071-378B-4B64-B9A3-30D3145B3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2" y="133815"/>
              <a:ext cx="636812" cy="45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112" descr="entete_mission_LVE">
              <a:extLst>
                <a:ext uri="{FF2B5EF4-FFF2-40B4-BE49-F238E27FC236}">
                  <a16:creationId xmlns:a16="http://schemas.microsoft.com/office/drawing/2014/main" id="{D1D6A61C-6830-4C89-B9B0-DD3C7D06F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4" r="3778"/>
            <a:stretch>
              <a:fillRect/>
            </a:stretch>
          </p:blipFill>
          <p:spPr bwMode="auto">
            <a:xfrm>
              <a:off x="735874" y="183063"/>
              <a:ext cx="67627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1ECEB55-47E2-4943-B927-0C2D1A26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" y="707658"/>
              <a:ext cx="109677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438" algn="ctr"/>
                  <a:tab pos="5730875" algn="r"/>
                </a:tabLst>
                <a:defRPr/>
              </a:pP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1</a:t>
              </a:r>
              <a:r>
                <a:rPr kumimoji="0" lang="fr-FR" altLang="fr-FR" sz="900" b="0" i="0" u="none" strike="noStrike" kern="0" cap="none" spc="0" normalizeH="0" baseline="3000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</a:t>
              </a: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degr</a:t>
              </a: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fr-FR" alt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8" name="Image 110">
            <a:extLst>
              <a:ext uri="{FF2B5EF4-FFF2-40B4-BE49-F238E27FC236}">
                <a16:creationId xmlns:a16="http://schemas.microsoft.com/office/drawing/2014/main" id="{948E3796-BF07-41BB-96B6-66B81BD3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39" y="201993"/>
            <a:ext cx="4720862" cy="4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209F65-FCD0-4A92-A748-F04646FF124A}"/>
              </a:ext>
            </a:extLst>
          </p:cNvPr>
          <p:cNvSpPr/>
          <p:nvPr/>
        </p:nvSpPr>
        <p:spPr>
          <a:xfrm>
            <a:off x="523253" y="1027034"/>
            <a:ext cx="5915024" cy="110799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Séances EMILE : </a:t>
            </a:r>
            <a:r>
              <a:rPr lang="fr-FR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Musique et anglais Christmas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English </a:t>
            </a:r>
            <a:r>
              <a:rPr lang="fr-FR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fr-F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niveau 2 - période 2</a:t>
            </a: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une séance de 20 min par jour</a:t>
            </a:r>
          </a:p>
          <a:p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en musique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Décrire et comparer des éléments sonores / Comparer des musiques et identifier des ressemblances et des différences /Echanger, partager et argumenter</a:t>
            </a:r>
          </a:p>
          <a:p>
            <a:r>
              <a:rPr lang="fr-F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culturels</a:t>
            </a: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connaître un chant traditionnel de Noël en anglais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97355FB-D994-4938-8CB1-9E476A90F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98934"/>
              </p:ext>
            </p:extLst>
          </p:nvPr>
        </p:nvGraphicFramePr>
        <p:xfrm>
          <a:off x="402962" y="2579765"/>
          <a:ext cx="5915024" cy="4889845"/>
        </p:xfrm>
        <a:graphic>
          <a:graphicData uri="http://schemas.openxmlformats.org/drawingml/2006/table">
            <a:tbl>
              <a:tblPr firstRow="1" firstCol="1" bandRow="1"/>
              <a:tblGrid>
                <a:gridCol w="716870">
                  <a:extLst>
                    <a:ext uri="{9D8B030D-6E8A-4147-A177-3AD203B41FA5}">
                      <a16:colId xmlns:a16="http://schemas.microsoft.com/office/drawing/2014/main" val="2292706418"/>
                    </a:ext>
                  </a:extLst>
                </a:gridCol>
                <a:gridCol w="2396612">
                  <a:extLst>
                    <a:ext uri="{9D8B030D-6E8A-4147-A177-3AD203B41FA5}">
                      <a16:colId xmlns:a16="http://schemas.microsoft.com/office/drawing/2014/main" val="2997734870"/>
                    </a:ext>
                  </a:extLst>
                </a:gridCol>
                <a:gridCol w="2801542">
                  <a:extLst>
                    <a:ext uri="{9D8B030D-6E8A-4147-A177-3AD203B41FA5}">
                      <a16:colId xmlns:a16="http://schemas.microsoft.com/office/drawing/2014/main" val="3805408027"/>
                    </a:ext>
                  </a:extLst>
                </a:gridCol>
              </a:tblGrid>
              <a:tr h="241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Exemples d’activités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5343050"/>
                  </a:ext>
                </a:extLst>
              </a:tr>
              <a:tr h="747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 1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Ecouter et comprendre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Découverte de la chanson jingle Bells 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Ecoute de la chanson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de la chanson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Ecoute de la chanson (une version traditionnelle)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Recueil des représentations des élèves (lien avec Noël)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Identification de la langue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Lien avec Vive le vent ! (Préciser que les paroles ne veulent pas dire la même chose en français)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écoute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Repérage et Identification de mots connus ou familiers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sonorités (ex : lever la main chaque fois que l’on entend le son recherché)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mots : « Jingle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bells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évidence des paroles de la chanson (le refrain)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Dernière écoute (peu servir de validation en lien avec les propositions faites par les élèves)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48446045"/>
                  </a:ext>
                </a:extLst>
              </a:tr>
              <a:tr h="600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 2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Apprentissage de la chanson 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Mémoriser et répéter des paroles en anglais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Chanter ensemble et en suivant un tempo donné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Apprentissage du refrain et du premier couplet.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Plusieurs séances sont à prévoir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Travail sur les percussions corporelles pour accompagner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6008169"/>
                  </a:ext>
                </a:extLst>
              </a:tr>
            </a:tbl>
          </a:graphicData>
        </a:graphic>
      </p:graphicFrame>
      <p:pic>
        <p:nvPicPr>
          <p:cNvPr id="12" name="Image 11" descr="Le Monde d&amp;#39;Hugo - Jingle bells - Version Karaoke - YouTube">
            <a:extLst>
              <a:ext uri="{FF2B5EF4-FFF2-40B4-BE49-F238E27FC236}">
                <a16:creationId xmlns:a16="http://schemas.microsoft.com/office/drawing/2014/main" id="{D973715F-16D5-4217-B3F3-EB43E482747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7598309"/>
            <a:ext cx="2466975" cy="138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0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7A0DBD5-0AC4-4895-98CE-9BCE21E4E0BE}"/>
              </a:ext>
            </a:extLst>
          </p:cNvPr>
          <p:cNvGrpSpPr/>
          <p:nvPr/>
        </p:nvGrpSpPr>
        <p:grpSpPr>
          <a:xfrm>
            <a:off x="188417" y="201993"/>
            <a:ext cx="1301024" cy="785388"/>
            <a:chOff x="56842" y="133815"/>
            <a:chExt cx="1355307" cy="804675"/>
          </a:xfrm>
        </p:grpSpPr>
        <p:pic>
          <p:nvPicPr>
            <p:cNvPr id="5" name="Image 111">
              <a:extLst>
                <a:ext uri="{FF2B5EF4-FFF2-40B4-BE49-F238E27FC236}">
                  <a16:creationId xmlns:a16="http://schemas.microsoft.com/office/drawing/2014/main" id="{34FD9071-378B-4B64-B9A3-30D3145B3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2" y="133815"/>
              <a:ext cx="636812" cy="45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112" descr="entete_mission_LVE">
              <a:extLst>
                <a:ext uri="{FF2B5EF4-FFF2-40B4-BE49-F238E27FC236}">
                  <a16:creationId xmlns:a16="http://schemas.microsoft.com/office/drawing/2014/main" id="{D1D6A61C-6830-4C89-B9B0-DD3C7D06F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4" r="3778"/>
            <a:stretch>
              <a:fillRect/>
            </a:stretch>
          </p:blipFill>
          <p:spPr bwMode="auto">
            <a:xfrm>
              <a:off x="735874" y="183063"/>
              <a:ext cx="67627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1ECEB55-47E2-4943-B927-0C2D1A26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" y="707658"/>
              <a:ext cx="109677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438" algn="ctr"/>
                  <a:tab pos="5730875" algn="r"/>
                </a:tabLst>
                <a:defRPr/>
              </a:pP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1</a:t>
              </a:r>
              <a:r>
                <a:rPr kumimoji="0" lang="fr-FR" altLang="fr-FR" sz="900" b="0" i="0" u="none" strike="noStrike" kern="0" cap="none" spc="0" normalizeH="0" baseline="3000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</a:t>
              </a: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degr</a:t>
              </a: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fr-FR" alt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8" name="Image 110">
            <a:extLst>
              <a:ext uri="{FF2B5EF4-FFF2-40B4-BE49-F238E27FC236}">
                <a16:creationId xmlns:a16="http://schemas.microsoft.com/office/drawing/2014/main" id="{948E3796-BF07-41BB-96B6-66B81BD3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39" y="201993"/>
            <a:ext cx="4720862" cy="4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209F65-FCD0-4A92-A748-F04646FF124A}"/>
              </a:ext>
            </a:extLst>
          </p:cNvPr>
          <p:cNvSpPr/>
          <p:nvPr/>
        </p:nvSpPr>
        <p:spPr>
          <a:xfrm>
            <a:off x="523253" y="1027034"/>
            <a:ext cx="5915024" cy="111184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Séances EMILE : </a:t>
            </a:r>
            <a:r>
              <a:rPr lang="fr-FR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Musique et anglais Christmas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English </a:t>
            </a:r>
            <a:r>
              <a:rPr lang="fr-FR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fr-F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niveau 2 - période 2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une séance de 20 min par jour</a:t>
            </a:r>
          </a:p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en musique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Décrire et comparer des éléments sonores / Comparer des musiques et identifier des ressemblances et des différences /Echanger, partager et argumenter</a:t>
            </a:r>
          </a:p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culturels 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connaître un chant traditionnel de Noël en anglais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197355FB-D994-4938-8CB1-9E476A90F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16744"/>
              </p:ext>
            </p:extLst>
          </p:nvPr>
        </p:nvGraphicFramePr>
        <p:xfrm>
          <a:off x="455716" y="2764261"/>
          <a:ext cx="5915024" cy="4288543"/>
        </p:xfrm>
        <a:graphic>
          <a:graphicData uri="http://schemas.openxmlformats.org/drawingml/2006/table">
            <a:tbl>
              <a:tblPr firstRow="1" firstCol="1" bandRow="1"/>
              <a:tblGrid>
                <a:gridCol w="716870">
                  <a:extLst>
                    <a:ext uri="{9D8B030D-6E8A-4147-A177-3AD203B41FA5}">
                      <a16:colId xmlns:a16="http://schemas.microsoft.com/office/drawing/2014/main" val="2292706418"/>
                    </a:ext>
                  </a:extLst>
                </a:gridCol>
                <a:gridCol w="2396612">
                  <a:extLst>
                    <a:ext uri="{9D8B030D-6E8A-4147-A177-3AD203B41FA5}">
                      <a16:colId xmlns:a16="http://schemas.microsoft.com/office/drawing/2014/main" val="2997734870"/>
                    </a:ext>
                  </a:extLst>
                </a:gridCol>
                <a:gridCol w="2801542">
                  <a:extLst>
                    <a:ext uri="{9D8B030D-6E8A-4147-A177-3AD203B41FA5}">
                      <a16:colId xmlns:a16="http://schemas.microsoft.com/office/drawing/2014/main" val="3805408027"/>
                    </a:ext>
                  </a:extLst>
                </a:gridCol>
              </a:tblGrid>
              <a:tr h="635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Modèle d’approche pour l’apprentissage des LVE à partir de supports authentiques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Exemples d’activités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5343050"/>
                  </a:ext>
                </a:extLst>
              </a:tr>
              <a:tr h="2403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 3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Ecoute de différentes versions de « Jingle bells 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Pré-requis : Ecoute de la chanson et apprentissage du refrain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Objectifs 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●</a:t>
                      </a: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Ecouter et découvrir différentes orchestrations, interprétations et variantes d’une chanson connue 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●</a:t>
                      </a: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Développer ses compétences d’écoute active (vocabulaire musical : the rhythm / The lyrics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●</a:t>
                      </a: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Apprendre à identifier différents genres musicaux (les instruments, les types de voix, le rythme)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en route : Ecoute de 10 extraits musicaux.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 vos cahiers, écrivez cz que vous entendez.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élèves prennent des notes au cahier de brouillon.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à 30 s par extrait 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→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indiquez le numéro de la chanson à chaque fois. (Can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piano ? A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guitar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……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Jazzy (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saxo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rocky, man/boy, woman/girl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Partage des observations faites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Apprentissage de la chanson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45830681"/>
                  </a:ext>
                </a:extLst>
              </a:tr>
              <a:tr h="896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 4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Apprentissage de la chanson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Apprentissage du 2</a:t>
                      </a:r>
                      <a:r>
                        <a:rPr lang="fr-FR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couplet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9918438"/>
                  </a:ext>
                </a:extLst>
              </a:tr>
            </a:tbl>
          </a:graphicData>
        </a:graphic>
      </p:graphicFrame>
      <p:pic>
        <p:nvPicPr>
          <p:cNvPr id="12" name="Image 11" descr="17,950 Enfant Qui Chante Imágenes y Fotos - 123RF">
            <a:extLst>
              <a:ext uri="{FF2B5EF4-FFF2-40B4-BE49-F238E27FC236}">
                <a16:creationId xmlns:a16="http://schemas.microsoft.com/office/drawing/2014/main" id="{6D5E6455-8C0C-427A-9CEC-76C15F5272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2" y="7231141"/>
            <a:ext cx="2530475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28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7A0DBD5-0AC4-4895-98CE-9BCE21E4E0BE}"/>
              </a:ext>
            </a:extLst>
          </p:cNvPr>
          <p:cNvGrpSpPr/>
          <p:nvPr/>
        </p:nvGrpSpPr>
        <p:grpSpPr>
          <a:xfrm>
            <a:off x="188417" y="201993"/>
            <a:ext cx="1301024" cy="785388"/>
            <a:chOff x="56842" y="133815"/>
            <a:chExt cx="1355307" cy="804675"/>
          </a:xfrm>
        </p:grpSpPr>
        <p:pic>
          <p:nvPicPr>
            <p:cNvPr id="5" name="Image 111">
              <a:extLst>
                <a:ext uri="{FF2B5EF4-FFF2-40B4-BE49-F238E27FC236}">
                  <a16:creationId xmlns:a16="http://schemas.microsoft.com/office/drawing/2014/main" id="{34FD9071-378B-4B64-B9A3-30D3145B3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2" y="133815"/>
              <a:ext cx="636812" cy="457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112" descr="entete_mission_LVE">
              <a:extLst>
                <a:ext uri="{FF2B5EF4-FFF2-40B4-BE49-F238E27FC236}">
                  <a16:creationId xmlns:a16="http://schemas.microsoft.com/office/drawing/2014/main" id="{D1D6A61C-6830-4C89-B9B0-DD3C7D06F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4" r="3778"/>
            <a:stretch>
              <a:fillRect/>
            </a:stretch>
          </p:blipFill>
          <p:spPr bwMode="auto">
            <a:xfrm>
              <a:off x="735874" y="183063"/>
              <a:ext cx="676275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1ECEB55-47E2-4943-B927-0C2D1A26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" y="707658"/>
              <a:ext cx="109677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865438" algn="ctr"/>
                  <a:tab pos="5730875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865438" algn="ctr"/>
                  <a:tab pos="5730875" algn="r"/>
                </a:tabLst>
                <a:defRPr/>
              </a:pP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1</a:t>
              </a:r>
              <a:r>
                <a:rPr kumimoji="0" lang="fr-FR" altLang="fr-FR" sz="900" b="0" i="0" u="none" strike="noStrike" kern="0" cap="none" spc="0" normalizeH="0" baseline="3000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</a:t>
              </a: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Handwriting" panose="03010101010101010101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degr</a:t>
              </a:r>
              <a:r>
                <a:rPr kumimoji="0" lang="fr-FR" altLang="fr-FR" sz="900" b="0" i="0" u="none" strike="noStrike" kern="0" cap="none" spc="0" normalizeH="0" baseline="0" noProof="0" dirty="0" bmk="_Hlk49758744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</a:t>
              </a:r>
              <a:r>
                <a:rPr kumimoji="0" lang="fr-FR" altLang="fr-F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kumimoji="0" lang="fr-FR" alt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8" name="Image 110">
            <a:extLst>
              <a:ext uri="{FF2B5EF4-FFF2-40B4-BE49-F238E27FC236}">
                <a16:creationId xmlns:a16="http://schemas.microsoft.com/office/drawing/2014/main" id="{948E3796-BF07-41BB-96B6-66B81BD3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39" y="201993"/>
            <a:ext cx="4720862" cy="47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209F65-FCD0-4A92-A748-F04646FF124A}"/>
              </a:ext>
            </a:extLst>
          </p:cNvPr>
          <p:cNvSpPr/>
          <p:nvPr/>
        </p:nvSpPr>
        <p:spPr>
          <a:xfrm>
            <a:off x="523253" y="1027034"/>
            <a:ext cx="5915024" cy="111184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Séances EMILE : </a:t>
            </a:r>
            <a:r>
              <a:rPr lang="fr-FR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Musique et anglais Christmas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fr-F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English </a:t>
            </a:r>
            <a:r>
              <a:rPr lang="fr-FR" sz="11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fr-FR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niveau 2 - période 2</a:t>
            </a:r>
            <a:endParaRPr lang="fr-FR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une séance de 20 min par jour</a:t>
            </a:r>
          </a:p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en musique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Décrire et comparer des éléments sonores / Comparer des musiques et identifier des ressemblances et des différences /Echanger, partager et argumenter</a:t>
            </a:r>
          </a:p>
          <a:p>
            <a:pPr lvl="0"/>
            <a:r>
              <a:rPr lang="fr-FR" sz="1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culturels</a:t>
            </a:r>
            <a:r>
              <a:rPr lang="fr-FR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connaître un chant traditionnel de Noël en anglais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E672613-D3CA-4121-BD38-C3C46F9FF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29336"/>
              </p:ext>
            </p:extLst>
          </p:nvPr>
        </p:nvGraphicFramePr>
        <p:xfrm>
          <a:off x="374430" y="2646255"/>
          <a:ext cx="5927832" cy="6184394"/>
        </p:xfrm>
        <a:graphic>
          <a:graphicData uri="http://schemas.openxmlformats.org/drawingml/2006/table">
            <a:tbl>
              <a:tblPr firstRow="1" firstCol="1" bandRow="1"/>
              <a:tblGrid>
                <a:gridCol w="250355">
                  <a:extLst>
                    <a:ext uri="{9D8B030D-6E8A-4147-A177-3AD203B41FA5}">
                      <a16:colId xmlns:a16="http://schemas.microsoft.com/office/drawing/2014/main" val="2705623063"/>
                    </a:ext>
                  </a:extLst>
                </a:gridCol>
                <a:gridCol w="779005">
                  <a:extLst>
                    <a:ext uri="{9D8B030D-6E8A-4147-A177-3AD203B41FA5}">
                      <a16:colId xmlns:a16="http://schemas.microsoft.com/office/drawing/2014/main" val="4068382513"/>
                    </a:ext>
                  </a:extLst>
                </a:gridCol>
                <a:gridCol w="2336591">
                  <a:extLst>
                    <a:ext uri="{9D8B030D-6E8A-4147-A177-3AD203B41FA5}">
                      <a16:colId xmlns:a16="http://schemas.microsoft.com/office/drawing/2014/main" val="4274214396"/>
                    </a:ext>
                  </a:extLst>
                </a:gridCol>
                <a:gridCol w="2561881">
                  <a:extLst>
                    <a:ext uri="{9D8B030D-6E8A-4147-A177-3AD203B41FA5}">
                      <a16:colId xmlns:a16="http://schemas.microsoft.com/office/drawing/2014/main" val="3893173435"/>
                    </a:ext>
                  </a:extLst>
                </a:gridCol>
              </a:tblGrid>
              <a:tr h="59753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Grille d’écoute de jingle </a:t>
                      </a:r>
                      <a:r>
                        <a:rPr lang="fr-F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bells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Composé en 1857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Thème : chanson de Noël                                                                                                                              Auteur : James Lord </a:t>
                      </a:r>
                      <a:r>
                        <a:rPr lang="fr-FR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Pierpont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(américain)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4470"/>
                  </a:ext>
                </a:extLst>
              </a:tr>
              <a:tr h="19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Genre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Interprète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Orchestration/chant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6286441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Classique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Harpiste (harp)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Orchestre (an orchestra)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2841972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Jazz (it’s jazzy)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Duke Ellington and son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Version instrumentale (instrumental version)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Orchestre/formation (a jazz band)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Trompette (trumpet)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672175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Classique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Orchestre symphonique (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symphony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orchestra)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Métalophone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Percussions (percussion)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6014790"/>
                  </a:ext>
                </a:extLst>
              </a:tr>
              <a:tr h="799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Jazz (It’s jazzy)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Frank Sinatra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Chœur d’hommes (choir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Chanteur (man/boy, voix soliste)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Batterie (drums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Clochettes (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bells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2586919"/>
                  </a:ext>
                </a:extLst>
              </a:tr>
              <a:tr h="395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Diana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Krall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Chanteuse (singer, girl,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woman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Orchestre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jazz (a jazz band)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74050337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Jazz (It’s jazzy)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Michael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Bublé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Chœurs de femmes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Chanteur (man/boy)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6674449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Jazz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Glenn Miller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Orchestre de jazz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Ouverture instrumentale longue 1’15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Trompette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5188425"/>
                  </a:ext>
                </a:extLst>
              </a:tr>
              <a:tr h="378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Comptine enfants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Vive le vent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Version française (adaptation française de Francis Blanche)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6713792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Jingle bells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Bobby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Helm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 (a rock 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song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Paroles différentes (</a:t>
                      </a:r>
                      <a:r>
                        <a:rPr lang="fr-FR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lyrics)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35974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Ronettes (girl group)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Chanteuses + chœur féminin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variante</a:t>
                      </a:r>
                    </a:p>
                  </a:txBody>
                  <a:tcPr marL="45650" marR="456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22117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579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2404</TotalTime>
  <Words>789</Words>
  <Application>Microsoft Office PowerPoint</Application>
  <PresentationFormat>Affichage à l'écran (4:3)</PresentationFormat>
  <Paragraphs>136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Lucida Handwriting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cmarie-sainte</dc:creator>
  <cp:lastModifiedBy>Lucile MARIE-SAINTE</cp:lastModifiedBy>
  <cp:revision>23</cp:revision>
  <dcterms:created xsi:type="dcterms:W3CDTF">2021-11-08T20:47:48Z</dcterms:created>
  <dcterms:modified xsi:type="dcterms:W3CDTF">2022-01-26T19:27:13Z</dcterms:modified>
</cp:coreProperties>
</file>