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5" d="100"/>
          <a:sy n="55" d="100"/>
        </p:scale>
        <p:origin x="22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1884B0B-6896-4731-A0C1-179C36951A2F}" type="datetimeFigureOut">
              <a:rPr lang="fr-FR" smtClean="0"/>
              <a:t>22/01/2022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416857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1884B0B-6896-4731-A0C1-179C36951A2F}" type="datetimeFigureOut">
              <a:rPr lang="fr-FR" smtClean="0"/>
              <a:t>22/01/2022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251969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1884B0B-6896-4731-A0C1-179C36951A2F}" type="datetimeFigureOut">
              <a:rPr lang="fr-FR" smtClean="0"/>
              <a:t>22/01/2022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110185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1884B0B-6896-4731-A0C1-179C36951A2F}" type="datetimeFigureOut">
              <a:rPr lang="fr-FR" smtClean="0"/>
              <a:t>22/01/2022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367693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1884B0B-6896-4731-A0C1-179C36951A2F}" type="datetimeFigureOut">
              <a:rPr lang="fr-FR" smtClean="0"/>
              <a:t>22/01/2022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208560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1884B0B-6896-4731-A0C1-179C36951A2F}" type="datetimeFigureOut">
              <a:rPr lang="fr-FR" smtClean="0"/>
              <a:t>22/01/2022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4016667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1884B0B-6896-4731-A0C1-179C36951A2F}" type="datetimeFigureOut">
              <a:rPr lang="fr-FR" smtClean="0"/>
              <a:t>22/01/2022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187545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1884B0B-6896-4731-A0C1-179C36951A2F}" type="datetimeFigureOut">
              <a:rPr lang="fr-FR" smtClean="0"/>
              <a:t>22/01/2022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180983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84B0B-6896-4731-A0C1-179C36951A2F}" type="datetimeFigureOut">
              <a:rPr lang="fr-FR" smtClean="0"/>
              <a:t>22/01/2022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34436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41884B0B-6896-4731-A0C1-179C36951A2F}" type="datetimeFigureOut">
              <a:rPr lang="fr-FR" smtClean="0"/>
              <a:t>22/01/2022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26717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41884B0B-6896-4731-A0C1-179C36951A2F}" type="datetimeFigureOut">
              <a:rPr lang="fr-FR" smtClean="0"/>
              <a:t>22/01/2022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1CA25AC-6441-4321-BCF6-3E98289578C1}" type="slidenum">
              <a:rPr lang="fr-FR" smtClean="0"/>
              <a:t>‹N°›</a:t>
            </a:fld>
            <a:endParaRPr lang="fr-FR"/>
          </a:p>
        </p:txBody>
      </p:sp>
    </p:spTree>
    <p:extLst>
      <p:ext uri="{BB962C8B-B14F-4D97-AF65-F5344CB8AC3E}">
        <p14:creationId xmlns:p14="http://schemas.microsoft.com/office/powerpoint/2010/main" val="122743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1884B0B-6896-4731-A0C1-179C36951A2F}" type="datetimeFigureOut">
              <a:rPr lang="fr-FR" smtClean="0"/>
              <a:t>22/01/2022</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1CA25AC-6441-4321-BCF6-3E98289578C1}" type="slidenum">
              <a:rPr lang="fr-FR" smtClean="0"/>
              <a:t>‹N°›</a:t>
            </a:fld>
            <a:endParaRPr lang="fr-FR"/>
          </a:p>
        </p:txBody>
      </p:sp>
    </p:spTree>
    <p:extLst>
      <p:ext uri="{BB962C8B-B14F-4D97-AF65-F5344CB8AC3E}">
        <p14:creationId xmlns:p14="http://schemas.microsoft.com/office/powerpoint/2010/main" val="318045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07A0DBD5-0AC4-4895-98CE-9BCE21E4E0BE}"/>
              </a:ext>
            </a:extLst>
          </p:cNvPr>
          <p:cNvGrpSpPr/>
          <p:nvPr/>
        </p:nvGrpSpPr>
        <p:grpSpPr>
          <a:xfrm>
            <a:off x="188417" y="201993"/>
            <a:ext cx="1301024" cy="785388"/>
            <a:chOff x="56842" y="133815"/>
            <a:chExt cx="1355307" cy="804675"/>
          </a:xfrm>
        </p:grpSpPr>
        <p:pic>
          <p:nvPicPr>
            <p:cNvPr id="5" name="Image 111">
              <a:extLst>
                <a:ext uri="{FF2B5EF4-FFF2-40B4-BE49-F238E27FC236}">
                  <a16:creationId xmlns:a16="http://schemas.microsoft.com/office/drawing/2014/main" id="{34FD9071-378B-4B64-B9A3-30D3145B3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42" y="133815"/>
              <a:ext cx="636812" cy="45719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112" descr="entete_mission_LVE">
              <a:extLst>
                <a:ext uri="{FF2B5EF4-FFF2-40B4-BE49-F238E27FC236}">
                  <a16:creationId xmlns:a16="http://schemas.microsoft.com/office/drawing/2014/main" id="{D1D6A61C-6830-4C89-B9B0-DD3C7D06F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9294" r="3778"/>
            <a:stretch>
              <a:fillRect/>
            </a:stretch>
          </p:blipFill>
          <p:spPr bwMode="auto">
            <a:xfrm>
              <a:off x="735874" y="183063"/>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7">
              <a:extLst>
                <a:ext uri="{FF2B5EF4-FFF2-40B4-BE49-F238E27FC236}">
                  <a16:creationId xmlns:a16="http://schemas.microsoft.com/office/drawing/2014/main" id="{91ECEB55-47E2-4943-B927-0C2D1A26E273}"/>
                </a:ext>
              </a:extLst>
            </p:cNvPr>
            <p:cNvSpPr>
              <a:spLocks noChangeArrowheads="1"/>
            </p:cNvSpPr>
            <p:nvPr/>
          </p:nvSpPr>
          <p:spPr bwMode="auto">
            <a:xfrm>
              <a:off x="244475" y="707658"/>
              <a:ext cx="109677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tab pos="2865438" algn="ctr"/>
                  <a:tab pos="5730875" algn="r"/>
                </a:tabLst>
                <a:defRPr/>
              </a:pPr>
              <a:r>
                <a:rPr kumimoji="0" lang="fr-FR" altLang="fr-FR" sz="900" b="0" i="0" u="none" strike="noStrike" kern="0" cap="none" spc="0" normalizeH="0" baseline="0" noProof="0" dirty="0" bmk="_Hlk49758744">
                  <a:ln>
                    <a:noFill/>
                  </a:ln>
                  <a:solidFill>
                    <a:prstClr val="black"/>
                  </a:solidFill>
                  <a:effectLst/>
                  <a:uLnTx/>
                  <a:uFillTx/>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kern="0" cap="none" spc="0" normalizeH="0" baseline="30000" noProof="0" dirty="0" bmk="_Hlk49758744">
                  <a:ln>
                    <a:noFill/>
                  </a:ln>
                  <a:solidFill>
                    <a:prstClr val="black"/>
                  </a:solidFill>
                  <a:effectLst/>
                  <a:uLnTx/>
                  <a:uFillTx/>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kern="0" cap="none" spc="0" normalizeH="0" baseline="0" noProof="0" dirty="0" bmk="_Hlk49758744">
                  <a:ln>
                    <a:noFill/>
                  </a:ln>
                  <a:solidFill>
                    <a:prstClr val="black"/>
                  </a:solidFill>
                  <a:effectLst/>
                  <a:uLnTx/>
                  <a:uFillTx/>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kern="0" cap="none" spc="0" normalizeH="0" baseline="0" noProof="0" dirty="0" bmk="_Hlk49758744">
                  <a:ln>
                    <a:noFill/>
                  </a:ln>
                  <a:solidFill>
                    <a:prstClr val="black"/>
                  </a:solidFill>
                  <a:effectLst/>
                  <a:uLnTx/>
                  <a:uFillTx/>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kern="0" cap="none" spc="0" normalizeH="0" baseline="0" noProof="0" dirty="0">
                <a:ln>
                  <a:noFill/>
                </a:ln>
                <a:solidFill>
                  <a:prstClr val="black"/>
                </a:solidFill>
                <a:effectLst/>
                <a:uLnTx/>
                <a:uFillTx/>
                <a:latin typeface="Arial" panose="020B0604020202020204" pitchFamily="34" charset="0"/>
              </a:endParaRPr>
            </a:p>
          </p:txBody>
        </p:sp>
      </p:grpSp>
      <p:pic>
        <p:nvPicPr>
          <p:cNvPr id="8" name="Image 110">
            <a:extLst>
              <a:ext uri="{FF2B5EF4-FFF2-40B4-BE49-F238E27FC236}">
                <a16:creationId xmlns:a16="http://schemas.microsoft.com/office/drawing/2014/main" id="{948E3796-BF07-41BB-96B6-66B81BD36D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8839" y="201993"/>
            <a:ext cx="4720862" cy="47413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7F209F65-FCD0-4A92-A748-F04646FF124A}"/>
              </a:ext>
            </a:extLst>
          </p:cNvPr>
          <p:cNvSpPr/>
          <p:nvPr/>
        </p:nvSpPr>
        <p:spPr>
          <a:xfrm>
            <a:off x="523253" y="1027034"/>
            <a:ext cx="5915024" cy="1111843"/>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a:spAutoFit/>
          </a:bodyPr>
          <a:lstStyle/>
          <a:p>
            <a:r>
              <a:rPr lang="fr-FR" sz="1100" b="1" dirty="0" err="1">
                <a:latin typeface="Calibri" panose="020F0502020204030204" pitchFamily="34" charset="0"/>
                <a:ea typeface="Calibri" panose="020F0502020204030204" pitchFamily="34" charset="0"/>
                <a:cs typeface="Times New Roman" panose="02020603050405020304" pitchFamily="18" charset="0"/>
              </a:rPr>
              <a:t>My</a:t>
            </a:r>
            <a:r>
              <a:rPr lang="fr-FR" sz="1100" b="1" dirty="0">
                <a:latin typeface="Calibri" panose="020F0502020204030204" pitchFamily="34" charset="0"/>
                <a:ea typeface="Calibri" panose="020F0502020204030204" pitchFamily="34" charset="0"/>
                <a:cs typeface="Times New Roman" panose="02020603050405020304" pitchFamily="18" charset="0"/>
              </a:rPr>
              <a:t> English Week – niveau 1 – période 1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r>
              <a:rPr lang="fr-FR" sz="1100" b="1" dirty="0">
                <a:latin typeface="Calibri" panose="020F0502020204030204" pitchFamily="34" charset="0"/>
                <a:ea typeface="Calibri" panose="020F0502020204030204" pitchFamily="34" charset="0"/>
                <a:cs typeface="Times New Roman" panose="02020603050405020304" pitchFamily="18" charset="0"/>
              </a:rPr>
              <a:t>Projet : se présenter</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r>
              <a:rPr lang="fr-FR" sz="1100" dirty="0">
                <a:latin typeface="Calibri" panose="020F0502020204030204" pitchFamily="34" charset="0"/>
                <a:ea typeface="Calibri" panose="020F0502020204030204" pitchFamily="34" charset="0"/>
                <a:cs typeface="Times New Roman" panose="02020603050405020304" pitchFamily="18" charset="0"/>
              </a:rPr>
              <a:t>Durée : 15 min par jour</a:t>
            </a:r>
          </a:p>
          <a:p>
            <a:r>
              <a:rPr lang="fr-FR" sz="1100" b="1" dirty="0">
                <a:latin typeface="Calibri" panose="020F0502020204030204" pitchFamily="34" charset="0"/>
                <a:ea typeface="Calibri" panose="020F0502020204030204" pitchFamily="34" charset="0"/>
                <a:cs typeface="Times New Roman" panose="02020603050405020304" pitchFamily="18" charset="0"/>
              </a:rPr>
              <a:t>Objectifs linguistiques</a:t>
            </a:r>
            <a:r>
              <a:rPr lang="fr-FR" sz="1100" dirty="0">
                <a:latin typeface="Calibri" panose="020F0502020204030204" pitchFamily="34" charset="0"/>
                <a:ea typeface="Calibri" panose="020F0502020204030204" pitchFamily="34" charset="0"/>
                <a:cs typeface="Times New Roman" panose="02020603050405020304" pitchFamily="18" charset="0"/>
              </a:rPr>
              <a:t> : </a:t>
            </a:r>
          </a:p>
          <a:p>
            <a:pPr marL="342900" lvl="0" indent="-342900">
              <a:buFont typeface="Symbol" panose="05050102010706020507" pitchFamily="18" charset="2"/>
              <a:buChar char=""/>
            </a:pPr>
            <a:r>
              <a:rPr lang="en-US" sz="1100" dirty="0" err="1">
                <a:latin typeface="Calibri" panose="020F0502020204030204" pitchFamily="34" charset="0"/>
                <a:ea typeface="Calibri" panose="020F0502020204030204" pitchFamily="34" charset="0"/>
                <a:cs typeface="Times New Roman" panose="02020603050405020304" pitchFamily="18" charset="0"/>
              </a:rPr>
              <a:t>phonologie</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b="1" dirty="0">
                <a:latin typeface="Calibri" panose="020F0502020204030204" pitchFamily="34" charset="0"/>
                <a:ea typeface="Calibri" panose="020F0502020204030204" pitchFamily="34" charset="0"/>
                <a:cs typeface="Times New Roman" panose="02020603050405020304" pitchFamily="18" charset="0"/>
              </a:rPr>
              <a:t>[h]</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b="1" dirty="0">
                <a:latin typeface="Calibri" panose="020F0502020204030204" pitchFamily="34" charset="0"/>
                <a:ea typeface="Calibri" panose="020F0502020204030204" pitchFamily="34" charset="0"/>
                <a:cs typeface="Times New Roman" panose="02020603050405020304" pitchFamily="18" charset="0"/>
              </a:rPr>
              <a:t>h</a:t>
            </a:r>
            <a:r>
              <a:rPr lang="en-US" sz="1100" dirty="0">
                <a:latin typeface="Calibri" panose="020F0502020204030204" pitchFamily="34" charset="0"/>
                <a:ea typeface="Calibri" panose="020F0502020204030204" pitchFamily="34" charset="0"/>
                <a:cs typeface="Times New Roman" panose="02020603050405020304" pitchFamily="18" charset="0"/>
              </a:rPr>
              <a:t>ello) ; </a:t>
            </a:r>
            <a:r>
              <a:rPr lang="en-US" sz="1100" b="1" dirty="0">
                <a:latin typeface="Calibri" panose="020F0502020204030204" pitchFamily="34" charset="0"/>
                <a:ea typeface="Calibri" panose="020F0502020204030204" pitchFamily="34" charset="0"/>
                <a:cs typeface="Times New Roman" panose="02020603050405020304" pitchFamily="18" charset="0"/>
              </a:rPr>
              <a:t>[</a:t>
            </a:r>
            <a:r>
              <a:rPr lang="en-US" sz="1100" b="1" dirty="0" err="1">
                <a:latin typeface="Calibri" panose="020F0502020204030204" pitchFamily="34" charset="0"/>
                <a:ea typeface="Calibri" panose="020F0502020204030204" pitchFamily="34" charset="0"/>
                <a:cs typeface="Times New Roman" panose="02020603050405020304" pitchFamily="18" charset="0"/>
              </a:rPr>
              <a:t>ei</a:t>
            </a:r>
            <a:r>
              <a:rPr lang="en-US" sz="1100" dirty="0">
                <a:latin typeface="Calibri" panose="020F0502020204030204" pitchFamily="34" charset="0"/>
                <a:ea typeface="Calibri" panose="020F0502020204030204" pitchFamily="34" charset="0"/>
                <a:cs typeface="Times New Roman" panose="02020603050405020304" pitchFamily="18" charset="0"/>
              </a:rPr>
              <a:t>] (n</a:t>
            </a:r>
            <a:r>
              <a:rPr lang="en-US" sz="1100" b="1" dirty="0">
                <a:latin typeface="Calibri" panose="020F0502020204030204" pitchFamily="34" charset="0"/>
                <a:ea typeface="Calibri" panose="020F0502020204030204" pitchFamily="34" charset="0"/>
                <a:cs typeface="Times New Roman" panose="02020603050405020304" pitchFamily="18" charset="0"/>
              </a:rPr>
              <a:t>a</a:t>
            </a:r>
            <a:r>
              <a:rPr lang="en-US" sz="1100" dirty="0">
                <a:latin typeface="Calibri" panose="020F0502020204030204" pitchFamily="34" charset="0"/>
                <a:ea typeface="Calibri" panose="020F0502020204030204" pitchFamily="34" charset="0"/>
                <a:cs typeface="Times New Roman" panose="02020603050405020304" pitchFamily="18" charset="0"/>
              </a:rPr>
              <a:t>me)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100" dirty="0">
                <a:latin typeface="Calibri" panose="020F0502020204030204" pitchFamily="34" charset="0"/>
                <a:ea typeface="Calibri" panose="020F0502020204030204" pitchFamily="34" charset="0"/>
                <a:cs typeface="Times New Roman" panose="02020603050405020304" pitchFamily="18" charset="0"/>
              </a:rPr>
              <a:t>structures </a:t>
            </a:r>
            <a:r>
              <a:rPr lang="en-US" sz="1100" dirty="0" err="1">
                <a:latin typeface="Calibri" panose="020F0502020204030204" pitchFamily="34" charset="0"/>
                <a:ea typeface="Calibri" panose="020F0502020204030204" pitchFamily="34" charset="0"/>
                <a:cs typeface="Times New Roman" panose="02020603050405020304" pitchFamily="18" charset="0"/>
              </a:rPr>
              <a:t>linguistiques</a:t>
            </a: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au 10">
            <a:extLst>
              <a:ext uri="{FF2B5EF4-FFF2-40B4-BE49-F238E27FC236}">
                <a16:creationId xmlns:a16="http://schemas.microsoft.com/office/drawing/2014/main" id="{197355FB-D994-4938-8CB1-9E476A90F61D}"/>
              </a:ext>
            </a:extLst>
          </p:cNvPr>
          <p:cNvGraphicFramePr>
            <a:graphicFrameLocks noGrp="1"/>
          </p:cNvGraphicFramePr>
          <p:nvPr>
            <p:extLst>
              <p:ext uri="{D42A27DB-BD31-4B8C-83A1-F6EECF244321}">
                <p14:modId xmlns:p14="http://schemas.microsoft.com/office/powerpoint/2010/main" val="788912300"/>
              </p:ext>
            </p:extLst>
          </p:nvPr>
        </p:nvGraphicFramePr>
        <p:xfrm>
          <a:off x="402962" y="2579765"/>
          <a:ext cx="5915024" cy="5537201"/>
        </p:xfrm>
        <a:graphic>
          <a:graphicData uri="http://schemas.openxmlformats.org/drawingml/2006/table">
            <a:tbl>
              <a:tblPr firstRow="1" firstCol="1" bandRow="1"/>
              <a:tblGrid>
                <a:gridCol w="716870">
                  <a:extLst>
                    <a:ext uri="{9D8B030D-6E8A-4147-A177-3AD203B41FA5}">
                      <a16:colId xmlns:a16="http://schemas.microsoft.com/office/drawing/2014/main" val="2292706418"/>
                    </a:ext>
                  </a:extLst>
                </a:gridCol>
                <a:gridCol w="2396612">
                  <a:extLst>
                    <a:ext uri="{9D8B030D-6E8A-4147-A177-3AD203B41FA5}">
                      <a16:colId xmlns:a16="http://schemas.microsoft.com/office/drawing/2014/main" val="2997734870"/>
                    </a:ext>
                  </a:extLst>
                </a:gridCol>
                <a:gridCol w="2801542">
                  <a:extLst>
                    <a:ext uri="{9D8B030D-6E8A-4147-A177-3AD203B41FA5}">
                      <a16:colId xmlns:a16="http://schemas.microsoft.com/office/drawing/2014/main" val="3805408027"/>
                    </a:ext>
                  </a:extLst>
                </a:gridCol>
              </a:tblGrid>
              <a:tr h="241645">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45650" marR="45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Progression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i="1" dirty="0">
                          <a:effectLst/>
                          <a:latin typeface="Calibri" panose="020F0502020204030204" pitchFamily="34" charset="0"/>
                          <a:ea typeface="Calibri" panose="020F0502020204030204" pitchFamily="34" charset="0"/>
                          <a:cs typeface="Times New Roman" panose="02020603050405020304" pitchFamily="18" charset="0"/>
                        </a:rPr>
                        <a:t>Modèle d’approche pour l’apprentissage des LVE à partir de supports authentiques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Exemples d’activités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45343050"/>
                  </a:ext>
                </a:extLst>
              </a:tr>
              <a:tr h="747310">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Jour 1</a:t>
                      </a:r>
                    </a:p>
                  </a:txBody>
                  <a:tcPr marL="45650" marR="45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Saluer</a:t>
                      </a:r>
                    </a:p>
                    <a:p>
                      <a:pPr marL="342900" lvl="0" indent="-342900">
                        <a:lnSpc>
                          <a:spcPct val="107000"/>
                        </a:lnSpc>
                        <a:spcAft>
                          <a:spcPts val="0"/>
                        </a:spcAft>
                        <a:buFont typeface="Calibri" panose="020F0502020204030204" pitchFamily="34" charset="0"/>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Se présenter en anglais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name</a:t>
                      </a:r>
                      <a:r>
                        <a:rPr lang="fr-FR" sz="1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Ecouter et comprendre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S’exprimer oralement en continu</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en-US" sz="1100" i="1" u="sng" dirty="0" err="1">
                          <a:effectLst/>
                          <a:latin typeface="Calibri" panose="020F0502020204030204" pitchFamily="34" charset="0"/>
                          <a:ea typeface="Calibri" panose="020F0502020204030204" pitchFamily="34" charset="0"/>
                          <a:cs typeface="Times New Roman" panose="02020603050405020304" pitchFamily="18" charset="0"/>
                        </a:rPr>
                        <a:t>Rituels</a:t>
                      </a:r>
                      <a:r>
                        <a:rPr lang="en-US" sz="1100" i="1" u="sng"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 salutations « Hello » « Good Morning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100" i="1" u="sng" dirty="0">
                          <a:effectLst/>
                          <a:latin typeface="Calibri" panose="020F0502020204030204" pitchFamily="34" charset="0"/>
                          <a:ea typeface="Calibri" panose="020F0502020204030204" pitchFamily="34" charset="0"/>
                          <a:cs typeface="Times New Roman" panose="02020603050405020304" pitchFamily="18" charset="0"/>
                        </a:rPr>
                        <a:t>L’appel</a:t>
                      </a:r>
                      <a:r>
                        <a:rPr lang="fr-FR" sz="1100" dirty="0">
                          <a:effectLst/>
                          <a:latin typeface="Calibri" panose="020F0502020204030204" pitchFamily="34" charset="0"/>
                          <a:ea typeface="Calibri" panose="020F0502020204030204" pitchFamily="34" charset="0"/>
                          <a:cs typeface="Times New Roman" panose="02020603050405020304" pitchFamily="18" charset="0"/>
                        </a:rPr>
                        <a:t> : les élèves doivent dire «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here</a:t>
                      </a:r>
                      <a:r>
                        <a:rPr lang="fr-FR" sz="1100" dirty="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spcAft>
                          <a:spcPts val="0"/>
                        </a:spcAft>
                        <a:buFont typeface="Calibri" panose="020F0502020204030204" pitchFamily="34" charset="0"/>
                        <a:buChar char="-"/>
                      </a:pPr>
                      <a:r>
                        <a:rPr lang="fr-FR" sz="1100" i="1" u="sng" dirty="0">
                          <a:effectLst/>
                          <a:latin typeface="Calibri" panose="020F0502020204030204" pitchFamily="34" charset="0"/>
                          <a:ea typeface="Calibri" panose="020F0502020204030204" pitchFamily="34" charset="0"/>
                          <a:cs typeface="Times New Roman" panose="02020603050405020304" pitchFamily="18" charset="0"/>
                        </a:rPr>
                        <a:t>Hello </a:t>
                      </a:r>
                      <a:r>
                        <a:rPr lang="fr-FR" sz="1100" i="1" u="sng" dirty="0" err="1">
                          <a:effectLst/>
                          <a:latin typeface="Calibri" panose="020F0502020204030204" pitchFamily="34" charset="0"/>
                          <a:ea typeface="Calibri" panose="020F0502020204030204" pitchFamily="34" charset="0"/>
                          <a:cs typeface="Times New Roman" panose="02020603050405020304" pitchFamily="18" charset="0"/>
                        </a:rPr>
                        <a:t>game</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Calibri" panose="020F0502020204030204" pitchFamily="34" charset="0"/>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 déroulement </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Tous les élèves sont assis sur des chaises placées en cercle. Le PE est au centre.</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Le PE se met devant un élève (il fait mine de lui serrer la main) et dit « Hello,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name</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is</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Le PE et l’élève se déplacent et vont serrer la main à deux autres élèves qui vont à leur tour se lever et aller saluer et se présenter à d’autres élèves.</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Quand tous les élèves sont debout et se déplacent, un signal donné avec un tambourin ou un sifflet retentit, le PE et les élèves courent s’asseoir sur une chaise (il en manquera 1)</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L’élève au centre recommence le jeu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48446045"/>
                  </a:ext>
                </a:extLst>
              </a:tr>
              <a:tr h="600002">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Jour 2</a:t>
                      </a:r>
                    </a:p>
                  </a:txBody>
                  <a:tcPr marL="45650" marR="45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Saluer</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présenter (name et boy/girl)</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quitter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Rituels : Salutations/ l’appel/le jour</a:t>
                      </a:r>
                    </a:p>
                    <a:p>
                      <a:pPr marL="342900" lvl="0" indent="-342900">
                        <a:lnSpc>
                          <a:spcPct val="107000"/>
                        </a:lnSpc>
                        <a:spcAft>
                          <a:spcPts val="0"/>
                        </a:spcAft>
                        <a:buFont typeface="Calibri" panose="020F0502020204030204" pitchFamily="34" charset="0"/>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Hello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game</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Comme en J mais on introduit une information supplémentaire (Boy/girl) et on dit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goodbye</a:t>
                      </a:r>
                      <a:r>
                        <a:rPr lang="fr-FR" sz="1100" dirty="0">
                          <a:effectLst/>
                          <a:latin typeface="Calibri" panose="020F0502020204030204" pitchFamily="34" charset="0"/>
                          <a:ea typeface="Calibri" panose="020F0502020204030204" pitchFamily="34" charset="0"/>
                          <a:cs typeface="Times New Roman" panose="02020603050405020304" pitchFamily="18" charset="0"/>
                        </a:rPr>
                        <a:t> avant de se diriger vers quelqu’un d’autre.</a:t>
                      </a:r>
                    </a:p>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06008169"/>
                  </a:ext>
                </a:extLst>
              </a:tr>
            </a:tbl>
          </a:graphicData>
        </a:graphic>
      </p:graphicFrame>
    </p:spTree>
    <p:extLst>
      <p:ext uri="{BB962C8B-B14F-4D97-AF65-F5344CB8AC3E}">
        <p14:creationId xmlns:p14="http://schemas.microsoft.com/office/powerpoint/2010/main" val="17140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07A0DBD5-0AC4-4895-98CE-9BCE21E4E0BE}"/>
              </a:ext>
            </a:extLst>
          </p:cNvPr>
          <p:cNvGrpSpPr/>
          <p:nvPr/>
        </p:nvGrpSpPr>
        <p:grpSpPr>
          <a:xfrm>
            <a:off x="188417" y="201993"/>
            <a:ext cx="1301024" cy="785388"/>
            <a:chOff x="56842" y="133815"/>
            <a:chExt cx="1355307" cy="804675"/>
          </a:xfrm>
        </p:grpSpPr>
        <p:pic>
          <p:nvPicPr>
            <p:cNvPr id="5" name="Image 111">
              <a:extLst>
                <a:ext uri="{FF2B5EF4-FFF2-40B4-BE49-F238E27FC236}">
                  <a16:creationId xmlns:a16="http://schemas.microsoft.com/office/drawing/2014/main" id="{34FD9071-378B-4B64-B9A3-30D3145B3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42" y="133815"/>
              <a:ext cx="636812" cy="45719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112" descr="entete_mission_LVE">
              <a:extLst>
                <a:ext uri="{FF2B5EF4-FFF2-40B4-BE49-F238E27FC236}">
                  <a16:creationId xmlns:a16="http://schemas.microsoft.com/office/drawing/2014/main" id="{D1D6A61C-6830-4C89-B9B0-DD3C7D06F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9294" r="3778"/>
            <a:stretch>
              <a:fillRect/>
            </a:stretch>
          </p:blipFill>
          <p:spPr bwMode="auto">
            <a:xfrm>
              <a:off x="735874" y="183063"/>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7">
              <a:extLst>
                <a:ext uri="{FF2B5EF4-FFF2-40B4-BE49-F238E27FC236}">
                  <a16:creationId xmlns:a16="http://schemas.microsoft.com/office/drawing/2014/main" id="{91ECEB55-47E2-4943-B927-0C2D1A26E273}"/>
                </a:ext>
              </a:extLst>
            </p:cNvPr>
            <p:cNvSpPr>
              <a:spLocks noChangeArrowheads="1"/>
            </p:cNvSpPr>
            <p:nvPr/>
          </p:nvSpPr>
          <p:spPr bwMode="auto">
            <a:xfrm>
              <a:off x="244475" y="707658"/>
              <a:ext cx="109677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tab pos="2865438" algn="ctr"/>
                  <a:tab pos="5730875" algn="r"/>
                </a:tabLst>
                <a:defRPr/>
              </a:pPr>
              <a:r>
                <a:rPr kumimoji="0" lang="fr-FR" altLang="fr-FR" sz="900" b="0" i="0" u="none" strike="noStrike" kern="0" cap="none" spc="0" normalizeH="0" baseline="0" noProof="0" dirty="0" bmk="_Hlk49758744">
                  <a:ln>
                    <a:noFill/>
                  </a:ln>
                  <a:solidFill>
                    <a:prstClr val="black"/>
                  </a:solidFill>
                  <a:effectLst/>
                  <a:uLnTx/>
                  <a:uFillTx/>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kern="0" cap="none" spc="0" normalizeH="0" baseline="30000" noProof="0" dirty="0" bmk="_Hlk49758744">
                  <a:ln>
                    <a:noFill/>
                  </a:ln>
                  <a:solidFill>
                    <a:prstClr val="black"/>
                  </a:solidFill>
                  <a:effectLst/>
                  <a:uLnTx/>
                  <a:uFillTx/>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kern="0" cap="none" spc="0" normalizeH="0" baseline="0" noProof="0" dirty="0" bmk="_Hlk49758744">
                  <a:ln>
                    <a:noFill/>
                  </a:ln>
                  <a:solidFill>
                    <a:prstClr val="black"/>
                  </a:solidFill>
                  <a:effectLst/>
                  <a:uLnTx/>
                  <a:uFillTx/>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kern="0" cap="none" spc="0" normalizeH="0" baseline="0" noProof="0" dirty="0" bmk="_Hlk49758744">
                  <a:ln>
                    <a:noFill/>
                  </a:ln>
                  <a:solidFill>
                    <a:prstClr val="black"/>
                  </a:solidFill>
                  <a:effectLst/>
                  <a:uLnTx/>
                  <a:uFillTx/>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kern="0" cap="none" spc="0" normalizeH="0" baseline="0" noProof="0" dirty="0">
                <a:ln>
                  <a:noFill/>
                </a:ln>
                <a:solidFill>
                  <a:prstClr val="black"/>
                </a:solidFill>
                <a:effectLst/>
                <a:uLnTx/>
                <a:uFillTx/>
                <a:latin typeface="Arial" panose="020B0604020202020204" pitchFamily="34" charset="0"/>
              </a:endParaRPr>
            </a:p>
          </p:txBody>
        </p:sp>
      </p:grpSp>
      <p:pic>
        <p:nvPicPr>
          <p:cNvPr id="8" name="Image 110">
            <a:extLst>
              <a:ext uri="{FF2B5EF4-FFF2-40B4-BE49-F238E27FC236}">
                <a16:creationId xmlns:a16="http://schemas.microsoft.com/office/drawing/2014/main" id="{948E3796-BF07-41BB-96B6-66B81BD36D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8839" y="201993"/>
            <a:ext cx="4720862" cy="47413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7F209F65-FCD0-4A92-A748-F04646FF124A}"/>
              </a:ext>
            </a:extLst>
          </p:cNvPr>
          <p:cNvSpPr/>
          <p:nvPr/>
        </p:nvSpPr>
        <p:spPr>
          <a:xfrm>
            <a:off x="523253" y="1027034"/>
            <a:ext cx="5915024" cy="1111843"/>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a:spAutoFit/>
          </a:bodyPr>
          <a:lstStyle/>
          <a:p>
            <a:r>
              <a:rPr lang="fr-FR" sz="1100" b="1" dirty="0" err="1">
                <a:latin typeface="Calibri" panose="020F0502020204030204" pitchFamily="34" charset="0"/>
                <a:ea typeface="Calibri" panose="020F0502020204030204" pitchFamily="34" charset="0"/>
                <a:cs typeface="Times New Roman" panose="02020603050405020304" pitchFamily="18" charset="0"/>
              </a:rPr>
              <a:t>My</a:t>
            </a:r>
            <a:r>
              <a:rPr lang="fr-FR" sz="1100" b="1" dirty="0">
                <a:latin typeface="Calibri" panose="020F0502020204030204" pitchFamily="34" charset="0"/>
                <a:ea typeface="Calibri" panose="020F0502020204030204" pitchFamily="34" charset="0"/>
                <a:cs typeface="Times New Roman" panose="02020603050405020304" pitchFamily="18" charset="0"/>
              </a:rPr>
              <a:t> English Week – niveau 1 – période 1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r>
              <a:rPr lang="fr-FR" sz="1100" b="1" dirty="0">
                <a:latin typeface="Calibri" panose="020F0502020204030204" pitchFamily="34" charset="0"/>
                <a:ea typeface="Calibri" panose="020F0502020204030204" pitchFamily="34" charset="0"/>
                <a:cs typeface="Times New Roman" panose="02020603050405020304" pitchFamily="18" charset="0"/>
              </a:rPr>
              <a:t>Projet : se présenter</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r>
              <a:rPr lang="fr-FR" sz="1100" dirty="0">
                <a:latin typeface="Calibri" panose="020F0502020204030204" pitchFamily="34" charset="0"/>
                <a:ea typeface="Calibri" panose="020F0502020204030204" pitchFamily="34" charset="0"/>
                <a:cs typeface="Times New Roman" panose="02020603050405020304" pitchFamily="18" charset="0"/>
              </a:rPr>
              <a:t>Durée : 15 min par jour</a:t>
            </a:r>
          </a:p>
          <a:p>
            <a:r>
              <a:rPr lang="fr-FR" sz="1100" b="1" dirty="0">
                <a:latin typeface="Calibri" panose="020F0502020204030204" pitchFamily="34" charset="0"/>
                <a:ea typeface="Calibri" panose="020F0502020204030204" pitchFamily="34" charset="0"/>
                <a:cs typeface="Times New Roman" panose="02020603050405020304" pitchFamily="18" charset="0"/>
              </a:rPr>
              <a:t>Objectifs linguistiques</a:t>
            </a:r>
            <a:r>
              <a:rPr lang="fr-FR" sz="1100" dirty="0">
                <a:latin typeface="Calibri" panose="020F0502020204030204" pitchFamily="34" charset="0"/>
                <a:ea typeface="Calibri" panose="020F0502020204030204" pitchFamily="34" charset="0"/>
                <a:cs typeface="Times New Roman" panose="02020603050405020304" pitchFamily="18" charset="0"/>
              </a:rPr>
              <a:t> : </a:t>
            </a:r>
          </a:p>
          <a:p>
            <a:pPr marL="342900" lvl="0" indent="-342900">
              <a:buFont typeface="Symbol" panose="05050102010706020507" pitchFamily="18" charset="2"/>
              <a:buChar char=""/>
            </a:pPr>
            <a:r>
              <a:rPr lang="en-US" sz="1100" dirty="0" err="1">
                <a:latin typeface="Calibri" panose="020F0502020204030204" pitchFamily="34" charset="0"/>
                <a:ea typeface="Calibri" panose="020F0502020204030204" pitchFamily="34" charset="0"/>
                <a:cs typeface="Times New Roman" panose="02020603050405020304" pitchFamily="18" charset="0"/>
              </a:rPr>
              <a:t>phonologie</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b="1" dirty="0">
                <a:latin typeface="Calibri" panose="020F0502020204030204" pitchFamily="34" charset="0"/>
                <a:ea typeface="Calibri" panose="020F0502020204030204" pitchFamily="34" charset="0"/>
                <a:cs typeface="Times New Roman" panose="02020603050405020304" pitchFamily="18" charset="0"/>
              </a:rPr>
              <a:t>[h]</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b="1" dirty="0">
                <a:latin typeface="Calibri" panose="020F0502020204030204" pitchFamily="34" charset="0"/>
                <a:ea typeface="Calibri" panose="020F0502020204030204" pitchFamily="34" charset="0"/>
                <a:cs typeface="Times New Roman" panose="02020603050405020304" pitchFamily="18" charset="0"/>
              </a:rPr>
              <a:t>h</a:t>
            </a:r>
            <a:r>
              <a:rPr lang="en-US" sz="1100" dirty="0">
                <a:latin typeface="Calibri" panose="020F0502020204030204" pitchFamily="34" charset="0"/>
                <a:ea typeface="Calibri" panose="020F0502020204030204" pitchFamily="34" charset="0"/>
                <a:cs typeface="Times New Roman" panose="02020603050405020304" pitchFamily="18" charset="0"/>
              </a:rPr>
              <a:t>ello) ; </a:t>
            </a:r>
            <a:r>
              <a:rPr lang="en-US" sz="1100" b="1" dirty="0">
                <a:latin typeface="Calibri" panose="020F0502020204030204" pitchFamily="34" charset="0"/>
                <a:ea typeface="Calibri" panose="020F0502020204030204" pitchFamily="34" charset="0"/>
                <a:cs typeface="Times New Roman" panose="02020603050405020304" pitchFamily="18" charset="0"/>
              </a:rPr>
              <a:t>[</a:t>
            </a:r>
            <a:r>
              <a:rPr lang="en-US" sz="1100" b="1" dirty="0" err="1">
                <a:latin typeface="Calibri" panose="020F0502020204030204" pitchFamily="34" charset="0"/>
                <a:ea typeface="Calibri" panose="020F0502020204030204" pitchFamily="34" charset="0"/>
                <a:cs typeface="Times New Roman" panose="02020603050405020304" pitchFamily="18" charset="0"/>
              </a:rPr>
              <a:t>ei</a:t>
            </a:r>
            <a:r>
              <a:rPr lang="en-US" sz="1100" dirty="0">
                <a:latin typeface="Calibri" panose="020F0502020204030204" pitchFamily="34" charset="0"/>
                <a:ea typeface="Calibri" panose="020F0502020204030204" pitchFamily="34" charset="0"/>
                <a:cs typeface="Times New Roman" panose="02020603050405020304" pitchFamily="18" charset="0"/>
              </a:rPr>
              <a:t>] (n</a:t>
            </a:r>
            <a:r>
              <a:rPr lang="en-US" sz="1100" b="1" dirty="0">
                <a:latin typeface="Calibri" panose="020F0502020204030204" pitchFamily="34" charset="0"/>
                <a:ea typeface="Calibri" panose="020F0502020204030204" pitchFamily="34" charset="0"/>
                <a:cs typeface="Times New Roman" panose="02020603050405020304" pitchFamily="18" charset="0"/>
              </a:rPr>
              <a:t>a</a:t>
            </a:r>
            <a:r>
              <a:rPr lang="en-US" sz="1100" dirty="0">
                <a:latin typeface="Calibri" panose="020F0502020204030204" pitchFamily="34" charset="0"/>
                <a:ea typeface="Calibri" panose="020F0502020204030204" pitchFamily="34" charset="0"/>
                <a:cs typeface="Times New Roman" panose="02020603050405020304" pitchFamily="18" charset="0"/>
              </a:rPr>
              <a:t>me)</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100" dirty="0">
                <a:latin typeface="Calibri" panose="020F0502020204030204" pitchFamily="34" charset="0"/>
                <a:ea typeface="Calibri" panose="020F0502020204030204" pitchFamily="34" charset="0"/>
                <a:cs typeface="Times New Roman" panose="02020603050405020304" pitchFamily="18" charset="0"/>
              </a:rPr>
              <a:t>structures </a:t>
            </a:r>
            <a:r>
              <a:rPr lang="en-US" sz="1100" dirty="0" err="1">
                <a:latin typeface="Calibri" panose="020F0502020204030204" pitchFamily="34" charset="0"/>
                <a:ea typeface="Calibri" panose="020F0502020204030204" pitchFamily="34" charset="0"/>
                <a:cs typeface="Times New Roman" panose="02020603050405020304" pitchFamily="18" charset="0"/>
              </a:rPr>
              <a:t>linguistiques</a:t>
            </a:r>
            <a:endParaRPr lang="fr-FR"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au 10">
            <a:extLst>
              <a:ext uri="{FF2B5EF4-FFF2-40B4-BE49-F238E27FC236}">
                <a16:creationId xmlns:a16="http://schemas.microsoft.com/office/drawing/2014/main" id="{197355FB-D994-4938-8CB1-9E476A90F61D}"/>
              </a:ext>
            </a:extLst>
          </p:cNvPr>
          <p:cNvGraphicFramePr>
            <a:graphicFrameLocks noGrp="1"/>
          </p:cNvGraphicFramePr>
          <p:nvPr>
            <p:extLst>
              <p:ext uri="{D42A27DB-BD31-4B8C-83A1-F6EECF244321}">
                <p14:modId xmlns:p14="http://schemas.microsoft.com/office/powerpoint/2010/main" val="1088435601"/>
              </p:ext>
            </p:extLst>
          </p:nvPr>
        </p:nvGraphicFramePr>
        <p:xfrm>
          <a:off x="455716" y="2764261"/>
          <a:ext cx="5915024" cy="4033856"/>
        </p:xfrm>
        <a:graphic>
          <a:graphicData uri="http://schemas.openxmlformats.org/drawingml/2006/table">
            <a:tbl>
              <a:tblPr firstRow="1" firstCol="1" bandRow="1"/>
              <a:tblGrid>
                <a:gridCol w="716870">
                  <a:extLst>
                    <a:ext uri="{9D8B030D-6E8A-4147-A177-3AD203B41FA5}">
                      <a16:colId xmlns:a16="http://schemas.microsoft.com/office/drawing/2014/main" val="2292706418"/>
                    </a:ext>
                  </a:extLst>
                </a:gridCol>
                <a:gridCol w="2396612">
                  <a:extLst>
                    <a:ext uri="{9D8B030D-6E8A-4147-A177-3AD203B41FA5}">
                      <a16:colId xmlns:a16="http://schemas.microsoft.com/office/drawing/2014/main" val="2997734870"/>
                    </a:ext>
                  </a:extLst>
                </a:gridCol>
                <a:gridCol w="2801542">
                  <a:extLst>
                    <a:ext uri="{9D8B030D-6E8A-4147-A177-3AD203B41FA5}">
                      <a16:colId xmlns:a16="http://schemas.microsoft.com/office/drawing/2014/main" val="3805408027"/>
                    </a:ext>
                  </a:extLst>
                </a:gridCol>
              </a:tblGrid>
              <a:tr h="241645">
                <a:tc>
                  <a:txBody>
                    <a:bodyPr/>
                    <a:lstStyle/>
                    <a:p>
                      <a:pPr>
                        <a:lnSpc>
                          <a:spcPct val="107000"/>
                        </a:lnSpc>
                        <a:spcAft>
                          <a:spcPts val="0"/>
                        </a:spcAft>
                      </a:pPr>
                      <a:r>
                        <a:rPr lang="fr-FR" sz="1200">
                          <a:effectLst/>
                          <a:latin typeface="Calibri" panose="020F0502020204030204" pitchFamily="34" charset="0"/>
                          <a:ea typeface="Calibri" panose="020F0502020204030204" pitchFamily="34" charset="0"/>
                          <a:cs typeface="Times New Roman" panose="02020603050405020304" pitchFamily="18" charset="0"/>
                        </a:rPr>
                        <a:t> </a:t>
                      </a:r>
                    </a:p>
                  </a:txBody>
                  <a:tcPr marL="45650" marR="45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Progression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i="1" dirty="0">
                          <a:effectLst/>
                          <a:latin typeface="Calibri" panose="020F0502020204030204" pitchFamily="34" charset="0"/>
                          <a:ea typeface="Calibri" panose="020F0502020204030204" pitchFamily="34" charset="0"/>
                          <a:cs typeface="Times New Roman" panose="02020603050405020304" pitchFamily="18" charset="0"/>
                        </a:rPr>
                        <a:t>Modèle d’approche pour l’apprentissage des LVE à partir de supports authentiques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Exemples d’activités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45343050"/>
                  </a:ext>
                </a:extLst>
              </a:tr>
              <a:tr h="1505808">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Jour 3</a:t>
                      </a:r>
                    </a:p>
                  </a:txBody>
                  <a:tcPr marL="45650" marR="45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saluer</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présenter</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Demander son nom à quelqu’un</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quitter</a:t>
                      </a:r>
                    </a:p>
                    <a:p>
                      <a:pPr>
                        <a:lnSpc>
                          <a:spcPct val="107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fr-FR" sz="1100" b="1">
                          <a:effectLst/>
                          <a:latin typeface="Calibri" panose="020F0502020204030204" pitchFamily="34" charset="0"/>
                          <a:ea typeface="Calibri" panose="020F0502020204030204" pitchFamily="34" charset="0"/>
                          <a:cs typeface="Times New Roman" panose="02020603050405020304" pitchFamily="18" charset="0"/>
                        </a:rPr>
                        <a:t>Prendre part à une conversation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i="1" u="sng" dirty="0">
                          <a:effectLst/>
                          <a:latin typeface="Calibri" panose="020F0502020204030204" pitchFamily="34" charset="0"/>
                          <a:ea typeface="Calibri" panose="020F0502020204030204" pitchFamily="34" charset="0"/>
                          <a:cs typeface="Times New Roman" panose="02020603050405020304" pitchFamily="18" charset="0"/>
                        </a:rPr>
                        <a:t>Rituels </a:t>
                      </a:r>
                      <a:r>
                        <a:rPr lang="fr-FR" sz="1100" dirty="0">
                          <a:effectLst/>
                          <a:latin typeface="Calibri" panose="020F0502020204030204" pitchFamily="34" charset="0"/>
                          <a:ea typeface="Calibri" panose="020F0502020204030204" pitchFamily="34" charset="0"/>
                          <a:cs typeface="Times New Roman" panose="02020603050405020304" pitchFamily="18" charset="0"/>
                        </a:rPr>
                        <a:t>: Salutations / L’appel / Le jour</a:t>
                      </a:r>
                    </a:p>
                    <a:p>
                      <a:pPr marL="342900" lvl="0" indent="-342900">
                        <a:lnSpc>
                          <a:spcPct val="107000"/>
                        </a:lnSpc>
                        <a:spcAft>
                          <a:spcPts val="0"/>
                        </a:spcAft>
                        <a:buFont typeface="Calibri" panose="020F0502020204030204" pitchFamily="34" charset="0"/>
                        <a:buChar char="-"/>
                      </a:pPr>
                      <a:r>
                        <a:rPr lang="fr-FR" sz="1100" i="1" u="sng" dirty="0">
                          <a:effectLst/>
                          <a:latin typeface="Calibri" panose="020F0502020204030204" pitchFamily="34" charset="0"/>
                          <a:ea typeface="Calibri" panose="020F0502020204030204" pitchFamily="34" charset="0"/>
                          <a:cs typeface="Times New Roman" panose="02020603050405020304" pitchFamily="18" charset="0"/>
                        </a:rPr>
                        <a:t>Peter pointer </a:t>
                      </a:r>
                      <a:r>
                        <a:rPr lang="fr-FR" sz="1100" i="1" u="sng" dirty="0" err="1">
                          <a:effectLst/>
                          <a:latin typeface="Calibri" panose="020F0502020204030204" pitchFamily="34" charset="0"/>
                          <a:ea typeface="Calibri" panose="020F0502020204030204" pitchFamily="34" charset="0"/>
                          <a:cs typeface="Times New Roman" panose="02020603050405020304" pitchFamily="18" charset="0"/>
                        </a:rPr>
                        <a:t>game</a:t>
                      </a:r>
                      <a:r>
                        <a:rPr lang="fr-FR" sz="1100" dirty="0">
                          <a:effectLst/>
                          <a:latin typeface="Calibri" panose="020F0502020204030204" pitchFamily="34" charset="0"/>
                          <a:ea typeface="Calibri" panose="020F0502020204030204" pitchFamily="34" charset="0"/>
                          <a:cs typeface="Times New Roman" panose="02020603050405020304" pitchFamily="18" charset="0"/>
                        </a:rPr>
                        <a:t> : déroulement</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élèves sont debout en rond (cour, préau, classe)</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Le PE se place au milieu, les yeux fermés, il tourne sur lui-même en pointant les élèves du doigt jusqu’à ce que les élèves disent « STOP »</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Le PE s’arrête, se dirige vers l’élève pointé du doigt et dit « Hello !,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My</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name</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is</a:t>
                      </a:r>
                      <a:r>
                        <a:rPr lang="fr-FR" sz="1100" dirty="0">
                          <a:effectLst/>
                          <a:latin typeface="Calibri" panose="020F0502020204030204" pitchFamily="34" charset="0"/>
                          <a:ea typeface="Calibri" panose="020F0502020204030204" pitchFamily="34" charset="0"/>
                          <a:cs typeface="Times New Roman" panose="02020603050405020304" pitchFamily="18" charset="0"/>
                        </a:rPr>
                        <a:t> ……/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What’s</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your</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name</a:t>
                      </a:r>
                      <a:r>
                        <a:rPr lang="fr-FR" sz="1100" dirty="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spcAft>
                          <a:spcPts val="0"/>
                        </a:spcAft>
                        <a:buFont typeface="+mj-lt"/>
                        <a:buAutoNum type="arabicPeriod"/>
                      </a:pPr>
                      <a:r>
                        <a:rPr lang="fr-FR" sz="1100" dirty="0">
                          <a:effectLst/>
                          <a:latin typeface="Calibri" panose="020F0502020204030204" pitchFamily="34" charset="0"/>
                          <a:ea typeface="Calibri" panose="020F0502020204030204" pitchFamily="34" charset="0"/>
                          <a:cs typeface="Times New Roman" panose="02020603050405020304" pitchFamily="18" charset="0"/>
                        </a:rPr>
                        <a:t>Le jeu se poursuit avec l’élève qui prend la place de l’enseignant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45830681"/>
                  </a:ext>
                </a:extLst>
              </a:tr>
              <a:tr h="1000143">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Jour 4</a:t>
                      </a:r>
                    </a:p>
                  </a:txBody>
                  <a:tcPr marL="45650" marR="456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saluer</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présenter</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Demander son nom à quelqu’un</a:t>
                      </a:r>
                    </a:p>
                    <a:p>
                      <a:pPr marL="342900" lvl="0" indent="-342900">
                        <a:lnSpc>
                          <a:spcPct val="107000"/>
                        </a:lnSpc>
                        <a:spcAft>
                          <a:spcPts val="0"/>
                        </a:spcAft>
                        <a:buFont typeface="Calibri" panose="020F0502020204030204" pitchFamily="34" charset="0"/>
                        <a:buChar char="-"/>
                      </a:pPr>
                      <a:r>
                        <a:rPr lang="fr-FR" sz="1100">
                          <a:effectLst/>
                          <a:latin typeface="Calibri" panose="020F0502020204030204" pitchFamily="34" charset="0"/>
                          <a:ea typeface="Calibri" panose="020F0502020204030204" pitchFamily="34" charset="0"/>
                          <a:cs typeface="Times New Roman" panose="02020603050405020304" pitchFamily="18" charset="0"/>
                        </a:rPr>
                        <a:t>Se quitter</a:t>
                      </a:r>
                    </a:p>
                    <a:p>
                      <a:pPr>
                        <a:lnSpc>
                          <a:spcPct val="107000"/>
                        </a:lnSpc>
                        <a:spcAft>
                          <a:spcPts val="0"/>
                        </a:spcAft>
                      </a:pPr>
                      <a:r>
                        <a:rPr lang="fr-FR" sz="1100" b="1">
                          <a:effectLst/>
                          <a:latin typeface="Calibri" panose="020F0502020204030204" pitchFamily="34" charset="0"/>
                          <a:ea typeface="Calibri" panose="020F0502020204030204" pitchFamily="34" charset="0"/>
                          <a:cs typeface="Times New Roman" panose="02020603050405020304" pitchFamily="18" charset="0"/>
                        </a:rPr>
                        <a:t>Prendre part à une conversation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342900" lvl="0" indent="-342900">
                        <a:lnSpc>
                          <a:spcPct val="107000"/>
                        </a:lnSpc>
                        <a:spcAft>
                          <a:spcPts val="0"/>
                        </a:spcAft>
                        <a:buFont typeface="Calibri" panose="020F0502020204030204" pitchFamily="34" charset="0"/>
                        <a:buChar char="-"/>
                      </a:pPr>
                      <a:r>
                        <a:rPr lang="fr-FR" sz="1100" i="1" u="sng" dirty="0">
                          <a:effectLst/>
                          <a:latin typeface="Calibri" panose="020F0502020204030204" pitchFamily="34" charset="0"/>
                          <a:ea typeface="Calibri" panose="020F0502020204030204" pitchFamily="34" charset="0"/>
                          <a:cs typeface="Times New Roman" panose="02020603050405020304" pitchFamily="18" charset="0"/>
                        </a:rPr>
                        <a:t>Rituels </a:t>
                      </a:r>
                      <a:r>
                        <a:rPr lang="fr-FR" sz="1100" dirty="0">
                          <a:effectLst/>
                          <a:latin typeface="Calibri" panose="020F0502020204030204" pitchFamily="34" charset="0"/>
                          <a:ea typeface="Calibri" panose="020F0502020204030204" pitchFamily="34" charset="0"/>
                          <a:cs typeface="Times New Roman" panose="02020603050405020304" pitchFamily="18" charset="0"/>
                        </a:rPr>
                        <a:t>: Salutations / l’appel / le jour / Feelings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sad</a:t>
                      </a:r>
                      <a:r>
                        <a:rPr lang="fr-FR" sz="1100" dirty="0">
                          <a:effectLst/>
                          <a:latin typeface="Calibri" panose="020F0502020204030204" pitchFamily="34" charset="0"/>
                          <a:ea typeface="Calibri" panose="020F0502020204030204" pitchFamily="34" charset="0"/>
                          <a:cs typeface="Times New Roman" panose="02020603050405020304" pitchFamily="18" charset="0"/>
                        </a:rPr>
                        <a:t>, happy, </a:t>
                      </a:r>
                      <a:r>
                        <a:rPr lang="fr-FR" sz="1100" dirty="0" err="1">
                          <a:effectLst/>
                          <a:latin typeface="Calibri" panose="020F0502020204030204" pitchFamily="34" charset="0"/>
                          <a:ea typeface="Calibri" panose="020F0502020204030204" pitchFamily="34" charset="0"/>
                          <a:cs typeface="Times New Roman" panose="02020603050405020304" pitchFamily="18" charset="0"/>
                        </a:rPr>
                        <a:t>tired</a:t>
                      </a:r>
                      <a:r>
                        <a:rPr lang="fr-FR" sz="1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Calibri" panose="020F0502020204030204" pitchFamily="34" charset="0"/>
                        <a:buChar char="-"/>
                      </a:pPr>
                      <a:r>
                        <a:rPr lang="fr-FR" sz="1100" i="1" u="sng" dirty="0">
                          <a:effectLst/>
                          <a:latin typeface="Calibri" panose="020F0502020204030204" pitchFamily="34" charset="0"/>
                          <a:ea typeface="Calibri" panose="020F0502020204030204" pitchFamily="34" charset="0"/>
                          <a:cs typeface="Times New Roman" panose="02020603050405020304" pitchFamily="18" charset="0"/>
                        </a:rPr>
                        <a:t>Peter pointer </a:t>
                      </a:r>
                      <a:r>
                        <a:rPr lang="fr-FR" sz="1100" i="1" u="sng" dirty="0" err="1">
                          <a:effectLst/>
                          <a:latin typeface="Calibri" panose="020F0502020204030204" pitchFamily="34" charset="0"/>
                          <a:ea typeface="Calibri" panose="020F0502020204030204" pitchFamily="34" charset="0"/>
                          <a:cs typeface="Times New Roman" panose="02020603050405020304" pitchFamily="18" charset="0"/>
                        </a:rPr>
                        <a:t>game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79918438"/>
                  </a:ext>
                </a:extLst>
              </a:tr>
            </a:tbl>
          </a:graphicData>
        </a:graphic>
      </p:graphicFrame>
      <p:pic>
        <p:nvPicPr>
          <p:cNvPr id="9" name="Image 8" descr="Personnes Tenant Des Cartes D&amp;#39;Identité. Illustration : image vectorielle de  stock (libre de droits) 727894615">
            <a:extLst>
              <a:ext uri="{FF2B5EF4-FFF2-40B4-BE49-F238E27FC236}">
                <a16:creationId xmlns:a16="http://schemas.microsoft.com/office/drawing/2014/main" id="{9C0E02A6-8E8E-40DC-A133-7D006A6AA8ED}"/>
              </a:ext>
            </a:extLst>
          </p:cNvPr>
          <p:cNvPicPr/>
          <p:nvPr/>
        </p:nvPicPr>
        <p:blipFill rotWithShape="1">
          <a:blip r:embed="rId5">
            <a:extLst>
              <a:ext uri="{28A0092B-C50C-407E-A947-70E740481C1C}">
                <a14:useLocalDpi xmlns:a14="http://schemas.microsoft.com/office/drawing/2010/main" val="0"/>
              </a:ext>
            </a:extLst>
          </a:blip>
          <a:srcRect t="-188" r="51047" b="58882"/>
          <a:stretch/>
        </p:blipFill>
        <p:spPr bwMode="auto">
          <a:xfrm>
            <a:off x="2409092" y="7280032"/>
            <a:ext cx="2039816" cy="12949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8628491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2058</TotalTime>
  <Words>514</Words>
  <Application>Microsoft Office PowerPoint</Application>
  <PresentationFormat>Affichage à l'écran (4:3)</PresentationFormat>
  <Paragraphs>73</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Lucida Handwriting</vt:lpstr>
      <vt:lpstr>Symbol</vt:lpstr>
      <vt:lpstr>Tahoma</vt:lpstr>
      <vt:lpstr>Times New Roman</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cmarie-sainte</dc:creator>
  <cp:lastModifiedBy>Lucile MARIE-SAINTE</cp:lastModifiedBy>
  <cp:revision>18</cp:revision>
  <dcterms:created xsi:type="dcterms:W3CDTF">2021-11-08T20:47:48Z</dcterms:created>
  <dcterms:modified xsi:type="dcterms:W3CDTF">2022-01-22T08:12:06Z</dcterms:modified>
</cp:coreProperties>
</file>