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90" d="100"/>
          <a:sy n="90" d="100"/>
        </p:scale>
        <p:origin x="1440" y="-18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5BB04-1D78-44F4-AE21-35A3B8500BAC}" type="datetimeFigureOut">
              <a:rPr lang="fr-FR" smtClean="0"/>
              <a:t>22/01/2022</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DC7C7-EF4C-4A22-A808-E44F0771E962}" type="slidenum">
              <a:rPr lang="fr-FR" smtClean="0"/>
              <a:t>‹N°›</a:t>
            </a:fld>
            <a:endParaRPr lang="fr-FR"/>
          </a:p>
        </p:txBody>
      </p:sp>
    </p:spTree>
    <p:extLst>
      <p:ext uri="{BB962C8B-B14F-4D97-AF65-F5344CB8AC3E}">
        <p14:creationId xmlns:p14="http://schemas.microsoft.com/office/powerpoint/2010/main" val="395498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1884B0B-6896-4731-A0C1-179C36951A2F}" type="datetimeFigureOut">
              <a:rPr lang="fr-FR" smtClean="0"/>
              <a:t>22/01/2022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416857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884B0B-6896-4731-A0C1-179C36951A2F}" type="datetimeFigureOut">
              <a:rPr lang="fr-FR" smtClean="0"/>
              <a:t>22/01/2022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251969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884B0B-6896-4731-A0C1-179C36951A2F}" type="datetimeFigureOut">
              <a:rPr lang="fr-FR" smtClean="0"/>
              <a:t>22/01/2022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110185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1884B0B-6896-4731-A0C1-179C36951A2F}" type="datetimeFigureOut">
              <a:rPr lang="fr-FR" smtClean="0"/>
              <a:t>22/01/2022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3676932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1884B0B-6896-4731-A0C1-179C36951A2F}" type="datetimeFigureOut">
              <a:rPr lang="fr-FR" smtClean="0"/>
              <a:t>22/01/2022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208560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1884B0B-6896-4731-A0C1-179C36951A2F}" type="datetimeFigureOut">
              <a:rPr lang="fr-FR" smtClean="0"/>
              <a:t>22/01/2022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401666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1884B0B-6896-4731-A0C1-179C36951A2F}" type="datetimeFigureOut">
              <a:rPr lang="fr-FR" smtClean="0"/>
              <a:t>22/01/2022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187545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1884B0B-6896-4731-A0C1-179C36951A2F}" type="datetimeFigureOut">
              <a:rPr lang="fr-FR" smtClean="0"/>
              <a:t>22/01/2022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180983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84B0B-6896-4731-A0C1-179C36951A2F}" type="datetimeFigureOut">
              <a:rPr lang="fr-FR" smtClean="0"/>
              <a:t>22/01/2022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34436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884B0B-6896-4731-A0C1-179C36951A2F}" type="datetimeFigureOut">
              <a:rPr lang="fr-FR" smtClean="0"/>
              <a:t>22/01/2022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26717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41884B0B-6896-4731-A0C1-179C36951A2F}" type="datetimeFigureOut">
              <a:rPr lang="fr-FR" smtClean="0"/>
              <a:t>22/01/2022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1CA25AC-6441-4321-BCF6-3E98289578C1}" type="slidenum">
              <a:rPr lang="fr-FR" smtClean="0"/>
              <a:t>‹N°›</a:t>
            </a:fld>
            <a:endParaRPr lang="fr-FR"/>
          </a:p>
        </p:txBody>
      </p:sp>
    </p:spTree>
    <p:extLst>
      <p:ext uri="{BB962C8B-B14F-4D97-AF65-F5344CB8AC3E}">
        <p14:creationId xmlns:p14="http://schemas.microsoft.com/office/powerpoint/2010/main" val="122743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1884B0B-6896-4731-A0C1-179C36951A2F}" type="datetimeFigureOut">
              <a:rPr lang="fr-FR" smtClean="0"/>
              <a:t>22/01/2022</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1CA25AC-6441-4321-BCF6-3E98289578C1}" type="slidenum">
              <a:rPr lang="fr-FR" smtClean="0"/>
              <a:t>‹N°›</a:t>
            </a:fld>
            <a:endParaRPr lang="fr-FR"/>
          </a:p>
        </p:txBody>
      </p:sp>
    </p:spTree>
    <p:extLst>
      <p:ext uri="{BB962C8B-B14F-4D97-AF65-F5344CB8AC3E}">
        <p14:creationId xmlns:p14="http://schemas.microsoft.com/office/powerpoint/2010/main" val="318045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07A0DBD5-0AC4-4895-98CE-9BCE21E4E0BE}"/>
              </a:ext>
            </a:extLst>
          </p:cNvPr>
          <p:cNvGrpSpPr/>
          <p:nvPr/>
        </p:nvGrpSpPr>
        <p:grpSpPr>
          <a:xfrm>
            <a:off x="188417" y="201993"/>
            <a:ext cx="1301024" cy="785388"/>
            <a:chOff x="56842" y="133815"/>
            <a:chExt cx="1355307" cy="804675"/>
          </a:xfrm>
        </p:grpSpPr>
        <p:pic>
          <p:nvPicPr>
            <p:cNvPr id="5" name="Image 111">
              <a:extLst>
                <a:ext uri="{FF2B5EF4-FFF2-40B4-BE49-F238E27FC236}">
                  <a16:creationId xmlns:a16="http://schemas.microsoft.com/office/drawing/2014/main" id="{34FD9071-378B-4B64-B9A3-30D3145B3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2" y="133815"/>
              <a:ext cx="636812" cy="4571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12" descr="entete_mission_LVE">
              <a:extLst>
                <a:ext uri="{FF2B5EF4-FFF2-40B4-BE49-F238E27FC236}">
                  <a16:creationId xmlns:a16="http://schemas.microsoft.com/office/drawing/2014/main" id="{D1D6A61C-6830-4C89-B9B0-DD3C7D06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294" r="3778"/>
            <a:stretch>
              <a:fillRect/>
            </a:stretch>
          </p:blipFill>
          <p:spPr bwMode="auto">
            <a:xfrm>
              <a:off x="735874" y="183063"/>
              <a:ext cx="676275" cy="485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91ECEB55-47E2-4943-B927-0C2D1A26E273}"/>
                </a:ext>
              </a:extLst>
            </p:cNvPr>
            <p:cNvSpPr>
              <a:spLocks noChangeArrowheads="1"/>
            </p:cNvSpPr>
            <p:nvPr/>
          </p:nvSpPr>
          <p:spPr bwMode="auto">
            <a:xfrm>
              <a:off x="244475" y="707658"/>
              <a:ext cx="10967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tab pos="2865438" algn="ctr"/>
                  <a:tab pos="5730875" algn="r"/>
                </a:tabLst>
                <a:defRPr/>
              </a:pPr>
              <a:r>
                <a:rPr kumimoji="0" lang="fr-FR" altLang="fr-FR" sz="900" b="0" i="0" u="none" strike="noStrike" kern="0" cap="none" spc="0" normalizeH="0" baseline="0" noProof="0" dirty="0" bmk="_Hlk49758744">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        1</a:t>
              </a:r>
              <a:r>
                <a:rPr kumimoji="0" lang="fr-FR" altLang="fr-FR" sz="900" b="0" i="0" u="none" strike="noStrike" kern="0" cap="none" spc="0" normalizeH="0" baseline="30000" noProof="0" dirty="0" bmk="_Hlk49758744">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er</a:t>
              </a:r>
              <a:r>
                <a:rPr kumimoji="0" lang="fr-FR" altLang="fr-FR" sz="900" b="0" i="0" u="none" strike="noStrike" kern="0" cap="none" spc="0" normalizeH="0" baseline="0" noProof="0" dirty="0" bmk="_Hlk49758744">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 degr</a:t>
              </a:r>
              <a:r>
                <a:rPr kumimoji="0" lang="fr-FR" altLang="fr-FR" sz="900" b="0" i="0" u="none" strike="noStrike" kern="0" cap="none" spc="0" normalizeH="0" baseline="0" noProof="0" dirty="0" bmk="_Hlk49758744">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rPr>
                <a:t>é</a:t>
              </a:r>
              <a:r>
                <a:rPr kumimoji="0" lang="fr-FR" altLang="fr-FR"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rPr>
                <a:t> </a:t>
              </a:r>
              <a:endParaRPr kumimoji="0" lang="fr-FR" altLang="fr-FR" sz="1800" b="0" i="0" u="none" strike="noStrike" kern="0" cap="none" spc="0" normalizeH="0" baseline="0" noProof="0" dirty="0">
                <a:ln>
                  <a:noFill/>
                </a:ln>
                <a:solidFill>
                  <a:prstClr val="black"/>
                </a:solidFill>
                <a:effectLst/>
                <a:uLnTx/>
                <a:uFillTx/>
                <a:latin typeface="Arial" panose="020B0604020202020204" pitchFamily="34" charset="0"/>
              </a:endParaRPr>
            </a:p>
          </p:txBody>
        </p:sp>
      </p:grpSp>
      <p:pic>
        <p:nvPicPr>
          <p:cNvPr id="8" name="Image 110">
            <a:extLst>
              <a:ext uri="{FF2B5EF4-FFF2-40B4-BE49-F238E27FC236}">
                <a16:creationId xmlns:a16="http://schemas.microsoft.com/office/drawing/2014/main" id="{948E3796-BF07-41BB-96B6-66B81BD36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839" y="201993"/>
            <a:ext cx="4720862" cy="4741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6AFA82-0CF2-4984-B728-4F4198702C6C}"/>
              </a:ext>
            </a:extLst>
          </p:cNvPr>
          <p:cNvSpPr/>
          <p:nvPr/>
        </p:nvSpPr>
        <p:spPr>
          <a:xfrm>
            <a:off x="182246" y="1350557"/>
            <a:ext cx="6443663" cy="93871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p:spPr>
        <p:txBody>
          <a:bodyPr wrap="square">
            <a:spAutoFit/>
          </a:bodyPr>
          <a:lstStyle/>
          <a:p>
            <a:r>
              <a:rPr lang="fr-FR" sz="1100" b="1" dirty="0">
                <a:latin typeface="Calibri" panose="020F0502020204030204" pitchFamily="34" charset="0"/>
                <a:ea typeface="Calibri" panose="020F0502020204030204" pitchFamily="34" charset="0"/>
                <a:cs typeface="Times New Roman" panose="02020603050405020304" pitchFamily="18" charset="0"/>
              </a:rPr>
              <a:t>Séance classique 2 X 45 min par semaine</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My</a:t>
            </a:r>
            <a:r>
              <a:rPr lang="fr-FR" sz="1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English Week -période 1 – niveau 1</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100" b="1" dirty="0">
                <a:latin typeface="Calibri" panose="020F0502020204030204" pitchFamily="34" charset="0"/>
                <a:ea typeface="Calibri" panose="020F0502020204030204" pitchFamily="34" charset="0"/>
                <a:cs typeface="Times New Roman" panose="02020603050405020304" pitchFamily="18" charset="0"/>
              </a:rPr>
              <a:t>Tâche finale</a:t>
            </a:r>
            <a:r>
              <a:rPr lang="fr-FR" sz="1100" dirty="0">
                <a:latin typeface="Calibri" panose="020F0502020204030204" pitchFamily="34" charset="0"/>
                <a:ea typeface="Calibri" panose="020F0502020204030204" pitchFamily="34" charset="0"/>
                <a:cs typeface="Times New Roman" panose="02020603050405020304" pitchFamily="18" charset="0"/>
              </a:rPr>
              <a:t> : décrire le drapeau </a:t>
            </a:r>
            <a:r>
              <a:rPr lang="fr-FR" sz="1100" dirty="0" err="1">
                <a:latin typeface="Calibri" panose="020F0502020204030204" pitchFamily="34" charset="0"/>
                <a:ea typeface="Calibri" panose="020F0502020204030204" pitchFamily="34" charset="0"/>
                <a:cs typeface="Times New Roman" panose="02020603050405020304" pitchFamily="18" charset="0"/>
              </a:rPr>
              <a:t>britanique</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en-US" sz="1100" b="1" dirty="0">
                <a:latin typeface="Calibri" panose="020F0502020204030204" pitchFamily="34" charset="0"/>
                <a:ea typeface="Calibri" panose="020F0502020204030204" pitchFamily="34" charset="0"/>
                <a:cs typeface="Times New Roman" panose="02020603050405020304" pitchFamily="18" charset="0"/>
              </a:rPr>
              <a:t>Structures </a:t>
            </a:r>
            <a:r>
              <a:rPr lang="en-US" sz="1100" b="1" dirty="0" err="1">
                <a:latin typeface="Calibri" panose="020F0502020204030204" pitchFamily="34" charset="0"/>
                <a:ea typeface="Calibri" panose="020F0502020204030204" pitchFamily="34" charset="0"/>
                <a:cs typeface="Times New Roman" panose="02020603050405020304" pitchFamily="18" charset="0"/>
              </a:rPr>
              <a:t>langagières</a:t>
            </a:r>
            <a:r>
              <a:rPr lang="en-US" sz="1100" b="1" dirty="0">
                <a:latin typeface="Calibri" panose="020F0502020204030204" pitchFamily="34" charset="0"/>
                <a:ea typeface="Calibri" panose="020F0502020204030204" pitchFamily="34" charset="0"/>
                <a:cs typeface="Times New Roman" panose="02020603050405020304" pitchFamily="18" charset="0"/>
              </a:rPr>
              <a:t> : « What </a:t>
            </a:r>
            <a:r>
              <a:rPr lang="en-US" sz="1100" b="1" dirty="0" err="1">
                <a:latin typeface="Calibri" panose="020F0502020204030204" pitchFamily="34" charset="0"/>
                <a:ea typeface="Calibri" panose="020F0502020204030204" pitchFamily="34" charset="0"/>
                <a:cs typeface="Times New Roman" panose="02020603050405020304" pitchFamily="18" charset="0"/>
              </a:rPr>
              <a:t>colour</a:t>
            </a:r>
            <a:r>
              <a:rPr lang="en-US" sz="1100" b="1" dirty="0">
                <a:latin typeface="Calibri" panose="020F0502020204030204" pitchFamily="34" charset="0"/>
                <a:ea typeface="Calibri" panose="020F0502020204030204" pitchFamily="34" charset="0"/>
                <a:cs typeface="Times New Roman" panose="02020603050405020304" pitchFamily="18" charset="0"/>
              </a:rPr>
              <a:t> is it ? » </a:t>
            </a:r>
            <a:r>
              <a:rPr lang="fr-FR" sz="1100" b="1" dirty="0">
                <a:latin typeface="Calibri" panose="020F0502020204030204" pitchFamily="34" charset="0"/>
                <a:ea typeface="Calibri" panose="020F0502020204030204" pitchFamily="34" charset="0"/>
                <a:cs typeface="Times New Roman" panose="02020603050405020304" pitchFamily="18" charset="0"/>
              </a:rPr>
              <a:t>« It </a:t>
            </a:r>
            <a:r>
              <a:rPr lang="fr-FR" sz="1100" b="1" dirty="0" err="1">
                <a:latin typeface="Calibri" panose="020F0502020204030204" pitchFamily="34" charset="0"/>
                <a:ea typeface="Calibri" panose="020F0502020204030204" pitchFamily="34" charset="0"/>
                <a:cs typeface="Times New Roman" panose="02020603050405020304" pitchFamily="18" charset="0"/>
              </a:rPr>
              <a:t>is</a:t>
            </a:r>
            <a:r>
              <a:rPr lang="fr-FR" sz="1100" b="1" dirty="0">
                <a:latin typeface="Calibri" panose="020F0502020204030204" pitchFamily="34" charset="0"/>
                <a:ea typeface="Calibri" panose="020F0502020204030204" pitchFamily="34" charset="0"/>
                <a:cs typeface="Times New Roman" panose="02020603050405020304" pitchFamily="18" charset="0"/>
              </a:rPr>
              <a:t> …..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100" b="1" dirty="0">
                <a:latin typeface="Calibri" panose="020F0502020204030204" pitchFamily="34" charset="0"/>
                <a:ea typeface="Calibri" panose="020F0502020204030204" pitchFamily="34" charset="0"/>
                <a:cs typeface="Times New Roman" panose="02020603050405020304" pitchFamily="18" charset="0"/>
              </a:rPr>
              <a:t>Lexique </a:t>
            </a: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100" dirty="0" err="1">
                <a:latin typeface="Calibri" panose="020F0502020204030204" pitchFamily="34" charset="0"/>
                <a:ea typeface="Calibri" panose="020F0502020204030204" pitchFamily="34" charset="0"/>
                <a:cs typeface="Times New Roman" panose="02020603050405020304" pitchFamily="18" charset="0"/>
              </a:rPr>
              <a:t>blue</a:t>
            </a: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100" dirty="0" err="1">
                <a:latin typeface="Calibri" panose="020F0502020204030204" pitchFamily="34" charset="0"/>
                <a:ea typeface="Calibri" panose="020F0502020204030204" pitchFamily="34" charset="0"/>
                <a:cs typeface="Times New Roman" panose="02020603050405020304" pitchFamily="18" charset="0"/>
              </a:rPr>
              <a:t>red</a:t>
            </a:r>
            <a:r>
              <a:rPr lang="fr-FR" sz="1100" dirty="0">
                <a:latin typeface="Calibri" panose="020F0502020204030204" pitchFamily="34" charset="0"/>
                <a:ea typeface="Calibri" panose="020F0502020204030204" pitchFamily="34" charset="0"/>
                <a:cs typeface="Times New Roman" panose="02020603050405020304" pitchFamily="18" charset="0"/>
              </a:rPr>
              <a:t>, green, </a:t>
            </a:r>
            <a:r>
              <a:rPr lang="fr-FR" sz="1100" dirty="0" err="1">
                <a:latin typeface="Calibri" panose="020F0502020204030204" pitchFamily="34" charset="0"/>
                <a:ea typeface="Calibri" panose="020F0502020204030204" pitchFamily="34" charset="0"/>
                <a:cs typeface="Times New Roman" panose="02020603050405020304" pitchFamily="18" charset="0"/>
              </a:rPr>
              <a:t>yellow</a:t>
            </a:r>
            <a:r>
              <a:rPr lang="fr-FR" sz="1100" dirty="0">
                <a:latin typeface="Calibri" panose="020F0502020204030204" pitchFamily="34" charset="0"/>
                <a:ea typeface="Calibri" panose="020F0502020204030204" pitchFamily="34" charset="0"/>
                <a:cs typeface="Times New Roman" panose="02020603050405020304" pitchFamily="18" charset="0"/>
              </a:rPr>
              <a:t>, orange, black and white (6 à 7 mots)</a:t>
            </a:r>
            <a:endParaRPr lang="fr-F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au 8">
            <a:extLst>
              <a:ext uri="{FF2B5EF4-FFF2-40B4-BE49-F238E27FC236}">
                <a16:creationId xmlns:a16="http://schemas.microsoft.com/office/drawing/2014/main" id="{A6DD6D4F-A7A3-47C4-920A-6074DE83A499}"/>
              </a:ext>
            </a:extLst>
          </p:cNvPr>
          <p:cNvGraphicFramePr>
            <a:graphicFrameLocks noGrp="1"/>
          </p:cNvGraphicFramePr>
          <p:nvPr>
            <p:extLst>
              <p:ext uri="{D42A27DB-BD31-4B8C-83A1-F6EECF244321}">
                <p14:modId xmlns:p14="http://schemas.microsoft.com/office/powerpoint/2010/main" val="3316012448"/>
              </p:ext>
            </p:extLst>
          </p:nvPr>
        </p:nvGraphicFramePr>
        <p:xfrm>
          <a:off x="163950" y="2915641"/>
          <a:ext cx="6421935" cy="4483989"/>
        </p:xfrm>
        <a:graphic>
          <a:graphicData uri="http://schemas.openxmlformats.org/drawingml/2006/table">
            <a:tbl>
              <a:tblPr firstRow="1" firstCol="1" bandRow="1">
                <a:tableStyleId>{5940675A-B579-460E-94D1-54222C63F5DA}</a:tableStyleId>
              </a:tblPr>
              <a:tblGrid>
                <a:gridCol w="453400">
                  <a:extLst>
                    <a:ext uri="{9D8B030D-6E8A-4147-A177-3AD203B41FA5}">
                      <a16:colId xmlns:a16="http://schemas.microsoft.com/office/drawing/2014/main" val="1970517189"/>
                    </a:ext>
                  </a:extLst>
                </a:gridCol>
                <a:gridCol w="2601999">
                  <a:extLst>
                    <a:ext uri="{9D8B030D-6E8A-4147-A177-3AD203B41FA5}">
                      <a16:colId xmlns:a16="http://schemas.microsoft.com/office/drawing/2014/main" val="3351740928"/>
                    </a:ext>
                  </a:extLst>
                </a:gridCol>
                <a:gridCol w="3366536">
                  <a:extLst>
                    <a:ext uri="{9D8B030D-6E8A-4147-A177-3AD203B41FA5}">
                      <a16:colId xmlns:a16="http://schemas.microsoft.com/office/drawing/2014/main" val="2777052400"/>
                    </a:ext>
                  </a:extLst>
                </a:gridCol>
              </a:tblGrid>
              <a:tr h="242274">
                <a:tc>
                  <a:txBody>
                    <a:bodyPr/>
                    <a:lstStyle/>
                    <a:p>
                      <a:pPr algn="ctr">
                        <a:lnSpc>
                          <a:spcPct val="107000"/>
                        </a:lnSpc>
                        <a:spcAft>
                          <a:spcPts val="0"/>
                        </a:spcAft>
                      </a:pPr>
                      <a:r>
                        <a:rPr lang="fr-FR" sz="7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ctr">
                        <a:lnSpc>
                          <a:spcPct val="107000"/>
                        </a:lnSpc>
                        <a:spcAft>
                          <a:spcPts val="0"/>
                        </a:spcAft>
                      </a:pPr>
                      <a:r>
                        <a:rPr lang="fr-FR" sz="1200" b="1" dirty="0">
                          <a:effectLst/>
                        </a:rPr>
                        <a:t>Progression</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ctr">
                        <a:lnSpc>
                          <a:spcPct val="107000"/>
                        </a:lnSpc>
                        <a:spcAft>
                          <a:spcPts val="0"/>
                        </a:spcAft>
                      </a:pPr>
                      <a:r>
                        <a:rPr lang="fr-FR" sz="1200" b="1" dirty="0">
                          <a:effectLst/>
                        </a:rPr>
                        <a:t>Exemples d’activités</a:t>
                      </a:r>
                    </a:p>
                    <a:p>
                      <a:pPr algn="ctr">
                        <a:lnSpc>
                          <a:spcPct val="107000"/>
                        </a:lnSpc>
                        <a:spcAft>
                          <a:spcPts val="0"/>
                        </a:spcAft>
                      </a:pPr>
                      <a:r>
                        <a:rPr lang="fr-FR"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3873448939"/>
                  </a:ext>
                </a:extLst>
              </a:tr>
              <a:tr h="1728566">
                <a:tc>
                  <a:txBody>
                    <a:bodyPr/>
                    <a:lstStyle/>
                    <a:p>
                      <a:pPr>
                        <a:lnSpc>
                          <a:spcPct val="107000"/>
                        </a:lnSpc>
                        <a:spcAft>
                          <a:spcPts val="0"/>
                        </a:spcAft>
                      </a:pPr>
                      <a:r>
                        <a:rPr lang="fr-FR" sz="1100" b="1" dirty="0">
                          <a:effectLst/>
                        </a:rPr>
                        <a:t>Jour 1</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Rituels</a:t>
                      </a:r>
                      <a:r>
                        <a:rPr lang="fr-FR" sz="1200" dirty="0">
                          <a:effectLst/>
                          <a:latin typeface="Calibri" panose="020F0502020204030204" pitchFamily="34" charset="0"/>
                          <a:ea typeface="Calibri" panose="020F0502020204030204" pitchFamily="34" charset="0"/>
                          <a:cs typeface="Times New Roman" panose="02020603050405020304" pitchFamily="18" charset="0"/>
                        </a:rPr>
                        <a:t> : Jour / Météo / humeur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Rebrassage </a:t>
                      </a:r>
                      <a:r>
                        <a:rPr lang="fr-FR" sz="1200" dirty="0">
                          <a:effectLst/>
                          <a:latin typeface="Calibri" panose="020F0502020204030204" pitchFamily="34" charset="0"/>
                          <a:ea typeface="Calibri" panose="020F0502020204030204" pitchFamily="34" charset="0"/>
                          <a:cs typeface="Times New Roman" panose="02020603050405020304" pitchFamily="18" charset="0"/>
                        </a:rPr>
                        <a:t>: Se présenter en continu avec une carte (Name, boy/girl, feelings) (faire passer deux à trois élèves à chaque séance)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Ecouter et comprendre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Introduction des flashcards couleurs avec la structure langagière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colour</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 »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PE pose la question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colour</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puis répond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 Et affiche la flashcard couleur correspondante.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répète plusieurs le nom des couleurs en montrant les flashcards.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Production orale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Activités possibles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Un élève pioche une carte et se présente en continu (les cartes sont enrichies à mesure que les structures de présentation sont apprises)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J</a:t>
                      </a:r>
                      <a:r>
                        <a:rPr lang="fr-FR" sz="1200" b="1" dirty="0">
                          <a:effectLst/>
                          <a:latin typeface="Calibri" panose="020F0502020204030204" pitchFamily="34" charset="0"/>
                          <a:ea typeface="Calibri" panose="020F0502020204030204" pitchFamily="34" charset="0"/>
                          <a:cs typeface="Times New Roman" panose="02020603050405020304" pitchFamily="18" charset="0"/>
                        </a:rPr>
                        <a:t>eux de compréhension orale </a:t>
                      </a:r>
                      <a:r>
                        <a:rPr lang="fr-FR" sz="1200" dirty="0">
                          <a:effectLst/>
                          <a:latin typeface="Calibri" panose="020F0502020204030204" pitchFamily="34" charset="0"/>
                          <a:ea typeface="Calibri" panose="020F0502020204030204" pitchFamily="34" charset="0"/>
                          <a:cs typeface="Times New Roman" panose="02020603050405020304" pitchFamily="18" charset="0"/>
                        </a:rPr>
                        <a:t>avec les flashcards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Stand up/ </a:t>
                      </a:r>
                      <a:r>
                        <a:rPr lang="fr-FR" sz="1200" i="1" u="sng" dirty="0" err="1">
                          <a:effectLst/>
                          <a:latin typeface="Calibri" panose="020F0502020204030204" pitchFamily="34" charset="0"/>
                          <a:ea typeface="Calibri" panose="020F0502020204030204" pitchFamily="34" charset="0"/>
                          <a:cs typeface="Times New Roman" panose="02020603050405020304" pitchFamily="18" charset="0"/>
                        </a:rPr>
                        <a:t>sit</a:t>
                      </a: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 down</a:t>
                      </a:r>
                      <a:r>
                        <a:rPr lang="fr-FR" sz="1200" dirty="0">
                          <a:effectLst/>
                          <a:latin typeface="Calibri" panose="020F0502020204030204" pitchFamily="34" charset="0"/>
                          <a:ea typeface="Calibri" panose="020F0502020204030204" pitchFamily="34" charset="0"/>
                          <a:cs typeface="Times New Roman" panose="02020603050405020304" pitchFamily="18" charset="0"/>
                        </a:rPr>
                        <a:t> (si la couleur énoncée par le PE correspond à la flashcard montrée les élèves se lèvent sinon ils restent assis.)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fr-FR" sz="1200" i="1" u="sng" dirty="0" err="1">
                          <a:effectLst/>
                          <a:latin typeface="Calibri" panose="020F0502020204030204" pitchFamily="34" charset="0"/>
                          <a:ea typeface="Calibri" panose="020F0502020204030204" pitchFamily="34" charset="0"/>
                          <a:cs typeface="Times New Roman" panose="02020603050405020304" pitchFamily="18" charset="0"/>
                        </a:rPr>
                        <a:t>Colour</a:t>
                      </a: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 </a:t>
                      </a:r>
                      <a:r>
                        <a:rPr lang="fr-FR" sz="1200" i="1" u="sng" dirty="0" err="1">
                          <a:effectLst/>
                          <a:latin typeface="Calibri" panose="020F0502020204030204" pitchFamily="34" charset="0"/>
                          <a:ea typeface="Calibri" panose="020F0502020204030204" pitchFamily="34" charset="0"/>
                          <a:cs typeface="Times New Roman" panose="02020603050405020304" pitchFamily="18" charset="0"/>
                        </a:rPr>
                        <a:t>hunt</a:t>
                      </a:r>
                      <a:r>
                        <a:rPr lang="fr-FR" sz="1200" dirty="0">
                          <a:effectLst/>
                          <a:latin typeface="Calibri" panose="020F0502020204030204" pitchFamily="34" charset="0"/>
                          <a:ea typeface="Calibri" panose="020F0502020204030204" pitchFamily="34" charset="0"/>
                          <a:cs typeface="Times New Roman" panose="02020603050405020304" pitchFamily="18" charset="0"/>
                        </a:rPr>
                        <a:t> : Le PE énonce une couleur et l’élève interrogé doit montrer quelque chose de la même couleur.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fr-FR" sz="1200" i="1" u="sng" dirty="0" err="1">
                          <a:effectLst/>
                          <a:latin typeface="Calibri" panose="020F0502020204030204" pitchFamily="34" charset="0"/>
                          <a:ea typeface="Calibri" panose="020F0502020204030204" pitchFamily="34" charset="0"/>
                          <a:cs typeface="Times New Roman" panose="02020603050405020304" pitchFamily="18" charset="0"/>
                        </a:rPr>
                        <a:t>Listen</a:t>
                      </a: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 and point to</a:t>
                      </a:r>
                      <a:r>
                        <a:rPr lang="fr-FR" sz="1200" dirty="0">
                          <a:effectLst/>
                          <a:latin typeface="Calibri" panose="020F0502020204030204" pitchFamily="34" charset="0"/>
                          <a:ea typeface="Calibri" panose="020F0502020204030204" pitchFamily="34" charset="0"/>
                          <a:cs typeface="Times New Roman" panose="02020603050405020304" pitchFamily="18" charset="0"/>
                        </a:rPr>
                        <a:t> (les flashcards sont disposées partout dans la classe), quand le PE énonce une couleur, les élèves pointent le doigt vers l’endroit où se trouve la couleur énoncée.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Jeux de production orale</a:t>
                      </a:r>
                      <a:r>
                        <a:rPr lang="fr-FR" sz="1200" dirty="0">
                          <a:effectLst/>
                          <a:latin typeface="Calibri" panose="020F0502020204030204" pitchFamily="34" charset="0"/>
                          <a:ea typeface="Calibri" panose="020F0502020204030204" pitchFamily="34" charset="0"/>
                          <a:cs typeface="Times New Roman" panose="02020603050405020304" pitchFamily="18" charset="0"/>
                        </a:rPr>
                        <a:t>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Listen</a:t>
                      </a:r>
                      <a:r>
                        <a:rPr lang="fr-FR" sz="1200" dirty="0">
                          <a:effectLst/>
                          <a:latin typeface="Calibri" panose="020F0502020204030204" pitchFamily="34" charset="0"/>
                          <a:ea typeface="Calibri" panose="020F0502020204030204" pitchFamily="34" charset="0"/>
                          <a:cs typeface="Times New Roman" panose="02020603050405020304" pitchFamily="18" charset="0"/>
                        </a:rPr>
                        <a:t> and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repeat</a:t>
                      </a:r>
                      <a:r>
                        <a:rPr lang="fr-FR" sz="1200" dirty="0">
                          <a:effectLst/>
                          <a:latin typeface="Calibri" panose="020F0502020204030204" pitchFamily="34" charset="0"/>
                          <a:ea typeface="Calibri" panose="020F0502020204030204" pitchFamily="34" charset="0"/>
                          <a:cs typeface="Times New Roman" panose="02020603050405020304" pitchFamily="18" charset="0"/>
                        </a:rPr>
                        <a:t> : Le PE fait répéter le nom des couleurs (répétition collective, par groupe, individuelle)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3467740804"/>
                  </a:ext>
                </a:extLst>
              </a:tr>
            </a:tbl>
          </a:graphicData>
        </a:graphic>
      </p:graphicFrame>
      <p:pic>
        <p:nvPicPr>
          <p:cNvPr id="24" name="Image 23" descr="Bouquet De Plusieurs Ballons Lumineux Et Coloré, Vecteur De Dessin Animé  Illustration Isolé Sur Fond Blanc. Plusieurs Des Ballons Rouges, Jaunes Et  Verts, Anniversaire, Carnaval Partie Des éléments De Décoration Clip Art">
            <a:extLst>
              <a:ext uri="{FF2B5EF4-FFF2-40B4-BE49-F238E27FC236}">
                <a16:creationId xmlns:a16="http://schemas.microsoft.com/office/drawing/2014/main" id="{00901432-7790-4A1D-991D-0DCAF596AF3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83981" y="7474058"/>
            <a:ext cx="1977655" cy="1381760"/>
          </a:xfrm>
          <a:prstGeom prst="rect">
            <a:avLst/>
          </a:prstGeom>
          <a:noFill/>
          <a:ln>
            <a:noFill/>
          </a:ln>
        </p:spPr>
      </p:pic>
    </p:spTree>
    <p:extLst>
      <p:ext uri="{BB962C8B-B14F-4D97-AF65-F5344CB8AC3E}">
        <p14:creationId xmlns:p14="http://schemas.microsoft.com/office/powerpoint/2010/main" val="17140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07A0DBD5-0AC4-4895-98CE-9BCE21E4E0BE}"/>
              </a:ext>
            </a:extLst>
          </p:cNvPr>
          <p:cNvGrpSpPr/>
          <p:nvPr/>
        </p:nvGrpSpPr>
        <p:grpSpPr>
          <a:xfrm>
            <a:off x="188417" y="201993"/>
            <a:ext cx="1301024" cy="785388"/>
            <a:chOff x="56842" y="133815"/>
            <a:chExt cx="1355307" cy="804675"/>
          </a:xfrm>
        </p:grpSpPr>
        <p:pic>
          <p:nvPicPr>
            <p:cNvPr id="5" name="Image 111">
              <a:extLst>
                <a:ext uri="{FF2B5EF4-FFF2-40B4-BE49-F238E27FC236}">
                  <a16:creationId xmlns:a16="http://schemas.microsoft.com/office/drawing/2014/main" id="{34FD9071-378B-4B64-B9A3-30D3145B3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2" y="133815"/>
              <a:ext cx="636812" cy="45719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112" descr="entete_mission_LVE">
              <a:extLst>
                <a:ext uri="{FF2B5EF4-FFF2-40B4-BE49-F238E27FC236}">
                  <a16:creationId xmlns:a16="http://schemas.microsoft.com/office/drawing/2014/main" id="{D1D6A61C-6830-4C89-B9B0-DD3C7D06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294" r="3778"/>
            <a:stretch>
              <a:fillRect/>
            </a:stretch>
          </p:blipFill>
          <p:spPr bwMode="auto">
            <a:xfrm>
              <a:off x="735874" y="183063"/>
              <a:ext cx="676275" cy="485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91ECEB55-47E2-4943-B927-0C2D1A26E273}"/>
                </a:ext>
              </a:extLst>
            </p:cNvPr>
            <p:cNvSpPr>
              <a:spLocks noChangeArrowheads="1"/>
            </p:cNvSpPr>
            <p:nvPr/>
          </p:nvSpPr>
          <p:spPr bwMode="auto">
            <a:xfrm>
              <a:off x="244475" y="707658"/>
              <a:ext cx="10967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tab pos="2865438" algn="ctr"/>
                  <a:tab pos="5730875" algn="r"/>
                </a:tabLst>
                <a:defRPr/>
              </a:pPr>
              <a:r>
                <a:rPr kumimoji="0" lang="fr-FR" altLang="fr-FR" sz="900" b="0" i="0" u="none" strike="noStrike" kern="0" cap="none" spc="0" normalizeH="0" baseline="0" noProof="0" dirty="0" bmk="_Hlk49758744">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        1</a:t>
              </a:r>
              <a:r>
                <a:rPr kumimoji="0" lang="fr-FR" altLang="fr-FR" sz="900" b="0" i="0" u="none" strike="noStrike" kern="0" cap="none" spc="0" normalizeH="0" baseline="30000" noProof="0" dirty="0" bmk="_Hlk49758744">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er</a:t>
              </a:r>
              <a:r>
                <a:rPr kumimoji="0" lang="fr-FR" altLang="fr-FR" sz="900" b="0" i="0" u="none" strike="noStrike" kern="0" cap="none" spc="0" normalizeH="0" baseline="0" noProof="0" dirty="0" bmk="_Hlk49758744">
                  <a:ln>
                    <a:noFill/>
                  </a:ln>
                  <a:solidFill>
                    <a:prstClr val="black"/>
                  </a:solidFill>
                  <a:effectLst/>
                  <a:uLnTx/>
                  <a:uFillTx/>
                  <a:latin typeface="Lucida Handwriting" panose="03010101010101010101" pitchFamily="66" charset="0"/>
                  <a:ea typeface="Calibri" panose="020F0502020204030204" pitchFamily="34" charset="0"/>
                  <a:cs typeface="Times New Roman" panose="02020603050405020304" pitchFamily="18" charset="0"/>
                </a:rPr>
                <a:t> degr</a:t>
              </a:r>
              <a:r>
                <a:rPr kumimoji="0" lang="fr-FR" altLang="fr-FR" sz="900" b="0" i="0" u="none" strike="noStrike" kern="0" cap="none" spc="0" normalizeH="0" baseline="0" noProof="0" dirty="0" bmk="_Hlk49758744">
                  <a:ln>
                    <a:noFill/>
                  </a:ln>
                  <a:solidFill>
                    <a:prstClr val="black"/>
                  </a:solidFill>
                  <a:effectLst/>
                  <a:uLnTx/>
                  <a:uFillTx/>
                  <a:latin typeface="Tahoma" panose="020B0604030504040204" pitchFamily="34" charset="0"/>
                  <a:ea typeface="Calibri" panose="020F0502020204030204" pitchFamily="34" charset="0"/>
                  <a:cs typeface="Times New Roman" panose="02020603050405020304" pitchFamily="18" charset="0"/>
                </a:rPr>
                <a:t>é</a:t>
              </a:r>
              <a:r>
                <a:rPr kumimoji="0" lang="fr-FR" altLang="fr-FR" sz="9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rPr>
                <a:t> </a:t>
              </a:r>
              <a:endParaRPr kumimoji="0" lang="fr-FR" altLang="fr-FR" sz="1800" b="0" i="0" u="none" strike="noStrike" kern="0" cap="none" spc="0" normalizeH="0" baseline="0" noProof="0" dirty="0">
                <a:ln>
                  <a:noFill/>
                </a:ln>
                <a:solidFill>
                  <a:prstClr val="black"/>
                </a:solidFill>
                <a:effectLst/>
                <a:uLnTx/>
                <a:uFillTx/>
                <a:latin typeface="Arial" panose="020B0604020202020204" pitchFamily="34" charset="0"/>
              </a:endParaRPr>
            </a:p>
          </p:txBody>
        </p:sp>
      </p:grpSp>
      <p:pic>
        <p:nvPicPr>
          <p:cNvPr id="8" name="Image 110">
            <a:extLst>
              <a:ext uri="{FF2B5EF4-FFF2-40B4-BE49-F238E27FC236}">
                <a16:creationId xmlns:a16="http://schemas.microsoft.com/office/drawing/2014/main" id="{948E3796-BF07-41BB-96B6-66B81BD36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839" y="201993"/>
            <a:ext cx="4720862" cy="4741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6AFA82-0CF2-4984-B728-4F4198702C6C}"/>
              </a:ext>
            </a:extLst>
          </p:cNvPr>
          <p:cNvSpPr/>
          <p:nvPr/>
        </p:nvSpPr>
        <p:spPr>
          <a:xfrm>
            <a:off x="182246" y="1350557"/>
            <a:ext cx="6443663" cy="93871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p:spPr>
        <p:txBody>
          <a:bodyPr wrap="square">
            <a:spAutoFit/>
          </a:bodyPr>
          <a:lstStyle/>
          <a:p>
            <a:r>
              <a:rPr lang="fr-FR" sz="1100" b="1" dirty="0">
                <a:latin typeface="Calibri" panose="020F0502020204030204" pitchFamily="34" charset="0"/>
                <a:ea typeface="Calibri" panose="020F0502020204030204" pitchFamily="34" charset="0"/>
                <a:cs typeface="Times New Roman" panose="02020603050405020304" pitchFamily="18" charset="0"/>
              </a:rPr>
              <a:t>Séance classique 2 X 45 min par semaine</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My</a:t>
            </a:r>
            <a:r>
              <a:rPr lang="fr-FR" sz="1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English Week -période 1 – niveau 1</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100" b="1" dirty="0">
                <a:latin typeface="Calibri" panose="020F0502020204030204" pitchFamily="34" charset="0"/>
                <a:ea typeface="Calibri" panose="020F0502020204030204" pitchFamily="34" charset="0"/>
                <a:cs typeface="Times New Roman" panose="02020603050405020304" pitchFamily="18" charset="0"/>
              </a:rPr>
              <a:t>Tâche finale</a:t>
            </a:r>
            <a:r>
              <a:rPr lang="fr-FR" sz="1100" dirty="0">
                <a:latin typeface="Calibri" panose="020F0502020204030204" pitchFamily="34" charset="0"/>
                <a:ea typeface="Calibri" panose="020F0502020204030204" pitchFamily="34" charset="0"/>
                <a:cs typeface="Times New Roman" panose="02020603050405020304" pitchFamily="18" charset="0"/>
              </a:rPr>
              <a:t> : décrire le drapeau </a:t>
            </a:r>
            <a:r>
              <a:rPr lang="fr-FR" sz="1100" dirty="0" err="1">
                <a:latin typeface="Calibri" panose="020F0502020204030204" pitchFamily="34" charset="0"/>
                <a:ea typeface="Calibri" panose="020F0502020204030204" pitchFamily="34" charset="0"/>
                <a:cs typeface="Times New Roman" panose="02020603050405020304" pitchFamily="18" charset="0"/>
              </a:rPr>
              <a:t>britanique</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en-US" sz="1100" b="1" dirty="0">
                <a:latin typeface="Calibri" panose="020F0502020204030204" pitchFamily="34" charset="0"/>
                <a:ea typeface="Calibri" panose="020F0502020204030204" pitchFamily="34" charset="0"/>
                <a:cs typeface="Times New Roman" panose="02020603050405020304" pitchFamily="18" charset="0"/>
              </a:rPr>
              <a:t>Structures </a:t>
            </a:r>
            <a:r>
              <a:rPr lang="en-US" sz="1100" b="1" dirty="0" err="1">
                <a:latin typeface="Calibri" panose="020F0502020204030204" pitchFamily="34" charset="0"/>
                <a:ea typeface="Calibri" panose="020F0502020204030204" pitchFamily="34" charset="0"/>
                <a:cs typeface="Times New Roman" panose="02020603050405020304" pitchFamily="18" charset="0"/>
              </a:rPr>
              <a:t>langagières</a:t>
            </a:r>
            <a:r>
              <a:rPr lang="en-US" sz="1100" b="1" dirty="0">
                <a:latin typeface="Calibri" panose="020F0502020204030204" pitchFamily="34" charset="0"/>
                <a:ea typeface="Calibri" panose="020F0502020204030204" pitchFamily="34" charset="0"/>
                <a:cs typeface="Times New Roman" panose="02020603050405020304" pitchFamily="18" charset="0"/>
              </a:rPr>
              <a:t> : « What </a:t>
            </a:r>
            <a:r>
              <a:rPr lang="en-US" sz="1100" b="1" dirty="0" err="1">
                <a:latin typeface="Calibri" panose="020F0502020204030204" pitchFamily="34" charset="0"/>
                <a:ea typeface="Calibri" panose="020F0502020204030204" pitchFamily="34" charset="0"/>
                <a:cs typeface="Times New Roman" panose="02020603050405020304" pitchFamily="18" charset="0"/>
              </a:rPr>
              <a:t>colour</a:t>
            </a:r>
            <a:r>
              <a:rPr lang="en-US" sz="1100" b="1" dirty="0">
                <a:latin typeface="Calibri" panose="020F0502020204030204" pitchFamily="34" charset="0"/>
                <a:ea typeface="Calibri" panose="020F0502020204030204" pitchFamily="34" charset="0"/>
                <a:cs typeface="Times New Roman" panose="02020603050405020304" pitchFamily="18" charset="0"/>
              </a:rPr>
              <a:t> is it ? » </a:t>
            </a:r>
            <a:r>
              <a:rPr lang="fr-FR" sz="1100" b="1" dirty="0">
                <a:latin typeface="Calibri" panose="020F0502020204030204" pitchFamily="34" charset="0"/>
                <a:ea typeface="Calibri" panose="020F0502020204030204" pitchFamily="34" charset="0"/>
                <a:cs typeface="Times New Roman" panose="02020603050405020304" pitchFamily="18" charset="0"/>
              </a:rPr>
              <a:t>« It </a:t>
            </a:r>
            <a:r>
              <a:rPr lang="fr-FR" sz="1100" b="1" dirty="0" err="1">
                <a:latin typeface="Calibri" panose="020F0502020204030204" pitchFamily="34" charset="0"/>
                <a:ea typeface="Calibri" panose="020F0502020204030204" pitchFamily="34" charset="0"/>
                <a:cs typeface="Times New Roman" panose="02020603050405020304" pitchFamily="18" charset="0"/>
              </a:rPr>
              <a:t>is</a:t>
            </a:r>
            <a:r>
              <a:rPr lang="fr-FR" sz="1100" b="1" dirty="0">
                <a:latin typeface="Calibri" panose="020F0502020204030204" pitchFamily="34" charset="0"/>
                <a:ea typeface="Calibri" panose="020F0502020204030204" pitchFamily="34" charset="0"/>
                <a:cs typeface="Times New Roman" panose="02020603050405020304" pitchFamily="18" charset="0"/>
              </a:rPr>
              <a:t> ….. »</a:t>
            </a:r>
            <a:endParaRPr lang="fr-FR" sz="1050" dirty="0">
              <a:latin typeface="Calibri" panose="020F0502020204030204" pitchFamily="34" charset="0"/>
              <a:ea typeface="Calibri" panose="020F0502020204030204" pitchFamily="34" charset="0"/>
              <a:cs typeface="Times New Roman" panose="02020603050405020304" pitchFamily="18" charset="0"/>
            </a:endParaRPr>
          </a:p>
          <a:p>
            <a:r>
              <a:rPr lang="fr-FR" sz="1100" b="1" dirty="0">
                <a:latin typeface="Calibri" panose="020F0502020204030204" pitchFamily="34" charset="0"/>
                <a:ea typeface="Calibri" panose="020F0502020204030204" pitchFamily="34" charset="0"/>
                <a:cs typeface="Times New Roman" panose="02020603050405020304" pitchFamily="18" charset="0"/>
              </a:rPr>
              <a:t>Lexique </a:t>
            </a: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100" dirty="0" err="1">
                <a:latin typeface="Calibri" panose="020F0502020204030204" pitchFamily="34" charset="0"/>
                <a:ea typeface="Calibri" panose="020F0502020204030204" pitchFamily="34" charset="0"/>
                <a:cs typeface="Times New Roman" panose="02020603050405020304" pitchFamily="18" charset="0"/>
              </a:rPr>
              <a:t>blue</a:t>
            </a:r>
            <a:r>
              <a:rPr lang="fr-FR" sz="1100" dirty="0">
                <a:latin typeface="Calibri" panose="020F0502020204030204" pitchFamily="34" charset="0"/>
                <a:ea typeface="Calibri" panose="020F0502020204030204" pitchFamily="34" charset="0"/>
                <a:cs typeface="Times New Roman" panose="02020603050405020304" pitchFamily="18" charset="0"/>
              </a:rPr>
              <a:t>, </a:t>
            </a:r>
            <a:r>
              <a:rPr lang="fr-FR" sz="1100" dirty="0" err="1">
                <a:latin typeface="Calibri" panose="020F0502020204030204" pitchFamily="34" charset="0"/>
                <a:ea typeface="Calibri" panose="020F0502020204030204" pitchFamily="34" charset="0"/>
                <a:cs typeface="Times New Roman" panose="02020603050405020304" pitchFamily="18" charset="0"/>
              </a:rPr>
              <a:t>red</a:t>
            </a:r>
            <a:r>
              <a:rPr lang="fr-FR" sz="1100" dirty="0">
                <a:latin typeface="Calibri" panose="020F0502020204030204" pitchFamily="34" charset="0"/>
                <a:ea typeface="Calibri" panose="020F0502020204030204" pitchFamily="34" charset="0"/>
                <a:cs typeface="Times New Roman" panose="02020603050405020304" pitchFamily="18" charset="0"/>
              </a:rPr>
              <a:t>, green, </a:t>
            </a:r>
            <a:r>
              <a:rPr lang="fr-FR" sz="1100" dirty="0" err="1">
                <a:latin typeface="Calibri" panose="020F0502020204030204" pitchFamily="34" charset="0"/>
                <a:ea typeface="Calibri" panose="020F0502020204030204" pitchFamily="34" charset="0"/>
                <a:cs typeface="Times New Roman" panose="02020603050405020304" pitchFamily="18" charset="0"/>
              </a:rPr>
              <a:t>yellow</a:t>
            </a:r>
            <a:r>
              <a:rPr lang="fr-FR" sz="1100" dirty="0">
                <a:latin typeface="Calibri" panose="020F0502020204030204" pitchFamily="34" charset="0"/>
                <a:ea typeface="Calibri" panose="020F0502020204030204" pitchFamily="34" charset="0"/>
                <a:cs typeface="Times New Roman" panose="02020603050405020304" pitchFamily="18" charset="0"/>
              </a:rPr>
              <a:t>, orange, black and white (6 à 7 mots)</a:t>
            </a:r>
            <a:endParaRPr lang="fr-F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au 8">
            <a:extLst>
              <a:ext uri="{FF2B5EF4-FFF2-40B4-BE49-F238E27FC236}">
                <a16:creationId xmlns:a16="http://schemas.microsoft.com/office/drawing/2014/main" id="{A6DD6D4F-A7A3-47C4-920A-6074DE83A499}"/>
              </a:ext>
            </a:extLst>
          </p:cNvPr>
          <p:cNvGraphicFramePr>
            <a:graphicFrameLocks noGrp="1"/>
          </p:cNvGraphicFramePr>
          <p:nvPr>
            <p:extLst>
              <p:ext uri="{D42A27DB-BD31-4B8C-83A1-F6EECF244321}">
                <p14:modId xmlns:p14="http://schemas.microsoft.com/office/powerpoint/2010/main" val="3503596661"/>
              </p:ext>
            </p:extLst>
          </p:nvPr>
        </p:nvGraphicFramePr>
        <p:xfrm>
          <a:off x="163950" y="2915641"/>
          <a:ext cx="6421935" cy="5071110"/>
        </p:xfrm>
        <a:graphic>
          <a:graphicData uri="http://schemas.openxmlformats.org/drawingml/2006/table">
            <a:tbl>
              <a:tblPr firstRow="1" firstCol="1" bandRow="1">
                <a:tableStyleId>{5940675A-B579-460E-94D1-54222C63F5DA}</a:tableStyleId>
              </a:tblPr>
              <a:tblGrid>
                <a:gridCol w="453400">
                  <a:extLst>
                    <a:ext uri="{9D8B030D-6E8A-4147-A177-3AD203B41FA5}">
                      <a16:colId xmlns:a16="http://schemas.microsoft.com/office/drawing/2014/main" val="1970517189"/>
                    </a:ext>
                  </a:extLst>
                </a:gridCol>
                <a:gridCol w="2601999">
                  <a:extLst>
                    <a:ext uri="{9D8B030D-6E8A-4147-A177-3AD203B41FA5}">
                      <a16:colId xmlns:a16="http://schemas.microsoft.com/office/drawing/2014/main" val="3351740928"/>
                    </a:ext>
                  </a:extLst>
                </a:gridCol>
                <a:gridCol w="3366536">
                  <a:extLst>
                    <a:ext uri="{9D8B030D-6E8A-4147-A177-3AD203B41FA5}">
                      <a16:colId xmlns:a16="http://schemas.microsoft.com/office/drawing/2014/main" val="2777052400"/>
                    </a:ext>
                  </a:extLst>
                </a:gridCol>
              </a:tblGrid>
              <a:tr h="242274">
                <a:tc>
                  <a:txBody>
                    <a:bodyPr/>
                    <a:lstStyle/>
                    <a:p>
                      <a:pPr algn="ctr">
                        <a:lnSpc>
                          <a:spcPct val="107000"/>
                        </a:lnSpc>
                        <a:spcAft>
                          <a:spcPts val="0"/>
                        </a:spcAft>
                      </a:pPr>
                      <a:r>
                        <a:rPr lang="fr-FR" sz="7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ctr">
                        <a:lnSpc>
                          <a:spcPct val="107000"/>
                        </a:lnSpc>
                        <a:spcAft>
                          <a:spcPts val="0"/>
                        </a:spcAft>
                      </a:pPr>
                      <a:r>
                        <a:rPr lang="fr-FR" sz="1200" b="1" dirty="0">
                          <a:effectLst/>
                        </a:rPr>
                        <a:t>Progression</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gn="ctr">
                        <a:lnSpc>
                          <a:spcPct val="107000"/>
                        </a:lnSpc>
                        <a:spcAft>
                          <a:spcPts val="0"/>
                        </a:spcAft>
                      </a:pPr>
                      <a:r>
                        <a:rPr lang="fr-FR" sz="1200" b="1" dirty="0">
                          <a:effectLst/>
                        </a:rPr>
                        <a:t>Exemples d’activités</a:t>
                      </a:r>
                    </a:p>
                    <a:p>
                      <a:pPr algn="ctr">
                        <a:lnSpc>
                          <a:spcPct val="107000"/>
                        </a:lnSpc>
                        <a:spcAft>
                          <a:spcPts val="0"/>
                        </a:spcAft>
                      </a:pPr>
                      <a:r>
                        <a:rPr lang="fr-FR" sz="1200" b="1"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3873448939"/>
                  </a:ext>
                </a:extLst>
              </a:tr>
              <a:tr h="1233133">
                <a:tc>
                  <a:txBody>
                    <a:bodyPr/>
                    <a:lstStyle/>
                    <a:p>
                      <a:pPr>
                        <a:lnSpc>
                          <a:spcPct val="107000"/>
                        </a:lnSpc>
                        <a:spcAft>
                          <a:spcPts val="0"/>
                        </a:spcAft>
                      </a:pPr>
                      <a:r>
                        <a:rPr lang="fr-FR" sz="1100" b="1" dirty="0">
                          <a:effectLst/>
                        </a:rPr>
                        <a:t>Jour 2</a:t>
                      </a:r>
                      <a:endParaRPr lang="fr-F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029" marR="42029"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Rituels : </a:t>
                      </a:r>
                      <a:r>
                        <a:rPr lang="fr-FR" sz="1200" dirty="0">
                          <a:effectLst/>
                          <a:latin typeface="Calibri" panose="020F0502020204030204" pitchFamily="34" charset="0"/>
                          <a:ea typeface="Calibri" panose="020F0502020204030204" pitchFamily="34" charset="0"/>
                          <a:cs typeface="Times New Roman" panose="02020603050405020304" pitchFamily="18" charset="0"/>
                        </a:rPr>
                        <a:t>date / météo / humeur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Rebrassage : </a:t>
                      </a:r>
                      <a:r>
                        <a:rPr lang="fr-FR" sz="1200" dirty="0">
                          <a:effectLst/>
                          <a:latin typeface="Calibri" panose="020F0502020204030204" pitchFamily="34" charset="0"/>
                          <a:ea typeface="Calibri" panose="020F0502020204030204" pitchFamily="34" charset="0"/>
                          <a:cs typeface="Times New Roman" panose="02020603050405020304" pitchFamily="18" charset="0"/>
                        </a:rPr>
                        <a:t>Se présenter en continu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Comprendre l’oral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Prendre part à une conversation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Aspect culturel : l’union Jack</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tc>
                  <a:txBody>
                    <a:bodyPr/>
                    <a:lstStyle/>
                    <a:p>
                      <a:pPr>
                        <a:lnSpc>
                          <a:spcPct val="107000"/>
                        </a:lnSpc>
                        <a:spcAft>
                          <a:spcPts val="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Activités possibles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PE énonce une couleur et un élève interrogé va fixer la flashcard correspondante au tableau.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Quand toutes les flashcards sont affichées l’enseignant fait des jeux de production orale avec les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flascards</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Jeu de </a:t>
                      </a:r>
                      <a:r>
                        <a:rPr lang="fr-FR" sz="1200" i="1" u="sng" dirty="0" err="1">
                          <a:effectLst/>
                          <a:latin typeface="Calibri" panose="020F0502020204030204" pitchFamily="34" charset="0"/>
                          <a:ea typeface="Calibri" panose="020F0502020204030204" pitchFamily="34" charset="0"/>
                          <a:cs typeface="Times New Roman" panose="02020603050405020304" pitchFamily="18" charset="0"/>
                        </a:rPr>
                        <a:t>kim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Consignes : Close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your</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eyes</a:t>
                      </a:r>
                      <a:r>
                        <a:rPr lang="fr-FR" sz="1200" dirty="0">
                          <a:effectLst/>
                          <a:latin typeface="Calibri" panose="020F0502020204030204" pitchFamily="34" charset="0"/>
                          <a:ea typeface="Calibri" panose="020F0502020204030204" pitchFamily="34" charset="0"/>
                          <a:cs typeface="Times New Roman" panose="02020603050405020304" pitchFamily="18" charset="0"/>
                        </a:rPr>
                        <a:t> / open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your</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eyes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missing</a:t>
                      </a:r>
                      <a:r>
                        <a:rPr lang="fr-FR" sz="1200" dirty="0">
                          <a:effectLst/>
                          <a:latin typeface="Calibri" panose="020F0502020204030204" pitchFamily="34" charset="0"/>
                          <a:ea typeface="Calibri" panose="020F0502020204030204" pitchFamily="34" charset="0"/>
                          <a:cs typeface="Times New Roman" panose="02020603050405020304" pitchFamily="18" charset="0"/>
                        </a:rPr>
                        <a:t> ? Le PE demande aux élèves de fermer les yeux pendant qu’il enlève une flashcard et demande aux élèves d’ouvrir les yeux puis pose la question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missing</a:t>
                      </a:r>
                      <a:r>
                        <a:rPr lang="fr-FR" sz="1200" dirty="0">
                          <a:effectLst/>
                          <a:latin typeface="Calibri" panose="020F0502020204030204" pitchFamily="34" charset="0"/>
                          <a:ea typeface="Calibri" panose="020F0502020204030204" pitchFamily="34" charset="0"/>
                          <a:cs typeface="Times New Roman" panose="02020603050405020304" pitchFamily="18" charset="0"/>
                        </a:rPr>
                        <a:t>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Pair </a:t>
                      </a:r>
                      <a:r>
                        <a:rPr lang="fr-FR" sz="1200" i="1" u="sng" dirty="0" err="1">
                          <a:effectLst/>
                          <a:latin typeface="Calibri" panose="020F0502020204030204" pitchFamily="34" charset="0"/>
                          <a:ea typeface="Calibri" panose="020F0502020204030204" pitchFamily="34" charset="0"/>
                          <a:cs typeface="Times New Roman" panose="02020603050405020304" pitchFamily="18" charset="0"/>
                        </a:rPr>
                        <a:t>work</a:t>
                      </a:r>
                      <a:r>
                        <a:rPr lang="fr-FR" sz="1200" dirty="0">
                          <a:effectLst/>
                          <a:latin typeface="Calibri" panose="020F0502020204030204" pitchFamily="34" charset="0"/>
                          <a:ea typeface="Calibri" panose="020F0502020204030204" pitchFamily="34" charset="0"/>
                          <a:cs typeface="Times New Roman" panose="02020603050405020304" pitchFamily="18" charset="0"/>
                        </a:rPr>
                        <a:t>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colour</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Par deux, un élève choisit un objet dans la classe ou une flashcard et demande à son camarade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What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colour</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 », le camarade répond «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it</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is</a:t>
                      </a:r>
                      <a:r>
                        <a:rPr lang="fr-FR" sz="1200" dirty="0">
                          <a:effectLst/>
                          <a:latin typeface="Calibri" panose="020F0502020204030204" pitchFamily="34" charset="0"/>
                          <a:ea typeface="Calibri" panose="020F0502020204030204" pitchFamily="34" charset="0"/>
                          <a:cs typeface="Times New Roman" panose="02020603050405020304" pitchFamily="18" charset="0"/>
                        </a:rPr>
                        <a:t> ….. »  et vis et versa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fr-FR" sz="1200" i="1" u="sng" dirty="0">
                          <a:effectLst/>
                          <a:latin typeface="Calibri" panose="020F0502020204030204" pitchFamily="34" charset="0"/>
                          <a:ea typeface="Calibri" panose="020F0502020204030204" pitchFamily="34" charset="0"/>
                          <a:cs typeface="Times New Roman" panose="02020603050405020304" pitchFamily="18" charset="0"/>
                        </a:rPr>
                        <a:t>Découvrir le drapeau anglais,</a:t>
                      </a:r>
                      <a:r>
                        <a:rPr lang="fr-FR" sz="1200" dirty="0">
                          <a:effectLst/>
                          <a:latin typeface="Calibri" panose="020F0502020204030204" pitchFamily="34" charset="0"/>
                          <a:ea typeface="Calibri" panose="020F0502020204030204" pitchFamily="34" charset="0"/>
                          <a:cs typeface="Times New Roman" panose="02020603050405020304" pitchFamily="18" charset="0"/>
                        </a:rPr>
                        <a:t> nommer ses couleurs et le colorier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tcPr>
                </a:tc>
                <a:extLst>
                  <a:ext uri="{0D108BD9-81ED-4DB2-BD59-A6C34878D82A}">
                    <a16:rowId xmlns:a16="http://schemas.microsoft.com/office/drawing/2014/main" val="749286405"/>
                  </a:ext>
                </a:extLst>
              </a:tr>
            </a:tbl>
          </a:graphicData>
        </a:graphic>
      </p:graphicFrame>
      <p:pic>
        <p:nvPicPr>
          <p:cNvPr id="10" name="Image 9" descr="Drapeaux du monde illustration de vecteur. Illustration du nationalité -  45749957">
            <a:extLst>
              <a:ext uri="{FF2B5EF4-FFF2-40B4-BE49-F238E27FC236}">
                <a16:creationId xmlns:a16="http://schemas.microsoft.com/office/drawing/2014/main" id="{BE867CBA-7074-4A69-9632-7370B6D0467E}"/>
              </a:ext>
            </a:extLst>
          </p:cNvPr>
          <p:cNvPicPr/>
          <p:nvPr/>
        </p:nvPicPr>
        <p:blipFill rotWithShape="1">
          <a:blip r:embed="rId5">
            <a:extLst>
              <a:ext uri="{28A0092B-C50C-407E-A947-70E740481C1C}">
                <a14:useLocalDpi xmlns:a14="http://schemas.microsoft.com/office/drawing/2010/main" val="0"/>
              </a:ext>
            </a:extLst>
          </a:blip>
          <a:srcRect l="-1" r="655" b="10755"/>
          <a:stretch/>
        </p:blipFill>
        <p:spPr bwMode="auto">
          <a:xfrm>
            <a:off x="2785730" y="8070112"/>
            <a:ext cx="1716273" cy="8718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67727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613</Words>
  <Application>Microsoft Office PowerPoint</Application>
  <PresentationFormat>Affichage à l'écran (4:3)</PresentationFormat>
  <Paragraphs>78</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Arial</vt:lpstr>
      <vt:lpstr>Calibri</vt:lpstr>
      <vt:lpstr>Calibri Light</vt:lpstr>
      <vt:lpstr>Lucida Handwriting</vt:lpstr>
      <vt:lpstr>Tahoma</vt:lpstr>
      <vt:lpstr>Times New Roman</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cmarie-sainte</dc:creator>
  <cp:lastModifiedBy>Lucile MARIE-SAINTE</cp:lastModifiedBy>
  <cp:revision>19</cp:revision>
  <dcterms:created xsi:type="dcterms:W3CDTF">2021-11-08T20:47:48Z</dcterms:created>
  <dcterms:modified xsi:type="dcterms:W3CDTF">2022-01-22T08:44:25Z</dcterms:modified>
</cp:coreProperties>
</file>