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7" r:id="rId4"/>
    <p:sldId id="268" r:id="rId5"/>
    <p:sldId id="263" r:id="rId6"/>
    <p:sldId id="257" r:id="rId7"/>
    <p:sldId id="269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5ADB4A-F4B6-40BB-B50F-3001334A3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C40F4B-1EB3-4C2A-B2D7-8FBEB3E60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EF77CC-0323-4E70-BC0F-C10A3713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6F068D-34CB-4E56-AC22-5A98C75B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F9772-48E6-42C5-BF41-3E57BF19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4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0D718-2F34-40E1-B84B-FF0CEABC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B54BB4-2B32-46BE-819D-BD81C182D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D35DC0-E303-4917-AB06-3CF3D5EA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6BA9E-7196-45F4-BE0F-A7E26929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36EDC7-BAE4-47B6-875D-7A6053A4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19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00718A-55BC-49C1-B195-6DB4DB9E1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B6CB48-E481-4D22-AF1E-52681D597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9EAD40-E2EA-4B4D-A316-CF9FA794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BCFC37-4578-4AA9-8D0C-C02C9364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41787B-BFA9-46E3-9C84-03974369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00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A7D3A-D593-4412-95AD-99FBCA15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6A18C-67B5-4EE1-A2A1-AD41FE2E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F85E41-637F-4968-8D59-1826087BC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4E40EA-1672-41E0-8DCD-D1933C0B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FAF03C-73C5-4DEF-9918-DD2191E1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51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2CD6B-B228-4092-A077-0FB3CC293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015507-E476-4276-AC78-5B351A9D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A85DE-68B6-487B-AADB-A7E269A1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21B103-7DF3-4510-B88A-FC0019F6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CB024B-8B80-49AC-9C6C-5073AAA1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92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3E96A-442F-48CE-B85F-8D8D5E3B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C55F39-21EE-45CE-869C-0B9FCD9E2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32AA91-DE0C-4FA7-8F8D-A8567E2FC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6C05B3-3C5B-4237-8209-B36C8FDF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7EFADE-6D53-48E0-B67D-48935F7B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01D252-6751-4DD2-8406-3D0FC3CA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57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D495A-C07D-497F-A52C-960B3201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988350-CAF2-4499-B11C-033E60A49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802CA2-25E6-436D-8461-21A16771C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011CD1-BC55-4EDB-A3C4-50DB482DD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33849A-D405-41C7-A7E6-D62F3C6D0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2365D8-CC0F-49DA-B2BA-97BFB31B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58352A-7889-4D76-9B4E-96B265A5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36265F-47ED-45DF-94BC-25F094B3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34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FE307-C788-47BE-A8B0-A946F688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31204C-02E1-4CB8-B01F-4EA2D419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5EFB69-2FC5-4BEF-9EDD-9F4973D9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C18F40-7168-48FA-91E3-2A314D3E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57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527ABC-CB61-44B0-824F-1A11D8FA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32E045-7C22-464B-B590-43914C63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59FFB4-7BC1-4E3E-ADEF-A06B0C85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00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EBB4AD-56EB-458A-84C9-4833DE6BD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D785F5-72F8-4E6A-9B7A-23BCACA9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5175C9-7D29-4078-9A4A-2CC362413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DAC10F-3F31-4A31-BB70-F175DF43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F3715D-8EE2-446D-AB1F-24D363C8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6EB02F-855D-415D-B3B1-0BEF2681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40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B8EA3-C596-4655-AAFE-767E97207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B4F0C8-9162-43A8-8423-9A8A1DE37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E3ADB6-7CCD-492E-B831-0035974A2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DDED21-3DAC-45A3-8983-302B1566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FE1F9E-45CB-4760-8D41-9C0536E55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511AA2-25A6-4481-A0D9-47A19415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5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8E73625-116A-484C-A31D-6E7554C3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A9688A-DDAB-475D-A2FF-18B817B19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B5D50-CFC8-431B-9F8B-C61ECC99C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A2DB-4499-4324-9E62-6B98E803E37D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D88637-73B0-4F81-A320-D175FBB05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62E97C-77A6-40AC-AA35-FA458BAC1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5A1A-892A-4D41-8F1E-A692D10CA8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54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2nYjGy_ZUG8" TargetMode="External"/><Relationship Id="rId5" Type="http://schemas.openxmlformats.org/officeDocument/2006/relationships/hyperlink" Target="https://www.youtube.com/watch?v=7woeQZMjFGY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lr4uXAz-JM&amp;list=PL-ytoIe_dgNaMSl52IfdZSCqaNYDWRmQ4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youtube.com/watch?v=BvcmOSEQ7X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Da0860QW9qk" TargetMode="External"/><Relationship Id="rId5" Type="http://schemas.openxmlformats.org/officeDocument/2006/relationships/hyperlink" Target="https://www.youtube.com/playlist?list=PL_Y8cwkk9Vy4HmUr2p3yPZNcq_NBmmlfS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90w2RegGf9w" TargetMode="External"/><Relationship Id="rId5" Type="http://schemas.openxmlformats.org/officeDocument/2006/relationships/hyperlink" Target="https://www.youtube.com/watch?v=x23rTDl4AMs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youtube.com/watch?v=tRNy2i75tC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logacabdx.ac-bordeaux.fr/lve33/fiche_jeu_de_cour_anglais_green_light_red_light/" TargetMode="External"/><Relationship Id="rId5" Type="http://schemas.openxmlformats.org/officeDocument/2006/relationships/hyperlink" Target="https://blogacabdx.ac-bordeaux.fr/lve33/2018/09/11/maternelle/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gPaaDjhVKqk" TargetMode="External"/><Relationship Id="rId5" Type="http://schemas.openxmlformats.org/officeDocument/2006/relationships/hyperlink" Target="https://www.youtube.com/watch?v=hxdCZsvc3XU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C2WJ2bWTV2g" TargetMode="External"/><Relationship Id="rId5" Type="http://schemas.openxmlformats.org/officeDocument/2006/relationships/hyperlink" Target="https://www.youtube.com/watch?v=QkHQ0CYwjaI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324684" y="925027"/>
            <a:ext cx="35426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1  </a:t>
            </a:r>
            <a:r>
              <a:rPr lang="fr-F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PS</a:t>
            </a:r>
            <a:endParaRPr lang="fr-FR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F560E0-CD61-4BEF-A8E6-D2C7F0DBE36E}"/>
              </a:ext>
            </a:extLst>
          </p:cNvPr>
          <p:cNvSpPr/>
          <p:nvPr/>
        </p:nvSpPr>
        <p:spPr>
          <a:xfrm>
            <a:off x="1232453" y="1577009"/>
            <a:ext cx="9980611" cy="4961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L'éveil à la diversité linguistique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Éléments langagiers pouvant être enseignés par </a:t>
            </a:r>
            <a:r>
              <a:rPr lang="fr-FR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imprégnation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 lors des </a:t>
            </a:r>
            <a:r>
              <a:rPr lang="fr-FR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rituels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compréhension  orale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Eveil à la pluralité des langues 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Première découverte d'une langue singulière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08735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Augmenter le temps d'exposition des élèves à la LVE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Pourquoi proposer l'enseignement précoce d'une LVE dès la maternelle?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Plasticité auditive et phonatoire de l'enfant. La recherche a montré que, plus un enfant est jeune, mieux il perçoit et restitue des sons différents de ceux de sa langue maternelle.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Ouverture à des cultures différentes : langue et culture sont indissociables. 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Entrer dans une langue, c'est entrer dans une culture. 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Développer chez l'élève, les comportements et attitudes indispensables pour l'apprentissage d'une langue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vivante.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L’apprentissage précoce d’une langue étrangère ne sera efficace que si certaines conditions sont réunies : 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Proposer une durée d’exposition à la langue suffisante .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Cf. BO mai 2019 : « La démarche consiste à exposer régulièrement les élèves à des temps courts et variés ».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fr-FR" sz="1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Rendre l’enseignement des langues plus structuré et progressif.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Comment augmenter les temps d'exposition à la langue à l'école maternelle?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  L'accueil du matin : un moment privilégié pour exposer les élèves à une autre langue que le français. 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Des activités ritualisées peuvent constituer un moment d’échange et de pratique orale authentique.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Exprimer les phases de transitions en LVE.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-Introduire progressivement les consignes en LVE.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Etablir des liens entre les LV et les autres domaines d'apprentissages (motricité, arts visuels...).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Exploiter des albums en LVE.</a:t>
            </a:r>
            <a:b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Réserver des temps courts spécifiquement dévolus à la langue.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5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3963046" y="925027"/>
            <a:ext cx="42659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1  </a:t>
            </a:r>
            <a:r>
              <a:rPr lang="fr-F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Période 1 </a:t>
            </a:r>
            <a:endParaRPr lang="fr-FR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4A50D28-75CA-4142-9CB5-C1DDCF5A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18963"/>
              </p:ext>
            </p:extLst>
          </p:nvPr>
        </p:nvGraphicFramePr>
        <p:xfrm>
          <a:off x="159027" y="1346662"/>
          <a:ext cx="11820942" cy="537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706">
                  <a:extLst>
                    <a:ext uri="{9D8B030D-6E8A-4147-A177-3AD203B41FA5}">
                      <a16:colId xmlns:a16="http://schemas.microsoft.com/office/drawing/2014/main" val="213615655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197295105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3889046895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491634460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2045208807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3536112923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858890244"/>
                    </a:ext>
                  </a:extLst>
                </a:gridCol>
              </a:tblGrid>
              <a:tr h="78693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Activités de compréhension orale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EXPOSITION A LA LANGUE PAR LE BIAIS DE SUPPORTS AUTHENTIQUES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Les élèves sont réception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464500"/>
                  </a:ext>
                </a:extLst>
              </a:tr>
              <a:tr h="860769">
                <a:tc gridSpan="7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Comprendre les consignes de vie utilisées en classe </a:t>
                      </a:r>
                    </a:p>
                    <a:p>
                      <a:pPr algn="ctr"/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Suivre des instructions données en situation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Appel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: 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Who’s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? …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Météo en rituel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oday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sunny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cloudy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windy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raining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: Today is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Monday.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Formules de politesse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Please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thank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bless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Les </a:t>
                      </a:r>
                      <a:r>
                        <a:rPr lang="en-GB" sz="105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consignes</a:t>
                      </a: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classes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:   Listen! , Good job!, Be quiet!</a:t>
                      </a:r>
                      <a:endParaRPr lang="fr-F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18795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OBJECTIF DE SEQUENCE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FORMULATIONS  LEXIQUE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PHONOLOGIE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GRAMMAIRE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MINI-PROJET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INTERDISCIPLINARITE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835321"/>
                  </a:ext>
                </a:extLst>
              </a:tr>
              <a:tr h="1879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Eveiller à la pluralité des langues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Bonjour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Exemple de salutations au choix :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Good morning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Bel bon jou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Buenos dias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Bom dia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Buongiorno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 mots)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Repérage des mots accentués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Salutations dans dans toutes les langues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Utiliser une mascotte pour introduire 3 ou 4 langues : anglais, créole, espagnole, portugais, italien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Matériel : marionette spéciale pour l’anglais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Globe terrestre, planisphère, castelet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AC1C7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Agir, s'exprimer, comprendre à travers les activités artistiques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Actions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Arts du visuel : création de 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marionettes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à doigt/ mascotte/ création de castelet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Arts du son chanter la chanson </a:t>
                      </a:r>
                      <a:r>
                        <a:rPr lang="fr-FR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«  Look </a:t>
                      </a:r>
                      <a:r>
                        <a:rPr lang="fr-FR" sz="1100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who’s</a:t>
                      </a:r>
                      <a:r>
                        <a:rPr lang="fr-FR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come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… »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Arts du spectacle vivant : La marionnette fait sa rentrée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9654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6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3784600" y="925027"/>
            <a:ext cx="46228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1  </a:t>
            </a:r>
            <a:r>
              <a:rPr lang="fr-F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Période 1 (suite) </a:t>
            </a:r>
            <a:endParaRPr lang="fr-FR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4A50D28-75CA-4142-9CB5-C1DDCF5A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80612"/>
              </p:ext>
            </p:extLst>
          </p:nvPr>
        </p:nvGraphicFramePr>
        <p:xfrm>
          <a:off x="159027" y="1346662"/>
          <a:ext cx="11820942" cy="534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706">
                  <a:extLst>
                    <a:ext uri="{9D8B030D-6E8A-4147-A177-3AD203B41FA5}">
                      <a16:colId xmlns:a16="http://schemas.microsoft.com/office/drawing/2014/main" val="213615655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197295105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3889046895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491634460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2045208807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3536112923"/>
                    </a:ext>
                  </a:extLst>
                </a:gridCol>
                <a:gridCol w="1688706">
                  <a:extLst>
                    <a:ext uri="{9D8B030D-6E8A-4147-A177-3AD203B41FA5}">
                      <a16:colId xmlns:a16="http://schemas.microsoft.com/office/drawing/2014/main" val="858890244"/>
                    </a:ext>
                  </a:extLst>
                </a:gridCol>
              </a:tblGrid>
              <a:tr h="727299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Activités de compréhension orale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EXPOSITION A LA LANGUE PAR LE BIAIS DE SUPPORTS AUTHENTIQUES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Les élèves sont réception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464500"/>
                  </a:ext>
                </a:extLst>
              </a:tr>
              <a:tr h="1147182">
                <a:tc gridSpan="7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Comprendre les consignes de vie utilisées en classe </a:t>
                      </a:r>
                    </a:p>
                    <a:p>
                      <a:pPr algn="ctr"/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Suivre des instructions données en situation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Appel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: 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Who’s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? …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Météo en rituel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oday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sunny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cloudy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windy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raining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: Today is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Monday.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Formules de politesse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Please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thank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bless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Les </a:t>
                      </a:r>
                      <a:r>
                        <a:rPr lang="en-GB" sz="105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consignes</a:t>
                      </a: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classes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:   Listen! , Good job!, Be quiet!</a:t>
                      </a:r>
                      <a:endParaRPr lang="fr-F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18795"/>
                  </a:ext>
                </a:extLst>
              </a:tr>
              <a:tr h="376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OBJECTIF DE SEQUENCE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FORMULATIONS  LEXIQUE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PHONOLOGIE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GRAMMAIRE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MINI-PROJET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INTERDISCIPLINARITE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835321"/>
                  </a:ext>
                </a:extLst>
              </a:tr>
              <a:tr h="941508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Une activité d'éveil aux langues pour toutes les mamans du monde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5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https://www.youtube.com/watch?v=7woeQZMjFGY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Hello To All The Children Of The World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https://youtu.be/2nYjGy_ZUG8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1061965"/>
                  </a:ext>
                </a:extLst>
              </a:tr>
              <a:tr h="1474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Greetings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Mémoriser  les formules de politesse et de salutation en anglais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Hello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Goodbye  !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Repérage des mots accentués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/h/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salutations en anglais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Utiliser la mascotte spécialement prévue pour l’anglais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76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Chants : « </a:t>
                      </a:r>
                      <a:r>
                        <a:rPr lang="en-GB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Look who’s come to the English class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76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autre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chant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d’accueil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Agir, s'exprimer, comprendre à travers les activités artistiques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1832521"/>
                  </a:ext>
                </a:extLst>
              </a:tr>
              <a:tr h="642523">
                <a:tc gridSpan="7">
                  <a:txBody>
                    <a:bodyPr/>
                    <a:lstStyle/>
                    <a:p>
                      <a:pPr indent="76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Look who’s come to the English class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Audios et vidéos disponibles à la demande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76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784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02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062430" y="823313"/>
            <a:ext cx="40671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1  </a:t>
            </a:r>
            <a:r>
              <a:rPr lang="fr-F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Période 2</a:t>
            </a:r>
            <a:endParaRPr lang="fr-FR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4A50D28-75CA-4142-9CB5-C1DDCF5A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15310"/>
              </p:ext>
            </p:extLst>
          </p:nvPr>
        </p:nvGraphicFramePr>
        <p:xfrm>
          <a:off x="368300" y="1214268"/>
          <a:ext cx="11585161" cy="5171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023">
                  <a:extLst>
                    <a:ext uri="{9D8B030D-6E8A-4147-A177-3AD203B41FA5}">
                      <a16:colId xmlns:a16="http://schemas.microsoft.com/office/drawing/2014/main" val="21361565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19729510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388904689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491634460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2045208807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3536112923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858890244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Activités de compréhension orale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EXPOSITION A LA LANGUE PAR LE BIAIS DE SUPPORTS AUTHENTIQUES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élèves sont réception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Comprendre les consignes de vie utilisées en classe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Comprendre des mots familiers et des expressions (très) courantes concernant des formules d’encouragement, de félicitation, de politesse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Suivre le fil d’une  histoire très courte ou simple (à l’aide de flashcards, théâtralisation…)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62685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Appel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: 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Who’s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? …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Météo en rituel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oday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sunny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cloudy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windy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raining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: Today is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Monday.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Formules de politesse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Please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thank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bless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Les </a:t>
                      </a:r>
                      <a:r>
                        <a:rPr lang="en-GB" sz="105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consignes</a:t>
                      </a: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classes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: Sit down, Listen , Good job!, Clean up!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1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OBJECTIF DE SEQUENCE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FORMULATIONS  LEXIQUE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PHONOLOGIE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GRAMMAIRE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MINI-PROJET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INTERDISCIPLINARITE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835321"/>
                  </a:ext>
                </a:extLst>
              </a:tr>
              <a:tr h="349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présenter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(la marionnette se présente)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Christmas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Exprimer un souhait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am …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Merry Christmas! 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Repérage des mots accentués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Schéma intonatif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 (1ère pers. Sing.)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noms en anglais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 refrain du chant de noël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marrionnette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introduit les chants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“</a:t>
                      </a:r>
                      <a:r>
                        <a:rPr lang="fr-FR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Hello Song for Kids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“</a:t>
                      </a:r>
                      <a:r>
                        <a:rPr lang="en-GB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Goodbye Song for Kids”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Chants : “</a:t>
                      </a:r>
                      <a:r>
                        <a:rPr lang="en-GB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 wish you a merry Christmas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”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AC1C7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Agir, s'exprimer, comprendre à travers les activités artistiques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675627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Name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https://www.youtube.com/playlist?list=PL_Y8cwkk9Vy4HmUr2p3yPZNcq_NBmmlfS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Christmas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DreamEnglish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Merry Christmas Song for Kids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https://www.youtube.com/watch?v=Da0860QW9qk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Christmas Songs for Kids, We Wish You a Merry Christmas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https://www.youtube.com/watch?v=BvcmOSEQ7X8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Dancing Christmas Tree Song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https://www.youtube.com/watch?v=rlr4uXAz-JM&amp;list=PL-ytoIe_dgNaMSl52IfdZSCqaNYDWRmQ4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285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01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062430" y="823313"/>
            <a:ext cx="40671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1  </a:t>
            </a:r>
            <a:r>
              <a:rPr lang="fr-F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Période 3</a:t>
            </a:r>
            <a:endParaRPr lang="fr-FR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4A50D28-75CA-4142-9CB5-C1DDCF5A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78470"/>
              </p:ext>
            </p:extLst>
          </p:nvPr>
        </p:nvGraphicFramePr>
        <p:xfrm>
          <a:off x="368300" y="1214268"/>
          <a:ext cx="11585161" cy="5347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023">
                  <a:extLst>
                    <a:ext uri="{9D8B030D-6E8A-4147-A177-3AD203B41FA5}">
                      <a16:colId xmlns:a16="http://schemas.microsoft.com/office/drawing/2014/main" val="21361565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19729510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388904689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491634460"/>
                    </a:ext>
                  </a:extLst>
                </a:gridCol>
                <a:gridCol w="1413486">
                  <a:extLst>
                    <a:ext uri="{9D8B030D-6E8A-4147-A177-3AD203B41FA5}">
                      <a16:colId xmlns:a16="http://schemas.microsoft.com/office/drawing/2014/main" val="2045208807"/>
                    </a:ext>
                  </a:extLst>
                </a:gridCol>
                <a:gridCol w="1896560">
                  <a:extLst>
                    <a:ext uri="{9D8B030D-6E8A-4147-A177-3AD203B41FA5}">
                      <a16:colId xmlns:a16="http://schemas.microsoft.com/office/drawing/2014/main" val="3536112923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858890244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Activités de compréhension orale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EXPOSITION A LA LANGUE PAR LE BIAIS DE SUPPORTS AUTHENTIQUES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Les élèves sont réception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 les consignes de vie utilisées en classe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Suivre des instructions données en situation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 des mots familiers et des expressions (très) courantes concernant des formules d’encouragement, de félicitation, de politesse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Suivre le fil d’une  histoire très courte ou simple (à l’aide de flashcards, théâtralisation…)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62685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Activités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d’expression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orale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Reproduire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</a:t>
                      </a:r>
                      <a:r>
                        <a:rPr lang="en-GB" sz="1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modèle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oral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Appel : Who’s missing ? … is missing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Météo</a:t>
                      </a:r>
                      <a:r>
                        <a:rPr lang="en-GB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</a:t>
                      </a:r>
                      <a:r>
                        <a:rPr lang="en-GB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rituel</a:t>
                      </a:r>
                      <a:r>
                        <a:rPr lang="en-GB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Today is sunny, cloudy, windy, raining,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 : Today is Monday.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Formules</a:t>
                      </a:r>
                      <a:r>
                        <a:rPr lang="en-GB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politesse : Please, thank you, bless you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</a:t>
                      </a:r>
                      <a:r>
                        <a:rPr lang="en-GB" sz="1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consignes</a:t>
                      </a:r>
                      <a:r>
                        <a:rPr lang="en-GB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classes : Sit down, Listen , Good job!, Stand up, Be quiet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1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OBJECTIF DE SEQUENCE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FORMULATIONS  LEXIQUE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PHONOLOGIE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GRAMMAIRE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MINI-PROJET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INTERDISCIPLINARITE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835321"/>
                  </a:ext>
                </a:extLst>
              </a:tr>
              <a:tr h="349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Feelings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Comprendre que l’on lui demande comment il va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are you? I’m fine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Identification de l’intonation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(joie colère …)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 (am, are)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consignes de classes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Apprendre la comptine « Hello » : </a:t>
                      </a:r>
                      <a:r>
                        <a:rPr lang="fr-F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https://www.youtube.com/watch?v=tVlcKp3bWH8 en mimant afin de bien être compris par les enfants . Utiliser la mascotte pour mimer des émotions afin de bien faire apprendre le vocabulaire aux élèves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Agir, s'exprimer, comprendre à travers les activités artistiques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675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 que l’on lui Demande son âge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Happy Birthday!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Repérage des mots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Accentués 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anglais, l’âge s’exprime avec le verbe « être ». 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Birthday party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Chant : “Happy Birthday to you”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“The happy tree”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Agir, s'exprimer, comprendre à travers les activités artistiques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285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70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3804639" y="925027"/>
            <a:ext cx="45827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1  </a:t>
            </a:r>
            <a:r>
              <a:rPr lang="fr-F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Période 3 (suite)</a:t>
            </a:r>
            <a:endParaRPr lang="fr-FR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4A50D28-75CA-4142-9CB5-C1DDCF5A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2535"/>
              </p:ext>
            </p:extLst>
          </p:nvPr>
        </p:nvGraphicFramePr>
        <p:xfrm>
          <a:off x="368300" y="1889992"/>
          <a:ext cx="11585161" cy="1845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023">
                  <a:extLst>
                    <a:ext uri="{9D8B030D-6E8A-4147-A177-3AD203B41FA5}">
                      <a16:colId xmlns:a16="http://schemas.microsoft.com/office/drawing/2014/main" val="21361565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19729510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388904689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491634460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2045208807"/>
                    </a:ext>
                  </a:extLst>
                </a:gridCol>
                <a:gridCol w="1441489">
                  <a:extLst>
                    <a:ext uri="{9D8B030D-6E8A-4147-A177-3AD203B41FA5}">
                      <a16:colId xmlns:a16="http://schemas.microsoft.com/office/drawing/2014/main" val="3536112923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858890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OBJECTIF DE SEQUENCE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FORMULATIONS  LEXIQUE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PHONOLOGIE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GRAMMAIRE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MINI-PROJET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INTERDISCIPLINARITE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83532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Feelings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Hello </a:t>
                      </a:r>
                      <a:r>
                        <a:rPr lang="en-GB" sz="1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Hello</a:t>
                      </a:r>
                      <a:r>
                        <a:rPr lang="en-GB" sz="1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How Are You | Hello Song for Kids | The </a:t>
                      </a:r>
                      <a:r>
                        <a:rPr lang="en-GB" sz="1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Kiboomers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https://www.youtube.com/watch?v=x23rTDl4AMs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Happy Birthday Song, The </a:t>
                      </a:r>
                      <a:r>
                        <a:rPr lang="en-GB" sz="1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Kiboomers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https://www.youtube.com/watch?v=90w2RegGf9w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5535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1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062430" y="823313"/>
            <a:ext cx="40671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1  </a:t>
            </a:r>
            <a:r>
              <a:rPr lang="fr-F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Période 4</a:t>
            </a:r>
            <a:endParaRPr lang="fr-FR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4A50D28-75CA-4142-9CB5-C1DDCF5A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146284"/>
              </p:ext>
            </p:extLst>
          </p:nvPr>
        </p:nvGraphicFramePr>
        <p:xfrm>
          <a:off x="368300" y="1214268"/>
          <a:ext cx="11585161" cy="502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023">
                  <a:extLst>
                    <a:ext uri="{9D8B030D-6E8A-4147-A177-3AD203B41FA5}">
                      <a16:colId xmlns:a16="http://schemas.microsoft.com/office/drawing/2014/main" val="21361565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19729510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388904689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491634460"/>
                    </a:ext>
                  </a:extLst>
                </a:gridCol>
                <a:gridCol w="1413486">
                  <a:extLst>
                    <a:ext uri="{9D8B030D-6E8A-4147-A177-3AD203B41FA5}">
                      <a16:colId xmlns:a16="http://schemas.microsoft.com/office/drawing/2014/main" val="2045208807"/>
                    </a:ext>
                  </a:extLst>
                </a:gridCol>
                <a:gridCol w="1896560">
                  <a:extLst>
                    <a:ext uri="{9D8B030D-6E8A-4147-A177-3AD203B41FA5}">
                      <a16:colId xmlns:a16="http://schemas.microsoft.com/office/drawing/2014/main" val="3536112923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858890244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Activités de compréhension orale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EXPOSITION A LA LANGUE PAR LE BIAIS DE SUPPORTS AUTHENTIQUES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élèves sont réception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Comprendre les consignes de vie utilisées en classe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Comprendre des mots familiers et des expressions (très) courantes concernant des formules d’encouragement, de félicitation, de politesse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Suivre le fil d’une  histoire très courte ou simple (à l’aide de flashcards, théâtralisation…)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62685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Activités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d’expression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orale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Reproduire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</a:t>
                      </a:r>
                      <a:r>
                        <a:rPr lang="en-GB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modèle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oral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Appel : Who’s missing ? … is missing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Météo</a:t>
                      </a: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</a:t>
                      </a: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rituel</a:t>
                      </a: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Today is sunny, cloudy, windy, raining,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 : Today is Monday.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Formules</a:t>
                      </a: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politesse : Please, thank you, bless you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</a:t>
                      </a:r>
                      <a:r>
                        <a:rPr lang="en-GB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consignes</a:t>
                      </a: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classes : Sit down, Listen , Good job!, Stand up, Be quiet, Come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1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OBJECTIF DE SEQUENCE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FORMULATIONS  LEXIQUE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PHONOLOGIE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GRAMMAIRE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MINI-PROJET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INTERDISCIPLINARITE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835321"/>
                  </a:ext>
                </a:extLst>
              </a:tr>
              <a:tr h="349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Colors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Ecouter  une chanson/comptine en anglais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Red, orange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Éveil phonologique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Danser sur  la chanson Rainbow color song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Agir, s'exprimer, comprendre à travers les activités artistiques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675627"/>
                  </a:ext>
                </a:extLst>
              </a:tr>
              <a:tr h="349352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Colors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Jeu de cour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« </a:t>
                      </a:r>
                      <a:r>
                        <a:rPr lang="fr-FR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fr-FR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Green light, </a:t>
                      </a:r>
                      <a:r>
                        <a:rPr lang="fr-FR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yellow</a:t>
                      </a:r>
                      <a:r>
                        <a:rPr lang="fr-FR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light, </a:t>
                      </a:r>
                      <a:r>
                        <a:rPr lang="fr-FR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red</a:t>
                      </a:r>
                      <a:r>
                        <a:rPr lang="fr-FR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light » (Un, deux, trois, soleil !)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</a:t>
                      </a: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fr-FR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https://blogacabdx.ac-bordeaux.fr/lve33/2018/09/11/maternelle/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solidFill>
                            <a:srgbClr val="783D9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fiche d’activité</a:t>
                      </a:r>
                      <a:r>
                        <a:rPr lang="fr-FR" sz="1100" dirty="0">
                          <a:solidFill>
                            <a:srgbClr val="4A474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fichier sonore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Rainbow </a:t>
                      </a:r>
                      <a:r>
                        <a:rPr lang="fr-FR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color</a:t>
                      </a:r>
                      <a:r>
                        <a:rPr lang="fr-FR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song</a:t>
                      </a:r>
                      <a:r>
                        <a:rPr lang="fr-FR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https://www.youtube.com/watch?v=tRNy2i75tCc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881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11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3804640" y="925027"/>
            <a:ext cx="45827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1  </a:t>
            </a:r>
            <a:r>
              <a:rPr lang="fr-F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Période 4 (suite)</a:t>
            </a:r>
            <a:endParaRPr lang="fr-FR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4A50D28-75CA-4142-9CB5-C1DDCF5A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3971"/>
              </p:ext>
            </p:extLst>
          </p:nvPr>
        </p:nvGraphicFramePr>
        <p:xfrm>
          <a:off x="505901" y="1982757"/>
          <a:ext cx="11555896" cy="279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758">
                  <a:extLst>
                    <a:ext uri="{9D8B030D-6E8A-4147-A177-3AD203B41FA5}">
                      <a16:colId xmlns:a16="http://schemas.microsoft.com/office/drawing/2014/main" val="21361565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19729510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388904689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491634460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2045208807"/>
                    </a:ext>
                  </a:extLst>
                </a:gridCol>
                <a:gridCol w="1441489">
                  <a:extLst>
                    <a:ext uri="{9D8B030D-6E8A-4147-A177-3AD203B41FA5}">
                      <a16:colId xmlns:a16="http://schemas.microsoft.com/office/drawing/2014/main" val="3536112923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858890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OBJECTIF DE SEQUENCE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FORMULATIONS  LEXIQUE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PHONOLOGIE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GRAMMAIRE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MINI-PROJET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INTERDISCIPLINARITE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835321"/>
                  </a:ext>
                </a:extLst>
              </a:tr>
              <a:tr h="353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Easter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Réagir à des consignes données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bunny, egg,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 for eggs !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/th/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/h/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Impératif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Parallèle</a:t>
                      </a: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les fêtes de Pâques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jeux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Exemple d’album: </a:t>
                      </a: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Spot’s first Easter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Egg hunt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Parcours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675627"/>
                  </a:ext>
                </a:extLst>
              </a:tr>
              <a:tr h="35375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Easter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Spot’s</a:t>
                      </a:r>
                      <a:r>
                        <a:rPr lang="fr-FR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First </a:t>
                      </a:r>
                      <a:r>
                        <a:rPr lang="fr-FR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Easter</a:t>
                      </a:r>
                      <a:r>
                        <a:rPr lang="fr-FR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by </a:t>
                      </a:r>
                      <a:r>
                        <a:rPr lang="fr-FR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</a:t>
                      </a:r>
                      <a:r>
                        <a:rPr lang="fr-FR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Hill - Read </a:t>
                      </a:r>
                      <a:r>
                        <a:rPr lang="fr-FR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aloud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https://www.youtube.com/watch?v=hxdCZsvc3XU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i="1" kern="0" dirty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Hop </a:t>
                      </a:r>
                      <a:r>
                        <a:rPr lang="fr-FR" sz="1200" b="1" i="1" kern="0" dirty="0" err="1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Hop</a:t>
                      </a:r>
                      <a:r>
                        <a:rPr lang="fr-FR" sz="1200" b="1" i="1" kern="0" dirty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Little </a:t>
                      </a:r>
                      <a:r>
                        <a:rPr lang="fr-FR" sz="1200" b="1" i="1" kern="0" dirty="0" err="1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Bunny</a:t>
                      </a:r>
                      <a:r>
                        <a:rPr lang="en-GB" sz="1200" b="1" i="1" kern="0" dirty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fr-FR" sz="1200" b="1" i="1" kern="0" dirty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fr-FR" sz="1200" b="1" i="1" kern="0" dirty="0" err="1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Kiboomers</a:t>
                      </a:r>
                      <a:r>
                        <a:rPr lang="fr-FR" sz="1200" b="1" i="1" kern="0" dirty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fr-FR" sz="1600" b="1" kern="0" dirty="0">
                        <a:solidFill>
                          <a:srgbClr val="2F5496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https://www.youtube.com/watch?v=gPaaDjhVKqk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660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60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1BD3CB3E-053F-48D2-BB7D-89B21E027755}"/>
              </a:ext>
            </a:extLst>
          </p:cNvPr>
          <p:cNvGrpSpPr/>
          <p:nvPr/>
        </p:nvGrpSpPr>
        <p:grpSpPr>
          <a:xfrm>
            <a:off x="368300" y="390991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62D94CA1-A180-4613-80EE-24DE3AAC7A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648D5D6A-3B8D-4723-93E9-BCA01A347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4D289AA-92E3-496A-842C-B1AAC32D8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FA841C1-645F-446D-941F-F490AC165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01993"/>
            <a:ext cx="9980611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7866F60-B81F-4935-93E8-79908E37EFED}"/>
              </a:ext>
            </a:extLst>
          </p:cNvPr>
          <p:cNvSpPr/>
          <p:nvPr/>
        </p:nvSpPr>
        <p:spPr>
          <a:xfrm>
            <a:off x="4062432" y="925027"/>
            <a:ext cx="40671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PROGRAMMATION     ANGLAIS      CYCLE 1  </a:t>
            </a:r>
            <a:r>
              <a:rPr lang="fr-F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PÛø/c˛"/>
              </a:rPr>
              <a:t>Période 5</a:t>
            </a:r>
            <a:endParaRPr lang="fr-FR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4A50D28-75CA-4142-9CB5-C1DDCF5A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045142"/>
              </p:ext>
            </p:extLst>
          </p:nvPr>
        </p:nvGraphicFramePr>
        <p:xfrm>
          <a:off x="311426" y="1307385"/>
          <a:ext cx="11569148" cy="532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010">
                  <a:extLst>
                    <a:ext uri="{9D8B030D-6E8A-4147-A177-3AD203B41FA5}">
                      <a16:colId xmlns:a16="http://schemas.microsoft.com/office/drawing/2014/main" val="21361565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19729510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3889046895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491634460"/>
                    </a:ext>
                  </a:extLst>
                </a:gridCol>
                <a:gridCol w="1655023">
                  <a:extLst>
                    <a:ext uri="{9D8B030D-6E8A-4147-A177-3AD203B41FA5}">
                      <a16:colId xmlns:a16="http://schemas.microsoft.com/office/drawing/2014/main" val="2045208807"/>
                    </a:ext>
                  </a:extLst>
                </a:gridCol>
                <a:gridCol w="1441489">
                  <a:extLst>
                    <a:ext uri="{9D8B030D-6E8A-4147-A177-3AD203B41FA5}">
                      <a16:colId xmlns:a16="http://schemas.microsoft.com/office/drawing/2014/main" val="3536112923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858890244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Activités de compréhension orale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EXPOSITION A LA LANGUE PAR LE BIAIS DE SUPPORTS AUTHENTIQUES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élèves sont réception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 les consignes de vie utilisées en classe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 des mots familiers et des expressions (très) courantes concernant des formules d’encouragement, de félicitation, de politesse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Suivre le fil d’une  histoire très courte ou simple (à l’aide de flashcards, théâtralisation…)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773059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fr-FR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Activités d’expression orale</a:t>
                      </a:r>
                    </a:p>
                    <a:p>
                      <a:r>
                        <a:rPr lang="fr-FR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Reproduire un modèle orale</a:t>
                      </a:r>
                      <a:endParaRPr lang="en-GB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Appel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Who’s missing ? … is missing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Météo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rituel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oday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sunny, cloudy, windy, raining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Today is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Monday.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Formules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politesse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Please, thank you, bless you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en-GB" sz="11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consignes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classes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Sit down, Listen , Good job!, Stand up, Be quiet, sing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356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OBJECTIF DE SEQUENCE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FORMULATIONS  LEXIQUE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PHONOLOGIE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GRAMMAIRE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MINI-PROJET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INTERDISCIPLINARITE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835321"/>
                  </a:ext>
                </a:extLst>
              </a:tr>
              <a:tr h="353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21586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Body</a:t>
                      </a: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Répéter des mots en mimant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head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hand,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Révisions : salutations, couleur, consignes, âge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/h/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  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Comptines / chants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Partie du corps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(head, hands, 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IDFont+F5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Puppet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show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Préparatifs du spectacle de fin d’année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AC1C7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Agir, s'exprimer, comprendre à travers les activités artistiques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675627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Body Parts Song for Kids</a:t>
                      </a:r>
                      <a:r>
                        <a:rPr lang="en-GB" sz="11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1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This is ME! by ELF Learning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https://www.youtube.com/watch?v=QkHQ0CYwjaI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I've Got the Rhythm | Body Parts Songs | </a:t>
                      </a:r>
                      <a:r>
                        <a:rPr lang="en-US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Pinkfong</a:t>
                      </a:r>
                      <a:r>
                        <a:rPr lang="en-US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Songs for Children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https://www.youtube.com/watch?v=C2WJ2bWTV2g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456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524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2155</Words>
  <Application>Microsoft Office PowerPoint</Application>
  <PresentationFormat>Grand écran</PresentationFormat>
  <Paragraphs>388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CIDFont+F5</vt:lpstr>
      <vt:lpstr>Lucida Handwriting</vt:lpstr>
      <vt:lpstr>PÛø/c˛</vt:lpstr>
      <vt:lpstr>Tahoma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cmarie-sainte</dc:creator>
  <cp:lastModifiedBy>Lucile MARIE-SAINTE</cp:lastModifiedBy>
  <cp:revision>36</cp:revision>
  <dcterms:created xsi:type="dcterms:W3CDTF">2021-11-05T17:04:29Z</dcterms:created>
  <dcterms:modified xsi:type="dcterms:W3CDTF">2022-03-11T13:55:49Z</dcterms:modified>
</cp:coreProperties>
</file>