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5ADB4A-F4B6-40BB-B50F-3001334A37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AC40F4B-1EB3-4C2A-B2D7-8FBEB3E600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EF77CC-0323-4E70-BC0F-C10A37131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A2DB-4499-4324-9E62-6B98E803E37D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6F068D-34CB-4E56-AC22-5A98C75B4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EF9772-48E6-42C5-BF41-3E57BF193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A1A-892A-4D41-8F1E-A692D10CA8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249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F0D718-2F34-40E1-B84B-FF0CEABC8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EB54BB4-2B32-46BE-819D-BD81C182D3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D35DC0-E303-4917-AB06-3CF3D5EAA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A2DB-4499-4324-9E62-6B98E803E37D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26BA9E-7196-45F4-BE0F-A7E269294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36EDC7-BAE4-47B6-875D-7A6053A45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A1A-892A-4D41-8F1E-A692D10CA8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19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F00718A-55BC-49C1-B195-6DB4DB9E17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3B6CB48-E481-4D22-AF1E-52681D597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9EAD40-E2EA-4B4D-A316-CF9FA7945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A2DB-4499-4324-9E62-6B98E803E37D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BCFC37-4578-4AA9-8D0C-C02C9364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41787B-BFA9-46E3-9C84-039743691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A1A-892A-4D41-8F1E-A692D10CA8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00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EA7D3A-D593-4412-95AD-99FBCA155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C6A18C-67B5-4EE1-A2A1-AD41FE2E6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F85E41-637F-4968-8D59-1826087BC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A2DB-4499-4324-9E62-6B98E803E37D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4E40EA-1672-41E0-8DCD-D1933C0B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FAF03C-73C5-4DEF-9918-DD2191E10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A1A-892A-4D41-8F1E-A692D10CA8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51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32CD6B-B228-4092-A077-0FB3CC293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015507-E476-4276-AC78-5B351A9DB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8A85DE-68B6-487B-AADB-A7E269A1F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A2DB-4499-4324-9E62-6B98E803E37D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21B103-7DF3-4510-B88A-FC0019F6A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CB024B-8B80-49AC-9C6C-5073AAA1B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A1A-892A-4D41-8F1E-A692D10CA8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92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E3E96A-442F-48CE-B85F-8D8D5E3B0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C55F39-21EE-45CE-869C-0B9FCD9E2C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932AA91-DE0C-4FA7-8F8D-A8567E2FC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6C05B3-3C5B-4237-8209-B36C8FDF4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A2DB-4499-4324-9E62-6B98E803E37D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F7EFADE-6D53-48E0-B67D-48935F7BE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01D252-6751-4DD2-8406-3D0FC3CA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A1A-892A-4D41-8F1E-A692D10CA8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579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4D495A-C07D-497F-A52C-960B32019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988350-CAF2-4499-B11C-033E60A49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802CA2-25E6-436D-8461-21A16771C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B011CD1-BC55-4EDB-A3C4-50DB482DDD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C33849A-D405-41C7-A7E6-D62F3C6D02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D2365D8-CC0F-49DA-B2BA-97BFB31BD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A2DB-4499-4324-9E62-6B98E803E37D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358352A-7889-4D76-9B4E-96B265A59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836265F-47ED-45DF-94BC-25F094B31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A1A-892A-4D41-8F1E-A692D10CA8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34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8FE307-C788-47BE-A8B0-A946F688E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E31204C-02E1-4CB8-B01F-4EA2D419D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A2DB-4499-4324-9E62-6B98E803E37D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D5EFB69-2FC5-4BEF-9EDD-9F4973D9B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6C18F40-7168-48FA-91E3-2A314D3EF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A1A-892A-4D41-8F1E-A692D10CA8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257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D527ABC-CB61-44B0-824F-1A11D8FA9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A2DB-4499-4324-9E62-6B98E803E37D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932E045-7C22-464B-B590-43914C631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759FFB4-7BC1-4E3E-ADEF-A06B0C85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A1A-892A-4D41-8F1E-A692D10CA8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200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EBB4AD-56EB-458A-84C9-4833DE6BD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D785F5-72F8-4E6A-9B7A-23BCACA9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05175C9-7D29-4078-9A4A-2CC362413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DAC10F-3F31-4A31-BB70-F175DF435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A2DB-4499-4324-9E62-6B98E803E37D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F3715D-8EE2-446D-AB1F-24D363C8B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6EB02F-855D-415D-B3B1-0BEF26814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A1A-892A-4D41-8F1E-A692D10CA8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040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EB8EA3-C596-4655-AAFE-767E97207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FB4F0C8-9162-43A8-8423-9A8A1DE37E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9E3ADB6-7CCD-492E-B831-0035974A2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1DDED21-3DAC-45A3-8983-302B1566D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A2DB-4499-4324-9E62-6B98E803E37D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FE1F9E-45CB-4760-8D41-9C0536E55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511AA2-25A6-4481-A0D9-47A19415A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A1A-892A-4D41-8F1E-A692D10CA8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75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8E73625-116A-484C-A31D-6E7554C3C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A9688A-DDAB-475D-A2FF-18B817B19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1B5D50-CFC8-431B-9F8B-C61ECC99CF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4A2DB-4499-4324-9E62-6B98E803E37D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D88637-73B0-4F81-A320-D175FBB057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62E97C-77A6-40AC-AA35-FA458BAC1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35A1A-892A-4D41-8F1E-A692D10CA8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954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1BD3CB3E-053F-48D2-BB7D-89B21E027755}"/>
              </a:ext>
            </a:extLst>
          </p:cNvPr>
          <p:cNvGrpSpPr/>
          <p:nvPr/>
        </p:nvGrpSpPr>
        <p:grpSpPr>
          <a:xfrm>
            <a:off x="368300" y="390991"/>
            <a:ext cx="1301024" cy="785388"/>
            <a:chOff x="56842" y="133815"/>
            <a:chExt cx="1355307" cy="804675"/>
          </a:xfrm>
        </p:grpSpPr>
        <p:pic>
          <p:nvPicPr>
            <p:cNvPr id="5" name="Image 111">
              <a:extLst>
                <a:ext uri="{FF2B5EF4-FFF2-40B4-BE49-F238E27FC236}">
                  <a16:creationId xmlns:a16="http://schemas.microsoft.com/office/drawing/2014/main" id="{62D94CA1-A180-4613-80EE-24DE3AAC7A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42" y="133815"/>
              <a:ext cx="636812" cy="4571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 112" descr="entete_mission_LVE">
              <a:extLst>
                <a:ext uri="{FF2B5EF4-FFF2-40B4-BE49-F238E27FC236}">
                  <a16:creationId xmlns:a16="http://schemas.microsoft.com/office/drawing/2014/main" id="{648D5D6A-3B8D-4723-93E9-BCA01A347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294" r="3778"/>
            <a:stretch>
              <a:fillRect/>
            </a:stretch>
          </p:blipFill>
          <p:spPr bwMode="auto">
            <a:xfrm>
              <a:off x="735874" y="183063"/>
              <a:ext cx="676275" cy="485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04D289AA-92E3-496A-842C-B1AAC32D8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475" y="707658"/>
              <a:ext cx="109677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65438" algn="ctr"/>
                  <a:tab pos="5730875" algn="r"/>
                </a:tabLst>
                <a:defRPr/>
              </a:pP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1</a:t>
              </a:r>
              <a:r>
                <a:rPr kumimoji="0" lang="fr-FR" altLang="fr-FR" sz="900" b="0" i="0" u="none" strike="noStrike" kern="0" cap="none" spc="0" normalizeH="0" baseline="3000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degr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é</a:t>
              </a:r>
              <a:r>
                <a:rPr kumimoji="0" lang="fr-FR" altLang="fr-FR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endParaRPr kumimoji="0" lang="fr-FR" alt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pic>
        <p:nvPicPr>
          <p:cNvPr id="8" name="Image 110">
            <a:extLst>
              <a:ext uri="{FF2B5EF4-FFF2-40B4-BE49-F238E27FC236}">
                <a16:creationId xmlns:a16="http://schemas.microsoft.com/office/drawing/2014/main" id="{BFA841C1-645F-446D-941F-F490AC165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7" y="139979"/>
            <a:ext cx="9980611" cy="47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1DC9A24C-43F3-47D5-B387-77EDDDB8A1DE}"/>
              </a:ext>
            </a:extLst>
          </p:cNvPr>
          <p:cNvSpPr txBox="1"/>
          <p:nvPr/>
        </p:nvSpPr>
        <p:spPr>
          <a:xfrm>
            <a:off x="1843087" y="655604"/>
            <a:ext cx="9980611" cy="4308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866F60-B81F-4935-93E8-79908E37EFED}"/>
              </a:ext>
            </a:extLst>
          </p:cNvPr>
          <p:cNvSpPr/>
          <p:nvPr/>
        </p:nvSpPr>
        <p:spPr>
          <a:xfrm>
            <a:off x="4615660" y="1175594"/>
            <a:ext cx="3281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400" b="1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PÛø/c˛"/>
              </a:rPr>
              <a:t>PROGRAMMATION     ANGLAIS      CYCLE 3</a:t>
            </a:r>
            <a:endParaRPr lang="fr-FR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42920099-E6C9-4F42-973E-A826AB3565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048770"/>
              </p:ext>
            </p:extLst>
          </p:nvPr>
        </p:nvGraphicFramePr>
        <p:xfrm>
          <a:off x="662836" y="1597381"/>
          <a:ext cx="11134727" cy="5120640"/>
        </p:xfrm>
        <a:graphic>
          <a:graphicData uri="http://schemas.openxmlformats.org/drawingml/2006/table">
            <a:tbl>
              <a:tblPr/>
              <a:tblGrid>
                <a:gridCol w="2457602">
                  <a:extLst>
                    <a:ext uri="{9D8B030D-6E8A-4147-A177-3AD203B41FA5}">
                      <a16:colId xmlns:a16="http://schemas.microsoft.com/office/drawing/2014/main" val="2068866307"/>
                    </a:ext>
                  </a:extLst>
                </a:gridCol>
                <a:gridCol w="3466471">
                  <a:extLst>
                    <a:ext uri="{9D8B030D-6E8A-4147-A177-3AD203B41FA5}">
                      <a16:colId xmlns:a16="http://schemas.microsoft.com/office/drawing/2014/main" val="4222610648"/>
                    </a:ext>
                  </a:extLst>
                </a:gridCol>
                <a:gridCol w="2994714">
                  <a:extLst>
                    <a:ext uri="{9D8B030D-6E8A-4147-A177-3AD203B41FA5}">
                      <a16:colId xmlns:a16="http://schemas.microsoft.com/office/drawing/2014/main" val="3802159108"/>
                    </a:ext>
                  </a:extLst>
                </a:gridCol>
                <a:gridCol w="2215940">
                  <a:extLst>
                    <a:ext uri="{9D8B030D-6E8A-4147-A177-3AD203B41FA5}">
                      <a16:colId xmlns:a16="http://schemas.microsoft.com/office/drawing/2014/main" val="3033618461"/>
                    </a:ext>
                  </a:extLst>
                </a:gridCol>
              </a:tblGrid>
              <a:tr h="32259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cap="all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Activité langagière : ECOUTER ET COMPRENDRE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cap="all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9" marR="1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410966"/>
                  </a:ext>
                </a:extLst>
              </a:tr>
              <a:tr h="16129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Compétences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9" marR="1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Formulations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9" marR="1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Tâche finale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9" marR="1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675513"/>
                  </a:ext>
                </a:extLst>
              </a:tr>
              <a:tr h="16129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CM1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9" marR="1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CM2</a:t>
                      </a:r>
                      <a:endParaRPr lang="fr-FR"/>
                    </a:p>
                  </a:txBody>
                  <a:tcPr marL="1629" marR="1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174557"/>
                  </a:ext>
                </a:extLst>
              </a:tr>
              <a:tr h="274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i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Comprendre des mots familiers et des expressions très courantes sur lui-même, sa famille et son environnement immédiat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9" marR="1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Comprendre l’ensemble des consignes utilisées en classe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Open the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door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please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close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your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book, clean the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board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show,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read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write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circle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draw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time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up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Suivre les instructions données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Fold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the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card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two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Paint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red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Comprendre des mots familiers &amp; expressions courantes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description physique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 has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 moustache.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hasn’t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glasses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9" marR="1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Comprendre l’ensemble des consignes utilisées en classe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Open the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door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please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close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your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book, clean the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board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show,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read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write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circle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draw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time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up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Suivre les instructions données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Add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the butter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Mix the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flour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and the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sugar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Comprendre des mots familiers &amp; expressions courantes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description physique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 has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 moustache but no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beard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hasn’t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glasses.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 has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black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curly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hair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9" marR="1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Fabriquer des Christmas Crackers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Réaliser la recette des pancakes</a:t>
                      </a:r>
                      <a:r>
                        <a:rPr lang="fr-FR" sz="1200" cap="all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 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Jouer au jeu « Qui est qui ? » 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200" cap="all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9" marR="1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2115337"/>
                  </a:ext>
                </a:extLst>
              </a:tr>
              <a:tr h="1129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Suivre le fil d’une histoire 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9" marR="1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Storytelling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u="sng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Handa’s</a:t>
                      </a:r>
                      <a:r>
                        <a:rPr lang="fr-FR" sz="120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surprise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, 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Eileen BROWNE 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u="sng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Handa’s</a:t>
                      </a:r>
                      <a:r>
                        <a:rPr lang="fr-FR" sz="120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u="sng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hen</a:t>
                      </a:r>
                      <a:r>
                        <a:rPr lang="fr-FR" sz="120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,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Eileen BROWNE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The </a:t>
                      </a:r>
                      <a:r>
                        <a:rPr lang="fr-FR" sz="1200" u="sng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Gruffalo</a:t>
                      </a:r>
                      <a:r>
                        <a:rPr lang="fr-FR" sz="120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Julia Donaldson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Don’t </a:t>
                      </a:r>
                      <a:r>
                        <a:rPr lang="fr-FR" sz="1200" u="sng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forget</a:t>
                      </a:r>
                      <a:r>
                        <a:rPr lang="fr-FR" sz="120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the bacon , 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Pat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Hutchins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9" marR="1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Storytelling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u="sng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Handa’s</a:t>
                      </a:r>
                      <a:r>
                        <a:rPr lang="fr-FR" sz="120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surprise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, 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Eileen BROWNE 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u="sng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Handa’s</a:t>
                      </a:r>
                      <a:r>
                        <a:rPr lang="fr-FR" sz="120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u="sng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hen</a:t>
                      </a:r>
                      <a:r>
                        <a:rPr lang="fr-FR" sz="120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,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Eileen BROWNE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The </a:t>
                      </a:r>
                      <a:r>
                        <a:rPr lang="fr-FR" sz="1200" u="sng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Gruffalo</a:t>
                      </a:r>
                      <a:r>
                        <a:rPr lang="fr-FR" sz="120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Julia Donaldson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Don’t </a:t>
                      </a:r>
                      <a:r>
                        <a:rPr lang="fr-FR" sz="1200" u="sng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forget</a:t>
                      </a:r>
                      <a:r>
                        <a:rPr lang="fr-FR" sz="120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the bacon , 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Pat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Hutchins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u="sng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We’re</a:t>
                      </a:r>
                      <a:r>
                        <a:rPr lang="fr-FR" sz="120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200" u="sng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going</a:t>
                      </a:r>
                      <a:r>
                        <a:rPr lang="fr-FR" sz="120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on a lion </a:t>
                      </a:r>
                      <a:r>
                        <a:rPr lang="fr-FR" sz="1200" u="sng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hunt</a:t>
                      </a:r>
                      <a:r>
                        <a:rPr lang="fr-FR" sz="120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David AXTELL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9" marR="1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Raconter une histoire lue en classe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9" marR="1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459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245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1BD3CB3E-053F-48D2-BB7D-89B21E027755}"/>
              </a:ext>
            </a:extLst>
          </p:cNvPr>
          <p:cNvGrpSpPr/>
          <p:nvPr/>
        </p:nvGrpSpPr>
        <p:grpSpPr>
          <a:xfrm>
            <a:off x="368301" y="147119"/>
            <a:ext cx="1301024" cy="785388"/>
            <a:chOff x="56842" y="133815"/>
            <a:chExt cx="1355307" cy="804675"/>
          </a:xfrm>
        </p:grpSpPr>
        <p:pic>
          <p:nvPicPr>
            <p:cNvPr id="5" name="Image 111">
              <a:extLst>
                <a:ext uri="{FF2B5EF4-FFF2-40B4-BE49-F238E27FC236}">
                  <a16:creationId xmlns:a16="http://schemas.microsoft.com/office/drawing/2014/main" id="{62D94CA1-A180-4613-80EE-24DE3AAC7A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42" y="133815"/>
              <a:ext cx="636812" cy="4571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 112" descr="entete_mission_LVE">
              <a:extLst>
                <a:ext uri="{FF2B5EF4-FFF2-40B4-BE49-F238E27FC236}">
                  <a16:creationId xmlns:a16="http://schemas.microsoft.com/office/drawing/2014/main" id="{648D5D6A-3B8D-4723-93E9-BCA01A347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294" r="3778"/>
            <a:stretch>
              <a:fillRect/>
            </a:stretch>
          </p:blipFill>
          <p:spPr bwMode="auto">
            <a:xfrm>
              <a:off x="735874" y="183063"/>
              <a:ext cx="676275" cy="485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04D289AA-92E3-496A-842C-B1AAC32D8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475" y="707658"/>
              <a:ext cx="109677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65438" algn="ctr"/>
                  <a:tab pos="5730875" algn="r"/>
                </a:tabLst>
                <a:defRPr/>
              </a:pP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1</a:t>
              </a:r>
              <a:r>
                <a:rPr kumimoji="0" lang="fr-FR" altLang="fr-FR" sz="900" b="0" i="0" u="none" strike="noStrike" kern="0" cap="none" spc="0" normalizeH="0" baseline="3000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degr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é</a:t>
              </a:r>
              <a:r>
                <a:rPr kumimoji="0" lang="fr-FR" altLang="fr-FR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endParaRPr kumimoji="0" lang="fr-FR" alt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pic>
        <p:nvPicPr>
          <p:cNvPr id="8" name="Image 110">
            <a:extLst>
              <a:ext uri="{FF2B5EF4-FFF2-40B4-BE49-F238E27FC236}">
                <a16:creationId xmlns:a16="http://schemas.microsoft.com/office/drawing/2014/main" id="{BFA841C1-645F-446D-941F-F490AC165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8" y="201993"/>
            <a:ext cx="9980611" cy="47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7866F60-B81F-4935-93E8-79908E37EFED}"/>
              </a:ext>
            </a:extLst>
          </p:cNvPr>
          <p:cNvSpPr/>
          <p:nvPr/>
        </p:nvSpPr>
        <p:spPr>
          <a:xfrm>
            <a:off x="4631030" y="778619"/>
            <a:ext cx="3281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400" b="1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PÛø/c˛"/>
              </a:rPr>
              <a:t>PROGRAMMATION     ANGLAIS      CYCLE 3</a:t>
            </a:r>
            <a:endParaRPr lang="fr-FR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42920099-E6C9-4F42-973E-A826AB3565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203979"/>
              </p:ext>
            </p:extLst>
          </p:nvPr>
        </p:nvGraphicFramePr>
        <p:xfrm>
          <a:off x="971040" y="1188890"/>
          <a:ext cx="10601327" cy="5852160"/>
        </p:xfrm>
        <a:graphic>
          <a:graphicData uri="http://schemas.openxmlformats.org/drawingml/2006/table">
            <a:tbl>
              <a:tblPr/>
              <a:tblGrid>
                <a:gridCol w="2015047">
                  <a:extLst>
                    <a:ext uri="{9D8B030D-6E8A-4147-A177-3AD203B41FA5}">
                      <a16:colId xmlns:a16="http://schemas.microsoft.com/office/drawing/2014/main" val="2068866307"/>
                    </a:ext>
                  </a:extLst>
                </a:gridCol>
                <a:gridCol w="2900362">
                  <a:extLst>
                    <a:ext uri="{9D8B030D-6E8A-4147-A177-3AD203B41FA5}">
                      <a16:colId xmlns:a16="http://schemas.microsoft.com/office/drawing/2014/main" val="2021430373"/>
                    </a:ext>
                  </a:extLst>
                </a:gridCol>
                <a:gridCol w="3257550">
                  <a:extLst>
                    <a:ext uri="{9D8B030D-6E8A-4147-A177-3AD203B41FA5}">
                      <a16:colId xmlns:a16="http://schemas.microsoft.com/office/drawing/2014/main" val="2672722123"/>
                    </a:ext>
                  </a:extLst>
                </a:gridCol>
                <a:gridCol w="2428368">
                  <a:extLst>
                    <a:ext uri="{9D8B030D-6E8A-4147-A177-3AD203B41FA5}">
                      <a16:colId xmlns:a16="http://schemas.microsoft.com/office/drawing/2014/main" val="2759205190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cap="all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Activité langagière : REAGIR ET DIALOGUER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9" marR="1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89845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Compétences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Formulations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Tâche finale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121502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CM1</a:t>
                      </a:r>
                      <a:endParaRPr lang="fr-FR"/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CM2</a:t>
                      </a:r>
                      <a:endParaRPr lang="fr-FR" dirty="0"/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0077338"/>
                  </a:ext>
                </a:extLst>
              </a:tr>
              <a:tr h="7890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i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Poser et répondre à des questions simples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Saluer et prendre congé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Hello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Good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morning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Good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afternoon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Good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evening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How are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today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I’m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fine,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thank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about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Good bye,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 Monday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Nice to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meet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!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Se présenter (</a:t>
                      </a:r>
                      <a:r>
                        <a:rPr lang="fr-FR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name</a:t>
                      </a: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, </a:t>
                      </a:r>
                      <a:r>
                        <a:rPr lang="fr-FR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age</a:t>
                      </a: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, </a:t>
                      </a:r>
                      <a:r>
                        <a:rPr lang="fr-FR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nationality</a:t>
                      </a: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, </a:t>
                      </a:r>
                      <a:r>
                        <a:rPr lang="fr-FR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telephone</a:t>
                      </a: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number</a:t>
                      </a: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, city)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What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’ s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your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name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?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My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name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Kevin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What’s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her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name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? Her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name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Kelly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How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old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are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?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I’m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9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years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old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How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old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she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?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She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10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years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old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.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When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your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birthday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?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My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birthday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in May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Where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are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from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?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I’m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from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Dominica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What’s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your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telephone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number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?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My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telephone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number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06.96.56.23.58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Where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do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live ?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Ilive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in Carbet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Saluer et prendre congé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Hello, Hi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guys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!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Good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morning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Good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afternoon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Good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evening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Good night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How are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today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I’m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fine,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thank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about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Good bye,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 Monday,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next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week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Have a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nice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weekend !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Se présenter (</a:t>
                      </a:r>
                      <a:r>
                        <a:rPr lang="fr-FR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name</a:t>
                      </a: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, </a:t>
                      </a:r>
                      <a:r>
                        <a:rPr lang="fr-FR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age</a:t>
                      </a: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, </a:t>
                      </a:r>
                      <a:r>
                        <a:rPr lang="fr-FR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nationality</a:t>
                      </a: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, </a:t>
                      </a:r>
                      <a:r>
                        <a:rPr lang="fr-FR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telephone</a:t>
                      </a: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number</a:t>
                      </a: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, city)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What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’ s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your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name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?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My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name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Kevin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What’s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her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name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? Her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name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Kelly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Nice to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meet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! Nice to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meet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too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!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How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old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are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?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I’m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10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years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old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How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old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? He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11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years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old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.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When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your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birthday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?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It’s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in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march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, 25th.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Where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are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from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?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I’m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from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France.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I’m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French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What’s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your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telephone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number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?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My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telephone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number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06.96.56.23.58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Where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do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live ? I live in Carbet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Where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does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she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/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live ?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She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/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lives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in Lamentin.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Chanter la chanson « Hello, Goodbye » des Beatles.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Jouer un sketch en se présentant 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Jouer un sketch en changeant d’identité 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6934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158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1BD3CB3E-053F-48D2-BB7D-89B21E027755}"/>
              </a:ext>
            </a:extLst>
          </p:cNvPr>
          <p:cNvGrpSpPr/>
          <p:nvPr/>
        </p:nvGrpSpPr>
        <p:grpSpPr>
          <a:xfrm>
            <a:off x="368300" y="390991"/>
            <a:ext cx="1301024" cy="785388"/>
            <a:chOff x="56842" y="133815"/>
            <a:chExt cx="1355307" cy="804675"/>
          </a:xfrm>
        </p:grpSpPr>
        <p:pic>
          <p:nvPicPr>
            <p:cNvPr id="5" name="Image 111">
              <a:extLst>
                <a:ext uri="{FF2B5EF4-FFF2-40B4-BE49-F238E27FC236}">
                  <a16:creationId xmlns:a16="http://schemas.microsoft.com/office/drawing/2014/main" id="{62D94CA1-A180-4613-80EE-24DE3AAC7A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42" y="133815"/>
              <a:ext cx="636812" cy="4571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 112" descr="entete_mission_LVE">
              <a:extLst>
                <a:ext uri="{FF2B5EF4-FFF2-40B4-BE49-F238E27FC236}">
                  <a16:creationId xmlns:a16="http://schemas.microsoft.com/office/drawing/2014/main" id="{648D5D6A-3B8D-4723-93E9-BCA01A347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294" r="3778"/>
            <a:stretch>
              <a:fillRect/>
            </a:stretch>
          </p:blipFill>
          <p:spPr bwMode="auto">
            <a:xfrm>
              <a:off x="735874" y="183063"/>
              <a:ext cx="676275" cy="485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04D289AA-92E3-496A-842C-B1AAC32D8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475" y="707658"/>
              <a:ext cx="109677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65438" algn="ctr"/>
                  <a:tab pos="5730875" algn="r"/>
                </a:tabLst>
                <a:defRPr/>
              </a:pP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1</a:t>
              </a:r>
              <a:r>
                <a:rPr kumimoji="0" lang="fr-FR" altLang="fr-FR" sz="900" b="0" i="0" u="none" strike="noStrike" kern="0" cap="none" spc="0" normalizeH="0" baseline="3000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degr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é</a:t>
              </a:r>
              <a:r>
                <a:rPr kumimoji="0" lang="fr-FR" altLang="fr-FR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endParaRPr kumimoji="0" lang="fr-FR" alt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pic>
        <p:nvPicPr>
          <p:cNvPr id="8" name="Image 110">
            <a:extLst>
              <a:ext uri="{FF2B5EF4-FFF2-40B4-BE49-F238E27FC236}">
                <a16:creationId xmlns:a16="http://schemas.microsoft.com/office/drawing/2014/main" id="{BFA841C1-645F-446D-941F-F490AC165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8" y="201993"/>
            <a:ext cx="9980611" cy="47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7866F60-B81F-4935-93E8-79908E37EFED}"/>
              </a:ext>
            </a:extLst>
          </p:cNvPr>
          <p:cNvSpPr/>
          <p:nvPr/>
        </p:nvSpPr>
        <p:spPr>
          <a:xfrm>
            <a:off x="4633363" y="837231"/>
            <a:ext cx="3281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400" b="1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PÛø/c˛"/>
              </a:rPr>
              <a:t>PROGRAMMATION     ANGLAIS      CYCLE 3</a:t>
            </a:r>
            <a:endParaRPr lang="fr-FR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42920099-E6C9-4F42-973E-A826AB3565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14442"/>
              </p:ext>
            </p:extLst>
          </p:nvPr>
        </p:nvGraphicFramePr>
        <p:xfrm>
          <a:off x="973374" y="1306114"/>
          <a:ext cx="10601326" cy="3108960"/>
        </p:xfrm>
        <a:graphic>
          <a:graphicData uri="http://schemas.openxmlformats.org/drawingml/2006/table">
            <a:tbl>
              <a:tblPr/>
              <a:tblGrid>
                <a:gridCol w="2784239">
                  <a:extLst>
                    <a:ext uri="{9D8B030D-6E8A-4147-A177-3AD203B41FA5}">
                      <a16:colId xmlns:a16="http://schemas.microsoft.com/office/drawing/2014/main" val="2068866307"/>
                    </a:ext>
                  </a:extLst>
                </a:gridCol>
                <a:gridCol w="3043237">
                  <a:extLst>
                    <a:ext uri="{9D8B030D-6E8A-4147-A177-3AD203B41FA5}">
                      <a16:colId xmlns:a16="http://schemas.microsoft.com/office/drawing/2014/main" val="2494405113"/>
                    </a:ext>
                  </a:extLst>
                </a:gridCol>
                <a:gridCol w="3197686">
                  <a:extLst>
                    <a:ext uri="{9D8B030D-6E8A-4147-A177-3AD203B41FA5}">
                      <a16:colId xmlns:a16="http://schemas.microsoft.com/office/drawing/2014/main" val="1861748703"/>
                    </a:ext>
                  </a:extLst>
                </a:gridCol>
                <a:gridCol w="1576164">
                  <a:extLst>
                    <a:ext uri="{9D8B030D-6E8A-4147-A177-3AD203B41FA5}">
                      <a16:colId xmlns:a16="http://schemas.microsoft.com/office/drawing/2014/main" val="1701918581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cap="all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Activité langagière : REAGIR ET DIALOGUER (suite)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9" marR="1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89845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Compétences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Formulations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Tâche finale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121502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CM1</a:t>
                      </a:r>
                      <a:endParaRPr lang="fr-FR"/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CM2</a:t>
                      </a:r>
                      <a:endParaRPr lang="fr-FR" dirty="0"/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077338"/>
                  </a:ext>
                </a:extLst>
              </a:tr>
              <a:tr h="8996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i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Mobiliser des énoncés adéquats au contexte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Les formules de politesse (5 souhaits / vœux) : féliciter, accepter, remercier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Here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are.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Thanks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so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much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I’m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sorry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Great, excellent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OK, all right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Demander à quelqu’un de ses nouvelles 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How are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Steven ?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I’m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very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well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.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Thank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? And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?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Are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sad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Liza ? No,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I’m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not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Les formules de politesse (6 souhaits / vœux) : féliciter, accepter, remercier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Here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are.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Thanks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much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I’m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sorry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for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being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late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Great, excellent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OK, all right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Demander à quelqu’un de ses nouvelles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How are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Steven ?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I’m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well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Thank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? And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sad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Liza ? No,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I’m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not but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I’m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not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well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I’m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 bit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tired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sad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9385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908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1BD3CB3E-053F-48D2-BB7D-89B21E027755}"/>
              </a:ext>
            </a:extLst>
          </p:cNvPr>
          <p:cNvGrpSpPr/>
          <p:nvPr/>
        </p:nvGrpSpPr>
        <p:grpSpPr>
          <a:xfrm>
            <a:off x="368300" y="390991"/>
            <a:ext cx="1301024" cy="785388"/>
            <a:chOff x="56842" y="133815"/>
            <a:chExt cx="1355307" cy="804675"/>
          </a:xfrm>
        </p:grpSpPr>
        <p:pic>
          <p:nvPicPr>
            <p:cNvPr id="5" name="Image 111">
              <a:extLst>
                <a:ext uri="{FF2B5EF4-FFF2-40B4-BE49-F238E27FC236}">
                  <a16:creationId xmlns:a16="http://schemas.microsoft.com/office/drawing/2014/main" id="{62D94CA1-A180-4613-80EE-24DE3AAC7A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42" y="133815"/>
              <a:ext cx="636812" cy="4571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 112" descr="entete_mission_LVE">
              <a:extLst>
                <a:ext uri="{FF2B5EF4-FFF2-40B4-BE49-F238E27FC236}">
                  <a16:creationId xmlns:a16="http://schemas.microsoft.com/office/drawing/2014/main" id="{648D5D6A-3B8D-4723-93E9-BCA01A347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294" r="3778"/>
            <a:stretch>
              <a:fillRect/>
            </a:stretch>
          </p:blipFill>
          <p:spPr bwMode="auto">
            <a:xfrm>
              <a:off x="735874" y="183063"/>
              <a:ext cx="676275" cy="485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04D289AA-92E3-496A-842C-B1AAC32D8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475" y="707658"/>
              <a:ext cx="109677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65438" algn="ctr"/>
                  <a:tab pos="5730875" algn="r"/>
                </a:tabLst>
                <a:defRPr/>
              </a:pP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1</a:t>
              </a:r>
              <a:r>
                <a:rPr kumimoji="0" lang="fr-FR" altLang="fr-FR" sz="900" b="0" i="0" u="none" strike="noStrike" kern="0" cap="none" spc="0" normalizeH="0" baseline="3000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degr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é</a:t>
              </a:r>
              <a:r>
                <a:rPr kumimoji="0" lang="fr-FR" altLang="fr-FR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endParaRPr kumimoji="0" lang="fr-FR" alt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pic>
        <p:nvPicPr>
          <p:cNvPr id="8" name="Image 110">
            <a:extLst>
              <a:ext uri="{FF2B5EF4-FFF2-40B4-BE49-F238E27FC236}">
                <a16:creationId xmlns:a16="http://schemas.microsoft.com/office/drawing/2014/main" id="{BFA841C1-645F-446D-941F-F490AC165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8" y="201993"/>
            <a:ext cx="9980611" cy="47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7866F60-B81F-4935-93E8-79908E37EFED}"/>
              </a:ext>
            </a:extLst>
          </p:cNvPr>
          <p:cNvSpPr/>
          <p:nvPr/>
        </p:nvSpPr>
        <p:spPr>
          <a:xfrm>
            <a:off x="4633363" y="837231"/>
            <a:ext cx="3281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400" b="1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PÛø/c˛"/>
              </a:rPr>
              <a:t>PROGRAMMATION     ANGLAIS      CYCLE 3</a:t>
            </a:r>
            <a:endParaRPr lang="fr-FR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42920099-E6C9-4F42-973E-A826AB3565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077387"/>
              </p:ext>
            </p:extLst>
          </p:nvPr>
        </p:nvGraphicFramePr>
        <p:xfrm>
          <a:off x="548418" y="1306114"/>
          <a:ext cx="11275281" cy="5303520"/>
        </p:xfrm>
        <a:graphic>
          <a:graphicData uri="http://schemas.openxmlformats.org/drawingml/2006/table">
            <a:tbl>
              <a:tblPr/>
              <a:tblGrid>
                <a:gridCol w="1594707">
                  <a:extLst>
                    <a:ext uri="{9D8B030D-6E8A-4147-A177-3AD203B41FA5}">
                      <a16:colId xmlns:a16="http://schemas.microsoft.com/office/drawing/2014/main" val="2068866307"/>
                    </a:ext>
                  </a:extLst>
                </a:gridCol>
                <a:gridCol w="3043238">
                  <a:extLst>
                    <a:ext uri="{9D8B030D-6E8A-4147-A177-3AD203B41FA5}">
                      <a16:colId xmlns:a16="http://schemas.microsoft.com/office/drawing/2014/main" val="2494405113"/>
                    </a:ext>
                  </a:extLst>
                </a:gridCol>
                <a:gridCol w="3671887">
                  <a:extLst>
                    <a:ext uri="{9D8B030D-6E8A-4147-A177-3AD203B41FA5}">
                      <a16:colId xmlns:a16="http://schemas.microsoft.com/office/drawing/2014/main" val="1861748703"/>
                    </a:ext>
                  </a:extLst>
                </a:gridCol>
                <a:gridCol w="2965449">
                  <a:extLst>
                    <a:ext uri="{9D8B030D-6E8A-4147-A177-3AD203B41FA5}">
                      <a16:colId xmlns:a16="http://schemas.microsoft.com/office/drawing/2014/main" val="1701918581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cap="all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Activité langagière : REAGIR ET DIALOGUER (suite)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9" marR="1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89845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Compétences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Formulations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Tâche finale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121502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CM1</a:t>
                      </a:r>
                      <a:endParaRPr lang="fr-FR" dirty="0"/>
                    </a:p>
                  </a:txBody>
                  <a:tcPr marL="2513" marR="25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CM2</a:t>
                      </a:r>
                      <a:endParaRPr lang="fr-FR" dirty="0"/>
                    </a:p>
                  </a:txBody>
                  <a:tcPr marL="2513" marR="25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077338"/>
                  </a:ext>
                </a:extLst>
              </a:tr>
              <a:tr h="8996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i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Dialoguer sur des sujets familiers (école, loisirs, maison)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Parler de mes préférences et celles d’un tiers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What’s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your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/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her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/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favourite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sport ? 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My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/ Her /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favourite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colour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tennis.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Parler de mes goûts et ceux d’un tiers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Do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like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chocolate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? Yes I do, but I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prefer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jam.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Does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she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/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like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chicken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? Yes,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she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/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does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. No,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she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/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doesn’t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.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Citer des possessions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Have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got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a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sister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? 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I’ve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got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two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sisters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and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three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brothers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. 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How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many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brothers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have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got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? I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haven’t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got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a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brother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PÛø/c˛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Dire le temps qu’il fait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What’s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the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weather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like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today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in London ?</a:t>
                      </a:r>
                      <a:b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</a:b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It’s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sunny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windy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snowy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foggy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freezing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.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Dire où se trouver quelque chose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Where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the cat? He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under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the table /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behind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the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dorr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/ on the chair / in the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closet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.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Parler de mes préférences et celles d’un tiers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What’s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your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/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her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/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favourite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sport ? 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My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/ Her /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favourite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colour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tennis.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Who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your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/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her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/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favourite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player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?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My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/Her/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favourite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player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Nadal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Parler de mes goûts et ceux d’un tiers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Do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like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chocolate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? Yes I do, but I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prefer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jam.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Does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she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/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like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chicken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? Yes,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she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/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does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. No,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she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/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doesn’t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.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Do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play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basketball ? No I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don’t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, I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hate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basketball. I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prefer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soccer.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Citer des possessions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Have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got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a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sister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? 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I’ve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got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two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sisters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and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three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brothers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How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many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brothers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have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you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got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? I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haven’t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got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a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brother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Dire le temps qu’il fait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What’s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the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weather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like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today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in London ?</a:t>
                      </a:r>
                      <a:b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</a:b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It’s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sunny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windy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snowy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foggy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freezing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.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It’s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cold and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windy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Dire où se trouver quelque chose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Where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the cat? He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under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the table /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behind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the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dorr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/ on the chair / in the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closet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.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Réaliser une enquête sur les gouts des élèves de la classe (class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survey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)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Présenter la météo d’une ville anglophone : London, New-York, Sydney… 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2005486"/>
                  </a:ext>
                </a:extLst>
              </a:tr>
              <a:tr h="552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i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Dialoguer pour échanger, obtenir des renseignements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Demander l’heure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What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time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?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It’s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10 :30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Demander l’heure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What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time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?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It’s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half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past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ten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.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Instituer un rituel : demander l’heure quotidiennement à un camarade qui devra y répondre.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137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973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1BD3CB3E-053F-48D2-BB7D-89B21E027755}"/>
              </a:ext>
            </a:extLst>
          </p:cNvPr>
          <p:cNvGrpSpPr/>
          <p:nvPr/>
        </p:nvGrpSpPr>
        <p:grpSpPr>
          <a:xfrm>
            <a:off x="368300" y="390991"/>
            <a:ext cx="1301024" cy="785388"/>
            <a:chOff x="56842" y="133815"/>
            <a:chExt cx="1355307" cy="804675"/>
          </a:xfrm>
        </p:grpSpPr>
        <p:pic>
          <p:nvPicPr>
            <p:cNvPr id="5" name="Image 111">
              <a:extLst>
                <a:ext uri="{FF2B5EF4-FFF2-40B4-BE49-F238E27FC236}">
                  <a16:creationId xmlns:a16="http://schemas.microsoft.com/office/drawing/2014/main" id="{62D94CA1-A180-4613-80EE-24DE3AAC7A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42" y="133815"/>
              <a:ext cx="636812" cy="4571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 112" descr="entete_mission_LVE">
              <a:extLst>
                <a:ext uri="{FF2B5EF4-FFF2-40B4-BE49-F238E27FC236}">
                  <a16:creationId xmlns:a16="http://schemas.microsoft.com/office/drawing/2014/main" id="{648D5D6A-3B8D-4723-93E9-BCA01A347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294" r="3778"/>
            <a:stretch>
              <a:fillRect/>
            </a:stretch>
          </p:blipFill>
          <p:spPr bwMode="auto">
            <a:xfrm>
              <a:off x="735874" y="183063"/>
              <a:ext cx="676275" cy="485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04D289AA-92E3-496A-842C-B1AAC32D8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475" y="707658"/>
              <a:ext cx="109677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65438" algn="ctr"/>
                  <a:tab pos="5730875" algn="r"/>
                </a:tabLst>
                <a:defRPr/>
              </a:pP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1</a:t>
              </a:r>
              <a:r>
                <a:rPr kumimoji="0" lang="fr-FR" altLang="fr-FR" sz="900" b="0" i="0" u="none" strike="noStrike" kern="0" cap="none" spc="0" normalizeH="0" baseline="3000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degr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é</a:t>
              </a:r>
              <a:r>
                <a:rPr kumimoji="0" lang="fr-FR" altLang="fr-FR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endParaRPr kumimoji="0" lang="fr-FR" alt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pic>
        <p:nvPicPr>
          <p:cNvPr id="8" name="Image 110">
            <a:extLst>
              <a:ext uri="{FF2B5EF4-FFF2-40B4-BE49-F238E27FC236}">
                <a16:creationId xmlns:a16="http://schemas.microsoft.com/office/drawing/2014/main" id="{BFA841C1-645F-446D-941F-F490AC165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8" y="201993"/>
            <a:ext cx="9980611" cy="47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7866F60-B81F-4935-93E8-79908E37EFED}"/>
              </a:ext>
            </a:extLst>
          </p:cNvPr>
          <p:cNvSpPr/>
          <p:nvPr/>
        </p:nvSpPr>
        <p:spPr>
          <a:xfrm>
            <a:off x="4633363" y="837231"/>
            <a:ext cx="3281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400" b="1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PÛø/c˛"/>
              </a:rPr>
              <a:t>PROGRAMMATION     ANGLAIS      CYCLE 3</a:t>
            </a:r>
            <a:endParaRPr lang="fr-FR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42920099-E6C9-4F42-973E-A826AB3565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328178"/>
              </p:ext>
            </p:extLst>
          </p:nvPr>
        </p:nvGraphicFramePr>
        <p:xfrm>
          <a:off x="973374" y="1306114"/>
          <a:ext cx="10601326" cy="4023360"/>
        </p:xfrm>
        <a:graphic>
          <a:graphicData uri="http://schemas.openxmlformats.org/drawingml/2006/table">
            <a:tbl>
              <a:tblPr/>
              <a:tblGrid>
                <a:gridCol w="3580948">
                  <a:extLst>
                    <a:ext uri="{9D8B030D-6E8A-4147-A177-3AD203B41FA5}">
                      <a16:colId xmlns:a16="http://schemas.microsoft.com/office/drawing/2014/main" val="2068866307"/>
                    </a:ext>
                  </a:extLst>
                </a:gridCol>
                <a:gridCol w="2959858">
                  <a:extLst>
                    <a:ext uri="{9D8B030D-6E8A-4147-A177-3AD203B41FA5}">
                      <a16:colId xmlns:a16="http://schemas.microsoft.com/office/drawing/2014/main" val="886471376"/>
                    </a:ext>
                  </a:extLst>
                </a:gridCol>
                <a:gridCol w="2484356">
                  <a:extLst>
                    <a:ext uri="{9D8B030D-6E8A-4147-A177-3AD203B41FA5}">
                      <a16:colId xmlns:a16="http://schemas.microsoft.com/office/drawing/2014/main" val="2415494013"/>
                    </a:ext>
                  </a:extLst>
                </a:gridCol>
                <a:gridCol w="1576164">
                  <a:extLst>
                    <a:ext uri="{9D8B030D-6E8A-4147-A177-3AD203B41FA5}">
                      <a16:colId xmlns:a16="http://schemas.microsoft.com/office/drawing/2014/main" val="1701918581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cap="all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Activité langagière : PARLER EN CONTINU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9" marR="1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72310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Compétences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Formulations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Tâche finale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59469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CM1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CM2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655195"/>
                  </a:ext>
                </a:extLst>
              </a:tr>
              <a:tr h="904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Reproduire un modèle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oral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Reproduire un chant, un poème 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 fear 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Reproduire un chant, un poème, un vire-langue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She sells sea shells on the sea shore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Présenter un poème à plusieurs voix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0032904"/>
                  </a:ext>
                </a:extLst>
              </a:tr>
              <a:tr h="115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Lire à haute voix et de manière expressive un texte bref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Lire un extrait de texte travaillé en classe, un extrait d’album étudié en classe, des phrases rédigées en classe 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Lire un extrait de texte travaillé en classe, un extrait d’album étudié en classe, des phrases rédigées en classe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Participer à un concours de lecture 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7065083"/>
                  </a:ext>
                </a:extLst>
              </a:tr>
              <a:tr h="2864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Décrire son environnement quotidien, des personnes et/ou activités culturellement connotées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Parler d’une personnalité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His name is Tony Parker. He lives in the USA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 is a basketball player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Parler d’une personnalité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name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Tony Parler. He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lives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in the USA but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French. He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plays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basketball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with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the NBA and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favourite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champion</a:t>
                      </a: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Décrire mes activités hebdomadaires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On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Wednesdays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I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play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soccer and on Saturdays, I go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swimming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with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my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brother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Réaliser un exposé sur une célébrité. 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201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7035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1BD3CB3E-053F-48D2-BB7D-89B21E027755}"/>
              </a:ext>
            </a:extLst>
          </p:cNvPr>
          <p:cNvGrpSpPr/>
          <p:nvPr/>
        </p:nvGrpSpPr>
        <p:grpSpPr>
          <a:xfrm>
            <a:off x="368300" y="390991"/>
            <a:ext cx="1301024" cy="785388"/>
            <a:chOff x="56842" y="133815"/>
            <a:chExt cx="1355307" cy="804675"/>
          </a:xfrm>
        </p:grpSpPr>
        <p:pic>
          <p:nvPicPr>
            <p:cNvPr id="5" name="Image 111">
              <a:extLst>
                <a:ext uri="{FF2B5EF4-FFF2-40B4-BE49-F238E27FC236}">
                  <a16:creationId xmlns:a16="http://schemas.microsoft.com/office/drawing/2014/main" id="{62D94CA1-A180-4613-80EE-24DE3AAC7A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42" y="133815"/>
              <a:ext cx="636812" cy="4571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 112" descr="entete_mission_LVE">
              <a:extLst>
                <a:ext uri="{FF2B5EF4-FFF2-40B4-BE49-F238E27FC236}">
                  <a16:creationId xmlns:a16="http://schemas.microsoft.com/office/drawing/2014/main" id="{648D5D6A-3B8D-4723-93E9-BCA01A347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294" r="3778"/>
            <a:stretch>
              <a:fillRect/>
            </a:stretch>
          </p:blipFill>
          <p:spPr bwMode="auto">
            <a:xfrm>
              <a:off x="735874" y="183063"/>
              <a:ext cx="676275" cy="485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04D289AA-92E3-496A-842C-B1AAC32D8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475" y="707658"/>
              <a:ext cx="109677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65438" algn="ctr"/>
                  <a:tab pos="5730875" algn="r"/>
                </a:tabLst>
                <a:defRPr/>
              </a:pP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1</a:t>
              </a:r>
              <a:r>
                <a:rPr kumimoji="0" lang="fr-FR" altLang="fr-FR" sz="900" b="0" i="0" u="none" strike="noStrike" kern="0" cap="none" spc="0" normalizeH="0" baseline="3000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degr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é</a:t>
              </a:r>
              <a:r>
                <a:rPr kumimoji="0" lang="fr-FR" altLang="fr-FR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endParaRPr kumimoji="0" lang="fr-FR" alt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pic>
        <p:nvPicPr>
          <p:cNvPr id="8" name="Image 110">
            <a:extLst>
              <a:ext uri="{FF2B5EF4-FFF2-40B4-BE49-F238E27FC236}">
                <a16:creationId xmlns:a16="http://schemas.microsoft.com/office/drawing/2014/main" id="{BFA841C1-645F-446D-941F-F490AC165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8" y="201993"/>
            <a:ext cx="9980611" cy="47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7866F60-B81F-4935-93E8-79908E37EFED}"/>
              </a:ext>
            </a:extLst>
          </p:cNvPr>
          <p:cNvSpPr/>
          <p:nvPr/>
        </p:nvSpPr>
        <p:spPr>
          <a:xfrm>
            <a:off x="4633363" y="837231"/>
            <a:ext cx="3281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400" b="1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PÛø/c˛"/>
              </a:rPr>
              <a:t>PROGRAMMATION     ANGLAIS      CYCLE 3</a:t>
            </a:r>
            <a:endParaRPr lang="fr-FR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42920099-E6C9-4F42-973E-A826AB3565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94705"/>
              </p:ext>
            </p:extLst>
          </p:nvPr>
        </p:nvGraphicFramePr>
        <p:xfrm>
          <a:off x="812624" y="1371600"/>
          <a:ext cx="11042414" cy="5486400"/>
        </p:xfrm>
        <a:graphic>
          <a:graphicData uri="http://schemas.openxmlformats.org/drawingml/2006/table">
            <a:tbl>
              <a:tblPr/>
              <a:tblGrid>
                <a:gridCol w="3580948">
                  <a:extLst>
                    <a:ext uri="{9D8B030D-6E8A-4147-A177-3AD203B41FA5}">
                      <a16:colId xmlns:a16="http://schemas.microsoft.com/office/drawing/2014/main" val="2068866307"/>
                    </a:ext>
                  </a:extLst>
                </a:gridCol>
                <a:gridCol w="4202036">
                  <a:extLst>
                    <a:ext uri="{9D8B030D-6E8A-4147-A177-3AD203B41FA5}">
                      <a16:colId xmlns:a16="http://schemas.microsoft.com/office/drawing/2014/main" val="886471376"/>
                    </a:ext>
                  </a:extLst>
                </a:gridCol>
                <a:gridCol w="1242178">
                  <a:extLst>
                    <a:ext uri="{9D8B030D-6E8A-4147-A177-3AD203B41FA5}">
                      <a16:colId xmlns:a16="http://schemas.microsoft.com/office/drawing/2014/main" val="953232554"/>
                    </a:ext>
                  </a:extLst>
                </a:gridCol>
                <a:gridCol w="2017252">
                  <a:extLst>
                    <a:ext uri="{9D8B030D-6E8A-4147-A177-3AD203B41FA5}">
                      <a16:colId xmlns:a16="http://schemas.microsoft.com/office/drawing/2014/main" val="1701918581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cap="all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Activité langagière : LIRE ET COMPRENDRE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9" marR="1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82658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Compétences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Formulations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Tâche finale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4402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CM1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CM2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107933"/>
                  </a:ext>
                </a:extLst>
              </a:tr>
              <a:tr h="38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Comprendre des textes courts et simples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Comprendre des mots familiers ainsi que des phrases très simples et des textes très courts.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Publicité, annonce, recette, catalogue …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Réaliser une recette « fruits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salad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» or « pancakes »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Jeu des phrases puzzles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5766291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cap="all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Activité langagière : ECRIRE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Participer à des échanges simples pour être entendu et compris dans quelques situations diversifiées de la vie quotidienne.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9" marR="1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523040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Compétences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Formulations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Tâche finale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646099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CM1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CM2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316201"/>
                  </a:ext>
                </a:extLst>
              </a:tr>
              <a:tr h="38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i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Copier des mots isolés et des textes courts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i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Ecrire sous la dictée des expressions connues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Écrire des mots et des expressions dont l’orthographe et la syntaxe ont été mémorisées. 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Mobiliser des structures simples pour écrire des phrases en s’appuyant sur une trame connue.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Réaliser des copies de textes courts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Réaliser une dictée (mots ou phrases étudiées)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309768"/>
                  </a:ext>
                </a:extLst>
              </a:tr>
              <a:tr h="35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i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Rédiger un texte court : carte postale, message électronique)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i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Rédiger des énoncés simples et brefs en utilisant le lexique étudié.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Réaliser la description à l’écrit d’un camarade de classe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Renseigner un questionnaire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Ecrire une carte d’anniversaire /  une carte de Noël 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PÛø/c˛"/>
                        </a:rPr>
                        <a:t>Envoyer un mail à un correspondant 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3" marR="2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8362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61187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1787</Words>
  <Application>Microsoft Office PowerPoint</Application>
  <PresentationFormat>Grand écran</PresentationFormat>
  <Paragraphs>308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Lucida Handwriting</vt:lpstr>
      <vt:lpstr>PÛø/c˛</vt:lpstr>
      <vt:lpstr>Tahoma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cmarie-sainte</dc:creator>
  <cp:lastModifiedBy>cmarie-sainte</cp:lastModifiedBy>
  <cp:revision>16</cp:revision>
  <dcterms:created xsi:type="dcterms:W3CDTF">2021-11-05T17:04:29Z</dcterms:created>
  <dcterms:modified xsi:type="dcterms:W3CDTF">2021-12-02T14:15:31Z</dcterms:modified>
</cp:coreProperties>
</file>