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87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98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88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16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39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73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74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19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67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82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2119-1997-4C6B-B085-AAFE1C815AF5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52E3-D653-4DD9-9DB4-9992FC6A58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53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5376C88A-EF32-4BDF-8386-17A2D0B25718}"/>
              </a:ext>
            </a:extLst>
          </p:cNvPr>
          <p:cNvGrpSpPr/>
          <p:nvPr/>
        </p:nvGrpSpPr>
        <p:grpSpPr>
          <a:xfrm>
            <a:off x="179973" y="536883"/>
            <a:ext cx="975768" cy="591116"/>
            <a:chOff x="56842" y="133815"/>
            <a:chExt cx="1355307" cy="807509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AE11D4AC-D249-48FD-BBC7-6D8DF5E272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422ACA18-27AE-4C30-8FE3-6558C1006A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1B61800F-A5E2-4CA1-8D5F-8FB6E1A10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4" y="704823"/>
              <a:ext cx="1140866" cy="236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tabLst>
                  <a:tab pos="2149079" algn="ctr"/>
                  <a:tab pos="4298156" algn="r"/>
                </a:tabLst>
                <a:defRPr/>
              </a:pPr>
              <a:r>
                <a:rPr lang="fr-FR" altLang="fr-FR" sz="675" kern="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lang="fr-FR" altLang="fr-FR" sz="675" kern="0" baseline="3000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lang="fr-FR" altLang="fr-FR" sz="675" kern="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lang="fr-FR" altLang="fr-FR" sz="675" kern="0" dirty="0" bmk="_Hlk49758744">
                  <a:solidFill>
                    <a:prstClr val="black"/>
                  </a:solidFill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lang="fr-FR" altLang="fr-FR" sz="675" kern="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lang="fr-FR" altLang="fr-FR" sz="1350" kern="0" dirty="0">
                <a:solidFill>
                  <a:prstClr val="black"/>
                </a:solidFill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6EEF958-5FE9-4A38-B5B2-E594098E8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065" y="395134"/>
            <a:ext cx="7485458" cy="35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CDF8929-FFCE-4217-85E0-9162A2E184C5}"/>
              </a:ext>
            </a:extLst>
          </p:cNvPr>
          <p:cNvSpPr txBox="1"/>
          <p:nvPr/>
        </p:nvSpPr>
        <p:spPr>
          <a:xfrm>
            <a:off x="1286064" y="802778"/>
            <a:ext cx="7485458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defTabSz="342900">
              <a:defRPr/>
            </a:pPr>
            <a:endParaRPr lang="fr-FR" sz="1350" kern="0" dirty="0">
              <a:solidFill>
                <a:prstClr val="black"/>
              </a:solidFill>
            </a:endParaRPr>
          </a:p>
          <a:p>
            <a:pPr defTabSz="342900">
              <a:defRPr/>
            </a:pPr>
            <a:endParaRPr lang="fr-FR" sz="1350" kern="0" dirty="0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77AD46-A748-43C1-B575-9A9C385E3FD5}"/>
              </a:ext>
            </a:extLst>
          </p:cNvPr>
          <p:cNvSpPr/>
          <p:nvPr/>
        </p:nvSpPr>
        <p:spPr>
          <a:xfrm>
            <a:off x="1286064" y="1575438"/>
            <a:ext cx="74854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Exemple de fiche séquence </a:t>
            </a:r>
          </a:p>
          <a:p>
            <a:pPr algn="ctr"/>
            <a:r>
              <a:rPr lang="fr-FR" sz="1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</a:t>
            </a:r>
            <a:r>
              <a:rPr lang="fr-FR" sz="1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English </a:t>
            </a:r>
            <a:r>
              <a:rPr lang="fr-FR" sz="14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week</a:t>
            </a:r>
            <a:endParaRPr lang="fr-FR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CYCLE 3</a:t>
            </a:r>
            <a:endParaRPr lang="fr-FR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F4D405-80B1-4C0B-9932-BCC9D8436A7C}"/>
              </a:ext>
            </a:extLst>
          </p:cNvPr>
          <p:cNvSpPr/>
          <p:nvPr/>
        </p:nvSpPr>
        <p:spPr>
          <a:xfrm>
            <a:off x="1904564" y="2578931"/>
            <a:ext cx="686695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1000" b="1" dirty="0">
                <a:ea typeface="Times New Roman" panose="02020603050405020304" pitchFamily="18" charset="0"/>
                <a:cs typeface="Calibri" panose="020F0502020204030204" pitchFamily="34" charset="0"/>
              </a:rPr>
              <a:t>Thématique l’univers enfantin :</a:t>
            </a:r>
            <a:r>
              <a:rPr lang="fr-FR" sz="1000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repères géographiques, historiques et culturels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Projet de fin de séquence : </a:t>
            </a: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Chanter et mimer en même temps une comptine.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Au besoin, on pourra commencer la comptine à partir du premier </a:t>
            </a:r>
            <a:r>
              <a:rPr lang="fr-FR" sz="1000" i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fr-FR" sz="1000" i="1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sz="1000" i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fr-FR" sz="1000" i="1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way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fr-FR" sz="1000" b="1" dirty="0">
                <a:ea typeface="Times New Roman" panose="02020603050405020304" pitchFamily="18" charset="0"/>
                <a:cs typeface="Calibri" panose="020F0502020204030204" pitchFamily="34" charset="0"/>
              </a:rPr>
              <a:t> Connaissances et compétences travaillées.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255"/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Comprendre un répertoire de mots isolés, d’expressions simples et d’éléments culturels concernant des informations sur la personne, son quotidien et son environnement.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255"/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Comprendre des textes courts et simples accompagnés d’un document visuel, en s’appuyant sur des éléments connus.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255"/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Reproduire un modèle oral (répéter, réciter...).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5255"/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Copier des mots isolés et des textes courts, mobiliser de mots isolés, des expressions simples et des éléments culturels.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fr-FR" sz="1000" b="1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Matériel : </a:t>
            </a:r>
            <a:r>
              <a:rPr lang="fr-FR" sz="1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Enregistreur MP3/Caméra, Vidéo projecteur,</a:t>
            </a: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Flashcards, carte de bingo, </a:t>
            </a:r>
            <a:r>
              <a:rPr lang="fr-FR" sz="10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wordcards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Attendus de la part de l’élève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L’élève reconnait les structures et le lexique appartenant à un répertoire mémorisé.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L’élève montre qu’il a compris en associant la gestuelle à la chanson.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L’élève est audible, module sa voix pour s’approprier les schémas intonatifs.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Après entrainement, l’élève reproduit des énoncés et les mémorise. </a:t>
            </a:r>
            <a:r>
              <a:rPr lang="en-US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en-US" sz="10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reproduit</a:t>
            </a:r>
            <a:r>
              <a:rPr lang="en-US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0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schéma</a:t>
            </a:r>
            <a:r>
              <a:rPr lang="en-US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intonatif</a:t>
            </a:r>
            <a:r>
              <a:rPr lang="en-US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L’élève recopie correctement l’orthographe et la syntaxe et se relit pour corriger ses erreurs.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Il perçoit la relation entre certains graphèmes, signes et phonèmes spécifiques à la langue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Objectifs</a:t>
            </a:r>
            <a:r>
              <a:rPr lang="en-US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b="1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linguistiques</a:t>
            </a:r>
            <a:r>
              <a:rPr lang="en-US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en-US" sz="100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Lexique</a:t>
            </a:r>
            <a:r>
              <a:rPr lang="en-US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de la chanson.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buFont typeface="+mj-lt"/>
              <a:buAutoNum type="arabicPeriod"/>
            </a:pPr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• </a:t>
            </a:r>
            <a:r>
              <a:rPr lang="fr-FR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Phonologie en lien avec la chanson 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Support </a:t>
            </a:r>
            <a:r>
              <a:rPr lang="en-US" sz="1000" b="1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proposé</a:t>
            </a:r>
            <a:r>
              <a:rPr lang="en-US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1000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We’ve got the whole world in our hands </a:t>
            </a:r>
            <a:r>
              <a:rPr lang="en-US" sz="10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https://www.youtube.com/watch?v=eIQUOIyE7q0</a:t>
            </a:r>
            <a:br>
              <a:rPr lang="en-GB" sz="1000" dirty="0">
                <a:ea typeface="Times New Roman" panose="02020603050405020304" pitchFamily="18" charset="0"/>
              </a:rPr>
            </a:br>
            <a:r>
              <a:rPr lang="en-GB" sz="1000" dirty="0"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sz="1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CE1E84-2A54-4943-8484-0FA83D8C5829}"/>
              </a:ext>
            </a:extLst>
          </p:cNvPr>
          <p:cNvSpPr/>
          <p:nvPr/>
        </p:nvSpPr>
        <p:spPr>
          <a:xfrm>
            <a:off x="179973" y="2761540"/>
            <a:ext cx="1516036" cy="242374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en-US" sz="900" b="1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Lyrics of the song</a:t>
            </a:r>
          </a:p>
          <a:p>
            <a:r>
              <a:rPr lang="en-US" sz="900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We’ve got the whole world in our hands (4x) </a:t>
            </a:r>
            <a:endParaRPr lang="fr-FR" sz="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We’ve got the trees and the forests in our hands (3x) </a:t>
            </a:r>
            <a:endParaRPr lang="fr-FR" sz="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We’ve got the whole world in our hands. </a:t>
            </a:r>
            <a:endParaRPr lang="fr-FR" sz="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We’ve got the skies and the clouds in our hands (3x) </a:t>
            </a:r>
            <a:endParaRPr lang="fr-FR" sz="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We’ve got the whole world in our hands. </a:t>
            </a:r>
            <a:endParaRPr lang="fr-FR" sz="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00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We’ve got the rivers and the seas in our hands (3x) </a:t>
            </a:r>
            <a:endParaRPr lang="fr-FR" sz="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US" sz="900" i="1" dirty="0">
                <a:solidFill>
                  <a:srgbClr val="000000"/>
                </a:solidFill>
                <a:ea typeface="Calibri" panose="020F0502020204030204" pitchFamily="34" charset="0"/>
                <a:cs typeface="DINPro-RegularItalic"/>
              </a:rPr>
              <a:t>We’ve got the whole world in our hands.…</a:t>
            </a:r>
            <a:endParaRPr lang="fr-FR" sz="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en-GB" sz="825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825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fr-FR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89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5376C88A-EF32-4BDF-8386-17A2D0B25718}"/>
              </a:ext>
            </a:extLst>
          </p:cNvPr>
          <p:cNvGrpSpPr/>
          <p:nvPr/>
        </p:nvGrpSpPr>
        <p:grpSpPr>
          <a:xfrm>
            <a:off x="276225" y="657199"/>
            <a:ext cx="975768" cy="591116"/>
            <a:chOff x="56842" y="133815"/>
            <a:chExt cx="1355307" cy="807509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AE11D4AC-D249-48FD-BBC7-6D8DF5E272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422ACA18-27AE-4C30-8FE3-6558C1006A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1B61800F-A5E2-4CA1-8D5F-8FB6E1A10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4" y="704823"/>
              <a:ext cx="1140866" cy="236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tabLst>
                  <a:tab pos="2149079" algn="ctr"/>
                  <a:tab pos="4298156" algn="r"/>
                </a:tabLst>
                <a:defRPr/>
              </a:pPr>
              <a:r>
                <a:rPr lang="fr-FR" altLang="fr-FR" sz="675" kern="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lang="fr-FR" altLang="fr-FR" sz="675" kern="0" baseline="3000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lang="fr-FR" altLang="fr-FR" sz="675" kern="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lang="fr-FR" altLang="fr-FR" sz="675" kern="0" dirty="0" bmk="_Hlk49758744">
                  <a:solidFill>
                    <a:prstClr val="black"/>
                  </a:solidFill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lang="fr-FR" altLang="fr-FR" sz="675" kern="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lang="fr-FR" altLang="fr-FR" sz="1350" kern="0" dirty="0">
                <a:solidFill>
                  <a:prstClr val="black"/>
                </a:solidFill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6EEF958-5FE9-4A38-B5B2-E594098E8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317" y="515450"/>
            <a:ext cx="7485458" cy="35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D6626AF1-E6E4-46AB-8A10-886AE2893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350156"/>
              </p:ext>
            </p:extLst>
          </p:nvPr>
        </p:nvGraphicFramePr>
        <p:xfrm>
          <a:off x="411313" y="2712973"/>
          <a:ext cx="8124018" cy="330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2224">
                  <a:extLst>
                    <a:ext uri="{9D8B030D-6E8A-4147-A177-3AD203B41FA5}">
                      <a16:colId xmlns:a16="http://schemas.microsoft.com/office/drawing/2014/main" val="2004506524"/>
                    </a:ext>
                  </a:extLst>
                </a:gridCol>
                <a:gridCol w="545994">
                  <a:extLst>
                    <a:ext uri="{9D8B030D-6E8A-4147-A177-3AD203B41FA5}">
                      <a16:colId xmlns:a16="http://schemas.microsoft.com/office/drawing/2014/main" val="1482064547"/>
                    </a:ext>
                  </a:extLst>
                </a:gridCol>
                <a:gridCol w="1516040">
                  <a:extLst>
                    <a:ext uri="{9D8B030D-6E8A-4147-A177-3AD203B41FA5}">
                      <a16:colId xmlns:a16="http://schemas.microsoft.com/office/drawing/2014/main" val="3382147726"/>
                    </a:ext>
                  </a:extLst>
                </a:gridCol>
                <a:gridCol w="1576169">
                  <a:extLst>
                    <a:ext uri="{9D8B030D-6E8A-4147-A177-3AD203B41FA5}">
                      <a16:colId xmlns:a16="http://schemas.microsoft.com/office/drawing/2014/main" val="2781881643"/>
                    </a:ext>
                  </a:extLst>
                </a:gridCol>
                <a:gridCol w="1330140">
                  <a:extLst>
                    <a:ext uri="{9D8B030D-6E8A-4147-A177-3AD203B41FA5}">
                      <a16:colId xmlns:a16="http://schemas.microsoft.com/office/drawing/2014/main" val="4225115275"/>
                    </a:ext>
                  </a:extLst>
                </a:gridCol>
                <a:gridCol w="1254658">
                  <a:extLst>
                    <a:ext uri="{9D8B030D-6E8A-4147-A177-3AD203B41FA5}">
                      <a16:colId xmlns:a16="http://schemas.microsoft.com/office/drawing/2014/main" val="2199030915"/>
                    </a:ext>
                  </a:extLst>
                </a:gridCol>
                <a:gridCol w="1278793">
                  <a:extLst>
                    <a:ext uri="{9D8B030D-6E8A-4147-A177-3AD203B41FA5}">
                      <a16:colId xmlns:a16="http://schemas.microsoft.com/office/drawing/2014/main" val="2844443360"/>
                    </a:ext>
                  </a:extLst>
                </a:gridCol>
              </a:tblGrid>
              <a:tr h="832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Etapes</a:t>
                      </a: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Timing</a:t>
                      </a: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Séance 1 –</a:t>
                      </a: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Préparation à l’écoute : réactivation des acquis et présentation du nouveau lexique.</a:t>
                      </a: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Séance 2 </a:t>
                      </a: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Découverte du support</a:t>
                      </a:r>
                      <a:endParaRPr lang="fr-FR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Séance3</a:t>
                      </a: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Réactivation des acquis et présentation du nouveau lexique</a:t>
                      </a: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Séance 4 </a:t>
                      </a:r>
                    </a:p>
                    <a:p>
                      <a:r>
                        <a:rPr lang="en-US" sz="11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Approfondissement</a:t>
                      </a: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 appropriation</a:t>
                      </a:r>
                      <a:endParaRPr lang="fr-FR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Séance 5  </a:t>
                      </a: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 orale et transfert vers une autre activité</a:t>
                      </a: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49274314"/>
                  </a:ext>
                </a:extLst>
              </a:tr>
              <a:tr h="40860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r>
                        <a:rPr lang="en-GB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1 ‘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Rituel d’entrée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dans la séance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Rituels d’accueil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permettant de réactiver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(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Good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morning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 Lisa !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d’un ton enjoué). Puis l’élève s’adresse à la classe: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r>
                        <a:rPr lang="en-US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This is the way I say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‘’</a:t>
                      </a:r>
                      <a:r>
                        <a:rPr lang="en-US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Good morning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‘’ </a:t>
                      </a:r>
                      <a:r>
                        <a:rPr lang="en-US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to Lisa !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0659887"/>
                  </a:ext>
                </a:extLst>
              </a:tr>
              <a:tr h="2043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 anchor="ctr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‘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‘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Réactivation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de « have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you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got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 ? »/«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I’ve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got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… »/«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we’ve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got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 » par jeu de questionnement entre élèves.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Présentation du lexique et des structures à activer :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« 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Listen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. »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Faire écouter les mots du lexique : 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world/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trees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forests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 skies/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clouds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rivers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seas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) à activer en associant l’image.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Réactivation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à l’aide des cartes images distribuées aux élèves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« Lisa, have you got ... ? </a:t>
                      </a:r>
                      <a:r>
                        <a:rPr lang="en-US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I’ve got the forests, but I haven’t got the clouds.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 »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Si déjà travaillée, on s’appuiera sur la structure “Who’s 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got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… ?”)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Réactivation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de 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have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you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got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 ?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I’ve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got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…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we’ve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got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Italic"/>
                        </a:rPr>
                        <a:t>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par jeu de questionnement entre élèves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 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Réactivation : </a:t>
                      </a:r>
                      <a:r>
                        <a:rPr lang="fr-FR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les élèves chantent le gospel à partir du script imagé, puis on interroge sur le travail sur les sons fait en séance précédente (qu’est-ce qu’on avait appris à la séance précédente sur les sons de l’anglais ?) </a:t>
                      </a:r>
                      <a:endParaRPr lang="fr-FR" sz="9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Réactivation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Production orale guidée s’appuyant sur le jeu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Sing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Bold"/>
                        </a:rPr>
                        <a:t> 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: chanter une strophe à tour de rôle, en deux équipes se faisant écho, rajouter des strophes avec du lexique connu, etc. Le professeur se place en retrait.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gradFill>
                      <a:gsLst>
                        <a:gs pos="23000">
                          <a:schemeClr val="accent3">
                            <a:lumMod val="5000"/>
                            <a:lumOff val="95000"/>
                          </a:schemeClr>
                        </a:gs>
                        <a:gs pos="60000">
                          <a:schemeClr val="accent3">
                            <a:lumMod val="45000"/>
                            <a:lumOff val="55000"/>
                          </a:schemeClr>
                        </a:gs>
                        <a:gs pos="16000">
                          <a:schemeClr val="accent3">
                            <a:lumMod val="45000"/>
                            <a:lumOff val="55000"/>
                          </a:schemeClr>
                        </a:gs>
                        <a:gs pos="94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68481307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1C7632C-3D26-4F34-AFAA-265720EC0028}"/>
              </a:ext>
            </a:extLst>
          </p:cNvPr>
          <p:cNvSpPr/>
          <p:nvPr/>
        </p:nvSpPr>
        <p:spPr>
          <a:xfrm>
            <a:off x="1782973" y="1076565"/>
            <a:ext cx="6395161" cy="6001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Exemple de fiche séquence </a:t>
            </a:r>
          </a:p>
          <a:p>
            <a:pPr algn="ctr"/>
            <a:r>
              <a:rPr lang="fr-FR" sz="1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</a:t>
            </a:r>
            <a:r>
              <a:rPr lang="fr-FR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English </a:t>
            </a:r>
            <a:r>
              <a:rPr lang="fr-FR" sz="1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week</a:t>
            </a:r>
            <a:endParaRPr lang="fr-FR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CYCLE 3</a:t>
            </a:r>
            <a:endParaRPr lang="fr-FR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4E48-53E1-4A24-A028-8235D0A7C05D}"/>
              </a:ext>
            </a:extLst>
          </p:cNvPr>
          <p:cNvSpPr/>
          <p:nvPr/>
        </p:nvSpPr>
        <p:spPr>
          <a:xfrm>
            <a:off x="1494042" y="3309418"/>
            <a:ext cx="2889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>
                <a:solidFill>
                  <a:srgbClr val="000000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·</a:t>
            </a:r>
            <a:endParaRPr lang="fr-FR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EEEA81-50AE-4587-B377-C1A4D8FECBCF}"/>
              </a:ext>
            </a:extLst>
          </p:cNvPr>
          <p:cNvSpPr txBox="1"/>
          <p:nvPr/>
        </p:nvSpPr>
        <p:spPr>
          <a:xfrm>
            <a:off x="734705" y="2080591"/>
            <a:ext cx="1862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Durée: 20 min</a:t>
            </a:r>
          </a:p>
        </p:txBody>
      </p:sp>
    </p:spTree>
    <p:extLst>
      <p:ext uri="{BB962C8B-B14F-4D97-AF65-F5344CB8AC3E}">
        <p14:creationId xmlns:p14="http://schemas.microsoft.com/office/powerpoint/2010/main" val="388592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5376C88A-EF32-4BDF-8386-17A2D0B25718}"/>
              </a:ext>
            </a:extLst>
          </p:cNvPr>
          <p:cNvGrpSpPr/>
          <p:nvPr/>
        </p:nvGrpSpPr>
        <p:grpSpPr>
          <a:xfrm>
            <a:off x="276225" y="1150494"/>
            <a:ext cx="975768" cy="591116"/>
            <a:chOff x="56842" y="133815"/>
            <a:chExt cx="1355307" cy="807509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AE11D4AC-D249-48FD-BBC7-6D8DF5E272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422ACA18-27AE-4C30-8FE3-6558C1006A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1B61800F-A5E2-4CA1-8D5F-8FB6E1A10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4" y="704823"/>
              <a:ext cx="1140866" cy="236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tabLst>
                  <a:tab pos="2149079" algn="ctr"/>
                  <a:tab pos="4298156" algn="r"/>
                </a:tabLst>
                <a:defRPr/>
              </a:pPr>
              <a:r>
                <a:rPr lang="fr-FR" altLang="fr-FR" sz="675" kern="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lang="fr-FR" altLang="fr-FR" sz="675" kern="0" baseline="3000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lang="fr-FR" altLang="fr-FR" sz="675" kern="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lang="fr-FR" altLang="fr-FR" sz="675" kern="0" dirty="0" bmk="_Hlk49758744">
                  <a:solidFill>
                    <a:prstClr val="black"/>
                  </a:solidFill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lang="fr-FR" altLang="fr-FR" sz="675" kern="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lang="fr-FR" altLang="fr-FR" sz="1350" kern="0" dirty="0">
                <a:solidFill>
                  <a:prstClr val="black"/>
                </a:solidFill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6EEF958-5FE9-4A38-B5B2-E594098E8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317" y="1008745"/>
            <a:ext cx="7485458" cy="47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D6626AF1-E6E4-46AB-8A10-886AE2893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02941"/>
              </p:ext>
            </p:extLst>
          </p:nvPr>
        </p:nvGraphicFramePr>
        <p:xfrm>
          <a:off x="438790" y="2204611"/>
          <a:ext cx="8477340" cy="3685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654">
                  <a:extLst>
                    <a:ext uri="{9D8B030D-6E8A-4147-A177-3AD203B41FA5}">
                      <a16:colId xmlns:a16="http://schemas.microsoft.com/office/drawing/2014/main" val="3682925751"/>
                    </a:ext>
                  </a:extLst>
                </a:gridCol>
                <a:gridCol w="563255">
                  <a:extLst>
                    <a:ext uri="{9D8B030D-6E8A-4147-A177-3AD203B41FA5}">
                      <a16:colId xmlns:a16="http://schemas.microsoft.com/office/drawing/2014/main" val="1482064547"/>
                    </a:ext>
                  </a:extLst>
                </a:gridCol>
                <a:gridCol w="969514">
                  <a:extLst>
                    <a:ext uri="{9D8B030D-6E8A-4147-A177-3AD203B41FA5}">
                      <a16:colId xmlns:a16="http://schemas.microsoft.com/office/drawing/2014/main" val="3382147726"/>
                    </a:ext>
                  </a:extLst>
                </a:gridCol>
                <a:gridCol w="2031067">
                  <a:extLst>
                    <a:ext uri="{9D8B030D-6E8A-4147-A177-3AD203B41FA5}">
                      <a16:colId xmlns:a16="http://schemas.microsoft.com/office/drawing/2014/main" val="2781881643"/>
                    </a:ext>
                  </a:extLst>
                </a:gridCol>
                <a:gridCol w="1556157">
                  <a:extLst>
                    <a:ext uri="{9D8B030D-6E8A-4147-A177-3AD203B41FA5}">
                      <a16:colId xmlns:a16="http://schemas.microsoft.com/office/drawing/2014/main" val="4225115275"/>
                    </a:ext>
                  </a:extLst>
                </a:gridCol>
                <a:gridCol w="1214851">
                  <a:extLst>
                    <a:ext uri="{9D8B030D-6E8A-4147-A177-3AD203B41FA5}">
                      <a16:colId xmlns:a16="http://schemas.microsoft.com/office/drawing/2014/main" val="1697867775"/>
                    </a:ext>
                  </a:extLst>
                </a:gridCol>
                <a:gridCol w="1488842">
                  <a:extLst>
                    <a:ext uri="{9D8B030D-6E8A-4147-A177-3AD203B41FA5}">
                      <a16:colId xmlns:a16="http://schemas.microsoft.com/office/drawing/2014/main" val="2633344807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Etapes</a:t>
                      </a:r>
                    </a:p>
                  </a:txBody>
                  <a:tcPr marL="51435" marR="51435" marT="0" marB="0" anchor="ctr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Timing</a:t>
                      </a:r>
                    </a:p>
                  </a:txBody>
                  <a:tcPr marL="51435" marR="51435" marT="0" marB="0" anchor="ctr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Mémorisation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Mémorisation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Entraînement</a:t>
                      </a: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Entraînement</a:t>
                      </a:r>
                      <a:endParaRPr lang="fr-FR" sz="11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Réinvestissement </a:t>
                      </a: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21035219"/>
                  </a:ext>
                </a:extLst>
              </a:tr>
              <a:tr h="3182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 anchor="ctr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‘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Jeux d’expression orale /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Mémorisation à l’oral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 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Listen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repeat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 »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  <a:sym typeface="Wingdings" panose="05000000000000000000" pitchFamily="2" charset="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Jeux de compréhension orale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Écoute-compréhension du chant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« </a:t>
                      </a:r>
                      <a:r>
                        <a:rPr lang="fr-FR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isten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show the right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card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 »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900" u="none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u="sng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</a:t>
                      </a:r>
                      <a:r>
                        <a:rPr lang="en-US" sz="9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u="sng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progressivement</a:t>
                      </a:r>
                      <a:r>
                        <a:rPr lang="en-US" sz="9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u="sng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individuelles</a:t>
                      </a:r>
                      <a:endParaRPr lang="fr-FR" sz="900" u="sng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 </a:t>
                      </a:r>
                      <a:r>
                        <a:rPr lang="en-US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Listen and tick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en-US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listen and order, listen and show your card, listen and number</a:t>
                      </a:r>
                      <a:r>
                        <a:rPr lang="en-GB" sz="900" i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 »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Jeux de compréhension de l’écrit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u="sng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Présentation du lexique et des structures à activer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endParaRPr lang="fr-FR" sz="9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 </a:t>
                      </a:r>
                      <a:r>
                        <a:rPr lang="en-US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Listen and read</a:t>
                      </a:r>
                      <a:r>
                        <a:rPr lang="en-GB" sz="900" i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 »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Wordcards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(world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trees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forests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skies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clouds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rivers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seas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à activer en associant l’image.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Jeux d’expression écrite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Fixation de l’écrit sur quelques mots du lexique travaillé en étape précédente :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Jeu de lettres mêlées / jeu d’épellation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Trace écrite constituée des étiquettes mots auxquelles on ajoute les images. 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Réactivation de l’écrit</a:t>
                      </a:r>
                      <a:endParaRPr lang="fr-FR" sz="9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Bingo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world/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trees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forests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/skies/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clouds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rivers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/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seas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DINPro-Regular"/>
                        </a:rPr>
                        <a:t> …)</a:t>
                      </a:r>
                      <a:endParaRPr lang="fr-FR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Jeu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 la cocotte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Jeu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du </a:t>
                      </a:r>
                      <a:r>
                        <a:rPr lang="en-US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menteur</a:t>
                      </a: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51435" marR="51435" marT="0" marB="0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9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Mise en place du projet :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chant chanté intégrant une gestuelle. </a:t>
                      </a:r>
                      <a:endParaRPr lang="fr-FR" sz="9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35000">
                          <a:schemeClr val="accent3">
                            <a:lumMod val="5000"/>
                            <a:lumOff val="95000"/>
                          </a:schemeClr>
                        </a:gs>
                        <a:gs pos="68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49274314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1C7632C-3D26-4F34-AFAA-265720EC0028}"/>
              </a:ext>
            </a:extLst>
          </p:cNvPr>
          <p:cNvSpPr/>
          <p:nvPr/>
        </p:nvSpPr>
        <p:spPr>
          <a:xfrm>
            <a:off x="1778795" y="1542143"/>
            <a:ext cx="6290072" cy="600164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Exemple de fiche séquence </a:t>
            </a:r>
          </a:p>
          <a:p>
            <a:pPr algn="ctr"/>
            <a:r>
              <a:rPr lang="fr-FR" sz="1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</a:t>
            </a:r>
            <a:r>
              <a:rPr lang="fr-FR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English </a:t>
            </a:r>
            <a:r>
              <a:rPr lang="fr-FR" sz="1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week</a:t>
            </a:r>
            <a:endParaRPr lang="fr-FR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CYCLE 3</a:t>
            </a:r>
            <a:endParaRPr lang="fr-FR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0F5D3A-3240-4D15-B8E4-22DD7761C450}"/>
              </a:ext>
            </a:extLst>
          </p:cNvPr>
          <p:cNvSpPr/>
          <p:nvPr/>
        </p:nvSpPr>
        <p:spPr>
          <a:xfrm>
            <a:off x="1232692" y="2568410"/>
            <a:ext cx="2889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>
                <a:solidFill>
                  <a:srgbClr val="000000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·</a:t>
            </a:r>
            <a:endParaRPr lang="fr-FR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4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5376C88A-EF32-4BDF-8386-17A2D0B25718}"/>
              </a:ext>
            </a:extLst>
          </p:cNvPr>
          <p:cNvGrpSpPr/>
          <p:nvPr/>
        </p:nvGrpSpPr>
        <p:grpSpPr>
          <a:xfrm>
            <a:off x="179973" y="712449"/>
            <a:ext cx="975768" cy="591116"/>
            <a:chOff x="56842" y="133815"/>
            <a:chExt cx="1355307" cy="807509"/>
          </a:xfrm>
        </p:grpSpPr>
        <p:pic>
          <p:nvPicPr>
            <p:cNvPr id="5" name="Image 111">
              <a:extLst>
                <a:ext uri="{FF2B5EF4-FFF2-40B4-BE49-F238E27FC236}">
                  <a16:creationId xmlns:a16="http://schemas.microsoft.com/office/drawing/2014/main" id="{AE11D4AC-D249-48FD-BBC7-6D8DF5E272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2" y="133815"/>
              <a:ext cx="636812" cy="457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 112" descr="entete_mission_LVE">
              <a:extLst>
                <a:ext uri="{FF2B5EF4-FFF2-40B4-BE49-F238E27FC236}">
                  <a16:creationId xmlns:a16="http://schemas.microsoft.com/office/drawing/2014/main" id="{422ACA18-27AE-4C30-8FE3-6558C1006A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294" r="3778"/>
            <a:stretch>
              <a:fillRect/>
            </a:stretch>
          </p:blipFill>
          <p:spPr bwMode="auto">
            <a:xfrm>
              <a:off x="735874" y="183063"/>
              <a:ext cx="676275" cy="4857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1B61800F-A5E2-4CA1-8D5F-8FB6E1A10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474" y="704823"/>
              <a:ext cx="1140866" cy="236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68580" tIns="34290" rIns="68580" bIns="3429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5438" algn="ctr"/>
                  <a:tab pos="5730875" algn="r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>
                <a:tabLst>
                  <a:tab pos="2149079" algn="ctr"/>
                  <a:tab pos="4298156" algn="r"/>
                </a:tabLst>
                <a:defRPr/>
              </a:pPr>
              <a:r>
                <a:rPr lang="fr-FR" altLang="fr-FR" sz="675" kern="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1</a:t>
              </a:r>
              <a:r>
                <a:rPr lang="fr-FR" altLang="fr-FR" sz="675" kern="0" baseline="3000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er</a:t>
              </a:r>
              <a:r>
                <a:rPr lang="fr-FR" altLang="fr-FR" sz="675" kern="0" dirty="0" bmk="_Hlk49758744">
                  <a:solidFill>
                    <a:prstClr val="black"/>
                  </a:solidFill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degr</a:t>
              </a:r>
              <a:r>
                <a:rPr lang="fr-FR" altLang="fr-FR" sz="675" kern="0" dirty="0" bmk="_Hlk49758744">
                  <a:solidFill>
                    <a:prstClr val="black"/>
                  </a:solidFill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é</a:t>
              </a:r>
              <a:r>
                <a:rPr lang="fr-FR" altLang="fr-FR" sz="675" kern="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endParaRPr lang="fr-FR" altLang="fr-FR" sz="1350" kern="0" dirty="0">
                <a:solidFill>
                  <a:prstClr val="black"/>
                </a:solidFill>
              </a:endParaRPr>
            </a:p>
          </p:txBody>
        </p:sp>
      </p:grpSp>
      <p:pic>
        <p:nvPicPr>
          <p:cNvPr id="8" name="Image 110">
            <a:extLst>
              <a:ext uri="{FF2B5EF4-FFF2-40B4-BE49-F238E27FC236}">
                <a16:creationId xmlns:a16="http://schemas.microsoft.com/office/drawing/2014/main" id="{B6EEF958-5FE9-4A38-B5B2-E594098E8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065" y="570700"/>
            <a:ext cx="7485458" cy="35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D6626AF1-E6E4-46AB-8A10-886AE2893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187987"/>
              </p:ext>
            </p:extLst>
          </p:nvPr>
        </p:nvGraphicFramePr>
        <p:xfrm>
          <a:off x="315061" y="1834314"/>
          <a:ext cx="8591551" cy="4452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167">
                  <a:extLst>
                    <a:ext uri="{9D8B030D-6E8A-4147-A177-3AD203B41FA5}">
                      <a16:colId xmlns:a16="http://schemas.microsoft.com/office/drawing/2014/main" val="3071346590"/>
                    </a:ext>
                  </a:extLst>
                </a:gridCol>
                <a:gridCol w="550963">
                  <a:extLst>
                    <a:ext uri="{9D8B030D-6E8A-4147-A177-3AD203B41FA5}">
                      <a16:colId xmlns:a16="http://schemas.microsoft.com/office/drawing/2014/main" val="1482064547"/>
                    </a:ext>
                  </a:extLst>
                </a:gridCol>
                <a:gridCol w="1099158">
                  <a:extLst>
                    <a:ext uri="{9D8B030D-6E8A-4147-A177-3AD203B41FA5}">
                      <a16:colId xmlns:a16="http://schemas.microsoft.com/office/drawing/2014/main" val="3382147726"/>
                    </a:ext>
                  </a:extLst>
                </a:gridCol>
                <a:gridCol w="1458360">
                  <a:extLst>
                    <a:ext uri="{9D8B030D-6E8A-4147-A177-3AD203B41FA5}">
                      <a16:colId xmlns:a16="http://schemas.microsoft.com/office/drawing/2014/main" val="2781881643"/>
                    </a:ext>
                  </a:extLst>
                </a:gridCol>
                <a:gridCol w="1716985">
                  <a:extLst>
                    <a:ext uri="{9D8B030D-6E8A-4147-A177-3AD203B41FA5}">
                      <a16:colId xmlns:a16="http://schemas.microsoft.com/office/drawing/2014/main" val="4225115275"/>
                    </a:ext>
                  </a:extLst>
                </a:gridCol>
                <a:gridCol w="1820587">
                  <a:extLst>
                    <a:ext uri="{9D8B030D-6E8A-4147-A177-3AD203B41FA5}">
                      <a16:colId xmlns:a16="http://schemas.microsoft.com/office/drawing/2014/main" val="1697867775"/>
                    </a:ext>
                  </a:extLst>
                </a:gridCol>
                <a:gridCol w="1429331">
                  <a:extLst>
                    <a:ext uri="{9D8B030D-6E8A-4147-A177-3AD203B41FA5}">
                      <a16:colId xmlns:a16="http://schemas.microsoft.com/office/drawing/2014/main" val="2633344807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Etapes</a:t>
                      </a: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Timing  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b="1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Mémorisation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 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Mémorisation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Entraînement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Entraînement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Réinvestissement</a:t>
                      </a:r>
                      <a:r>
                        <a:rPr lang="fr-FR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49274314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5 ‘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900" b="1" dirty="0" err="1">
                          <a:effectLst/>
                          <a:latin typeface="+mn-lt"/>
                        </a:rPr>
                        <a:t>Entraînement</a:t>
                      </a:r>
                      <a:r>
                        <a:rPr lang="en-US" sz="900" b="1" dirty="0">
                          <a:effectLst/>
                          <a:latin typeface="+mn-lt"/>
                        </a:rPr>
                        <a:t> à la production </a:t>
                      </a:r>
                      <a:r>
                        <a:rPr lang="en-US" sz="900" b="1" dirty="0" err="1">
                          <a:effectLst/>
                          <a:latin typeface="+mn-lt"/>
                        </a:rPr>
                        <a:t>orale</a:t>
                      </a:r>
                      <a:r>
                        <a:rPr lang="en-US" sz="900" b="1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 err="1">
                          <a:effectLst/>
                          <a:latin typeface="+mn-lt"/>
                        </a:rPr>
                        <a:t>Loto</a:t>
                      </a:r>
                      <a:r>
                        <a:rPr lang="en-US" sz="900" dirty="0">
                          <a:effectLst/>
                          <a:latin typeface="+mn-lt"/>
                        </a:rPr>
                        <a:t> avec image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900" dirty="0">
                          <a:effectLst/>
                          <a:latin typeface="+mn-lt"/>
                        </a:rPr>
                        <a:t>Have you got the clouds ? / Yes, I have, no, I haven’t.»</a:t>
                      </a: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+mn-lt"/>
                        </a:rPr>
                        <a:t> </a:t>
                      </a:r>
                      <a:r>
                        <a:rPr lang="fr-FR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Écoutes-répétitions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permettant la « mise en voix»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Collectif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Listen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show the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cards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show the </a:t>
                      </a:r>
                      <a:r>
                        <a:rPr lang="fr-FR" sz="9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cards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en-GB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Activités</a:t>
                      </a: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d’expression</a:t>
                      </a: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9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orale</a:t>
                      </a: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Production orale guidée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Mémorisation à l’oral : 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 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listen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repeat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 »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Entraînement à la production orale 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Loto avec image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« 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got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clouds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?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fr-FR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Yes, I have, no, I </a:t>
                      </a:r>
                      <a:r>
                        <a:rPr lang="fr-FR" sz="9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haven’t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r>
                        <a:rPr lang="en-GB" sz="9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 »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Trace écrite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constituée des feuilles de loto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b="1" dirty="0">
                          <a:latin typeface="+mn-lt"/>
                        </a:rPr>
                        <a:t>Jeux de compréhension de l’écrit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Introduction progressive de l’écrit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Structures, avec la question correspondante 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« </a:t>
                      </a:r>
                      <a:r>
                        <a:rPr lang="fr-FR" sz="900" dirty="0" err="1">
                          <a:latin typeface="+mn-lt"/>
                        </a:rPr>
                        <a:t>what</a:t>
                      </a:r>
                      <a:r>
                        <a:rPr lang="fr-FR" sz="900" dirty="0">
                          <a:latin typeface="+mn-lt"/>
                        </a:rPr>
                        <a:t> have </a:t>
                      </a:r>
                      <a:r>
                        <a:rPr lang="fr-FR" sz="900" dirty="0" err="1">
                          <a:latin typeface="+mn-lt"/>
                        </a:rPr>
                        <a:t>you</a:t>
                      </a:r>
                      <a:r>
                        <a:rPr lang="fr-FR" sz="900" dirty="0">
                          <a:latin typeface="+mn-lt"/>
                        </a:rPr>
                        <a:t> </a:t>
                      </a:r>
                      <a:r>
                        <a:rPr lang="fr-FR" sz="900" dirty="0" err="1">
                          <a:latin typeface="+mn-lt"/>
                        </a:rPr>
                        <a:t>got</a:t>
                      </a:r>
                      <a:r>
                        <a:rPr lang="fr-FR" sz="900" dirty="0">
                          <a:latin typeface="+mn-lt"/>
                        </a:rPr>
                        <a:t> ? </a:t>
                      </a:r>
                      <a:r>
                        <a:rPr lang="fr-FR" sz="900" dirty="0" err="1">
                          <a:latin typeface="+mn-lt"/>
                        </a:rPr>
                        <a:t>I’ve</a:t>
                      </a:r>
                      <a:r>
                        <a:rPr lang="fr-FR" sz="900" dirty="0">
                          <a:latin typeface="+mn-lt"/>
                        </a:rPr>
                        <a:t> </a:t>
                      </a:r>
                      <a:r>
                        <a:rPr lang="fr-FR" sz="900" dirty="0" err="1">
                          <a:latin typeface="+mn-lt"/>
                        </a:rPr>
                        <a:t>got</a:t>
                      </a:r>
                      <a:r>
                        <a:rPr lang="fr-FR" sz="900" dirty="0">
                          <a:latin typeface="+mn-lt"/>
                        </a:rPr>
                        <a:t>…/</a:t>
                      </a:r>
                      <a:r>
                        <a:rPr lang="fr-FR" sz="900" dirty="0" err="1">
                          <a:latin typeface="+mn-lt"/>
                        </a:rPr>
                        <a:t>We’ve</a:t>
                      </a:r>
                      <a:r>
                        <a:rPr lang="fr-FR" sz="900" dirty="0">
                          <a:latin typeface="+mn-lt"/>
                        </a:rPr>
                        <a:t> </a:t>
                      </a:r>
                      <a:r>
                        <a:rPr lang="fr-FR" sz="900" dirty="0" err="1">
                          <a:latin typeface="+mn-lt"/>
                        </a:rPr>
                        <a:t>got</a:t>
                      </a:r>
                      <a:r>
                        <a:rPr lang="fr-FR" sz="900" dirty="0">
                          <a:latin typeface="+mn-lt"/>
                        </a:rPr>
                        <a:t>… 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Groupes : Une étiquette par élève à remettre dans l’ordre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Individuel : étiquettes mots à remettre dans l’ordre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En réception écrite : grand serpent à segmenter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En production écrite : recopier la structure 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dirty="0">
                          <a:latin typeface="+mn-lt"/>
                        </a:rPr>
                        <a:t>Production écrite d’énoncés simples combinant lexique et structures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dirty="0">
                          <a:latin typeface="+mn-lt"/>
                        </a:rPr>
                        <a:t>Jeux d’expression écrite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Production écrite collective 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+mn-lt"/>
                        </a:rPr>
                        <a:t>Jeu des dominos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+mn-lt"/>
                        </a:rPr>
                        <a:t>Trace écrite </a:t>
                      </a:r>
                      <a:r>
                        <a:rPr lang="fr-FR" sz="900" dirty="0">
                          <a:latin typeface="+mn-lt"/>
                        </a:rPr>
                        <a:t>: recopier les énoncés corrects produits </a:t>
                      </a: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9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Script imagé intégrant la graphie du lexique </a:t>
                      </a:r>
                      <a:r>
                        <a:rPr lang="fr-FR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 des structures travaillées à l’écrit consigné dans un « carnet de chants traditionnels anglo-saxons » en lien avec les saisons, les fêtes calendaires ou certains événements historiques. 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endParaRPr lang="fr-FR" sz="900" dirty="0">
                        <a:latin typeface="+mn-lt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065988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1 ‘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effectLst/>
                          <a:latin typeface="+mn-lt"/>
                        </a:rPr>
                        <a:t> Bilan de séance : qu’est-ce qu’on sait dire de plus aujourd’hui ? 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effectLst/>
                          <a:latin typeface="+mn-lt"/>
                        </a:rPr>
                        <a:t> Bilan de séance : qu’est-ce qu’on sait dire de plus aujourd’hui ? 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effectLst/>
                          <a:latin typeface="+mn-lt"/>
                        </a:rPr>
                        <a:t> Bilan de séance : qu’est-ce qu’on sait dire de plus aujourd’hui ? 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effectLst/>
                          <a:latin typeface="+mn-lt"/>
                        </a:rPr>
                        <a:t> Bilan de séance : qu’est-ce qu’on sait dire de plus aujourd’hui ? 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</a:t>
                      </a:r>
                      <a:r>
                        <a:rPr lang="fr-FR" sz="900" dirty="0">
                          <a:effectLst/>
                          <a:latin typeface="+mn-lt"/>
                        </a:rPr>
                        <a:t> Bilan de séance  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84765539"/>
                  </a:ext>
                </a:extLst>
              </a:tr>
              <a:tr h="246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</a:rPr>
                        <a:t>1 ‘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effectLst/>
                          <a:latin typeface="+mn-lt"/>
                        </a:rPr>
                        <a:t>Rituels</a:t>
                      </a:r>
                      <a:r>
                        <a:rPr lang="en-GB" sz="1100" b="1" dirty="0">
                          <a:effectLst/>
                          <a:latin typeface="+mn-lt"/>
                        </a:rPr>
                        <a:t> de fin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gradFill flip="none" rotWithShape="1">
                      <a:gsLst>
                        <a:gs pos="5400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481307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B1C7632C-3D26-4F34-AFAA-265720EC0028}"/>
              </a:ext>
            </a:extLst>
          </p:cNvPr>
          <p:cNvSpPr/>
          <p:nvPr/>
        </p:nvSpPr>
        <p:spPr>
          <a:xfrm>
            <a:off x="1286064" y="950215"/>
            <a:ext cx="7200901" cy="60016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5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fr-FR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Exemple de fiche séquence </a:t>
            </a:r>
          </a:p>
          <a:p>
            <a:pPr algn="ctr"/>
            <a:r>
              <a:rPr lang="fr-FR" sz="1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</a:t>
            </a:r>
            <a:r>
              <a:rPr lang="fr-FR" sz="1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English </a:t>
            </a:r>
            <a:r>
              <a:rPr lang="fr-FR" sz="1200" b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week</a:t>
            </a:r>
            <a:endParaRPr lang="fr-FR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CYCLE 3</a:t>
            </a:r>
            <a:endParaRPr lang="fr-FR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0F5D3A-3240-4D15-B8E4-22DD7761C450}"/>
              </a:ext>
            </a:extLst>
          </p:cNvPr>
          <p:cNvSpPr/>
          <p:nvPr/>
        </p:nvSpPr>
        <p:spPr>
          <a:xfrm>
            <a:off x="796214" y="2645321"/>
            <a:ext cx="34410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50" dirty="0">
                <a:solidFill>
                  <a:srgbClr val="000000"/>
                </a:solidFill>
                <a:latin typeface="Wingdings" panose="05000000000000000000" pitchFamily="2" charset="2"/>
                <a:ea typeface="Times New Roman" panose="02020603050405020304" pitchFamily="18" charset="0"/>
                <a:cs typeface="Wingdings" panose="05000000000000000000" pitchFamily="2" charset="2"/>
              </a:rPr>
              <a:t>·</a:t>
            </a:r>
            <a:endParaRPr lang="fr-FR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055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2199</TotalTime>
  <Words>1288</Words>
  <Application>Microsoft Office PowerPoint</Application>
  <PresentationFormat>Affichage à l'écran (4:3)</PresentationFormat>
  <Paragraphs>217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5" baseType="lpstr">
      <vt:lpstr>Arial</vt:lpstr>
      <vt:lpstr>Calibri</vt:lpstr>
      <vt:lpstr>Calibri Light</vt:lpstr>
      <vt:lpstr>DINPro-Bold</vt:lpstr>
      <vt:lpstr>DINPro-Regular</vt:lpstr>
      <vt:lpstr>DINPro-RegularItalic</vt:lpstr>
      <vt:lpstr>Lucida Handwriting</vt:lpstr>
      <vt:lpstr>Tahoma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cmarie-sainte</dc:creator>
  <cp:lastModifiedBy>Lucile MARIE-SAINTE</cp:lastModifiedBy>
  <cp:revision>27</cp:revision>
  <dcterms:created xsi:type="dcterms:W3CDTF">2021-11-05T12:23:11Z</dcterms:created>
  <dcterms:modified xsi:type="dcterms:W3CDTF">2022-03-11T15:12:20Z</dcterms:modified>
</cp:coreProperties>
</file>