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1">
  <p:sldMasterIdLst>
    <p:sldMasterId id="2147483672" r:id="rId1"/>
  </p:sldMasterIdLst>
  <p:sldIdLst>
    <p:sldId id="256" r:id="rId2"/>
    <p:sldId id="257" r:id="rId3"/>
    <p:sldId id="258" r:id="rId4"/>
    <p:sldId id="259" r:id="rId5"/>
    <p:sldId id="260" r:id="rId6"/>
    <p:sldId id="261" r:id="rId7"/>
    <p:sldId id="262" r:id="rId8"/>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2" autoAdjust="0"/>
    <p:restoredTop sz="94660"/>
  </p:normalViewPr>
  <p:slideViewPr>
    <p:cSldViewPr snapToGrid="0">
      <p:cViewPr>
        <p:scale>
          <a:sx n="90" d="100"/>
          <a:sy n="90" d="100"/>
        </p:scale>
        <p:origin x="1458"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51A896B-E1D8-4303-9963-04A9657892E5}" type="datetimeFigureOut">
              <a:rPr lang="fr-FR" smtClean="0"/>
              <a:t>19/08/2022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228FA8A-79A3-4DF4-8BC6-C650FB925C74}" type="slidenum">
              <a:rPr lang="fr-FR" smtClean="0"/>
              <a:t>‹N°›</a:t>
            </a:fld>
            <a:endParaRPr lang="fr-FR"/>
          </a:p>
        </p:txBody>
      </p:sp>
    </p:spTree>
    <p:extLst>
      <p:ext uri="{BB962C8B-B14F-4D97-AF65-F5344CB8AC3E}">
        <p14:creationId xmlns:p14="http://schemas.microsoft.com/office/powerpoint/2010/main" val="150393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51A896B-E1D8-4303-9963-04A9657892E5}" type="datetimeFigureOut">
              <a:rPr lang="fr-FR" smtClean="0"/>
              <a:t>19/08/2022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228FA8A-79A3-4DF4-8BC6-C650FB925C74}" type="slidenum">
              <a:rPr lang="fr-FR" smtClean="0"/>
              <a:t>‹N°›</a:t>
            </a:fld>
            <a:endParaRPr lang="fr-FR"/>
          </a:p>
        </p:txBody>
      </p:sp>
    </p:spTree>
    <p:extLst>
      <p:ext uri="{BB962C8B-B14F-4D97-AF65-F5344CB8AC3E}">
        <p14:creationId xmlns:p14="http://schemas.microsoft.com/office/powerpoint/2010/main" val="4096212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51A896B-E1D8-4303-9963-04A9657892E5}" type="datetimeFigureOut">
              <a:rPr lang="fr-FR" smtClean="0"/>
              <a:t>19/08/2022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228FA8A-79A3-4DF4-8BC6-C650FB925C74}" type="slidenum">
              <a:rPr lang="fr-FR" smtClean="0"/>
              <a:t>‹N°›</a:t>
            </a:fld>
            <a:endParaRPr lang="fr-FR"/>
          </a:p>
        </p:txBody>
      </p:sp>
    </p:spTree>
    <p:extLst>
      <p:ext uri="{BB962C8B-B14F-4D97-AF65-F5344CB8AC3E}">
        <p14:creationId xmlns:p14="http://schemas.microsoft.com/office/powerpoint/2010/main" val="1099039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51A896B-E1D8-4303-9963-04A9657892E5}" type="datetimeFigureOut">
              <a:rPr lang="fr-FR" smtClean="0"/>
              <a:t>19/08/2022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228FA8A-79A3-4DF4-8BC6-C650FB925C74}" type="slidenum">
              <a:rPr lang="fr-FR" smtClean="0"/>
              <a:t>‹N°›</a:t>
            </a:fld>
            <a:endParaRPr lang="fr-FR"/>
          </a:p>
        </p:txBody>
      </p:sp>
    </p:spTree>
    <p:extLst>
      <p:ext uri="{BB962C8B-B14F-4D97-AF65-F5344CB8AC3E}">
        <p14:creationId xmlns:p14="http://schemas.microsoft.com/office/powerpoint/2010/main" val="672251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A51A896B-E1D8-4303-9963-04A9657892E5}" type="datetimeFigureOut">
              <a:rPr lang="fr-FR" smtClean="0"/>
              <a:t>19/08/2022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228FA8A-79A3-4DF4-8BC6-C650FB925C74}" type="slidenum">
              <a:rPr lang="fr-FR" smtClean="0"/>
              <a:t>‹N°›</a:t>
            </a:fld>
            <a:endParaRPr lang="fr-FR"/>
          </a:p>
        </p:txBody>
      </p:sp>
    </p:spTree>
    <p:extLst>
      <p:ext uri="{BB962C8B-B14F-4D97-AF65-F5344CB8AC3E}">
        <p14:creationId xmlns:p14="http://schemas.microsoft.com/office/powerpoint/2010/main" val="2192869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51A896B-E1D8-4303-9963-04A9657892E5}" type="datetimeFigureOut">
              <a:rPr lang="fr-FR" smtClean="0"/>
              <a:t>19/08/2022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228FA8A-79A3-4DF4-8BC6-C650FB925C74}" type="slidenum">
              <a:rPr lang="fr-FR" smtClean="0"/>
              <a:t>‹N°›</a:t>
            </a:fld>
            <a:endParaRPr lang="fr-FR"/>
          </a:p>
        </p:txBody>
      </p:sp>
    </p:spTree>
    <p:extLst>
      <p:ext uri="{BB962C8B-B14F-4D97-AF65-F5344CB8AC3E}">
        <p14:creationId xmlns:p14="http://schemas.microsoft.com/office/powerpoint/2010/main" val="1909411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472381" y="3340100"/>
            <a:ext cx="2901255" cy="491278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3471863" y="3340100"/>
            <a:ext cx="2915543" cy="491278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51A896B-E1D8-4303-9963-04A9657892E5}" type="datetimeFigureOut">
              <a:rPr lang="fr-FR" smtClean="0"/>
              <a:t>19/08/2022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228FA8A-79A3-4DF4-8BC6-C650FB925C74}" type="slidenum">
              <a:rPr lang="fr-FR" smtClean="0"/>
              <a:t>‹N°›</a:t>
            </a:fld>
            <a:endParaRPr lang="fr-FR"/>
          </a:p>
        </p:txBody>
      </p:sp>
    </p:spTree>
    <p:extLst>
      <p:ext uri="{BB962C8B-B14F-4D97-AF65-F5344CB8AC3E}">
        <p14:creationId xmlns:p14="http://schemas.microsoft.com/office/powerpoint/2010/main" val="3868667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51A896B-E1D8-4303-9963-04A9657892E5}" type="datetimeFigureOut">
              <a:rPr lang="fr-FR" smtClean="0"/>
              <a:t>19/08/2022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228FA8A-79A3-4DF4-8BC6-C650FB925C74}" type="slidenum">
              <a:rPr lang="fr-FR" smtClean="0"/>
              <a:t>‹N°›</a:t>
            </a:fld>
            <a:endParaRPr lang="fr-FR"/>
          </a:p>
        </p:txBody>
      </p:sp>
    </p:spTree>
    <p:extLst>
      <p:ext uri="{BB962C8B-B14F-4D97-AF65-F5344CB8AC3E}">
        <p14:creationId xmlns:p14="http://schemas.microsoft.com/office/powerpoint/2010/main" val="3288696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1A896B-E1D8-4303-9963-04A9657892E5}" type="datetimeFigureOut">
              <a:rPr lang="fr-FR" smtClean="0"/>
              <a:t>19/08/2022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228FA8A-79A3-4DF4-8BC6-C650FB925C74}" type="slidenum">
              <a:rPr lang="fr-FR" smtClean="0"/>
              <a:t>‹N°›</a:t>
            </a:fld>
            <a:endParaRPr lang="fr-FR"/>
          </a:p>
        </p:txBody>
      </p:sp>
    </p:spTree>
    <p:extLst>
      <p:ext uri="{BB962C8B-B14F-4D97-AF65-F5344CB8AC3E}">
        <p14:creationId xmlns:p14="http://schemas.microsoft.com/office/powerpoint/2010/main" val="1425371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A51A896B-E1D8-4303-9963-04A9657892E5}" type="datetimeFigureOut">
              <a:rPr lang="fr-FR" smtClean="0"/>
              <a:t>19/08/2022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228FA8A-79A3-4DF4-8BC6-C650FB925C74}" type="slidenum">
              <a:rPr lang="fr-FR" smtClean="0"/>
              <a:t>‹N°›</a:t>
            </a:fld>
            <a:endParaRPr lang="fr-FR"/>
          </a:p>
        </p:txBody>
      </p:sp>
    </p:spTree>
    <p:extLst>
      <p:ext uri="{BB962C8B-B14F-4D97-AF65-F5344CB8AC3E}">
        <p14:creationId xmlns:p14="http://schemas.microsoft.com/office/powerpoint/2010/main" val="2991948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A51A896B-E1D8-4303-9963-04A9657892E5}" type="datetimeFigureOut">
              <a:rPr lang="fr-FR" smtClean="0"/>
              <a:t>19/08/2022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228FA8A-79A3-4DF4-8BC6-C650FB925C74}" type="slidenum">
              <a:rPr lang="fr-FR" smtClean="0"/>
              <a:t>‹N°›</a:t>
            </a:fld>
            <a:endParaRPr lang="fr-FR"/>
          </a:p>
        </p:txBody>
      </p:sp>
    </p:spTree>
    <p:extLst>
      <p:ext uri="{BB962C8B-B14F-4D97-AF65-F5344CB8AC3E}">
        <p14:creationId xmlns:p14="http://schemas.microsoft.com/office/powerpoint/2010/main" val="1784792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A51A896B-E1D8-4303-9963-04A9657892E5}" type="datetimeFigureOut">
              <a:rPr lang="fr-FR" smtClean="0"/>
              <a:t>19/08/2022</a:t>
            </a:fld>
            <a:endParaRPr lang="fr-F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228FA8A-79A3-4DF4-8BC6-C650FB925C74}" type="slidenum">
              <a:rPr lang="fr-FR" smtClean="0"/>
              <a:t>‹N°›</a:t>
            </a:fld>
            <a:endParaRPr lang="fr-FR"/>
          </a:p>
        </p:txBody>
      </p:sp>
    </p:spTree>
    <p:extLst>
      <p:ext uri="{BB962C8B-B14F-4D97-AF65-F5344CB8AC3E}">
        <p14:creationId xmlns:p14="http://schemas.microsoft.com/office/powerpoint/2010/main" val="9724147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ducation.gouv.fr/pid285/bulletin_officiel.html?cid_bo=101887"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8000">
              <a:schemeClr val="bg1"/>
            </a:gs>
            <a:gs pos="0">
              <a:schemeClr val="accent1">
                <a:lumMod val="45000"/>
                <a:lumOff val="55000"/>
              </a:schemeClr>
            </a:gs>
            <a:gs pos="100000">
              <a:schemeClr val="accent1">
                <a:lumMod val="45000"/>
                <a:lumOff val="55000"/>
              </a:schemeClr>
            </a:gs>
            <a:gs pos="100000">
              <a:schemeClr val="accent1">
                <a:lumMod val="30000"/>
                <a:lumOff val="70000"/>
              </a:schemeClr>
            </a:gs>
          </a:gsLst>
          <a:lin ang="6000000" scaled="0"/>
        </a:gradFill>
        <a:effectLst/>
      </p:bgPr>
    </p:bg>
    <p:spTree>
      <p:nvGrpSpPr>
        <p:cNvPr id="1" name=""/>
        <p:cNvGrpSpPr/>
        <p:nvPr/>
      </p:nvGrpSpPr>
      <p:grpSpPr>
        <a:xfrm>
          <a:off x="0" y="0"/>
          <a:ext cx="0" cy="0"/>
          <a:chOff x="0" y="0"/>
          <a:chExt cx="0" cy="0"/>
        </a:xfrm>
      </p:grpSpPr>
      <p:sp useBgFill="1">
        <p:nvSpPr>
          <p:cNvPr id="4" name="Rectangle 3">
            <a:extLst>
              <a:ext uri="{FF2B5EF4-FFF2-40B4-BE49-F238E27FC236}">
                <a16:creationId xmlns:a16="http://schemas.microsoft.com/office/drawing/2014/main" id="{9B01E15A-8AF1-48E4-941F-BBB8914AAED9}"/>
              </a:ext>
            </a:extLst>
          </p:cNvPr>
          <p:cNvSpPr/>
          <p:nvPr/>
        </p:nvSpPr>
        <p:spPr>
          <a:xfrm>
            <a:off x="226739" y="1503718"/>
            <a:ext cx="6485367" cy="2698046"/>
          </a:xfrm>
          <a:prstGeom prst="rect">
            <a:avLst/>
          </a:prstGeom>
        </p:spPr>
        <p:txBody>
          <a:bodyPr wrap="square">
            <a:spAutoFit/>
          </a:bodyPr>
          <a:lstStyle/>
          <a:p>
            <a:pPr marR="57150" algn="just">
              <a:lnSpc>
                <a:spcPct val="107000"/>
              </a:lnSpc>
              <a:spcAft>
                <a:spcPts val="800"/>
              </a:spcAft>
            </a:pPr>
            <a:r>
              <a:rPr lang="fr-FR" sz="1000" b="1" dirty="0">
                <a:solidFill>
                  <a:srgbClr val="000000"/>
                </a:solidFill>
                <a:ea typeface="Times New Roman" panose="02020603050405020304" pitchFamily="18" charset="0"/>
                <a:cs typeface="Arial" panose="020B0604020202020204" pitchFamily="34" charset="0"/>
              </a:rPr>
              <a:t>Programme des assistants de langues vivantes étrangères</a:t>
            </a:r>
            <a:endParaRPr lang="fr-FR" sz="1000" dirty="0">
              <a:solidFill>
                <a:srgbClr val="000000"/>
              </a:solidFill>
              <a:ea typeface="Calibri" panose="020F0502020204030204" pitchFamily="34" charset="0"/>
              <a:cs typeface="Arial" panose="020B0604020202020204" pitchFamily="34" charset="0"/>
            </a:endParaRPr>
          </a:p>
          <a:p>
            <a:pPr algn="just">
              <a:lnSpc>
                <a:spcPct val="107000"/>
              </a:lnSpc>
              <a:spcAft>
                <a:spcPts val="800"/>
              </a:spcAft>
            </a:pPr>
            <a:r>
              <a:rPr lang="fr-FR" sz="1000" b="1" dirty="0">
                <a:solidFill>
                  <a:srgbClr val="000000"/>
                </a:solidFill>
                <a:ea typeface="Times New Roman" panose="02020603050405020304" pitchFamily="18" charset="0"/>
                <a:cs typeface="Arial" panose="020B0604020202020204" pitchFamily="34" charset="0"/>
              </a:rPr>
              <a:t>L'apprentissage des langues tient une place fondamentale dans la construction de la citoyenneté et l'ouverture sur le monde. La maîtrise des langues vivantes est une priorité car elle représente un véritable atout pour l'avenir. Dans ce contexte, le système éducatif français offre un enseignement des langues vivantes étrangères varié, garant du plurilinguisme. Le programme d'échanges des assistants de langues vivantes étrangères constitue un levier pour améliorer l'apprentissage des langues en France en multipliant les occasions d'exposition aux langues vivantes, dans une perspective de développement des compétences linguistiques et culturelles dès le plus jeune âge et tout au long du parcours scolaire.</a:t>
            </a:r>
            <a:endParaRPr lang="fr-FR" sz="1000" dirty="0">
              <a:solidFill>
                <a:srgbClr val="000000"/>
              </a:solidFill>
              <a:ea typeface="Calibri" panose="020F0502020204030204" pitchFamily="34" charset="0"/>
              <a:cs typeface="Arial" panose="020B0604020202020204" pitchFamily="34" charset="0"/>
            </a:endParaRPr>
          </a:p>
          <a:p>
            <a:pPr algn="just">
              <a:lnSpc>
                <a:spcPct val="107000"/>
              </a:lnSpc>
              <a:spcAft>
                <a:spcPts val="800"/>
              </a:spcAft>
            </a:pPr>
            <a:r>
              <a:rPr lang="fr-FR" sz="1000" dirty="0">
                <a:solidFill>
                  <a:srgbClr val="363636"/>
                </a:solidFill>
                <a:ea typeface="Calibri" panose="020F0502020204030204" pitchFamily="34" charset="0"/>
                <a:cs typeface="Arial" panose="020B0604020202020204" pitchFamily="34" charset="0"/>
              </a:rPr>
              <a:t>• Les missions des assistants de langue étrangère sont décrites dans le BO n°20 du 19 mai 2016</a:t>
            </a:r>
            <a:br>
              <a:rPr lang="fr-FR" sz="1000" dirty="0">
                <a:solidFill>
                  <a:srgbClr val="363636"/>
                </a:solidFill>
                <a:ea typeface="Calibri" panose="020F0502020204030204" pitchFamily="34" charset="0"/>
                <a:cs typeface="Arial" panose="020B0604020202020204" pitchFamily="34" charset="0"/>
              </a:rPr>
            </a:br>
            <a:r>
              <a:rPr lang="fr-FR" sz="1000" u="sng" dirty="0">
                <a:solidFill>
                  <a:srgbClr val="336E9B"/>
                </a:solidFill>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http://www.education.gouv.fr/pid285/bulletin_officiel.html?cid_bo=101887</a:t>
            </a:r>
            <a:endParaRPr lang="fr-FR" sz="1000" dirty="0">
              <a:solidFill>
                <a:srgbClr val="000000"/>
              </a:solidFill>
              <a:ea typeface="Calibri" panose="020F0502020204030204" pitchFamily="34" charset="0"/>
              <a:cs typeface="Arial" panose="020B0604020202020204" pitchFamily="34" charset="0"/>
            </a:endParaRPr>
          </a:p>
          <a:p>
            <a:pPr algn="just">
              <a:lnSpc>
                <a:spcPct val="107000"/>
              </a:lnSpc>
              <a:spcAft>
                <a:spcPts val="800"/>
              </a:spcAft>
            </a:pPr>
            <a:r>
              <a:rPr lang="fr-FR" sz="1000" dirty="0">
                <a:solidFill>
                  <a:srgbClr val="000000"/>
                </a:solidFill>
                <a:ea typeface="Calibri" panose="020F0502020204030204" pitchFamily="34" charset="0"/>
                <a:cs typeface="Arial" panose="020B0604020202020204" pitchFamily="34" charset="0"/>
              </a:rPr>
              <a:t>L'assistant participe aux séances conduites par l'enseignant selon les modalités définies dans le projet d'école. Il intervient en priorité auprès des élèves et peut, de façon ponctuelle, assister le professeur des écoles en dehors du temps dédié aux élèves (apports de supports et de connaissances en lien avec l'aire linguistique et culturelle concernée dans les limites de ses compétences individuelles et professionnelles).</a:t>
            </a:r>
          </a:p>
        </p:txBody>
      </p:sp>
      <p:graphicFrame>
        <p:nvGraphicFramePr>
          <p:cNvPr id="5" name="Tableau 4">
            <a:extLst>
              <a:ext uri="{FF2B5EF4-FFF2-40B4-BE49-F238E27FC236}">
                <a16:creationId xmlns:a16="http://schemas.microsoft.com/office/drawing/2014/main" id="{8273DAFE-F90F-46E4-AC33-AAF953EA1676}"/>
              </a:ext>
            </a:extLst>
          </p:cNvPr>
          <p:cNvGraphicFramePr>
            <a:graphicFrameLocks noGrp="1"/>
          </p:cNvGraphicFramePr>
          <p:nvPr>
            <p:extLst>
              <p:ext uri="{D42A27DB-BD31-4B8C-83A1-F6EECF244321}">
                <p14:modId xmlns:p14="http://schemas.microsoft.com/office/powerpoint/2010/main" val="1914991556"/>
              </p:ext>
            </p:extLst>
          </p:nvPr>
        </p:nvGraphicFramePr>
        <p:xfrm>
          <a:off x="273433" y="4465067"/>
          <a:ext cx="6295001" cy="3175215"/>
        </p:xfrm>
        <a:graphic>
          <a:graphicData uri="http://schemas.openxmlformats.org/drawingml/2006/table">
            <a:tbl>
              <a:tblPr firstRow="1" firstCol="1" bandRow="1"/>
              <a:tblGrid>
                <a:gridCol w="1449732">
                  <a:extLst>
                    <a:ext uri="{9D8B030D-6E8A-4147-A177-3AD203B41FA5}">
                      <a16:colId xmlns:a16="http://schemas.microsoft.com/office/drawing/2014/main" val="3441027435"/>
                    </a:ext>
                  </a:extLst>
                </a:gridCol>
                <a:gridCol w="4845269">
                  <a:extLst>
                    <a:ext uri="{9D8B030D-6E8A-4147-A177-3AD203B41FA5}">
                      <a16:colId xmlns:a16="http://schemas.microsoft.com/office/drawing/2014/main" val="2571281301"/>
                    </a:ext>
                  </a:extLst>
                </a:gridCol>
              </a:tblGrid>
              <a:tr h="171115">
                <a:tc gridSpan="2">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marL="0" algn="ctr">
                        <a:lnSpc>
                          <a:spcPct val="100000"/>
                        </a:lnSpc>
                        <a:spcAft>
                          <a:spcPts val="0"/>
                        </a:spcAft>
                      </a:pPr>
                      <a:r>
                        <a:rPr lang="fr-029" sz="1200" b="1" kern="1200" dirty="0">
                          <a:solidFill>
                            <a:schemeClr val="accent3">
                              <a:lumMod val="50000"/>
                            </a:schemeClr>
                          </a:solidFill>
                          <a:effectLst/>
                          <a:latin typeface="+mn-lt"/>
                          <a:ea typeface="+mj-ea"/>
                          <a:cs typeface="+mj-cs"/>
                        </a:rPr>
                        <a:t>Le rôle de l’enseignant </a:t>
                      </a:r>
                      <a:r>
                        <a:rPr lang="fr-FR" sz="1200" dirty="0">
                          <a:solidFill>
                            <a:schemeClr val="accent3">
                              <a:lumMod val="50000"/>
                            </a:schemeClr>
                          </a:solidFill>
                          <a:effectLst/>
                          <a:latin typeface="+mn-lt"/>
                          <a:ea typeface="Calibri" panose="020F0502020204030204" pitchFamily="34" charset="0"/>
                          <a:cs typeface="Times New Roman" panose="02020603050405020304" pitchFamily="18" charset="0"/>
                        </a:rPr>
                        <a:t> </a:t>
                      </a:r>
                    </a:p>
                  </a:txBody>
                  <a:tcPr marL="49040" marR="490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extLst>
                  <a:ext uri="{0D108BD9-81ED-4DB2-BD59-A6C34878D82A}">
                    <a16:rowId xmlns:a16="http://schemas.microsoft.com/office/drawing/2014/main" val="1855923397"/>
                  </a:ext>
                </a:extLst>
              </a:tr>
              <a:tr h="1496921">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marL="0">
                        <a:lnSpc>
                          <a:spcPct val="100000"/>
                        </a:lnSpc>
                        <a:spcAft>
                          <a:spcPts val="0"/>
                        </a:spcAft>
                      </a:pPr>
                      <a:r>
                        <a:rPr lang="fr-029" sz="1200" b="1" dirty="0">
                          <a:effectLst/>
                          <a:latin typeface="+mn-lt"/>
                          <a:ea typeface="MingLiU_HKSCS-ExtB" panose="02020500000000000000" pitchFamily="18" charset="-120"/>
                          <a:cs typeface="Times New Roman" panose="02020603050405020304" pitchFamily="18" charset="0"/>
                        </a:rPr>
                        <a:t>Avant la séance</a:t>
                      </a:r>
                      <a:endParaRPr lang="fr-FR" sz="1200" dirty="0">
                        <a:effectLst/>
                        <a:latin typeface="+mn-lt"/>
                        <a:ea typeface="Calibri" panose="020F0502020204030204" pitchFamily="34" charset="0"/>
                        <a:cs typeface="Times New Roman" panose="02020603050405020304" pitchFamily="18" charset="0"/>
                      </a:endParaRPr>
                    </a:p>
                    <a:p>
                      <a:pPr marL="0">
                        <a:lnSpc>
                          <a:spcPct val="100000"/>
                        </a:lnSpc>
                        <a:spcAft>
                          <a:spcPts val="0"/>
                        </a:spcAft>
                      </a:pPr>
                      <a:r>
                        <a:rPr lang="fr-FR" sz="1200" dirty="0">
                          <a:effectLst/>
                          <a:latin typeface="+mn-lt"/>
                          <a:ea typeface="MingLiU_HKSCS-ExtB" panose="02020500000000000000" pitchFamily="18" charset="-120"/>
                          <a:cs typeface="Times New Roman" panose="02020603050405020304" pitchFamily="18" charset="0"/>
                        </a:rPr>
                        <a:t> </a:t>
                      </a:r>
                      <a:endParaRPr lang="fr-FR" sz="1200" dirty="0">
                        <a:effectLst/>
                        <a:latin typeface="+mn-lt"/>
                        <a:ea typeface="Calibri" panose="020F0502020204030204" pitchFamily="34" charset="0"/>
                        <a:cs typeface="Times New Roman" panose="02020603050405020304" pitchFamily="18" charset="0"/>
                      </a:endParaRPr>
                    </a:p>
                  </a:txBody>
                  <a:tcPr marL="49040" marR="490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marL="0">
                        <a:lnSpc>
                          <a:spcPct val="100000"/>
                        </a:lnSpc>
                        <a:spcAft>
                          <a:spcPts val="0"/>
                        </a:spcAft>
                      </a:pPr>
                      <a:r>
                        <a:rPr lang="fr-FR" sz="1200" dirty="0">
                          <a:effectLst/>
                          <a:latin typeface="+mn-lt"/>
                          <a:ea typeface="Calibri" panose="020F0502020204030204" pitchFamily="34" charset="0"/>
                          <a:cs typeface="Times New Roman" panose="02020603050405020304" pitchFamily="18" charset="0"/>
                        </a:rPr>
                        <a:t> </a:t>
                      </a:r>
                    </a:p>
                    <a:p>
                      <a:pPr marL="0" lvl="0" indent="-342900">
                        <a:lnSpc>
                          <a:spcPct val="100000"/>
                        </a:lnSpc>
                        <a:spcAft>
                          <a:spcPts val="0"/>
                        </a:spcAft>
                        <a:buFont typeface="Arial" panose="020B0604020202020204" pitchFamily="34" charset="0"/>
                        <a:buChar char="•"/>
                        <a:tabLst>
                          <a:tab pos="457200" algn="l"/>
                        </a:tabLst>
                      </a:pPr>
                      <a:r>
                        <a:rPr lang="fr-FR" sz="1200" dirty="0">
                          <a:effectLst/>
                          <a:latin typeface="+mn-lt"/>
                          <a:ea typeface="Calibri" panose="020F0502020204030204" pitchFamily="34" charset="0"/>
                          <a:cs typeface="Times New Roman" panose="02020603050405020304" pitchFamily="18" charset="0"/>
                        </a:rPr>
                        <a:t>Préparer la séquence/ la séance</a:t>
                      </a:r>
                    </a:p>
                    <a:p>
                      <a:pPr marL="0" lvl="0" indent="-342900">
                        <a:lnSpc>
                          <a:spcPct val="100000"/>
                        </a:lnSpc>
                        <a:spcAft>
                          <a:spcPts val="0"/>
                        </a:spcAft>
                        <a:buFont typeface="Arial" panose="020B0604020202020204" pitchFamily="34" charset="0"/>
                        <a:buChar char="•"/>
                        <a:tabLst>
                          <a:tab pos="457200" algn="l"/>
                        </a:tabLst>
                      </a:pPr>
                      <a:r>
                        <a:rPr lang="fr-FR" sz="1200" dirty="0">
                          <a:effectLst/>
                          <a:latin typeface="+mn-lt"/>
                          <a:ea typeface="Calibri" panose="020F0502020204030204" pitchFamily="34" charset="0"/>
                          <a:cs typeface="Times New Roman" panose="02020603050405020304" pitchFamily="18" charset="0"/>
                        </a:rPr>
                        <a:t>Communiquer </a:t>
                      </a:r>
                      <a:r>
                        <a:rPr lang="fr-FR" sz="1200" b="1" dirty="0">
                          <a:effectLst/>
                          <a:latin typeface="+mn-lt"/>
                          <a:ea typeface="Calibri" panose="020F0502020204030204" pitchFamily="34" charset="0"/>
                          <a:cs typeface="Times New Roman" panose="02020603050405020304" pitchFamily="18" charset="0"/>
                        </a:rPr>
                        <a:t>en amont </a:t>
                      </a:r>
                      <a:r>
                        <a:rPr lang="fr-FR" sz="1200" dirty="0">
                          <a:effectLst/>
                          <a:latin typeface="+mn-lt"/>
                          <a:ea typeface="Calibri" panose="020F0502020204030204" pitchFamily="34" charset="0"/>
                          <a:cs typeface="Times New Roman" panose="02020603050405020304" pitchFamily="18" charset="0"/>
                        </a:rPr>
                        <a:t>(par mail etc.) </a:t>
                      </a:r>
                    </a:p>
                    <a:p>
                      <a:pPr marL="0">
                        <a:lnSpc>
                          <a:spcPct val="100000"/>
                        </a:lnSpc>
                        <a:spcAft>
                          <a:spcPts val="0"/>
                        </a:spcAft>
                      </a:pPr>
                      <a:r>
                        <a:rPr lang="fr-FR" sz="1200" dirty="0">
                          <a:effectLst/>
                          <a:latin typeface="+mn-lt"/>
                          <a:ea typeface="Calibri" panose="020F0502020204030204" pitchFamily="34" charset="0"/>
                          <a:cs typeface="Times New Roman" panose="02020603050405020304" pitchFamily="18" charset="0"/>
                        </a:rPr>
                        <a:t>Quelques jours avant :</a:t>
                      </a:r>
                    </a:p>
                    <a:p>
                      <a:pPr marL="0">
                        <a:lnSpc>
                          <a:spcPct val="100000"/>
                        </a:lnSpc>
                        <a:spcAft>
                          <a:spcPts val="0"/>
                        </a:spcAft>
                      </a:pPr>
                      <a:r>
                        <a:rPr lang="fr-FR" sz="1200" dirty="0">
                          <a:effectLst/>
                          <a:latin typeface="+mn-lt"/>
                          <a:ea typeface="Calibri" panose="020F0502020204030204" pitchFamily="34" charset="0"/>
                          <a:cs typeface="Times New Roman" panose="02020603050405020304" pitchFamily="18" charset="0"/>
                        </a:rPr>
                        <a:t>- Les progressions, les projets</a:t>
                      </a:r>
                    </a:p>
                    <a:p>
                      <a:pPr marL="0">
                        <a:lnSpc>
                          <a:spcPct val="100000"/>
                        </a:lnSpc>
                        <a:spcAft>
                          <a:spcPts val="0"/>
                        </a:spcAft>
                      </a:pPr>
                      <a:r>
                        <a:rPr lang="fr-FR" sz="1200" dirty="0">
                          <a:effectLst/>
                          <a:latin typeface="+mn-lt"/>
                          <a:ea typeface="Calibri" panose="020F0502020204030204" pitchFamily="34" charset="0"/>
                          <a:cs typeface="Times New Roman" panose="02020603050405020304" pitchFamily="18" charset="0"/>
                        </a:rPr>
                        <a:t>- Le contenu </a:t>
                      </a:r>
                    </a:p>
                    <a:p>
                      <a:pPr marL="0">
                        <a:lnSpc>
                          <a:spcPct val="100000"/>
                        </a:lnSpc>
                        <a:spcAft>
                          <a:spcPts val="0"/>
                        </a:spcAft>
                      </a:pPr>
                      <a:r>
                        <a:rPr lang="fr-FR" sz="1200" dirty="0">
                          <a:effectLst/>
                          <a:latin typeface="+mn-lt"/>
                          <a:ea typeface="Calibri" panose="020F0502020204030204" pitchFamily="34" charset="0"/>
                          <a:cs typeface="Times New Roman" panose="02020603050405020304" pitchFamily="18" charset="0"/>
                        </a:rPr>
                        <a:t>- le rôle que l’assistant aura à jouer</a:t>
                      </a:r>
                    </a:p>
                    <a:p>
                      <a:pPr marL="0">
                        <a:lnSpc>
                          <a:spcPct val="100000"/>
                        </a:lnSpc>
                        <a:spcAft>
                          <a:spcPts val="0"/>
                        </a:spcAft>
                      </a:pPr>
                      <a:r>
                        <a:rPr lang="fr-FR" sz="1200" dirty="0">
                          <a:effectLst/>
                          <a:latin typeface="+mn-lt"/>
                          <a:ea typeface="Calibri" panose="020F0502020204030204" pitchFamily="34" charset="0"/>
                          <a:cs typeface="Times New Roman" panose="02020603050405020304" pitchFamily="18" charset="0"/>
                        </a:rPr>
                        <a:t>- les recherches à faire (lectures, chants, les documents authentiques)</a:t>
                      </a:r>
                    </a:p>
                    <a:p>
                      <a:pPr marL="0">
                        <a:lnSpc>
                          <a:spcPct val="100000"/>
                        </a:lnSpc>
                        <a:spcAft>
                          <a:spcPts val="0"/>
                        </a:spcAft>
                      </a:pPr>
                      <a:r>
                        <a:rPr lang="fr-FR" sz="1200" dirty="0">
                          <a:effectLst/>
                          <a:latin typeface="+mn-lt"/>
                          <a:ea typeface="Calibri" panose="020F0502020204030204" pitchFamily="34" charset="0"/>
                          <a:cs typeface="Times New Roman" panose="02020603050405020304" pitchFamily="18" charset="0"/>
                        </a:rPr>
                        <a:t>- les préparations à réaliser (supports, jeux, enregistrements)</a:t>
                      </a:r>
                    </a:p>
                  </a:txBody>
                  <a:tcPr marL="49040" marR="490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33287357"/>
                  </a:ext>
                </a:extLst>
              </a:tr>
              <a:tr h="498974">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marL="0">
                        <a:lnSpc>
                          <a:spcPct val="100000"/>
                        </a:lnSpc>
                        <a:spcAft>
                          <a:spcPts val="0"/>
                        </a:spcAft>
                      </a:pPr>
                      <a:r>
                        <a:rPr lang="fr-029" sz="1200" b="1">
                          <a:effectLst/>
                          <a:latin typeface="+mn-lt"/>
                          <a:ea typeface="MingLiU_HKSCS-ExtB" panose="02020500000000000000" pitchFamily="18" charset="-120"/>
                          <a:cs typeface="Times New Roman" panose="02020603050405020304" pitchFamily="18" charset="0"/>
                        </a:rPr>
                        <a:t>Pendant la séance</a:t>
                      </a:r>
                      <a:endParaRPr lang="fr-FR" sz="1200">
                        <a:effectLst/>
                        <a:latin typeface="+mn-lt"/>
                        <a:ea typeface="Calibri" panose="020F0502020204030204" pitchFamily="34" charset="0"/>
                        <a:cs typeface="Times New Roman" panose="02020603050405020304" pitchFamily="18" charset="0"/>
                      </a:endParaRPr>
                    </a:p>
                    <a:p>
                      <a:pPr marL="0">
                        <a:lnSpc>
                          <a:spcPct val="100000"/>
                        </a:lnSpc>
                        <a:spcAft>
                          <a:spcPts val="0"/>
                        </a:spcAft>
                      </a:pPr>
                      <a:r>
                        <a:rPr lang="fr-FR" sz="1200">
                          <a:effectLst/>
                          <a:latin typeface="+mn-lt"/>
                          <a:ea typeface="MingLiU_HKSCS-ExtB" panose="02020500000000000000" pitchFamily="18" charset="-120"/>
                          <a:cs typeface="Times New Roman" panose="02020603050405020304" pitchFamily="18" charset="0"/>
                        </a:rPr>
                        <a:t> </a:t>
                      </a:r>
                      <a:endParaRPr lang="fr-FR" sz="1200">
                        <a:effectLst/>
                        <a:latin typeface="+mn-lt"/>
                        <a:ea typeface="Calibri" panose="020F0502020204030204" pitchFamily="34" charset="0"/>
                        <a:cs typeface="Times New Roman" panose="02020603050405020304" pitchFamily="18" charset="0"/>
                      </a:endParaRPr>
                    </a:p>
                  </a:txBody>
                  <a:tcPr marL="49040" marR="490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marL="0">
                        <a:lnSpc>
                          <a:spcPct val="100000"/>
                        </a:lnSpc>
                        <a:spcAft>
                          <a:spcPts val="0"/>
                        </a:spcAft>
                      </a:pPr>
                      <a:r>
                        <a:rPr lang="fr-FR" sz="1200" dirty="0">
                          <a:effectLst/>
                          <a:latin typeface="+mn-lt"/>
                          <a:ea typeface="Calibri" panose="020F0502020204030204" pitchFamily="34" charset="0"/>
                          <a:cs typeface="Times New Roman" panose="02020603050405020304" pitchFamily="18" charset="0"/>
                        </a:rPr>
                        <a:t> Mener la séance</a:t>
                      </a:r>
                    </a:p>
                    <a:p>
                      <a:pPr marL="0" lvl="0" indent="-342900">
                        <a:lnSpc>
                          <a:spcPct val="100000"/>
                        </a:lnSpc>
                        <a:spcAft>
                          <a:spcPts val="0"/>
                        </a:spcAft>
                        <a:buFont typeface="Arial" panose="020B0604020202020204" pitchFamily="34" charset="0"/>
                        <a:buChar char="•"/>
                        <a:tabLst>
                          <a:tab pos="228600" algn="l"/>
                        </a:tabLst>
                      </a:pPr>
                      <a:r>
                        <a:rPr lang="fr-FR" sz="1200" dirty="0">
                          <a:effectLst/>
                          <a:latin typeface="+mn-lt"/>
                          <a:ea typeface="Calibri" panose="020F0502020204030204" pitchFamily="34" charset="0"/>
                          <a:cs typeface="Times New Roman" panose="02020603050405020304" pitchFamily="18" charset="0"/>
                        </a:rPr>
                        <a:t>Confier des missions à l’assistante (consignes orales, saynètes, lectures, jeux [collectif ou en groupes], apports culturels)</a:t>
                      </a:r>
                    </a:p>
                  </a:txBody>
                  <a:tcPr marL="49040" marR="490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34182570"/>
                  </a:ext>
                </a:extLst>
              </a:tr>
              <a:tr h="797775">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marL="0">
                        <a:lnSpc>
                          <a:spcPct val="100000"/>
                        </a:lnSpc>
                        <a:spcAft>
                          <a:spcPts val="0"/>
                        </a:spcAft>
                      </a:pPr>
                      <a:r>
                        <a:rPr lang="fr-029" sz="1200" b="1" dirty="0">
                          <a:effectLst/>
                          <a:latin typeface="+mn-lt"/>
                          <a:ea typeface="MingLiU_HKSCS-ExtB" panose="02020500000000000000" pitchFamily="18" charset="-120"/>
                          <a:cs typeface="Times New Roman" panose="02020603050405020304" pitchFamily="18" charset="0"/>
                        </a:rPr>
                        <a:t>Après la séance</a:t>
                      </a:r>
                      <a:endParaRPr lang="fr-FR" sz="1200" dirty="0">
                        <a:effectLst/>
                        <a:latin typeface="+mn-lt"/>
                        <a:ea typeface="Calibri" panose="020F0502020204030204" pitchFamily="34" charset="0"/>
                        <a:cs typeface="Times New Roman" panose="02020603050405020304" pitchFamily="18" charset="0"/>
                      </a:endParaRPr>
                    </a:p>
                    <a:p>
                      <a:pPr marL="0">
                        <a:lnSpc>
                          <a:spcPct val="100000"/>
                        </a:lnSpc>
                        <a:spcAft>
                          <a:spcPts val="0"/>
                        </a:spcAft>
                      </a:pPr>
                      <a:r>
                        <a:rPr lang="fr-FR" sz="1200" dirty="0">
                          <a:effectLst/>
                          <a:latin typeface="+mn-lt"/>
                          <a:ea typeface="MingLiU_HKSCS-ExtB" panose="02020500000000000000" pitchFamily="18" charset="-120"/>
                          <a:cs typeface="Times New Roman" panose="02020603050405020304" pitchFamily="18" charset="0"/>
                        </a:rPr>
                        <a:t> </a:t>
                      </a:r>
                      <a:endParaRPr lang="fr-FR" sz="1200" dirty="0">
                        <a:effectLst/>
                        <a:latin typeface="+mn-lt"/>
                        <a:ea typeface="Calibri" panose="020F0502020204030204" pitchFamily="34" charset="0"/>
                        <a:cs typeface="Times New Roman" panose="02020603050405020304" pitchFamily="18" charset="0"/>
                      </a:endParaRPr>
                    </a:p>
                  </a:txBody>
                  <a:tcPr marL="49040" marR="490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marL="0">
                        <a:lnSpc>
                          <a:spcPct val="100000"/>
                        </a:lnSpc>
                        <a:spcAft>
                          <a:spcPts val="0"/>
                        </a:spcAft>
                      </a:pPr>
                      <a:r>
                        <a:rPr lang="fr-FR" sz="1200" dirty="0">
                          <a:effectLst/>
                          <a:latin typeface="+mn-lt"/>
                          <a:ea typeface="Calibri" panose="020F0502020204030204" pitchFamily="34" charset="0"/>
                          <a:cs typeface="Times New Roman" panose="02020603050405020304" pitchFamily="18" charset="0"/>
                        </a:rPr>
                        <a:t> À l’école ou par mail </a:t>
                      </a:r>
                    </a:p>
                    <a:p>
                      <a:pPr marL="0" lvl="0" indent="-342900">
                        <a:lnSpc>
                          <a:spcPct val="100000"/>
                        </a:lnSpc>
                        <a:spcAft>
                          <a:spcPts val="0"/>
                        </a:spcAft>
                        <a:buFont typeface="Arial" panose="020B0604020202020204" pitchFamily="34" charset="0"/>
                        <a:buChar char="•"/>
                        <a:tabLst>
                          <a:tab pos="228600" algn="l"/>
                        </a:tabLst>
                      </a:pPr>
                      <a:r>
                        <a:rPr lang="fr-FR" sz="1200" dirty="0">
                          <a:effectLst/>
                          <a:latin typeface="+mn-lt"/>
                          <a:ea typeface="Calibri" panose="020F0502020204030204" pitchFamily="34" charset="0"/>
                          <a:cs typeface="Times New Roman" panose="02020603050405020304" pitchFamily="18" charset="0"/>
                        </a:rPr>
                        <a:t>Faire le bilan</a:t>
                      </a:r>
                    </a:p>
                    <a:p>
                      <a:pPr marL="0" lvl="0" indent="-342900">
                        <a:lnSpc>
                          <a:spcPct val="100000"/>
                        </a:lnSpc>
                        <a:spcAft>
                          <a:spcPts val="0"/>
                        </a:spcAft>
                        <a:buFont typeface="Arial" panose="020B0604020202020204" pitchFamily="34" charset="0"/>
                        <a:buChar char="•"/>
                        <a:tabLst>
                          <a:tab pos="228600" algn="l"/>
                        </a:tabLst>
                      </a:pPr>
                      <a:r>
                        <a:rPr lang="fr-FR" sz="1200" dirty="0">
                          <a:effectLst/>
                          <a:latin typeface="+mn-lt"/>
                          <a:ea typeface="Calibri" panose="020F0502020204030204" pitchFamily="34" charset="0"/>
                          <a:cs typeface="Times New Roman" panose="02020603050405020304" pitchFamily="18" charset="0"/>
                        </a:rPr>
                        <a:t>Envisager le prolongement</a:t>
                      </a:r>
                    </a:p>
                  </a:txBody>
                  <a:tcPr marL="49040" marR="490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64080275"/>
                  </a:ext>
                </a:extLst>
              </a:tr>
            </a:tbl>
          </a:graphicData>
        </a:graphic>
      </p:graphicFrame>
      <p:sp>
        <p:nvSpPr>
          <p:cNvPr id="6" name="Rectangle 5">
            <a:extLst>
              <a:ext uri="{FF2B5EF4-FFF2-40B4-BE49-F238E27FC236}">
                <a16:creationId xmlns:a16="http://schemas.microsoft.com/office/drawing/2014/main" id="{34565709-6219-4DB8-80E3-C0E6D0510679}"/>
              </a:ext>
            </a:extLst>
          </p:cNvPr>
          <p:cNvSpPr/>
          <p:nvPr/>
        </p:nvSpPr>
        <p:spPr>
          <a:xfrm>
            <a:off x="226740" y="1042184"/>
            <a:ext cx="6312736" cy="338554"/>
          </a:xfrm>
          <a:prstGeom prst="rect">
            <a:avLst/>
          </a:prstGeom>
        </p:spPr>
        <p:txBody>
          <a:bodyPr wrap="square">
            <a:spAutoFit/>
          </a:bodyPr>
          <a:lstStyle/>
          <a:p>
            <a:pPr lvl="0" algn="ctr"/>
            <a:r>
              <a:rPr lang="fr-FR" sz="1600" b="1" i="1" kern="1800" dirty="0">
                <a:solidFill>
                  <a:schemeClr val="accent1">
                    <a:lumMod val="75000"/>
                  </a:schemeClr>
                </a:solidFill>
                <a:latin typeface="Arial" panose="020B0604020202020204" pitchFamily="34" charset="0"/>
                <a:ea typeface="Times New Roman" panose="02020603050405020304" pitchFamily="18" charset="0"/>
              </a:rPr>
              <a:t>Enseigner avec l’assistant de langues vivantes étrangères</a:t>
            </a:r>
            <a:endParaRPr lang="fr-FR" sz="1600" b="1" i="1" dirty="0">
              <a:solidFill>
                <a:schemeClr val="accent1">
                  <a:lumMod val="75000"/>
                </a:schemeClr>
              </a:solidFill>
              <a:latin typeface="Corbel" panose="020B0503020204020204"/>
            </a:endParaRPr>
          </a:p>
        </p:txBody>
      </p:sp>
      <p:pic>
        <p:nvPicPr>
          <p:cNvPr id="2051" name="Image 110">
            <a:extLst>
              <a:ext uri="{FF2B5EF4-FFF2-40B4-BE49-F238E27FC236}">
                <a16:creationId xmlns:a16="http://schemas.microsoft.com/office/drawing/2014/main" id="{98142E53-0724-4550-9343-E06FF98E90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72796"/>
            <a:ext cx="5343525" cy="655684"/>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4">
            <a:extLst>
              <a:ext uri="{FF2B5EF4-FFF2-40B4-BE49-F238E27FC236}">
                <a16:creationId xmlns:a16="http://schemas.microsoft.com/office/drawing/2014/main" id="{CEF934D6-364F-4296-941D-022F4A31D1F6}"/>
              </a:ext>
            </a:extLst>
          </p:cNvPr>
          <p:cNvSpPr>
            <a:spLocks noChangeArrowheads="1"/>
          </p:cNvSpPr>
          <p:nvPr/>
        </p:nvSpPr>
        <p:spPr bwMode="auto">
          <a:xfrm>
            <a:off x="111125" y="-384405"/>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9" name="Rectangle 5">
            <a:extLst>
              <a:ext uri="{FF2B5EF4-FFF2-40B4-BE49-F238E27FC236}">
                <a16:creationId xmlns:a16="http://schemas.microsoft.com/office/drawing/2014/main" id="{99485F0C-B988-4D28-B7AC-2B633F1B57D4}"/>
              </a:ext>
            </a:extLst>
          </p:cNvPr>
          <p:cNvSpPr>
            <a:spLocks noChangeArrowheads="1"/>
          </p:cNvSpPr>
          <p:nvPr/>
        </p:nvSpPr>
        <p:spPr bwMode="auto">
          <a:xfrm>
            <a:off x="111125" y="72795"/>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sp>
        <p:nvSpPr>
          <p:cNvPr id="10" name="Rectangle 6">
            <a:extLst>
              <a:ext uri="{FF2B5EF4-FFF2-40B4-BE49-F238E27FC236}">
                <a16:creationId xmlns:a16="http://schemas.microsoft.com/office/drawing/2014/main" id="{AA714BD3-F9A3-4840-8862-FB853A5E9073}"/>
              </a:ext>
            </a:extLst>
          </p:cNvPr>
          <p:cNvSpPr>
            <a:spLocks noChangeArrowheads="1"/>
          </p:cNvSpPr>
          <p:nvPr/>
        </p:nvSpPr>
        <p:spPr bwMode="auto">
          <a:xfrm>
            <a:off x="111125" y="72795"/>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pSp>
        <p:nvGrpSpPr>
          <p:cNvPr id="3" name="Groupe 2">
            <a:extLst>
              <a:ext uri="{FF2B5EF4-FFF2-40B4-BE49-F238E27FC236}">
                <a16:creationId xmlns:a16="http://schemas.microsoft.com/office/drawing/2014/main" id="{B0B70896-0A5D-44E2-8F7B-727BD74CCDF4}"/>
              </a:ext>
            </a:extLst>
          </p:cNvPr>
          <p:cNvGrpSpPr/>
          <p:nvPr/>
        </p:nvGrpSpPr>
        <p:grpSpPr>
          <a:xfrm>
            <a:off x="111125" y="133816"/>
            <a:ext cx="1301024" cy="785388"/>
            <a:chOff x="56842" y="133815"/>
            <a:chExt cx="1355307" cy="804675"/>
          </a:xfrm>
        </p:grpSpPr>
        <p:pic>
          <p:nvPicPr>
            <p:cNvPr id="2050" name="Image 111">
              <a:extLst>
                <a:ext uri="{FF2B5EF4-FFF2-40B4-BE49-F238E27FC236}">
                  <a16:creationId xmlns:a16="http://schemas.microsoft.com/office/drawing/2014/main" id="{9B7BF632-9CEC-4FC7-8B45-D0CD8810CC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842" y="133815"/>
              <a:ext cx="636812" cy="457198"/>
            </a:xfrm>
            <a:prstGeom prst="rect">
              <a:avLst/>
            </a:prstGeom>
            <a:noFill/>
            <a:extLst>
              <a:ext uri="{909E8E84-426E-40DD-AFC4-6F175D3DCCD1}">
                <a14:hiddenFill xmlns:a14="http://schemas.microsoft.com/office/drawing/2010/main">
                  <a:solidFill>
                    <a:srgbClr val="FFFFFF"/>
                  </a:solidFill>
                </a14:hiddenFill>
              </a:ext>
            </a:extLst>
          </p:spPr>
        </p:pic>
        <p:pic>
          <p:nvPicPr>
            <p:cNvPr id="2049" name="Image 112" descr="entete_mission_LVE">
              <a:extLst>
                <a:ext uri="{FF2B5EF4-FFF2-40B4-BE49-F238E27FC236}">
                  <a16:creationId xmlns:a16="http://schemas.microsoft.com/office/drawing/2014/main" id="{A731F80A-BBE9-461A-AC85-8832968A3EE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39294" r="3778"/>
            <a:stretch>
              <a:fillRect/>
            </a:stretch>
          </p:blipFill>
          <p:spPr bwMode="auto">
            <a:xfrm>
              <a:off x="735874" y="183063"/>
              <a:ext cx="676275" cy="485775"/>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7">
              <a:extLst>
                <a:ext uri="{FF2B5EF4-FFF2-40B4-BE49-F238E27FC236}">
                  <a16:creationId xmlns:a16="http://schemas.microsoft.com/office/drawing/2014/main" id="{B69378AF-1111-421D-8F47-B5E15FB0F127}"/>
                </a:ext>
              </a:extLst>
            </p:cNvPr>
            <p:cNvSpPr>
              <a:spLocks noChangeArrowheads="1"/>
            </p:cNvSpPr>
            <p:nvPr/>
          </p:nvSpPr>
          <p:spPr bwMode="auto">
            <a:xfrm>
              <a:off x="244475" y="707658"/>
              <a:ext cx="1096775"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1pPr>
              <a:lvl2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2pPr>
              <a:lvl3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3pPr>
              <a:lvl4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4pPr>
              <a:lvl5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5pPr>
              <a:lvl6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6pPr>
              <a:lvl7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7pPr>
              <a:lvl8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8pPr>
              <a:lvl9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fr-FR" altLang="fr-FR" sz="900" b="0" i="0" u="none" strike="noStrike" cap="none" normalizeH="0" baseline="0" dirty="0" bmk="_Hlk49758744">
                  <a:ln>
                    <a:noFill/>
                  </a:ln>
                  <a:solidFill>
                    <a:schemeClr val="tx1"/>
                  </a:solidFill>
                  <a:effectLst/>
                  <a:latin typeface="Lucida Handwriting" panose="03010101010101010101" pitchFamily="66" charset="0"/>
                  <a:ea typeface="Calibri" panose="020F0502020204030204" pitchFamily="34" charset="0"/>
                  <a:cs typeface="Times New Roman" panose="02020603050405020304" pitchFamily="18" charset="0"/>
                </a:rPr>
                <a:t>        1</a:t>
              </a:r>
              <a:r>
                <a:rPr kumimoji="0" lang="fr-FR" altLang="fr-FR" sz="900" b="0" i="0" u="none" strike="noStrike" cap="none" normalizeH="0" baseline="30000" dirty="0" bmk="_Hlk49758744">
                  <a:ln>
                    <a:noFill/>
                  </a:ln>
                  <a:solidFill>
                    <a:schemeClr val="tx1"/>
                  </a:solidFill>
                  <a:effectLst/>
                  <a:latin typeface="Lucida Handwriting" panose="03010101010101010101" pitchFamily="66" charset="0"/>
                  <a:ea typeface="Calibri" panose="020F0502020204030204" pitchFamily="34" charset="0"/>
                  <a:cs typeface="Times New Roman" panose="02020603050405020304" pitchFamily="18" charset="0"/>
                </a:rPr>
                <a:t>er</a:t>
              </a:r>
              <a:r>
                <a:rPr kumimoji="0" lang="fr-FR" altLang="fr-FR" sz="900" b="0" i="0" u="none" strike="noStrike" cap="none" normalizeH="0" baseline="0" dirty="0" bmk="_Hlk49758744">
                  <a:ln>
                    <a:noFill/>
                  </a:ln>
                  <a:solidFill>
                    <a:schemeClr val="tx1"/>
                  </a:solidFill>
                  <a:effectLst/>
                  <a:latin typeface="Lucida Handwriting" panose="03010101010101010101" pitchFamily="66" charset="0"/>
                  <a:ea typeface="Calibri" panose="020F0502020204030204" pitchFamily="34" charset="0"/>
                  <a:cs typeface="Times New Roman" panose="02020603050405020304" pitchFamily="18" charset="0"/>
                </a:rPr>
                <a:t> degr</a:t>
              </a:r>
              <a:r>
                <a:rPr kumimoji="0" lang="fr-FR" altLang="fr-FR" sz="900" b="0" i="0" u="none" strike="noStrike" cap="none" normalizeH="0" baseline="0" dirty="0" bmk="_Hlk49758744">
                  <a:ln>
                    <a:noFill/>
                  </a:ln>
                  <a:solidFill>
                    <a:schemeClr val="tx1"/>
                  </a:solidFill>
                  <a:effectLst/>
                  <a:latin typeface="Tahoma" panose="020B0604030504040204" pitchFamily="34" charset="0"/>
                  <a:ea typeface="Calibri" panose="020F0502020204030204" pitchFamily="34" charset="0"/>
                  <a:cs typeface="Times New Roman" panose="02020603050405020304" pitchFamily="18" charset="0"/>
                </a:rPr>
                <a:t>é</a:t>
              </a:r>
              <a:r>
                <a:rPr kumimoji="0" lang="fr-FR" altLang="fr-FR" sz="9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imes New Roman" panose="02020603050405020304" pitchFamily="18"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671721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8000">
              <a:schemeClr val="bg1"/>
            </a:gs>
            <a:gs pos="0">
              <a:schemeClr val="accent1">
                <a:lumMod val="45000"/>
                <a:lumOff val="55000"/>
              </a:schemeClr>
            </a:gs>
            <a:gs pos="100000">
              <a:schemeClr val="accent1">
                <a:lumMod val="45000"/>
                <a:lumOff val="55000"/>
              </a:schemeClr>
            </a:gs>
            <a:gs pos="100000">
              <a:schemeClr val="accent1">
                <a:lumMod val="30000"/>
                <a:lumOff val="70000"/>
              </a:schemeClr>
            </a:gs>
          </a:gsLst>
          <a:lin ang="6000000" scaled="0"/>
        </a:gradFill>
        <a:effectLst/>
      </p:bgPr>
    </p:bg>
    <p:spTree>
      <p:nvGrpSpPr>
        <p:cNvPr id="1" name=""/>
        <p:cNvGrpSpPr/>
        <p:nvPr/>
      </p:nvGrpSpPr>
      <p:grpSpPr>
        <a:xfrm>
          <a:off x="0" y="0"/>
          <a:ext cx="0" cy="0"/>
          <a:chOff x="0" y="0"/>
          <a:chExt cx="0" cy="0"/>
        </a:xfrm>
      </p:grpSpPr>
      <p:sp>
        <p:nvSpPr>
          <p:cNvPr id="4" name="Espace réservé du contenu 4">
            <a:extLst>
              <a:ext uri="{FF2B5EF4-FFF2-40B4-BE49-F238E27FC236}">
                <a16:creationId xmlns:a16="http://schemas.microsoft.com/office/drawing/2014/main" id="{2AD70546-6DD2-47C6-B608-00C2A123E13B}"/>
              </a:ext>
            </a:extLst>
          </p:cNvPr>
          <p:cNvSpPr txBox="1">
            <a:spLocks/>
          </p:cNvSpPr>
          <p:nvPr/>
        </p:nvSpPr>
        <p:spPr>
          <a:xfrm>
            <a:off x="288756" y="1330263"/>
            <a:ext cx="6160169" cy="1044514"/>
          </a:xfrm>
          <a:prstGeom prst="rect">
            <a:avLst/>
          </a:prstGeom>
        </p:spPr>
        <p:txBody>
          <a:bodyPr vert="horz" lIns="91440" tIns="45720" rIns="91440" bIns="45720" rtlCol="0" anchor="ctr">
            <a:normAutofit/>
          </a:bodyPr>
          <a:lstStyle>
            <a:lvl1pPr marL="137160" indent="-137160" algn="l" defTabSz="685800" rtl="0" eaLnBrk="1" latinLnBrk="0" hangingPunct="1">
              <a:lnSpc>
                <a:spcPct val="90000"/>
              </a:lnSpc>
              <a:spcBef>
                <a:spcPts val="900"/>
              </a:spcBef>
              <a:buClr>
                <a:schemeClr val="accent1"/>
              </a:buClr>
              <a:buFont typeface="Wingdings 2" pitchFamily="18" charset="2"/>
              <a:buChar char=""/>
              <a:defRPr sz="1425" kern="1200">
                <a:solidFill>
                  <a:schemeClr val="tx1">
                    <a:lumMod val="65000"/>
                    <a:lumOff val="35000"/>
                  </a:schemeClr>
                </a:solidFill>
                <a:latin typeface="+mn-lt"/>
                <a:ea typeface="+mn-ea"/>
                <a:cs typeface="+mn-cs"/>
              </a:defRPr>
            </a:lvl1pPr>
            <a:lvl2pPr marL="514350" indent="-137160" algn="l" defTabSz="685800" rtl="0" eaLnBrk="1" latinLnBrk="0" hangingPunct="1">
              <a:lnSpc>
                <a:spcPct val="90000"/>
              </a:lnSpc>
              <a:spcBef>
                <a:spcPts val="188"/>
              </a:spcBef>
              <a:spcAft>
                <a:spcPts val="188"/>
              </a:spcAft>
              <a:buClr>
                <a:schemeClr val="accent1"/>
              </a:buClr>
              <a:buFont typeface="Wingdings 2" pitchFamily="18" charset="2"/>
              <a:buChar char=""/>
              <a:defRPr sz="1275" kern="1200">
                <a:solidFill>
                  <a:schemeClr val="tx1">
                    <a:lumMod val="65000"/>
                    <a:lumOff val="35000"/>
                  </a:schemeClr>
                </a:solidFill>
                <a:latin typeface="+mn-lt"/>
                <a:ea typeface="+mn-ea"/>
                <a:cs typeface="+mn-cs"/>
              </a:defRPr>
            </a:lvl2pPr>
            <a:lvl3pPr marL="857250" indent="-137160" algn="l" defTabSz="685800" rtl="0" eaLnBrk="1" latinLnBrk="0" hangingPunct="1">
              <a:lnSpc>
                <a:spcPct val="90000"/>
              </a:lnSpc>
              <a:spcBef>
                <a:spcPts val="188"/>
              </a:spcBef>
              <a:spcAft>
                <a:spcPts val="188"/>
              </a:spcAft>
              <a:buClr>
                <a:schemeClr val="accent1"/>
              </a:buClr>
              <a:buFont typeface="Wingdings 2" pitchFamily="18" charset="2"/>
              <a:buChar char=""/>
              <a:defRPr sz="1125" kern="1200">
                <a:solidFill>
                  <a:schemeClr val="tx1">
                    <a:lumMod val="65000"/>
                    <a:lumOff val="35000"/>
                  </a:schemeClr>
                </a:solidFill>
                <a:latin typeface="+mn-lt"/>
                <a:ea typeface="+mn-ea"/>
                <a:cs typeface="+mn-cs"/>
              </a:defRPr>
            </a:lvl3pPr>
            <a:lvl4pPr marL="1200150" indent="-137160" algn="l" defTabSz="685800" rtl="0" eaLnBrk="1" latinLnBrk="0" hangingPunct="1">
              <a:lnSpc>
                <a:spcPct val="90000"/>
              </a:lnSpc>
              <a:spcBef>
                <a:spcPts val="188"/>
              </a:spcBef>
              <a:spcAft>
                <a:spcPts val="188"/>
              </a:spcAft>
              <a:buClr>
                <a:schemeClr val="accent1"/>
              </a:buClr>
              <a:buFont typeface="Wingdings 2" pitchFamily="18" charset="2"/>
              <a:buChar char=""/>
              <a:defRPr sz="975" kern="1200">
                <a:solidFill>
                  <a:schemeClr val="tx1">
                    <a:lumMod val="65000"/>
                    <a:lumOff val="35000"/>
                  </a:schemeClr>
                </a:solidFill>
                <a:latin typeface="+mn-lt"/>
                <a:ea typeface="+mn-ea"/>
                <a:cs typeface="+mn-cs"/>
              </a:defRPr>
            </a:lvl4pPr>
            <a:lvl5pPr marL="1543050" indent="-137160" algn="l" defTabSz="685800" rtl="0" eaLnBrk="1" latinLnBrk="0" hangingPunct="1">
              <a:lnSpc>
                <a:spcPct val="90000"/>
              </a:lnSpc>
              <a:spcBef>
                <a:spcPts val="188"/>
              </a:spcBef>
              <a:spcAft>
                <a:spcPts val="188"/>
              </a:spcAft>
              <a:buClr>
                <a:schemeClr val="accent1"/>
              </a:buClr>
              <a:buFont typeface="Wingdings 2" pitchFamily="18" charset="2"/>
              <a:buChar char=""/>
              <a:defRPr sz="975" kern="1200">
                <a:solidFill>
                  <a:schemeClr val="tx1">
                    <a:lumMod val="65000"/>
                    <a:lumOff val="35000"/>
                  </a:schemeClr>
                </a:solidFill>
                <a:latin typeface="+mn-lt"/>
                <a:ea typeface="+mn-ea"/>
                <a:cs typeface="+mn-cs"/>
              </a:defRPr>
            </a:lvl5pPr>
            <a:lvl6pPr marL="18859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975" kern="1200">
                <a:solidFill>
                  <a:schemeClr val="tx1">
                    <a:lumMod val="65000"/>
                    <a:lumOff val="35000"/>
                  </a:schemeClr>
                </a:solidFill>
                <a:latin typeface="+mn-lt"/>
                <a:ea typeface="+mn-ea"/>
                <a:cs typeface="+mn-cs"/>
              </a:defRPr>
            </a:lvl6pPr>
            <a:lvl7pPr marL="22288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975" kern="1200">
                <a:solidFill>
                  <a:schemeClr val="tx1">
                    <a:lumMod val="65000"/>
                    <a:lumOff val="35000"/>
                  </a:schemeClr>
                </a:solidFill>
                <a:latin typeface="+mn-lt"/>
                <a:ea typeface="+mn-ea"/>
                <a:cs typeface="+mn-cs"/>
              </a:defRPr>
            </a:lvl7pPr>
            <a:lvl8pPr marL="25717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975" kern="1200">
                <a:solidFill>
                  <a:schemeClr val="tx1">
                    <a:lumMod val="65000"/>
                    <a:lumOff val="35000"/>
                  </a:schemeClr>
                </a:solidFill>
                <a:latin typeface="+mn-lt"/>
                <a:ea typeface="+mn-ea"/>
                <a:cs typeface="+mn-cs"/>
              </a:defRPr>
            </a:lvl8pPr>
            <a:lvl9pPr marL="29146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975" kern="1200">
                <a:solidFill>
                  <a:schemeClr val="tx1">
                    <a:lumMod val="65000"/>
                    <a:lumOff val="35000"/>
                  </a:schemeClr>
                </a:solidFill>
                <a:latin typeface="+mn-lt"/>
                <a:ea typeface="+mn-ea"/>
                <a:cs typeface="+mn-cs"/>
              </a:defRPr>
            </a:lvl9pPr>
          </a:lstStyle>
          <a:p>
            <a:pPr marL="0" indent="0">
              <a:lnSpc>
                <a:spcPct val="107000"/>
              </a:lnSpc>
              <a:spcAft>
                <a:spcPts val="800"/>
              </a:spcAft>
              <a:buFont typeface="Wingdings 2" pitchFamily="18" charset="2"/>
              <a:buNone/>
            </a:pPr>
            <a:r>
              <a:rPr lang="fr-FR" sz="1400" dirty="0">
                <a:solidFill>
                  <a:srgbClr val="363636"/>
                </a:solidFill>
                <a:ea typeface="Calibri" panose="020F0502020204030204" pitchFamily="34" charset="0"/>
                <a:cs typeface="Times New Roman" panose="02020603050405020304" pitchFamily="18" charset="0"/>
              </a:rPr>
              <a:t>Le professeur et l’assistant doivent travailler main dans la main. L’assistant est l’ambassadeur de sa langue et de sa culture : il collabore avec le professeur en mettant en œuvre des activités diverses (priorité à l’oral) qui s’intègrent dans la progression de la classe.</a:t>
            </a:r>
            <a:endParaRPr lang="fr-FR" sz="1400" dirty="0">
              <a:ea typeface="Calibri" panose="020F0502020204030204" pitchFamily="34" charset="0"/>
              <a:cs typeface="Times New Roman" panose="02020603050405020304" pitchFamily="18" charset="0"/>
            </a:endParaRPr>
          </a:p>
        </p:txBody>
      </p:sp>
      <p:pic>
        <p:nvPicPr>
          <p:cNvPr id="3075" name="Image 110">
            <a:extLst>
              <a:ext uri="{FF2B5EF4-FFF2-40B4-BE49-F238E27FC236}">
                <a16:creationId xmlns:a16="http://schemas.microsoft.com/office/drawing/2014/main" id="{344D0516-D4F4-48E0-BF79-C3ED3E3AB3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6295" y="132348"/>
            <a:ext cx="5110580" cy="560480"/>
          </a:xfrm>
          <a:prstGeom prst="rect">
            <a:avLst/>
          </a:prstGeom>
          <a:noFill/>
          <a:extLst>
            <a:ext uri="{909E8E84-426E-40DD-AFC4-6F175D3DCCD1}">
              <a14:hiddenFill xmlns:a14="http://schemas.microsoft.com/office/drawing/2010/main">
                <a:solidFill>
                  <a:srgbClr val="FFFFFF"/>
                </a:solidFill>
              </a14:hiddenFill>
            </a:ext>
          </a:extLst>
        </p:spPr>
      </p:pic>
      <p:pic>
        <p:nvPicPr>
          <p:cNvPr id="3074" name="Image 111">
            <a:extLst>
              <a:ext uri="{FF2B5EF4-FFF2-40B4-BE49-F238E27FC236}">
                <a16:creationId xmlns:a16="http://schemas.microsoft.com/office/drawing/2014/main" id="{88E6BB7C-7210-432F-8029-52B51D0F8B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89" y="159428"/>
            <a:ext cx="742950" cy="533400"/>
          </a:xfrm>
          <a:prstGeom prst="rect">
            <a:avLst/>
          </a:prstGeom>
          <a:noFill/>
          <a:extLst>
            <a:ext uri="{909E8E84-426E-40DD-AFC4-6F175D3DCCD1}">
              <a14:hiddenFill xmlns:a14="http://schemas.microsoft.com/office/drawing/2010/main">
                <a:solidFill>
                  <a:srgbClr val="FFFFFF"/>
                </a:solidFill>
              </a14:hiddenFill>
            </a:ext>
          </a:extLst>
        </p:spPr>
      </p:pic>
      <p:pic>
        <p:nvPicPr>
          <p:cNvPr id="3073" name="Image 112" descr="entete_mission_LVE">
            <a:extLst>
              <a:ext uri="{FF2B5EF4-FFF2-40B4-BE49-F238E27FC236}">
                <a16:creationId xmlns:a16="http://schemas.microsoft.com/office/drawing/2014/main" id="{614C83EF-0673-41F6-BF21-05A59A3D332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39294" r="3778"/>
          <a:stretch>
            <a:fillRect/>
          </a:stretch>
        </p:blipFill>
        <p:spPr bwMode="auto">
          <a:xfrm>
            <a:off x="848895" y="245530"/>
            <a:ext cx="676275" cy="4857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D5D20332-6CEC-4536-A976-62A111A41C48}"/>
              </a:ext>
            </a:extLst>
          </p:cNvPr>
          <p:cNvSpPr>
            <a:spLocks noChangeArrowheads="1"/>
          </p:cNvSpPr>
          <p:nvPr/>
        </p:nvSpPr>
        <p:spPr bwMode="auto">
          <a:xfrm>
            <a:off x="0" y="-324853"/>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6" name="Rectangle 5">
            <a:extLst>
              <a:ext uri="{FF2B5EF4-FFF2-40B4-BE49-F238E27FC236}">
                <a16:creationId xmlns:a16="http://schemas.microsoft.com/office/drawing/2014/main" id="{D58B0D52-3472-4A6D-A41E-C14E6BD5E990}"/>
              </a:ext>
            </a:extLst>
          </p:cNvPr>
          <p:cNvSpPr>
            <a:spLocks noChangeArrowheads="1"/>
          </p:cNvSpPr>
          <p:nvPr/>
        </p:nvSpPr>
        <p:spPr bwMode="auto">
          <a:xfrm>
            <a:off x="0" y="132347"/>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sp>
        <p:nvSpPr>
          <p:cNvPr id="7" name="Rectangle 6">
            <a:extLst>
              <a:ext uri="{FF2B5EF4-FFF2-40B4-BE49-F238E27FC236}">
                <a16:creationId xmlns:a16="http://schemas.microsoft.com/office/drawing/2014/main" id="{9B2678A0-0BCE-4CD2-ADF4-81A39556C7FD}"/>
              </a:ext>
            </a:extLst>
          </p:cNvPr>
          <p:cNvSpPr>
            <a:spLocks noChangeArrowheads="1"/>
          </p:cNvSpPr>
          <p:nvPr/>
        </p:nvSpPr>
        <p:spPr bwMode="auto">
          <a:xfrm>
            <a:off x="0" y="132347"/>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8" name="Rectangle 7">
            <a:extLst>
              <a:ext uri="{FF2B5EF4-FFF2-40B4-BE49-F238E27FC236}">
                <a16:creationId xmlns:a16="http://schemas.microsoft.com/office/drawing/2014/main" id="{5E8D6F4F-CB93-4122-B6F6-128082F66288}"/>
              </a:ext>
            </a:extLst>
          </p:cNvPr>
          <p:cNvSpPr>
            <a:spLocks noChangeArrowheads="1"/>
          </p:cNvSpPr>
          <p:nvPr/>
        </p:nvSpPr>
        <p:spPr bwMode="auto">
          <a:xfrm>
            <a:off x="0" y="731306"/>
            <a:ext cx="1519968"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1pPr>
            <a:lvl2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2pPr>
            <a:lvl3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3pPr>
            <a:lvl4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4pPr>
            <a:lvl5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5pPr>
            <a:lvl6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6pPr>
            <a:lvl7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7pPr>
            <a:lvl8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8pPr>
            <a:lvl9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fr-FR" altLang="fr-FR" sz="900" b="0" i="0" u="none" strike="noStrike" cap="none" normalizeH="0" baseline="0" dirty="0" bmk="_Hlk49758744">
                <a:ln>
                  <a:noFill/>
                </a:ln>
                <a:solidFill>
                  <a:schemeClr val="tx1"/>
                </a:solidFill>
                <a:effectLst/>
                <a:latin typeface="Lucida Handwriting" panose="03010101010101010101" pitchFamily="66" charset="0"/>
                <a:ea typeface="Calibri" panose="020F0502020204030204" pitchFamily="34" charset="0"/>
                <a:cs typeface="Times New Roman" panose="02020603050405020304" pitchFamily="18" charset="0"/>
              </a:rPr>
              <a:t>                   1</a:t>
            </a:r>
            <a:r>
              <a:rPr kumimoji="0" lang="fr-FR" altLang="fr-FR" sz="900" b="0" i="0" u="none" strike="noStrike" cap="none" normalizeH="0" baseline="30000" dirty="0" bmk="_Hlk49758744">
                <a:ln>
                  <a:noFill/>
                </a:ln>
                <a:solidFill>
                  <a:schemeClr val="tx1"/>
                </a:solidFill>
                <a:effectLst/>
                <a:latin typeface="Lucida Handwriting" panose="03010101010101010101" pitchFamily="66" charset="0"/>
                <a:ea typeface="Calibri" panose="020F0502020204030204" pitchFamily="34" charset="0"/>
                <a:cs typeface="Times New Roman" panose="02020603050405020304" pitchFamily="18" charset="0"/>
              </a:rPr>
              <a:t>er</a:t>
            </a:r>
            <a:r>
              <a:rPr kumimoji="0" lang="fr-FR" altLang="fr-FR" sz="900" b="0" i="0" u="none" strike="noStrike" cap="none" normalizeH="0" baseline="0" dirty="0" bmk="_Hlk49758744">
                <a:ln>
                  <a:noFill/>
                </a:ln>
                <a:solidFill>
                  <a:schemeClr val="tx1"/>
                </a:solidFill>
                <a:effectLst/>
                <a:latin typeface="Lucida Handwriting" panose="03010101010101010101" pitchFamily="66" charset="0"/>
                <a:ea typeface="Calibri" panose="020F0502020204030204" pitchFamily="34" charset="0"/>
                <a:cs typeface="Times New Roman" panose="02020603050405020304" pitchFamily="18" charset="0"/>
              </a:rPr>
              <a:t> degr</a:t>
            </a:r>
            <a:r>
              <a:rPr kumimoji="0" lang="fr-FR" altLang="fr-FR" sz="900" b="0" i="0" u="none" strike="noStrike" cap="none" normalizeH="0" baseline="0" dirty="0" bmk="_Hlk49758744">
                <a:ln>
                  <a:noFill/>
                </a:ln>
                <a:solidFill>
                  <a:schemeClr val="tx1"/>
                </a:solidFill>
                <a:effectLst/>
                <a:latin typeface="Tahoma" panose="020B0604030504040204" pitchFamily="34" charset="0"/>
                <a:ea typeface="Calibri" panose="020F0502020204030204" pitchFamily="34" charset="0"/>
                <a:cs typeface="Times New Roman" panose="02020603050405020304" pitchFamily="18" charset="0"/>
              </a:rPr>
              <a:t>é</a:t>
            </a:r>
            <a:r>
              <a:rPr kumimoji="0" lang="fr-FR" altLang="fr-FR" sz="9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imes New Roman" panose="02020603050405020304" pitchFamily="18"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graphicFrame>
        <p:nvGraphicFramePr>
          <p:cNvPr id="12" name="Tableau 11">
            <a:extLst>
              <a:ext uri="{FF2B5EF4-FFF2-40B4-BE49-F238E27FC236}">
                <a16:creationId xmlns:a16="http://schemas.microsoft.com/office/drawing/2014/main" id="{2F69A461-8803-43F1-98B9-045AB33C43FE}"/>
              </a:ext>
            </a:extLst>
          </p:cNvPr>
          <p:cNvGraphicFramePr>
            <a:graphicFrameLocks noGrp="1"/>
          </p:cNvGraphicFramePr>
          <p:nvPr>
            <p:extLst>
              <p:ext uri="{D42A27DB-BD31-4B8C-83A1-F6EECF244321}">
                <p14:modId xmlns:p14="http://schemas.microsoft.com/office/powerpoint/2010/main" val="3128733994"/>
              </p:ext>
            </p:extLst>
          </p:nvPr>
        </p:nvGraphicFramePr>
        <p:xfrm>
          <a:off x="288756" y="2701018"/>
          <a:ext cx="6160169" cy="5711676"/>
        </p:xfrm>
        <a:graphic>
          <a:graphicData uri="http://schemas.openxmlformats.org/drawingml/2006/table">
            <a:tbl>
              <a:tblPr firstRow="1" firstCol="1" bandRow="1"/>
              <a:tblGrid>
                <a:gridCol w="1299927">
                  <a:extLst>
                    <a:ext uri="{9D8B030D-6E8A-4147-A177-3AD203B41FA5}">
                      <a16:colId xmlns:a16="http://schemas.microsoft.com/office/drawing/2014/main" val="3726069960"/>
                    </a:ext>
                  </a:extLst>
                </a:gridCol>
                <a:gridCol w="4860242">
                  <a:extLst>
                    <a:ext uri="{9D8B030D-6E8A-4147-A177-3AD203B41FA5}">
                      <a16:colId xmlns:a16="http://schemas.microsoft.com/office/drawing/2014/main" val="3514911131"/>
                    </a:ext>
                  </a:extLst>
                </a:gridCol>
              </a:tblGrid>
              <a:tr h="253088">
                <a:tc gridSpan="2">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algn="ctr">
                        <a:lnSpc>
                          <a:spcPct val="107000"/>
                        </a:lnSpc>
                        <a:spcAft>
                          <a:spcPts val="0"/>
                        </a:spcAft>
                      </a:pPr>
                      <a:r>
                        <a:rPr lang="fr-029" sz="1600" b="1" i="1" kern="1200" dirty="0">
                          <a:solidFill>
                            <a:schemeClr val="accent1">
                              <a:lumMod val="75000"/>
                            </a:schemeClr>
                          </a:solidFill>
                          <a:effectLst/>
                          <a:latin typeface="+mn-lt"/>
                          <a:ea typeface="+mj-ea"/>
                          <a:cs typeface="+mj-cs"/>
                        </a:rPr>
                        <a:t>Ce que l’enseignant peut demander à l’assistant</a:t>
                      </a:r>
                      <a:r>
                        <a:rPr lang="fr-FR" sz="1600" i="1" dirty="0">
                          <a:effectLst/>
                          <a:latin typeface="+mn-lt"/>
                          <a:ea typeface="Calibri" panose="020F0502020204030204" pitchFamily="34" charset="0"/>
                          <a:cs typeface="Times New Roman" panose="02020603050405020304" pitchFamily="18" charset="0"/>
                        </a:rPr>
                        <a:t> </a:t>
                      </a:r>
                    </a:p>
                  </a:txBody>
                  <a:tcPr marL="49040" marR="490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extLst>
                  <a:ext uri="{0D108BD9-81ED-4DB2-BD59-A6C34878D82A}">
                    <a16:rowId xmlns:a16="http://schemas.microsoft.com/office/drawing/2014/main" val="3912379346"/>
                  </a:ext>
                </a:extLst>
              </a:tr>
              <a:tr h="1781866">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a:lnSpc>
                          <a:spcPct val="107000"/>
                        </a:lnSpc>
                        <a:spcAft>
                          <a:spcPts val="0"/>
                        </a:spcAft>
                      </a:pPr>
                      <a:r>
                        <a:rPr lang="fr-029" sz="1400" b="1" dirty="0">
                          <a:effectLst/>
                          <a:latin typeface="+mn-lt"/>
                          <a:ea typeface="Calibri" panose="020F0502020204030204" pitchFamily="34" charset="0"/>
                          <a:cs typeface="Times New Roman" panose="02020603050405020304" pitchFamily="18" charset="0"/>
                        </a:rPr>
                        <a:t>Avant la séance	</a:t>
                      </a:r>
                      <a:endParaRPr lang="fr-FR" sz="14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mn-lt"/>
                          <a:ea typeface="Calibri" panose="020F0502020204030204" pitchFamily="34" charset="0"/>
                          <a:cs typeface="Times New Roman" panose="02020603050405020304" pitchFamily="18" charset="0"/>
                        </a:rPr>
                        <a:t> </a:t>
                      </a:r>
                    </a:p>
                  </a:txBody>
                  <a:tcPr marL="49040" marR="490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marL="342900" lvl="0" indent="-342900">
                        <a:lnSpc>
                          <a:spcPct val="107000"/>
                        </a:lnSpc>
                        <a:spcAft>
                          <a:spcPts val="0"/>
                        </a:spcAft>
                        <a:buFont typeface="Wingdings" panose="05000000000000000000" pitchFamily="2" charset="2"/>
                        <a:buChar char=""/>
                      </a:pPr>
                      <a:r>
                        <a:rPr lang="fr-029" sz="1400" b="1" i="1" dirty="0">
                          <a:effectLst/>
                          <a:latin typeface="+mn-lt"/>
                          <a:ea typeface="Calibri" panose="020F0502020204030204" pitchFamily="34" charset="0"/>
                          <a:cs typeface="Times New Roman" panose="02020603050405020304" pitchFamily="18" charset="0"/>
                        </a:rPr>
                        <a:t>Apporter une aide linguistique à l’enseignant (lexicale et syntaxique) </a:t>
                      </a:r>
                      <a:endParaRPr lang="fr-FR" sz="14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mn-lt"/>
                          <a:ea typeface="Calibri" panose="020F0502020204030204" pitchFamily="34" charset="0"/>
                          <a:cs typeface="Times New Roman" panose="02020603050405020304" pitchFamily="18" charset="0"/>
                        </a:rPr>
                        <a:t> </a:t>
                      </a:r>
                    </a:p>
                    <a:p>
                      <a:pPr marL="342900" lvl="0" indent="-342900">
                        <a:lnSpc>
                          <a:spcPct val="107000"/>
                        </a:lnSpc>
                        <a:spcAft>
                          <a:spcPts val="0"/>
                        </a:spcAft>
                        <a:buFont typeface="Wingdings" panose="05000000000000000000" pitchFamily="2" charset="2"/>
                        <a:buChar char=""/>
                      </a:pPr>
                      <a:r>
                        <a:rPr lang="fr-029" sz="1400" b="1" i="1" dirty="0">
                          <a:effectLst/>
                          <a:latin typeface="+mn-lt"/>
                          <a:ea typeface="Calibri" panose="020F0502020204030204" pitchFamily="34" charset="0"/>
                          <a:cs typeface="Times New Roman" panose="02020603050405020304" pitchFamily="18" charset="0"/>
                        </a:rPr>
                        <a:t>Préparer des outils pédagogiques </a:t>
                      </a:r>
                      <a:endParaRPr lang="fr-FR" sz="1400" dirty="0">
                        <a:effectLst/>
                        <a:latin typeface="+mn-lt"/>
                        <a:ea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fr-029" sz="1400" dirty="0">
                          <a:effectLst/>
                          <a:latin typeface="+mn-lt"/>
                          <a:ea typeface="Calibri" panose="020F0502020204030204" pitchFamily="34" charset="0"/>
                          <a:cs typeface="Times New Roman" panose="02020603050405020304" pitchFamily="18" charset="0"/>
                        </a:rPr>
                        <a:t>Réaliser des enregistrements : des histoires, des albums, des textes courts, des comptines, des chants </a:t>
                      </a:r>
                      <a:endParaRPr lang="fr-FR" sz="1400" dirty="0">
                        <a:effectLst/>
                        <a:latin typeface="+mn-lt"/>
                        <a:ea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fr-029" sz="1400" dirty="0">
                          <a:effectLst/>
                          <a:latin typeface="+mn-lt"/>
                          <a:ea typeface="Calibri" panose="020F0502020204030204" pitchFamily="34" charset="0"/>
                          <a:cs typeface="Times New Roman" panose="02020603050405020304" pitchFamily="18" charset="0"/>
                        </a:rPr>
                        <a:t>Construire ou ramener des supports (des jeux, des flashcards, livre de recettes, guide touristique, plan etc.)</a:t>
                      </a:r>
                      <a:endParaRPr lang="fr-FR" sz="1400" dirty="0">
                        <a:effectLst/>
                        <a:latin typeface="+mn-lt"/>
                        <a:ea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fr-029" sz="1400" dirty="0">
                          <a:effectLst/>
                          <a:latin typeface="+mn-lt"/>
                          <a:ea typeface="Calibri" panose="020F0502020204030204" pitchFamily="34" charset="0"/>
                          <a:cs typeface="Times New Roman" panose="02020603050405020304" pitchFamily="18" charset="0"/>
                        </a:rPr>
                        <a:t>Proposer des actions : réalisation de recettes, rencontres sportives (en y intégrant des outils numériques et des documents authentiques)</a:t>
                      </a:r>
                      <a:endParaRPr lang="fr-FR" sz="14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mn-lt"/>
                          <a:ea typeface="Calibri" panose="020F0502020204030204" pitchFamily="34" charset="0"/>
                          <a:cs typeface="Times New Roman" panose="02020603050405020304" pitchFamily="18" charset="0"/>
                        </a:rPr>
                        <a:t> </a:t>
                      </a:r>
                    </a:p>
                  </a:txBody>
                  <a:tcPr marL="49040" marR="490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54154839"/>
                  </a:ext>
                </a:extLst>
              </a:tr>
              <a:tr h="2529642">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a:lnSpc>
                          <a:spcPct val="107000"/>
                        </a:lnSpc>
                        <a:spcAft>
                          <a:spcPts val="0"/>
                        </a:spcAft>
                      </a:pPr>
                      <a:r>
                        <a:rPr lang="fr-029" sz="1400" b="1" dirty="0">
                          <a:effectLst/>
                          <a:latin typeface="+mn-lt"/>
                          <a:ea typeface="Calibri" panose="020F0502020204030204" pitchFamily="34" charset="0"/>
                          <a:cs typeface="Times New Roman" panose="02020603050405020304" pitchFamily="18" charset="0"/>
                        </a:rPr>
                        <a:t>Pendant la séance</a:t>
                      </a:r>
                      <a:endParaRPr lang="fr-FR" sz="14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mn-lt"/>
                          <a:ea typeface="Calibri" panose="020F0502020204030204" pitchFamily="34" charset="0"/>
                          <a:cs typeface="Times New Roman" panose="02020603050405020304" pitchFamily="18" charset="0"/>
                        </a:rPr>
                        <a:t> </a:t>
                      </a:r>
                    </a:p>
                  </a:txBody>
                  <a:tcPr marL="49040" marR="490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marL="342900" lvl="0" indent="-342900">
                        <a:lnSpc>
                          <a:spcPct val="107000"/>
                        </a:lnSpc>
                        <a:spcAft>
                          <a:spcPts val="0"/>
                        </a:spcAft>
                        <a:buFont typeface="Wingdings" panose="05000000000000000000" pitchFamily="2" charset="2"/>
                        <a:buChar char=""/>
                      </a:pPr>
                      <a:r>
                        <a:rPr lang="fr-029" sz="1400" b="1" i="1" dirty="0">
                          <a:effectLst/>
                          <a:latin typeface="+mn-lt"/>
                          <a:ea typeface="Calibri" panose="020F0502020204030204" pitchFamily="34" charset="0"/>
                          <a:cs typeface="Times New Roman" panose="02020603050405020304" pitchFamily="18" charset="0"/>
                        </a:rPr>
                        <a:t>Assister l’enseignant face aux élèves </a:t>
                      </a:r>
                      <a:endParaRPr lang="fr-FR" sz="1400" dirty="0">
                        <a:effectLst/>
                        <a:latin typeface="+mn-lt"/>
                        <a:ea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fr-029" sz="1400" dirty="0">
                          <a:effectLst/>
                          <a:latin typeface="+mn-lt"/>
                          <a:ea typeface="Calibri" panose="020F0502020204030204" pitchFamily="34" charset="0"/>
                          <a:cs typeface="Times New Roman" panose="02020603050405020304" pitchFamily="18" charset="0"/>
                        </a:rPr>
                        <a:t>Donner les consignes dans sa langue</a:t>
                      </a:r>
                      <a:endParaRPr lang="fr-FR" sz="1400" dirty="0">
                        <a:effectLst/>
                        <a:latin typeface="+mn-lt"/>
                        <a:ea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fr-029" sz="1400" dirty="0">
                          <a:effectLst/>
                          <a:latin typeface="+mn-lt"/>
                          <a:ea typeface="Calibri" panose="020F0502020204030204" pitchFamily="34" charset="0"/>
                          <a:cs typeface="Times New Roman" panose="02020603050405020304" pitchFamily="18" charset="0"/>
                        </a:rPr>
                        <a:t>Lire un album</a:t>
                      </a:r>
                      <a:endParaRPr lang="fr-FR" sz="1400" dirty="0">
                        <a:effectLst/>
                        <a:latin typeface="+mn-lt"/>
                        <a:ea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fr-029" sz="1400" dirty="0">
                          <a:effectLst/>
                          <a:latin typeface="+mn-lt"/>
                          <a:ea typeface="Calibri" panose="020F0502020204030204" pitchFamily="34" charset="0"/>
                          <a:cs typeface="Times New Roman" panose="02020603050405020304" pitchFamily="18" charset="0"/>
                        </a:rPr>
                        <a:t>Raconter une histoire simple</a:t>
                      </a:r>
                      <a:endParaRPr lang="fr-FR" sz="1400" dirty="0">
                        <a:effectLst/>
                        <a:latin typeface="+mn-lt"/>
                        <a:ea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fr-029" sz="1400" dirty="0">
                          <a:effectLst/>
                          <a:latin typeface="+mn-lt"/>
                          <a:ea typeface="Calibri" panose="020F0502020204030204" pitchFamily="34" charset="0"/>
                          <a:cs typeface="Times New Roman" panose="02020603050405020304" pitchFamily="18" charset="0"/>
                        </a:rPr>
                        <a:t>Dire une comptine / Apprendre un chant</a:t>
                      </a:r>
                      <a:endParaRPr lang="fr-FR" sz="1400" dirty="0">
                        <a:effectLst/>
                        <a:latin typeface="+mn-lt"/>
                        <a:ea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fr-029" sz="1400" dirty="0">
                          <a:effectLst/>
                          <a:latin typeface="+mn-lt"/>
                          <a:ea typeface="Calibri" panose="020F0502020204030204" pitchFamily="34" charset="0"/>
                          <a:cs typeface="Times New Roman" panose="02020603050405020304" pitchFamily="18" charset="0"/>
                        </a:rPr>
                        <a:t>Tenir un atelier </a:t>
                      </a:r>
                      <a:endParaRPr lang="fr-FR" sz="1400" dirty="0">
                        <a:effectLst/>
                        <a:latin typeface="+mn-lt"/>
                        <a:ea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fr-FR" sz="1400" dirty="0">
                          <a:effectLst/>
                          <a:latin typeface="+mn-lt"/>
                          <a:ea typeface="Calibri" panose="020F0502020204030204" pitchFamily="34" charset="0"/>
                          <a:cs typeface="Times New Roman" panose="02020603050405020304" pitchFamily="18" charset="0"/>
                        </a:rPr>
                        <a:t>Animer un jeu</a:t>
                      </a:r>
                    </a:p>
                    <a:p>
                      <a:pPr marL="342900" lvl="0" indent="-342900">
                        <a:lnSpc>
                          <a:spcPct val="107000"/>
                        </a:lnSpc>
                        <a:spcAft>
                          <a:spcPts val="0"/>
                        </a:spcAft>
                        <a:buFont typeface="Arial" panose="020B0604020202020204" pitchFamily="34" charset="0"/>
                        <a:buChar char="•"/>
                        <a:tabLst>
                          <a:tab pos="457200" algn="l"/>
                        </a:tabLst>
                      </a:pPr>
                      <a:r>
                        <a:rPr lang="fr-029" sz="1400" dirty="0">
                          <a:effectLst/>
                          <a:latin typeface="+mn-lt"/>
                          <a:ea typeface="Calibri" panose="020F0502020204030204" pitchFamily="34" charset="0"/>
                          <a:cs typeface="Times New Roman" panose="02020603050405020304" pitchFamily="18" charset="0"/>
                        </a:rPr>
                        <a:t>Faire jouer des saynètes</a:t>
                      </a:r>
                      <a:r>
                        <a:rPr lang="fr-FR" sz="1400" dirty="0">
                          <a:effectLst/>
                          <a:latin typeface="+mn-lt"/>
                          <a:ea typeface="Calibri" panose="020F0502020204030204" pitchFamily="34" charset="0"/>
                          <a:cs typeface="Times New Roman" panose="02020603050405020304" pitchFamily="18" charset="0"/>
                        </a:rPr>
                        <a:t> </a:t>
                      </a:r>
                    </a:p>
                    <a:p>
                      <a:pPr marL="342900" lvl="0" indent="-342900">
                        <a:lnSpc>
                          <a:spcPct val="107000"/>
                        </a:lnSpc>
                        <a:spcAft>
                          <a:spcPts val="0"/>
                        </a:spcAft>
                        <a:buFont typeface="Wingdings" panose="05000000000000000000" pitchFamily="2" charset="2"/>
                        <a:buChar char=""/>
                      </a:pPr>
                      <a:r>
                        <a:rPr lang="fr-029" sz="1400" b="1" i="1" dirty="0">
                          <a:effectLst/>
                          <a:latin typeface="+mn-lt"/>
                          <a:ea typeface="Calibri" panose="020F0502020204030204" pitchFamily="34" charset="0"/>
                          <a:cs typeface="Times New Roman" panose="02020603050405020304" pitchFamily="18" charset="0"/>
                        </a:rPr>
                        <a:t>Aider l’enseignant à mener une activité pluridisciplinaire : un jeu dans la cour en EPS, un travail en arts plastiques</a:t>
                      </a:r>
                      <a:r>
                        <a:rPr lang="fr-FR" sz="1400" dirty="0">
                          <a:effectLst/>
                          <a:latin typeface="+mn-lt"/>
                          <a:ea typeface="Calibri" panose="020F0502020204030204" pitchFamily="34" charset="0"/>
                          <a:cs typeface="Times New Roman" panose="02020603050405020304" pitchFamily="18" charset="0"/>
                        </a:rPr>
                        <a:t> </a:t>
                      </a:r>
                    </a:p>
                    <a:p>
                      <a:pPr marL="342900" lvl="0" indent="-342900">
                        <a:lnSpc>
                          <a:spcPct val="107000"/>
                        </a:lnSpc>
                        <a:spcAft>
                          <a:spcPts val="0"/>
                        </a:spcAft>
                        <a:buFont typeface="Wingdings" panose="05000000000000000000" pitchFamily="2" charset="2"/>
                        <a:buChar char=""/>
                      </a:pPr>
                      <a:r>
                        <a:rPr lang="fr-029" sz="1400" b="1" i="1" dirty="0">
                          <a:effectLst/>
                          <a:latin typeface="+mn-lt"/>
                          <a:ea typeface="Calibri" panose="020F0502020204030204" pitchFamily="34" charset="0"/>
                          <a:cs typeface="Times New Roman" panose="02020603050405020304" pitchFamily="18" charset="0"/>
                        </a:rPr>
                        <a:t>Présenter sa culture</a:t>
                      </a:r>
                      <a:endParaRPr lang="fr-FR" sz="14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fr-FR" sz="1400" dirty="0">
                          <a:effectLst/>
                          <a:latin typeface="+mn-lt"/>
                          <a:ea typeface="Calibri" panose="020F0502020204030204" pitchFamily="34" charset="0"/>
                          <a:cs typeface="Times New Roman" panose="02020603050405020304" pitchFamily="18" charset="0"/>
                        </a:rPr>
                        <a:t> </a:t>
                      </a:r>
                    </a:p>
                  </a:txBody>
                  <a:tcPr marL="49040" marR="490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34785316"/>
                  </a:ext>
                </a:extLst>
              </a:tr>
            </a:tbl>
          </a:graphicData>
        </a:graphic>
      </p:graphicFrame>
    </p:spTree>
    <p:extLst>
      <p:ext uri="{BB962C8B-B14F-4D97-AF65-F5344CB8AC3E}">
        <p14:creationId xmlns:p14="http://schemas.microsoft.com/office/powerpoint/2010/main" val="1696102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8000">
              <a:schemeClr val="bg1"/>
            </a:gs>
            <a:gs pos="0">
              <a:schemeClr val="accent1">
                <a:lumMod val="45000"/>
                <a:lumOff val="55000"/>
              </a:schemeClr>
            </a:gs>
            <a:gs pos="100000">
              <a:schemeClr val="accent1">
                <a:lumMod val="45000"/>
                <a:lumOff val="55000"/>
              </a:schemeClr>
            </a:gs>
            <a:gs pos="100000">
              <a:schemeClr val="accent1">
                <a:lumMod val="30000"/>
                <a:lumOff val="70000"/>
              </a:schemeClr>
            </a:gs>
          </a:gsLst>
          <a:lin ang="6000000" scaled="0"/>
        </a:gradFill>
        <a:effectLst/>
      </p:bgPr>
    </p:bg>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646A0FCA-D3DF-46CA-BC9D-73331386D63C}"/>
              </a:ext>
            </a:extLst>
          </p:cNvPr>
          <p:cNvGraphicFramePr>
            <a:graphicFrameLocks/>
          </p:cNvGraphicFramePr>
          <p:nvPr>
            <p:extLst>
              <p:ext uri="{D42A27DB-BD31-4B8C-83A1-F6EECF244321}">
                <p14:modId xmlns:p14="http://schemas.microsoft.com/office/powerpoint/2010/main" val="2511111245"/>
              </p:ext>
            </p:extLst>
          </p:nvPr>
        </p:nvGraphicFramePr>
        <p:xfrm>
          <a:off x="259247" y="1247007"/>
          <a:ext cx="6363797" cy="5792888"/>
        </p:xfrm>
        <a:graphic>
          <a:graphicData uri="http://schemas.openxmlformats.org/drawingml/2006/table">
            <a:tbl>
              <a:tblPr firstRow="1" firstCol="1" bandRow="1"/>
              <a:tblGrid>
                <a:gridCol w="3181559">
                  <a:extLst>
                    <a:ext uri="{9D8B030D-6E8A-4147-A177-3AD203B41FA5}">
                      <a16:colId xmlns:a16="http://schemas.microsoft.com/office/drawing/2014/main" val="4181082362"/>
                    </a:ext>
                  </a:extLst>
                </a:gridCol>
                <a:gridCol w="3182238">
                  <a:extLst>
                    <a:ext uri="{9D8B030D-6E8A-4147-A177-3AD203B41FA5}">
                      <a16:colId xmlns:a16="http://schemas.microsoft.com/office/drawing/2014/main" val="1797242615"/>
                    </a:ext>
                  </a:extLst>
                </a:gridCol>
              </a:tblGrid>
              <a:tr h="278387">
                <a:tc gridSpan="2">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algn="ctr">
                        <a:lnSpc>
                          <a:spcPct val="107000"/>
                        </a:lnSpc>
                        <a:spcAft>
                          <a:spcPts val="0"/>
                        </a:spcAft>
                      </a:pPr>
                      <a:r>
                        <a:rPr lang="fr-029" sz="1400" b="1" i="0" kern="1200" dirty="0">
                          <a:solidFill>
                            <a:schemeClr val="accent1">
                              <a:lumMod val="75000"/>
                            </a:schemeClr>
                          </a:solidFill>
                          <a:effectLst/>
                          <a:latin typeface="+mn-lt"/>
                          <a:ea typeface="+mj-ea"/>
                          <a:cs typeface="+mj-cs"/>
                        </a:rPr>
                        <a:t>Exemples de répartition des activités entre PE et assistant</a:t>
                      </a:r>
                      <a:endParaRPr lang="fr-FR" sz="1400" b="1" i="0" dirty="0">
                        <a:solidFill>
                          <a:schemeClr val="accent1">
                            <a:lumMod val="75000"/>
                          </a:schemeClr>
                        </a:solidFill>
                        <a:effectLst/>
                        <a:latin typeface="+mn-lt"/>
                        <a:ea typeface="Calibri" panose="020F0502020204030204" pitchFamily="34" charset="0"/>
                        <a:cs typeface="Times New Roman" panose="02020603050405020304" pitchFamily="18" charset="0"/>
                      </a:endParaRPr>
                    </a:p>
                  </a:txBody>
                  <a:tcPr marL="47555" marR="475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extLst>
                  <a:ext uri="{0D108BD9-81ED-4DB2-BD59-A6C34878D82A}">
                    <a16:rowId xmlns:a16="http://schemas.microsoft.com/office/drawing/2014/main" val="864774973"/>
                  </a:ext>
                </a:extLst>
              </a:tr>
              <a:tr h="997567">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algn="ctr">
                        <a:lnSpc>
                          <a:spcPct val="107000"/>
                        </a:lnSpc>
                        <a:spcAft>
                          <a:spcPts val="0"/>
                        </a:spcAft>
                      </a:pPr>
                      <a:r>
                        <a:rPr lang="fr-FR" sz="1400" b="1" dirty="0">
                          <a:effectLst/>
                          <a:latin typeface="+mn-lt"/>
                          <a:ea typeface="Calibri" panose="020F0502020204030204" pitchFamily="34" charset="0"/>
                          <a:cs typeface="Times New Roman" panose="02020603050405020304" pitchFamily="18" charset="0"/>
                        </a:rPr>
                        <a:t>Avec le PE</a:t>
                      </a:r>
                      <a:endParaRPr lang="fr-FR" sz="1400" dirty="0">
                        <a:effectLst/>
                        <a:latin typeface="+mn-lt"/>
                        <a:ea typeface="Calibri" panose="020F0502020204030204" pitchFamily="34" charset="0"/>
                        <a:cs typeface="Times New Roman" panose="02020603050405020304" pitchFamily="18" charset="0"/>
                      </a:endParaRPr>
                    </a:p>
                    <a:p>
                      <a:pPr algn="ctr">
                        <a:lnSpc>
                          <a:spcPct val="107000"/>
                        </a:lnSpc>
                        <a:spcAft>
                          <a:spcPts val="0"/>
                        </a:spcAft>
                      </a:pPr>
                      <a:r>
                        <a:rPr lang="fr-FR" sz="1400" b="1" dirty="0">
                          <a:effectLst/>
                          <a:latin typeface="+mn-lt"/>
                          <a:ea typeface="Calibri" panose="020F0502020204030204" pitchFamily="34" charset="0"/>
                          <a:cs typeface="Times New Roman" panose="02020603050405020304" pitchFamily="18" charset="0"/>
                        </a:rPr>
                        <a:t> </a:t>
                      </a:r>
                      <a:endParaRPr lang="fr-FR" sz="1400" dirty="0">
                        <a:effectLst/>
                        <a:latin typeface="+mn-lt"/>
                        <a:ea typeface="Calibri" panose="020F0502020204030204" pitchFamily="34" charset="0"/>
                        <a:cs typeface="Times New Roman" panose="02020603050405020304" pitchFamily="18" charset="0"/>
                      </a:endParaRPr>
                    </a:p>
                    <a:p>
                      <a:pPr algn="just">
                        <a:lnSpc>
                          <a:spcPct val="107000"/>
                        </a:lnSpc>
                        <a:spcAft>
                          <a:spcPts val="0"/>
                        </a:spcAft>
                      </a:pPr>
                      <a:r>
                        <a:rPr lang="fr-FR" sz="1400" dirty="0">
                          <a:effectLst/>
                          <a:latin typeface="+mn-lt"/>
                          <a:ea typeface="MingLiU_HKSCS-ExtB" panose="02020500000000000000" pitchFamily="18" charset="-120"/>
                          <a:cs typeface="Times New Roman" panose="02020603050405020304" pitchFamily="18" charset="0"/>
                        </a:rPr>
                        <a:t>Introduction des notions, l’écrit, l’évaluation</a:t>
                      </a:r>
                      <a:endParaRPr lang="fr-FR" sz="1400" dirty="0">
                        <a:effectLst/>
                        <a:latin typeface="+mn-lt"/>
                        <a:ea typeface="Calibri" panose="020F0502020204030204" pitchFamily="34" charset="0"/>
                        <a:cs typeface="Times New Roman" panose="02020603050405020304" pitchFamily="18" charset="0"/>
                      </a:endParaRPr>
                    </a:p>
                  </a:txBody>
                  <a:tcPr marL="47555" marR="475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algn="ctr">
                        <a:lnSpc>
                          <a:spcPct val="107000"/>
                        </a:lnSpc>
                        <a:spcAft>
                          <a:spcPts val="0"/>
                        </a:spcAft>
                      </a:pPr>
                      <a:r>
                        <a:rPr lang="fr-FR" sz="1400" b="1" dirty="0">
                          <a:effectLst/>
                          <a:latin typeface="+mn-lt"/>
                          <a:ea typeface="Calibri" panose="020F0502020204030204" pitchFamily="34" charset="0"/>
                          <a:cs typeface="Times New Roman" panose="02020603050405020304" pitchFamily="18" charset="0"/>
                        </a:rPr>
                        <a:t>Avec l</a:t>
                      </a:r>
                      <a:r>
                        <a:rPr lang="fr-FR" sz="1400" b="1" dirty="0">
                          <a:effectLst/>
                          <a:latin typeface="+mn-lt"/>
                          <a:ea typeface="MingLiU_HKSCS-ExtB" panose="02020500000000000000" pitchFamily="18" charset="-120"/>
                          <a:cs typeface="Times New Roman" panose="02020603050405020304" pitchFamily="18" charset="0"/>
                        </a:rPr>
                        <a:t>’</a:t>
                      </a:r>
                      <a:r>
                        <a:rPr lang="fr-FR" sz="1400" b="1" dirty="0">
                          <a:effectLst/>
                          <a:latin typeface="+mn-lt"/>
                          <a:ea typeface="Calibri" panose="020F0502020204030204" pitchFamily="34" charset="0"/>
                          <a:cs typeface="Times New Roman" panose="02020603050405020304" pitchFamily="18" charset="0"/>
                        </a:rPr>
                        <a:t>assistant</a:t>
                      </a:r>
                      <a:endParaRPr lang="fr-FR" sz="1400" dirty="0">
                        <a:effectLst/>
                        <a:latin typeface="+mn-lt"/>
                        <a:ea typeface="Calibri" panose="020F0502020204030204" pitchFamily="34" charset="0"/>
                        <a:cs typeface="Times New Roman" panose="02020603050405020304" pitchFamily="18" charset="0"/>
                      </a:endParaRPr>
                    </a:p>
                    <a:p>
                      <a:pPr algn="ctr">
                        <a:lnSpc>
                          <a:spcPct val="107000"/>
                        </a:lnSpc>
                        <a:spcAft>
                          <a:spcPts val="0"/>
                        </a:spcAft>
                      </a:pPr>
                      <a:r>
                        <a:rPr lang="fr-FR" sz="1400" b="1" dirty="0">
                          <a:effectLst/>
                          <a:latin typeface="+mn-lt"/>
                          <a:ea typeface="Calibri" panose="020F0502020204030204" pitchFamily="34" charset="0"/>
                          <a:cs typeface="Times New Roman" panose="02020603050405020304" pitchFamily="18" charset="0"/>
                        </a:rPr>
                        <a:t> </a:t>
                      </a:r>
                    </a:p>
                    <a:p>
                      <a:pPr algn="just">
                        <a:lnSpc>
                          <a:spcPct val="107000"/>
                        </a:lnSpc>
                        <a:spcAft>
                          <a:spcPts val="0"/>
                        </a:spcAft>
                      </a:pPr>
                      <a:r>
                        <a:rPr lang="fr-FR" sz="1400" dirty="0">
                          <a:effectLst/>
                          <a:latin typeface="+mn-lt"/>
                          <a:ea typeface="MingLiU_HKSCS-ExtB" panose="02020500000000000000" pitchFamily="18" charset="-120"/>
                          <a:cs typeface="Times New Roman" panose="02020603050405020304" pitchFamily="18" charset="0"/>
                        </a:rPr>
                        <a:t>Réinvestissement, découverte des aspects culturels, projets</a:t>
                      </a:r>
                      <a:r>
                        <a:rPr lang="fr-FR" sz="1400" dirty="0">
                          <a:effectLst/>
                          <a:latin typeface="+mn-lt"/>
                          <a:ea typeface="Calibri" panose="020F0502020204030204" pitchFamily="34" charset="0"/>
                          <a:cs typeface="Times New Roman" panose="02020603050405020304" pitchFamily="18" charset="0"/>
                        </a:rPr>
                        <a:t> </a:t>
                      </a:r>
                    </a:p>
                  </a:txBody>
                  <a:tcPr marL="47555" marR="475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04199002"/>
                  </a:ext>
                </a:extLst>
              </a:tr>
              <a:tr h="2510647">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a:lnSpc>
                          <a:spcPct val="107000"/>
                        </a:lnSpc>
                        <a:spcAft>
                          <a:spcPts val="0"/>
                        </a:spcAft>
                      </a:pPr>
                      <a:r>
                        <a:rPr lang="fr-FR" sz="1400" b="1" dirty="0">
                          <a:effectLst/>
                          <a:latin typeface="+mn-lt"/>
                          <a:ea typeface="Calibri" panose="020F0502020204030204" pitchFamily="34" charset="0"/>
                          <a:cs typeface="Times New Roman" panose="02020603050405020304" pitchFamily="18" charset="0"/>
                        </a:rPr>
                        <a:t>Découverte : </a:t>
                      </a:r>
                      <a:endParaRPr lang="fr-FR" sz="1400" dirty="0">
                        <a:effectLst/>
                        <a:latin typeface="+mn-lt"/>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fr-FR" sz="1400" dirty="0">
                          <a:effectLst/>
                          <a:latin typeface="+mn-lt"/>
                          <a:ea typeface="Calibri" panose="020F0502020204030204" pitchFamily="34" charset="0"/>
                          <a:cs typeface="Times New Roman" panose="02020603050405020304" pitchFamily="18" charset="0"/>
                        </a:rPr>
                        <a:t>Présentation du lexique</a:t>
                      </a:r>
                    </a:p>
                    <a:p>
                      <a:pPr marL="342900" lvl="0" indent="-342900">
                        <a:lnSpc>
                          <a:spcPct val="107000"/>
                        </a:lnSpc>
                        <a:spcAft>
                          <a:spcPts val="0"/>
                        </a:spcAft>
                        <a:buFont typeface="Calibri" panose="020F0502020204030204" pitchFamily="34" charset="0"/>
                        <a:buChar char="-"/>
                      </a:pPr>
                      <a:r>
                        <a:rPr lang="fr-FR" sz="1400" dirty="0">
                          <a:effectLst/>
                          <a:latin typeface="+mn-lt"/>
                          <a:ea typeface="Calibri" panose="020F0502020204030204" pitchFamily="34" charset="0"/>
                          <a:cs typeface="Times New Roman" panose="02020603050405020304" pitchFamily="18" charset="0"/>
                        </a:rPr>
                        <a:t>Présentation des formules permettant d’utiliser le lexique enseigné</a:t>
                      </a:r>
                    </a:p>
                    <a:p>
                      <a:pPr marL="457200">
                        <a:lnSpc>
                          <a:spcPct val="107000"/>
                        </a:lnSpc>
                        <a:spcAft>
                          <a:spcPts val="0"/>
                        </a:spcAft>
                      </a:pPr>
                      <a:r>
                        <a:rPr lang="fr-FR" sz="1400" b="1" dirty="0">
                          <a:effectLst/>
                          <a:latin typeface="+mn-lt"/>
                          <a:ea typeface="Calibri" panose="020F0502020204030204" pitchFamily="34" charset="0"/>
                          <a:cs typeface="Times New Roman" panose="02020603050405020304" pitchFamily="18" charset="0"/>
                        </a:rPr>
                        <a:t>Elaboration :</a:t>
                      </a:r>
                      <a:endParaRPr lang="fr-FR" sz="1400" dirty="0">
                        <a:effectLst/>
                        <a:latin typeface="+mn-lt"/>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fr-FR" sz="1400" dirty="0">
                          <a:effectLst/>
                          <a:latin typeface="+mn-lt"/>
                          <a:ea typeface="Calibri" panose="020F0502020204030204" pitchFamily="34" charset="0"/>
                          <a:cs typeface="Times New Roman" panose="02020603050405020304" pitchFamily="18" charset="0"/>
                        </a:rPr>
                        <a:t>De questions sur le mode de vie de l’assistant (écoles, sport, jeux, repas etc.)</a:t>
                      </a:r>
                    </a:p>
                  </a:txBody>
                  <a:tcPr marL="47555" marR="475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a:lnSpc>
                          <a:spcPct val="107000"/>
                        </a:lnSpc>
                        <a:spcAft>
                          <a:spcPts val="0"/>
                        </a:spcAft>
                      </a:pPr>
                      <a:r>
                        <a:rPr lang="fr-FR" sz="1400" b="1" dirty="0">
                          <a:effectLst/>
                          <a:latin typeface="+mn-lt"/>
                          <a:ea typeface="Calibri" panose="020F0502020204030204" pitchFamily="34" charset="0"/>
                          <a:cs typeface="Times New Roman" panose="02020603050405020304" pitchFamily="18" charset="0"/>
                        </a:rPr>
                        <a:t>Réinvestissement :</a:t>
                      </a:r>
                      <a:endParaRPr lang="fr-FR" sz="1400" dirty="0">
                        <a:effectLst/>
                        <a:latin typeface="+mn-lt"/>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fr-FR" sz="1400" dirty="0">
                          <a:effectLst/>
                          <a:latin typeface="+mn-lt"/>
                          <a:ea typeface="Calibri" panose="020F0502020204030204" pitchFamily="34" charset="0"/>
                          <a:cs typeface="Times New Roman" panose="02020603050405020304" pitchFamily="18" charset="0"/>
                        </a:rPr>
                        <a:t>Mémorisation d’un chant reprenant le lexique</a:t>
                      </a:r>
                    </a:p>
                    <a:p>
                      <a:pPr marL="342900" lvl="0" indent="-342900">
                        <a:lnSpc>
                          <a:spcPct val="107000"/>
                        </a:lnSpc>
                        <a:spcAft>
                          <a:spcPts val="0"/>
                        </a:spcAft>
                        <a:buFont typeface="Calibri" panose="020F0502020204030204" pitchFamily="34" charset="0"/>
                        <a:buChar char="-"/>
                      </a:pPr>
                      <a:r>
                        <a:rPr lang="fr-FR" sz="1400" dirty="0">
                          <a:effectLst/>
                          <a:latin typeface="+mn-lt"/>
                          <a:ea typeface="Calibri" panose="020F0502020204030204" pitchFamily="34" charset="0"/>
                          <a:cs typeface="Times New Roman" panose="02020603050405020304" pitchFamily="18" charset="0"/>
                        </a:rPr>
                        <a:t>Jeu (memory, bingo etc.)</a:t>
                      </a:r>
                    </a:p>
                    <a:p>
                      <a:pPr marL="342900" lvl="0" indent="-342900">
                        <a:lnSpc>
                          <a:spcPct val="107000"/>
                        </a:lnSpc>
                        <a:spcAft>
                          <a:spcPts val="0"/>
                        </a:spcAft>
                        <a:buFont typeface="Calibri" panose="020F0502020204030204" pitchFamily="34" charset="0"/>
                        <a:buChar char="-"/>
                      </a:pPr>
                      <a:r>
                        <a:rPr lang="fr-FR" sz="1400" dirty="0">
                          <a:effectLst/>
                          <a:latin typeface="+mn-lt"/>
                          <a:ea typeface="Calibri" panose="020F0502020204030204" pitchFamily="34" charset="0"/>
                          <a:cs typeface="Times New Roman" panose="02020603050405020304" pitchFamily="18" charset="0"/>
                        </a:rPr>
                        <a:t>Consignes </a:t>
                      </a:r>
                    </a:p>
                    <a:p>
                      <a:pPr marL="457200">
                        <a:lnSpc>
                          <a:spcPct val="107000"/>
                        </a:lnSpc>
                        <a:spcAft>
                          <a:spcPts val="0"/>
                        </a:spcAft>
                      </a:pPr>
                      <a:r>
                        <a:rPr lang="fr-FR" sz="1400" b="1" dirty="0">
                          <a:effectLst/>
                          <a:latin typeface="+mn-lt"/>
                          <a:ea typeface="Calibri" panose="020F0502020204030204" pitchFamily="34" charset="0"/>
                          <a:cs typeface="Times New Roman" panose="02020603050405020304" pitchFamily="18" charset="0"/>
                        </a:rPr>
                        <a:t>Apport culturel :</a:t>
                      </a:r>
                      <a:endParaRPr lang="fr-FR" sz="1400" dirty="0">
                        <a:effectLst/>
                        <a:latin typeface="+mn-lt"/>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fr-FR" sz="1400" dirty="0">
                          <a:effectLst/>
                          <a:latin typeface="+mn-lt"/>
                          <a:ea typeface="Calibri" panose="020F0502020204030204" pitchFamily="34" charset="0"/>
                          <a:cs typeface="Times New Roman" panose="02020603050405020304" pitchFamily="18" charset="0"/>
                        </a:rPr>
                        <a:t>Réponses de l’assistant (avec éventuellement des supports : monnaie, photos etc.)</a:t>
                      </a:r>
                    </a:p>
                    <a:p>
                      <a:pPr marL="457200">
                        <a:lnSpc>
                          <a:spcPct val="107000"/>
                        </a:lnSpc>
                        <a:spcAft>
                          <a:spcPts val="0"/>
                        </a:spcAft>
                      </a:pPr>
                      <a:r>
                        <a:rPr lang="fr-FR" sz="1400" dirty="0">
                          <a:effectLst/>
                          <a:latin typeface="+mn-lt"/>
                          <a:ea typeface="Calibri" panose="020F0502020204030204" pitchFamily="34" charset="0"/>
                          <a:cs typeface="Times New Roman" panose="02020603050405020304" pitchFamily="18" charset="0"/>
                        </a:rPr>
                        <a:t> </a:t>
                      </a:r>
                    </a:p>
                  </a:txBody>
                  <a:tcPr marL="47555" marR="475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18652806"/>
                  </a:ext>
                </a:extLst>
              </a:tr>
              <a:tr h="2006287">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a:lnSpc>
                          <a:spcPct val="107000"/>
                        </a:lnSpc>
                        <a:spcAft>
                          <a:spcPts val="0"/>
                        </a:spcAft>
                      </a:pPr>
                      <a:r>
                        <a:rPr lang="fr-FR" sz="1400" b="1" dirty="0">
                          <a:effectLst/>
                          <a:latin typeface="+mn-lt"/>
                          <a:ea typeface="Calibri" panose="020F0502020204030204" pitchFamily="34" charset="0"/>
                          <a:cs typeface="Times New Roman" panose="02020603050405020304" pitchFamily="18" charset="0"/>
                        </a:rPr>
                        <a:t>Travail sur l’écrit, élaboration de projet, évaluation</a:t>
                      </a:r>
                      <a:endParaRPr lang="fr-FR" sz="1400" dirty="0">
                        <a:effectLst/>
                        <a:latin typeface="+mn-lt"/>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fr-FR" sz="1400" dirty="0">
                          <a:effectLst/>
                          <a:latin typeface="+mn-lt"/>
                          <a:ea typeface="Calibri" panose="020F0502020204030204" pitchFamily="34" charset="0"/>
                          <a:cs typeface="Times New Roman" panose="02020603050405020304" pitchFamily="18" charset="0"/>
                        </a:rPr>
                        <a:t>Reprise des chants durant la semaine</a:t>
                      </a:r>
                    </a:p>
                    <a:p>
                      <a:pPr marL="342900" lvl="0" indent="-342900">
                        <a:lnSpc>
                          <a:spcPct val="107000"/>
                        </a:lnSpc>
                        <a:spcAft>
                          <a:spcPts val="0"/>
                        </a:spcAft>
                        <a:buFont typeface="Calibri" panose="020F0502020204030204" pitchFamily="34" charset="0"/>
                        <a:buChar char="-"/>
                      </a:pPr>
                      <a:r>
                        <a:rPr lang="fr-FR" sz="1400" dirty="0">
                          <a:effectLst/>
                          <a:latin typeface="+mn-lt"/>
                          <a:ea typeface="Calibri" panose="020F0502020204030204" pitchFamily="34" charset="0"/>
                          <a:cs typeface="Times New Roman" panose="02020603050405020304" pitchFamily="18" charset="0"/>
                        </a:rPr>
                        <a:t>Reprise des situations de communication</a:t>
                      </a:r>
                    </a:p>
                    <a:p>
                      <a:pPr marL="342900" lvl="0" indent="-342900">
                        <a:lnSpc>
                          <a:spcPct val="107000"/>
                        </a:lnSpc>
                        <a:spcAft>
                          <a:spcPts val="0"/>
                        </a:spcAft>
                        <a:buFont typeface="Calibri" panose="020F0502020204030204" pitchFamily="34" charset="0"/>
                        <a:buChar char="-"/>
                      </a:pPr>
                      <a:r>
                        <a:rPr lang="fr-FR" sz="1400" dirty="0">
                          <a:effectLst/>
                          <a:latin typeface="+mn-lt"/>
                          <a:ea typeface="Calibri" panose="020F0502020204030204" pitchFamily="34" charset="0"/>
                          <a:cs typeface="Times New Roman" panose="02020603050405020304" pitchFamily="18" charset="0"/>
                        </a:rPr>
                        <a:t>Réalisation d’un album, d’une saynète</a:t>
                      </a:r>
                    </a:p>
                  </a:txBody>
                  <a:tcPr marL="47555" marR="475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a:lnSpc>
                          <a:spcPct val="107000"/>
                        </a:lnSpc>
                        <a:spcAft>
                          <a:spcPts val="0"/>
                        </a:spcAft>
                      </a:pPr>
                      <a:r>
                        <a:rPr lang="fr-FR" sz="1400" b="1" dirty="0">
                          <a:effectLst/>
                          <a:latin typeface="+mn-lt"/>
                          <a:ea typeface="Calibri" panose="020F0502020204030204" pitchFamily="34" charset="0"/>
                          <a:cs typeface="Times New Roman" panose="02020603050405020304" pitchFamily="18" charset="0"/>
                        </a:rPr>
                        <a:t>Prolongement :</a:t>
                      </a:r>
                      <a:endParaRPr lang="fr-FR" sz="1400" dirty="0">
                        <a:effectLst/>
                        <a:latin typeface="+mn-lt"/>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fr-FR" sz="1400" dirty="0">
                          <a:effectLst/>
                          <a:latin typeface="+mn-lt"/>
                          <a:ea typeface="Calibri" panose="020F0502020204030204" pitchFamily="34" charset="0"/>
                          <a:cs typeface="Times New Roman" panose="02020603050405020304" pitchFamily="18" charset="0"/>
                        </a:rPr>
                        <a:t>Situation de communication authentiques (lexique étudié)</a:t>
                      </a:r>
                    </a:p>
                    <a:p>
                      <a:pPr marL="342900" lvl="0" indent="-342900">
                        <a:lnSpc>
                          <a:spcPct val="107000"/>
                        </a:lnSpc>
                        <a:spcAft>
                          <a:spcPts val="0"/>
                        </a:spcAft>
                        <a:buFont typeface="Calibri" panose="020F0502020204030204" pitchFamily="34" charset="0"/>
                        <a:buChar char="-"/>
                      </a:pPr>
                      <a:r>
                        <a:rPr lang="fr-FR" sz="1400" dirty="0">
                          <a:effectLst/>
                          <a:latin typeface="+mn-lt"/>
                          <a:ea typeface="Calibri" panose="020F0502020204030204" pitchFamily="34" charset="0"/>
                          <a:cs typeface="Times New Roman" panose="02020603050405020304" pitchFamily="18" charset="0"/>
                        </a:rPr>
                        <a:t>Lectures d’albums</a:t>
                      </a:r>
                    </a:p>
                    <a:p>
                      <a:pPr marL="342900" lvl="0" indent="-342900">
                        <a:lnSpc>
                          <a:spcPct val="107000"/>
                        </a:lnSpc>
                        <a:spcAft>
                          <a:spcPts val="0"/>
                        </a:spcAft>
                        <a:buFont typeface="Calibri" panose="020F0502020204030204" pitchFamily="34" charset="0"/>
                        <a:buChar char="-"/>
                      </a:pPr>
                      <a:r>
                        <a:rPr lang="fr-FR" sz="1400" dirty="0">
                          <a:effectLst/>
                          <a:latin typeface="+mn-lt"/>
                          <a:ea typeface="Calibri" panose="020F0502020204030204" pitchFamily="34" charset="0"/>
                          <a:cs typeface="Times New Roman" panose="02020603050405020304" pitchFamily="18" charset="0"/>
                        </a:rPr>
                        <a:t>Mémorisation de chants appris dans son pays d’origine</a:t>
                      </a:r>
                    </a:p>
                    <a:p>
                      <a:pPr marL="342900" lvl="0" indent="-342900">
                        <a:lnSpc>
                          <a:spcPct val="107000"/>
                        </a:lnSpc>
                        <a:spcAft>
                          <a:spcPts val="0"/>
                        </a:spcAft>
                        <a:buFont typeface="Calibri" panose="020F0502020204030204" pitchFamily="34" charset="0"/>
                        <a:buChar char="-"/>
                      </a:pPr>
                      <a:r>
                        <a:rPr lang="fr-FR" sz="1400" dirty="0">
                          <a:effectLst/>
                          <a:latin typeface="+mn-lt"/>
                          <a:ea typeface="Calibri" panose="020F0502020204030204" pitchFamily="34" charset="0"/>
                          <a:cs typeface="Times New Roman" panose="02020603050405020304" pitchFamily="18" charset="0"/>
                        </a:rPr>
                        <a:t>Mise en scène d’albums, d’histoires</a:t>
                      </a:r>
                    </a:p>
                  </a:txBody>
                  <a:tcPr marL="47555" marR="475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79373920"/>
                  </a:ext>
                </a:extLst>
              </a:tr>
            </a:tbl>
          </a:graphicData>
        </a:graphic>
      </p:graphicFrame>
      <p:sp>
        <p:nvSpPr>
          <p:cNvPr id="5" name="Rectangle 4">
            <a:extLst>
              <a:ext uri="{FF2B5EF4-FFF2-40B4-BE49-F238E27FC236}">
                <a16:creationId xmlns:a16="http://schemas.microsoft.com/office/drawing/2014/main" id="{4DB70CB1-0E69-457F-83E6-41A82B60B450}"/>
              </a:ext>
            </a:extLst>
          </p:cNvPr>
          <p:cNvSpPr/>
          <p:nvPr/>
        </p:nvSpPr>
        <p:spPr>
          <a:xfrm>
            <a:off x="239487" y="7239397"/>
            <a:ext cx="6403319" cy="1567801"/>
          </a:xfrm>
          <a:prstGeom prst="rect">
            <a:avLst/>
          </a:prstGeom>
          <a:gradFill>
            <a:gsLst>
              <a:gs pos="18000">
                <a:schemeClr val="bg1"/>
              </a:gs>
              <a:gs pos="0">
                <a:schemeClr val="accent1">
                  <a:lumMod val="45000"/>
                  <a:lumOff val="55000"/>
                </a:schemeClr>
              </a:gs>
              <a:gs pos="100000">
                <a:schemeClr val="accent1">
                  <a:lumMod val="45000"/>
                  <a:lumOff val="55000"/>
                </a:schemeClr>
              </a:gs>
              <a:gs pos="100000">
                <a:schemeClr val="accent1">
                  <a:lumMod val="30000"/>
                  <a:lumOff val="70000"/>
                </a:schemeClr>
              </a:gs>
            </a:gsLst>
            <a:lin ang="6000000" scaled="0"/>
          </a:gradFill>
        </p:spPr>
        <p:txBody>
          <a:bodyPr wrap="square">
            <a:spAutoFit/>
          </a:bodyPr>
          <a:lstStyle/>
          <a:p>
            <a:pPr>
              <a:lnSpc>
                <a:spcPct val="107000"/>
              </a:lnSpc>
              <a:spcAft>
                <a:spcPts val="800"/>
              </a:spcAft>
            </a:pPr>
            <a:r>
              <a:rPr lang="fr-FR" sz="1400" b="1" dirty="0">
                <a:solidFill>
                  <a:srgbClr val="000000"/>
                </a:solidFill>
                <a:ea typeface="Calibri" panose="020F0502020204030204" pitchFamily="34" charset="0"/>
                <a:cs typeface="Times New Roman" panose="02020603050405020304" pitchFamily="18" charset="0"/>
              </a:rPr>
              <a:t>En résumé :</a:t>
            </a:r>
          </a:p>
          <a:p>
            <a:pPr marL="342900" indent="-342900">
              <a:lnSpc>
                <a:spcPct val="107000"/>
              </a:lnSpc>
              <a:buFont typeface="Wingdings" panose="05000000000000000000" pitchFamily="2" charset="2"/>
              <a:buChar char=""/>
            </a:pPr>
            <a:r>
              <a:rPr lang="fr-FR" sz="1400" dirty="0">
                <a:solidFill>
                  <a:srgbClr val="000000"/>
                </a:solidFill>
                <a:ea typeface="Calibri" panose="020F0502020204030204" pitchFamily="34" charset="0"/>
                <a:cs typeface="Times New Roman" panose="02020603050405020304" pitchFamily="18" charset="0"/>
              </a:rPr>
              <a:t>L’enseignant est garant de la pédagogie (objectifs, contenus, progression, etc.) et de la discipline en classe.</a:t>
            </a:r>
          </a:p>
          <a:p>
            <a:pPr marL="228600">
              <a:lnSpc>
                <a:spcPct val="107000"/>
              </a:lnSpc>
            </a:pPr>
            <a:r>
              <a:rPr lang="fr-FR" sz="1400" dirty="0">
                <a:solidFill>
                  <a:srgbClr val="000000"/>
                </a:solidFill>
                <a:ea typeface="Calibri" panose="020F0502020204030204" pitchFamily="34" charset="0"/>
                <a:cs typeface="Times New Roman" panose="02020603050405020304" pitchFamily="18" charset="0"/>
              </a:rPr>
              <a:t> </a:t>
            </a:r>
          </a:p>
          <a:p>
            <a:pPr marL="342900" indent="-342900">
              <a:lnSpc>
                <a:spcPct val="107000"/>
              </a:lnSpc>
              <a:spcAft>
                <a:spcPts val="800"/>
              </a:spcAft>
              <a:buFont typeface="Wingdings" panose="05000000000000000000" pitchFamily="2" charset="2"/>
              <a:buChar char=""/>
            </a:pPr>
            <a:r>
              <a:rPr lang="fr-FR" sz="1400" dirty="0">
                <a:solidFill>
                  <a:srgbClr val="000000"/>
                </a:solidFill>
                <a:ea typeface="Calibri" panose="020F0502020204030204" pitchFamily="34" charset="0"/>
                <a:cs typeface="Times New Roman" panose="02020603050405020304" pitchFamily="18" charset="0"/>
              </a:rPr>
              <a:t> L’assistant est garant de la qualité et de l’authenticité de la langue et de la culture. </a:t>
            </a:r>
          </a:p>
        </p:txBody>
      </p:sp>
      <p:pic>
        <p:nvPicPr>
          <p:cNvPr id="4099" name="Image 110">
            <a:extLst>
              <a:ext uri="{FF2B5EF4-FFF2-40B4-BE49-F238E27FC236}">
                <a16:creationId xmlns:a16="http://schemas.microsoft.com/office/drawing/2014/main" id="{7D2A1794-96B7-4D05-80D9-BD4DA0CC08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4189" y="61614"/>
            <a:ext cx="5028291" cy="923925"/>
          </a:xfrm>
          <a:prstGeom prst="rect">
            <a:avLst/>
          </a:prstGeom>
          <a:noFill/>
          <a:extLst>
            <a:ext uri="{909E8E84-426E-40DD-AFC4-6F175D3DCCD1}">
              <a14:hiddenFill xmlns:a14="http://schemas.microsoft.com/office/drawing/2010/main">
                <a:solidFill>
                  <a:srgbClr val="FFFFFF"/>
                </a:solidFill>
              </a14:hiddenFill>
            </a:ext>
          </a:extLst>
        </p:spPr>
      </p:pic>
      <p:pic>
        <p:nvPicPr>
          <p:cNvPr id="4098" name="Image 111">
            <a:extLst>
              <a:ext uri="{FF2B5EF4-FFF2-40B4-BE49-F238E27FC236}">
                <a16:creationId xmlns:a16="http://schemas.microsoft.com/office/drawing/2014/main" id="{130A533E-66CC-4FE1-BA7D-75D82187BE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614" y="80718"/>
            <a:ext cx="742950" cy="533400"/>
          </a:xfrm>
          <a:prstGeom prst="rect">
            <a:avLst/>
          </a:prstGeom>
          <a:noFill/>
          <a:extLst>
            <a:ext uri="{909E8E84-426E-40DD-AFC4-6F175D3DCCD1}">
              <a14:hiddenFill xmlns:a14="http://schemas.microsoft.com/office/drawing/2010/main">
                <a:solidFill>
                  <a:srgbClr val="FFFFFF"/>
                </a:solidFill>
              </a14:hiddenFill>
            </a:ext>
          </a:extLst>
        </p:spPr>
      </p:pic>
      <p:pic>
        <p:nvPicPr>
          <p:cNvPr id="4097" name="Image 112" descr="entete_mission_LVE">
            <a:extLst>
              <a:ext uri="{FF2B5EF4-FFF2-40B4-BE49-F238E27FC236}">
                <a16:creationId xmlns:a16="http://schemas.microsoft.com/office/drawing/2014/main" id="{AC6A7AFE-B1CB-4D50-B26A-06F1646AAB2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39294" r="3778"/>
          <a:stretch>
            <a:fillRect/>
          </a:stretch>
        </p:blipFill>
        <p:spPr bwMode="auto">
          <a:xfrm>
            <a:off x="941239" y="149152"/>
            <a:ext cx="676275" cy="48577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extLst>
              <a:ext uri="{FF2B5EF4-FFF2-40B4-BE49-F238E27FC236}">
                <a16:creationId xmlns:a16="http://schemas.microsoft.com/office/drawing/2014/main" id="{DF1C90A5-E23B-4BC9-850D-5E208B20D57A}"/>
              </a:ext>
            </a:extLst>
          </p:cNvPr>
          <p:cNvSpPr>
            <a:spLocks noChangeArrowheads="1"/>
          </p:cNvSpPr>
          <p:nvPr/>
        </p:nvSpPr>
        <p:spPr bwMode="auto">
          <a:xfrm>
            <a:off x="874564" y="-35267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 name="Rectangle 5">
            <a:extLst>
              <a:ext uri="{FF2B5EF4-FFF2-40B4-BE49-F238E27FC236}">
                <a16:creationId xmlns:a16="http://schemas.microsoft.com/office/drawing/2014/main" id="{D37BBDE7-B274-4BBC-9C0F-21DDAD195825}"/>
              </a:ext>
            </a:extLst>
          </p:cNvPr>
          <p:cNvSpPr>
            <a:spLocks noChangeArrowheads="1"/>
          </p:cNvSpPr>
          <p:nvPr/>
        </p:nvSpPr>
        <p:spPr bwMode="auto">
          <a:xfrm>
            <a:off x="874564" y="10453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sp>
        <p:nvSpPr>
          <p:cNvPr id="8" name="Rectangle 6">
            <a:extLst>
              <a:ext uri="{FF2B5EF4-FFF2-40B4-BE49-F238E27FC236}">
                <a16:creationId xmlns:a16="http://schemas.microsoft.com/office/drawing/2014/main" id="{D7E7E770-0E77-49DD-B366-03E0910253EC}"/>
              </a:ext>
            </a:extLst>
          </p:cNvPr>
          <p:cNvSpPr>
            <a:spLocks noChangeArrowheads="1"/>
          </p:cNvSpPr>
          <p:nvPr/>
        </p:nvSpPr>
        <p:spPr bwMode="auto">
          <a:xfrm>
            <a:off x="874564" y="10453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9" name="Rectangle 7">
            <a:extLst>
              <a:ext uri="{FF2B5EF4-FFF2-40B4-BE49-F238E27FC236}">
                <a16:creationId xmlns:a16="http://schemas.microsoft.com/office/drawing/2014/main" id="{59E0F6E7-71FF-4A47-88F9-F4D6BAAF785C}"/>
              </a:ext>
            </a:extLst>
          </p:cNvPr>
          <p:cNvSpPr>
            <a:spLocks noChangeArrowheads="1"/>
          </p:cNvSpPr>
          <p:nvPr/>
        </p:nvSpPr>
        <p:spPr bwMode="auto">
          <a:xfrm>
            <a:off x="874564" y="590305"/>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1pPr>
            <a:lvl2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2pPr>
            <a:lvl3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3pPr>
            <a:lvl4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4pPr>
            <a:lvl5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5pPr>
            <a:lvl6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6pPr>
            <a:lvl7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7pPr>
            <a:lvl8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8pPr>
            <a:lvl9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fr-FR" altLang="fr-FR" sz="900" b="0" i="0" u="none" strike="noStrike" cap="none" normalizeH="0" baseline="0" bmk="_Hlk49758744">
                <a:ln>
                  <a:noFill/>
                </a:ln>
                <a:solidFill>
                  <a:schemeClr val="tx1"/>
                </a:solidFill>
                <a:effectLst/>
                <a:latin typeface="Lucida Handwriting" panose="03010101010101010101" pitchFamily="66" charset="0"/>
                <a:ea typeface="Calibri" panose="020F0502020204030204" pitchFamily="34" charset="0"/>
                <a:cs typeface="Times New Roman" panose="02020603050405020304" pitchFamily="18" charset="0"/>
              </a:rPr>
              <a:t>1</a:t>
            </a:r>
            <a:r>
              <a:rPr kumimoji="0" lang="fr-FR" altLang="fr-FR" sz="900" b="0" i="0" u="none" strike="noStrike" cap="none" normalizeH="0" baseline="30000" bmk="_Hlk49758744">
                <a:ln>
                  <a:noFill/>
                </a:ln>
                <a:solidFill>
                  <a:schemeClr val="tx1"/>
                </a:solidFill>
                <a:effectLst/>
                <a:latin typeface="Lucida Handwriting" panose="03010101010101010101" pitchFamily="66" charset="0"/>
                <a:ea typeface="Calibri" panose="020F0502020204030204" pitchFamily="34" charset="0"/>
                <a:cs typeface="Times New Roman" panose="02020603050405020304" pitchFamily="18" charset="0"/>
              </a:rPr>
              <a:t>er</a:t>
            </a:r>
            <a:r>
              <a:rPr kumimoji="0" lang="fr-FR" altLang="fr-FR" sz="900" b="0" i="0" u="none" strike="noStrike" cap="none" normalizeH="0" baseline="0" bmk="_Hlk49758744">
                <a:ln>
                  <a:noFill/>
                </a:ln>
                <a:solidFill>
                  <a:schemeClr val="tx1"/>
                </a:solidFill>
                <a:effectLst/>
                <a:latin typeface="Lucida Handwriting" panose="03010101010101010101" pitchFamily="66" charset="0"/>
                <a:ea typeface="Calibri" panose="020F0502020204030204" pitchFamily="34" charset="0"/>
                <a:cs typeface="Times New Roman" panose="02020603050405020304" pitchFamily="18" charset="0"/>
              </a:rPr>
              <a:t> degr</a:t>
            </a:r>
            <a:r>
              <a:rPr kumimoji="0" lang="fr-FR" altLang="fr-FR" sz="900" b="0" i="0" u="none" strike="noStrike" cap="none" normalizeH="0" baseline="0" bmk="_Hlk49758744">
                <a:ln>
                  <a:noFill/>
                </a:ln>
                <a:solidFill>
                  <a:schemeClr val="tx1"/>
                </a:solidFill>
                <a:effectLst/>
                <a:latin typeface="Tahoma" panose="020B0604030504040204" pitchFamily="34" charset="0"/>
                <a:ea typeface="Calibri" panose="020F0502020204030204" pitchFamily="34" charset="0"/>
                <a:cs typeface="Times New Roman" panose="02020603050405020304" pitchFamily="18" charset="0"/>
              </a:rPr>
              <a:t>é</a:t>
            </a:r>
            <a:r>
              <a:rPr kumimoji="0" lang="fr-FR" altLang="fr-FR" sz="900" b="0" i="0" u="none" strike="noStrike" cap="none" normalizeH="0" baseline="0">
                <a:ln>
                  <a:noFill/>
                </a:ln>
                <a:solidFill>
                  <a:schemeClr val="tx1"/>
                </a:solidFill>
                <a:effectLst/>
                <a:latin typeface="Tahoma" panose="020B0604030504040204" pitchFamily="34" charset="0"/>
                <a:ea typeface="Tahoma" panose="020B0604030504040204" pitchFamily="34" charset="0"/>
                <a:cs typeface="Times New Roman" panose="02020603050405020304" pitchFamily="18"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38010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18000">
              <a:schemeClr val="bg1"/>
            </a:gs>
            <a:gs pos="0">
              <a:schemeClr val="accent1">
                <a:lumMod val="45000"/>
                <a:lumOff val="55000"/>
              </a:schemeClr>
            </a:gs>
            <a:gs pos="100000">
              <a:schemeClr val="accent1">
                <a:lumMod val="45000"/>
                <a:lumOff val="55000"/>
              </a:schemeClr>
            </a:gs>
            <a:gs pos="100000">
              <a:schemeClr val="accent1">
                <a:lumMod val="30000"/>
                <a:lumOff val="70000"/>
              </a:schemeClr>
            </a:gs>
          </a:gsLst>
          <a:lin ang="6000000" scaled="0"/>
        </a:gradFill>
        <a:effectLst/>
      </p:bgPr>
    </p:bg>
    <p:spTree>
      <p:nvGrpSpPr>
        <p:cNvPr id="1" name=""/>
        <p:cNvGrpSpPr/>
        <p:nvPr/>
      </p:nvGrpSpPr>
      <p:grpSpPr>
        <a:xfrm>
          <a:off x="0" y="0"/>
          <a:ext cx="0" cy="0"/>
          <a:chOff x="0" y="0"/>
          <a:chExt cx="0" cy="0"/>
        </a:xfrm>
      </p:grpSpPr>
      <p:sp useBgFill="1">
        <p:nvSpPr>
          <p:cNvPr id="4" name="Espace réservé du contenu 2">
            <a:extLst>
              <a:ext uri="{FF2B5EF4-FFF2-40B4-BE49-F238E27FC236}">
                <a16:creationId xmlns:a16="http://schemas.microsoft.com/office/drawing/2014/main" id="{370E5C50-8E52-4D1F-846D-DCB0C0B6044B}"/>
              </a:ext>
            </a:extLst>
          </p:cNvPr>
          <p:cNvSpPr txBox="1">
            <a:spLocks/>
          </p:cNvSpPr>
          <p:nvPr/>
        </p:nvSpPr>
        <p:spPr>
          <a:xfrm>
            <a:off x="198372" y="963080"/>
            <a:ext cx="6515672" cy="1600238"/>
          </a:xfrm>
          <a:prstGeom prst="rect">
            <a:avLst/>
          </a:prstGeom>
        </p:spPr>
        <p:txBody>
          <a:bodyPr vert="horz" lIns="91440" tIns="45720" rIns="91440" bIns="45720" rtlCol="0" anchor="ctr">
            <a:noAutofit/>
          </a:bodyPr>
          <a:lstStyle>
            <a:lvl1pPr marL="137160" indent="-137160" algn="l" defTabSz="685800" rtl="0" eaLnBrk="1" latinLnBrk="0" hangingPunct="1">
              <a:lnSpc>
                <a:spcPct val="90000"/>
              </a:lnSpc>
              <a:spcBef>
                <a:spcPts val="900"/>
              </a:spcBef>
              <a:buClr>
                <a:schemeClr val="accent1"/>
              </a:buClr>
              <a:buFont typeface="Wingdings 2" pitchFamily="18" charset="2"/>
              <a:buChar char=""/>
              <a:defRPr sz="1425" kern="1200">
                <a:solidFill>
                  <a:schemeClr val="tx1">
                    <a:lumMod val="65000"/>
                    <a:lumOff val="35000"/>
                  </a:schemeClr>
                </a:solidFill>
                <a:latin typeface="+mn-lt"/>
                <a:ea typeface="+mn-ea"/>
                <a:cs typeface="+mn-cs"/>
              </a:defRPr>
            </a:lvl1pPr>
            <a:lvl2pPr marL="514350" indent="-137160" algn="l" defTabSz="685800" rtl="0" eaLnBrk="1" latinLnBrk="0" hangingPunct="1">
              <a:lnSpc>
                <a:spcPct val="90000"/>
              </a:lnSpc>
              <a:spcBef>
                <a:spcPts val="188"/>
              </a:spcBef>
              <a:spcAft>
                <a:spcPts val="188"/>
              </a:spcAft>
              <a:buClr>
                <a:schemeClr val="accent1"/>
              </a:buClr>
              <a:buFont typeface="Wingdings 2" pitchFamily="18" charset="2"/>
              <a:buChar char=""/>
              <a:defRPr sz="1275" kern="1200">
                <a:solidFill>
                  <a:schemeClr val="tx1">
                    <a:lumMod val="65000"/>
                    <a:lumOff val="35000"/>
                  </a:schemeClr>
                </a:solidFill>
                <a:latin typeface="+mn-lt"/>
                <a:ea typeface="+mn-ea"/>
                <a:cs typeface="+mn-cs"/>
              </a:defRPr>
            </a:lvl2pPr>
            <a:lvl3pPr marL="857250" indent="-137160" algn="l" defTabSz="685800" rtl="0" eaLnBrk="1" latinLnBrk="0" hangingPunct="1">
              <a:lnSpc>
                <a:spcPct val="90000"/>
              </a:lnSpc>
              <a:spcBef>
                <a:spcPts val="188"/>
              </a:spcBef>
              <a:spcAft>
                <a:spcPts val="188"/>
              </a:spcAft>
              <a:buClr>
                <a:schemeClr val="accent1"/>
              </a:buClr>
              <a:buFont typeface="Wingdings 2" pitchFamily="18" charset="2"/>
              <a:buChar char=""/>
              <a:defRPr sz="1125" kern="1200">
                <a:solidFill>
                  <a:schemeClr val="tx1">
                    <a:lumMod val="65000"/>
                    <a:lumOff val="35000"/>
                  </a:schemeClr>
                </a:solidFill>
                <a:latin typeface="+mn-lt"/>
                <a:ea typeface="+mn-ea"/>
                <a:cs typeface="+mn-cs"/>
              </a:defRPr>
            </a:lvl3pPr>
            <a:lvl4pPr marL="1200150" indent="-137160" algn="l" defTabSz="685800" rtl="0" eaLnBrk="1" latinLnBrk="0" hangingPunct="1">
              <a:lnSpc>
                <a:spcPct val="90000"/>
              </a:lnSpc>
              <a:spcBef>
                <a:spcPts val="188"/>
              </a:spcBef>
              <a:spcAft>
                <a:spcPts val="188"/>
              </a:spcAft>
              <a:buClr>
                <a:schemeClr val="accent1"/>
              </a:buClr>
              <a:buFont typeface="Wingdings 2" pitchFamily="18" charset="2"/>
              <a:buChar char=""/>
              <a:defRPr sz="975" kern="1200">
                <a:solidFill>
                  <a:schemeClr val="tx1">
                    <a:lumMod val="65000"/>
                    <a:lumOff val="35000"/>
                  </a:schemeClr>
                </a:solidFill>
                <a:latin typeface="+mn-lt"/>
                <a:ea typeface="+mn-ea"/>
                <a:cs typeface="+mn-cs"/>
              </a:defRPr>
            </a:lvl4pPr>
            <a:lvl5pPr marL="1543050" indent="-137160" algn="l" defTabSz="685800" rtl="0" eaLnBrk="1" latinLnBrk="0" hangingPunct="1">
              <a:lnSpc>
                <a:spcPct val="90000"/>
              </a:lnSpc>
              <a:spcBef>
                <a:spcPts val="188"/>
              </a:spcBef>
              <a:spcAft>
                <a:spcPts val="188"/>
              </a:spcAft>
              <a:buClr>
                <a:schemeClr val="accent1"/>
              </a:buClr>
              <a:buFont typeface="Wingdings 2" pitchFamily="18" charset="2"/>
              <a:buChar char=""/>
              <a:defRPr sz="975" kern="1200">
                <a:solidFill>
                  <a:schemeClr val="tx1">
                    <a:lumMod val="65000"/>
                    <a:lumOff val="35000"/>
                  </a:schemeClr>
                </a:solidFill>
                <a:latin typeface="+mn-lt"/>
                <a:ea typeface="+mn-ea"/>
                <a:cs typeface="+mn-cs"/>
              </a:defRPr>
            </a:lvl5pPr>
            <a:lvl6pPr marL="18859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975" kern="1200">
                <a:solidFill>
                  <a:schemeClr val="tx1">
                    <a:lumMod val="65000"/>
                    <a:lumOff val="35000"/>
                  </a:schemeClr>
                </a:solidFill>
                <a:latin typeface="+mn-lt"/>
                <a:ea typeface="+mn-ea"/>
                <a:cs typeface="+mn-cs"/>
              </a:defRPr>
            </a:lvl6pPr>
            <a:lvl7pPr marL="22288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975" kern="1200">
                <a:solidFill>
                  <a:schemeClr val="tx1">
                    <a:lumMod val="65000"/>
                    <a:lumOff val="35000"/>
                  </a:schemeClr>
                </a:solidFill>
                <a:latin typeface="+mn-lt"/>
                <a:ea typeface="+mn-ea"/>
                <a:cs typeface="+mn-cs"/>
              </a:defRPr>
            </a:lvl7pPr>
            <a:lvl8pPr marL="25717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975" kern="1200">
                <a:solidFill>
                  <a:schemeClr val="tx1">
                    <a:lumMod val="65000"/>
                    <a:lumOff val="35000"/>
                  </a:schemeClr>
                </a:solidFill>
                <a:latin typeface="+mn-lt"/>
                <a:ea typeface="+mn-ea"/>
                <a:cs typeface="+mn-cs"/>
              </a:defRPr>
            </a:lvl8pPr>
            <a:lvl9pPr marL="29146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975" kern="1200">
                <a:solidFill>
                  <a:schemeClr val="tx1">
                    <a:lumMod val="65000"/>
                    <a:lumOff val="35000"/>
                  </a:schemeClr>
                </a:solidFill>
                <a:latin typeface="+mn-lt"/>
                <a:ea typeface="+mn-ea"/>
                <a:cs typeface="+mn-cs"/>
              </a:defRPr>
            </a:lvl9pPr>
          </a:lstStyle>
          <a:p>
            <a:pPr marL="0" marR="0" lvl="0" indent="0" algn="ctr" defTabSz="685800" rtl="0" eaLnBrk="1" fontAlgn="auto" latinLnBrk="0" hangingPunct="1">
              <a:lnSpc>
                <a:spcPct val="107000"/>
              </a:lnSpc>
              <a:spcBef>
                <a:spcPts val="900"/>
              </a:spcBef>
              <a:spcAft>
                <a:spcPts val="0"/>
              </a:spcAft>
              <a:buClr>
                <a:srgbClr val="40BAD2"/>
              </a:buClr>
              <a:buSzTx/>
              <a:buFont typeface="Wingdings 2" pitchFamily="18" charset="2"/>
              <a:buNone/>
              <a:tabLst/>
              <a:defRPr/>
            </a:pPr>
            <a:r>
              <a:rPr kumimoji="0" lang="fr-FR" sz="1800" b="1" i="0" u="none" strike="noStrike" kern="1200" cap="none" spc="0" normalizeH="0" baseline="0" noProof="0" dirty="0">
                <a:ln>
                  <a:noFill/>
                </a:ln>
                <a:solidFill>
                  <a:srgbClr val="000000">
                    <a:lumMod val="65000"/>
                    <a:lumOff val="35000"/>
                  </a:srgbClr>
                </a:solidFill>
                <a:effectLst/>
                <a:uLnTx/>
                <a:uFillTx/>
                <a:ea typeface="Calibri" panose="020F0502020204030204" pitchFamily="34" charset="0"/>
                <a:cs typeface="Arial" panose="020B0604020202020204" pitchFamily="34" charset="0"/>
              </a:rPr>
              <a:t>Séance 1 cycle 3</a:t>
            </a:r>
            <a:endParaRPr kumimoji="0" lang="fr-FR" sz="1800" b="0" i="0" u="none" strike="noStrike" kern="1200" cap="none" spc="0" normalizeH="0" baseline="0" noProof="0" dirty="0">
              <a:ln>
                <a:noFill/>
              </a:ln>
              <a:solidFill>
                <a:srgbClr val="000000">
                  <a:lumMod val="65000"/>
                  <a:lumOff val="35000"/>
                </a:srgbClr>
              </a:solidFill>
              <a:effectLst/>
              <a:uLnTx/>
              <a:uFillTx/>
              <a:ea typeface="Calibri" panose="020F0502020204030204" pitchFamily="34" charset="0"/>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
                <a:srgbClr val="40BAD2"/>
              </a:buClr>
              <a:buSzTx/>
              <a:buNone/>
              <a:tabLst/>
              <a:defRPr/>
            </a:pPr>
            <a:r>
              <a:rPr kumimoji="0" lang="fr-FR" sz="1400" b="1" i="0" u="none" strike="noStrike" kern="1200" cap="none" spc="0" normalizeH="0" baseline="0" noProof="0" dirty="0">
                <a:ln>
                  <a:noFill/>
                </a:ln>
                <a:solidFill>
                  <a:srgbClr val="000000"/>
                </a:solidFill>
                <a:effectLst/>
                <a:uLnTx/>
                <a:uFillTx/>
                <a:ea typeface="Calibri" panose="020F0502020204030204" pitchFamily="34" charset="0"/>
                <a:cs typeface="Arial" panose="020B0604020202020204" pitchFamily="34" charset="0"/>
              </a:rPr>
              <a:t>Activité langagière dominante : </a:t>
            </a:r>
            <a:r>
              <a:rPr kumimoji="0" lang="fr-FR" sz="1400" i="0" u="none" strike="noStrike" kern="1200" cap="none" spc="0" normalizeH="0" baseline="0" noProof="0" dirty="0">
                <a:ln>
                  <a:noFill/>
                </a:ln>
                <a:solidFill>
                  <a:srgbClr val="000000"/>
                </a:solidFill>
                <a:effectLst/>
                <a:uLnTx/>
                <a:uFillTx/>
                <a:ea typeface="Calibri" panose="020F0502020204030204" pitchFamily="34" charset="0"/>
                <a:cs typeface="Arial" panose="020B0604020202020204" pitchFamily="34" charset="0"/>
              </a:rPr>
              <a:t>Ecouter et comprendre</a:t>
            </a:r>
          </a:p>
          <a:p>
            <a:pPr marL="0" marR="0" lvl="0" indent="0" algn="l" defTabSz="685800" rtl="0" eaLnBrk="1" fontAlgn="auto" latinLnBrk="0" hangingPunct="1">
              <a:lnSpc>
                <a:spcPct val="100000"/>
              </a:lnSpc>
              <a:spcBef>
                <a:spcPts val="0"/>
              </a:spcBef>
              <a:spcAft>
                <a:spcPts val="0"/>
              </a:spcAft>
              <a:buClr>
                <a:srgbClr val="40BAD2"/>
              </a:buClr>
              <a:buSzTx/>
              <a:buNone/>
              <a:tabLst/>
              <a:defRPr/>
            </a:pPr>
            <a:r>
              <a:rPr kumimoji="0" lang="fr-FR" sz="1400" b="1" i="0" u="none" strike="noStrike" kern="1200" cap="none" spc="0" normalizeH="0" baseline="0" noProof="0" dirty="0">
                <a:ln>
                  <a:noFill/>
                </a:ln>
                <a:solidFill>
                  <a:srgbClr val="000000"/>
                </a:solidFill>
                <a:effectLst/>
                <a:uLnTx/>
                <a:uFillTx/>
                <a:ea typeface="Calibri" panose="020F0502020204030204" pitchFamily="34" charset="0"/>
                <a:cs typeface="Arial" panose="020B0604020202020204" pitchFamily="34" charset="0"/>
              </a:rPr>
              <a:t>Formulations:</a:t>
            </a:r>
            <a:r>
              <a:rPr kumimoji="0" lang="fr-FR" sz="1400" b="0" i="0" u="none" strike="noStrike" kern="1200" cap="none" spc="0" normalizeH="0" baseline="0" noProof="0" dirty="0">
                <a:ln>
                  <a:noFill/>
                </a:ln>
                <a:solidFill>
                  <a:srgbClr val="000000"/>
                </a:solidFill>
                <a:effectLst/>
                <a:uLnTx/>
                <a:uFillTx/>
                <a:ea typeface="Calibri" panose="020F0502020204030204" pitchFamily="34" charset="0"/>
                <a:cs typeface="Arial" panose="020B0604020202020204" pitchFamily="34" charset="0"/>
              </a:rPr>
              <a:t> </a:t>
            </a:r>
          </a:p>
          <a:p>
            <a:pPr marL="0" marR="0" lvl="0" indent="0" algn="l" defTabSz="685800" rtl="0" eaLnBrk="1" fontAlgn="auto" latinLnBrk="0" hangingPunct="1">
              <a:lnSpc>
                <a:spcPct val="100000"/>
              </a:lnSpc>
              <a:spcBef>
                <a:spcPts val="0"/>
              </a:spcBef>
              <a:spcAft>
                <a:spcPts val="0"/>
              </a:spcAft>
              <a:buClr>
                <a:srgbClr val="40BAD2"/>
              </a:buClr>
              <a:buSzTx/>
              <a:buNone/>
              <a:tabLst/>
              <a:defRPr/>
            </a:pPr>
            <a:r>
              <a:rPr kumimoji="0" lang="fr-FR" sz="1400" b="1" i="0" u="none" strike="noStrike" kern="1200" cap="none" spc="0" normalizeH="0" baseline="0" noProof="0" dirty="0">
                <a:ln>
                  <a:noFill/>
                </a:ln>
                <a:solidFill>
                  <a:srgbClr val="000000"/>
                </a:solidFill>
                <a:effectLst/>
                <a:uLnTx/>
                <a:uFillTx/>
                <a:ea typeface="Calibri" panose="020F0502020204030204" pitchFamily="34" charset="0"/>
                <a:cs typeface="Arial" panose="020B0604020202020204" pitchFamily="34" charset="0"/>
              </a:rPr>
              <a:t>Lexique:</a:t>
            </a:r>
            <a:r>
              <a:rPr kumimoji="0" lang="fr-FR" sz="1400" b="0" i="0" u="none" strike="noStrike" kern="1200" cap="none" spc="0" normalizeH="0" baseline="0" noProof="0" dirty="0">
                <a:ln>
                  <a:noFill/>
                </a:ln>
                <a:solidFill>
                  <a:srgbClr val="000000"/>
                </a:solidFill>
                <a:effectLst/>
                <a:uLnTx/>
                <a:uFillTx/>
                <a:ea typeface="Calibri" panose="020F0502020204030204" pitchFamily="34" charset="0"/>
                <a:cs typeface="Arial" panose="020B0604020202020204" pitchFamily="34" charset="0"/>
              </a:rPr>
              <a:t> </a:t>
            </a:r>
          </a:p>
          <a:p>
            <a:pPr marL="0" marR="0" lvl="0" indent="0" algn="l" defTabSz="685800" rtl="0" eaLnBrk="1" fontAlgn="auto" latinLnBrk="0" hangingPunct="1">
              <a:lnSpc>
                <a:spcPct val="100000"/>
              </a:lnSpc>
              <a:spcBef>
                <a:spcPts val="0"/>
              </a:spcBef>
              <a:spcAft>
                <a:spcPts val="0"/>
              </a:spcAft>
              <a:buClr>
                <a:srgbClr val="40BAD2"/>
              </a:buClr>
              <a:buSzTx/>
              <a:buNone/>
              <a:tabLst/>
              <a:defRPr/>
            </a:pPr>
            <a:r>
              <a:rPr kumimoji="0" lang="fr-FR" sz="1400" b="1" i="0" u="none" strike="noStrike" kern="1200" cap="none" spc="0" normalizeH="0" baseline="0" noProof="0" dirty="0">
                <a:ln>
                  <a:noFill/>
                </a:ln>
                <a:solidFill>
                  <a:srgbClr val="000000"/>
                </a:solidFill>
                <a:effectLst/>
                <a:uLnTx/>
                <a:uFillTx/>
                <a:ea typeface="Calibri" panose="020F0502020204030204" pitchFamily="34" charset="0"/>
                <a:cs typeface="Arial" panose="020B0604020202020204" pitchFamily="34" charset="0"/>
              </a:rPr>
              <a:t>Phonologie: </a:t>
            </a:r>
            <a:endParaRPr kumimoji="0" lang="fr-FR" sz="1400" b="0" i="0" u="none" strike="noStrike" kern="1200" cap="none" spc="0" normalizeH="0" baseline="0" noProof="0" dirty="0">
              <a:ln>
                <a:noFill/>
              </a:ln>
              <a:solidFill>
                <a:srgbClr val="000000"/>
              </a:solidFill>
              <a:effectLst/>
              <a:uLnTx/>
              <a:uFillTx/>
              <a:ea typeface="Calibri" panose="020F0502020204030204" pitchFamily="34" charset="0"/>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
                <a:srgbClr val="40BAD2"/>
              </a:buClr>
              <a:buSzTx/>
              <a:buNone/>
              <a:tabLst/>
              <a:defRPr/>
            </a:pPr>
            <a:r>
              <a:rPr kumimoji="0" lang="fr-FR" sz="1400" b="1" i="0" u="none" strike="noStrike" kern="1200" cap="none" spc="0" normalizeH="0" baseline="0" noProof="0" dirty="0">
                <a:ln>
                  <a:noFill/>
                </a:ln>
                <a:solidFill>
                  <a:srgbClr val="000000"/>
                </a:solidFill>
                <a:effectLst/>
                <a:uLnTx/>
                <a:uFillTx/>
                <a:ea typeface="Calibri" panose="020F0502020204030204" pitchFamily="34" charset="0"/>
                <a:cs typeface="Arial" panose="020B0604020202020204" pitchFamily="34" charset="0"/>
              </a:rPr>
              <a:t>Grammaire : </a:t>
            </a:r>
            <a:endParaRPr kumimoji="0" lang="fr-FR" sz="1400" b="0" i="0" u="none" strike="noStrike" kern="1200" cap="none" spc="0" normalizeH="0" baseline="0" noProof="0" dirty="0">
              <a:ln>
                <a:noFill/>
              </a:ln>
              <a:solidFill>
                <a:srgbClr val="000000"/>
              </a:solidFill>
              <a:effectLst/>
              <a:uLnTx/>
              <a:uFillTx/>
              <a:ea typeface="Calibri" panose="020F0502020204030204" pitchFamily="34" charset="0"/>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
                <a:srgbClr val="40BAD2"/>
              </a:buClr>
              <a:buSzTx/>
              <a:buNone/>
              <a:tabLst/>
              <a:defRPr/>
            </a:pPr>
            <a:r>
              <a:rPr kumimoji="0" lang="fr-FR" sz="1400" b="1" i="0" u="none" strike="noStrike" kern="1200" cap="none" spc="0" normalizeH="0" baseline="0" noProof="0" dirty="0">
                <a:ln>
                  <a:noFill/>
                </a:ln>
                <a:solidFill>
                  <a:srgbClr val="000000"/>
                </a:solidFill>
                <a:effectLst/>
                <a:uLnTx/>
                <a:uFillTx/>
                <a:ea typeface="Calibri" panose="020F0502020204030204" pitchFamily="34" charset="0"/>
                <a:cs typeface="Arial" panose="020B0604020202020204" pitchFamily="34" charset="0"/>
              </a:rPr>
              <a:t>Matériel :</a:t>
            </a:r>
            <a:r>
              <a:rPr kumimoji="0" lang="fr-FR" sz="1400" b="0" i="0" u="none" strike="noStrike" kern="1200" cap="none" spc="0" normalizeH="0" baseline="0" noProof="0" dirty="0">
                <a:ln>
                  <a:noFill/>
                </a:ln>
                <a:solidFill>
                  <a:srgbClr val="000000"/>
                </a:solidFill>
                <a:effectLst/>
                <a:uLnTx/>
                <a:uFillTx/>
                <a:ea typeface="Calibri" panose="020F0502020204030204" pitchFamily="34" charset="0"/>
                <a:cs typeface="Arial" panose="020B0604020202020204" pitchFamily="34" charset="0"/>
              </a:rPr>
              <a:t> Flashcards questions, flashcards images, objets</a:t>
            </a:r>
          </a:p>
          <a:p>
            <a:pPr marL="0" marR="0" lvl="0" indent="0" algn="l" defTabSz="685800" rtl="0" eaLnBrk="1" fontAlgn="auto" latinLnBrk="0" hangingPunct="1">
              <a:lnSpc>
                <a:spcPct val="100000"/>
              </a:lnSpc>
              <a:spcBef>
                <a:spcPts val="0"/>
              </a:spcBef>
              <a:spcAft>
                <a:spcPts val="0"/>
              </a:spcAft>
              <a:buClr>
                <a:srgbClr val="40BAD2"/>
              </a:buClr>
              <a:buSzTx/>
              <a:buNone/>
              <a:tabLst/>
              <a:defRPr/>
            </a:pPr>
            <a:r>
              <a:rPr kumimoji="0" lang="fr-FR" sz="1400" b="1" i="0" u="none" strike="noStrike" kern="1200" cap="none" spc="0" normalizeH="0" baseline="0" noProof="0" dirty="0">
                <a:ln>
                  <a:noFill/>
                </a:ln>
                <a:solidFill>
                  <a:srgbClr val="000000"/>
                </a:solidFill>
                <a:effectLst/>
                <a:uLnTx/>
                <a:uFillTx/>
                <a:ea typeface="Calibri" panose="020F0502020204030204" pitchFamily="34" charset="0"/>
                <a:cs typeface="Arial" panose="020B0604020202020204" pitchFamily="34" charset="0"/>
              </a:rPr>
              <a:t>Durée</a:t>
            </a:r>
            <a:r>
              <a:rPr kumimoji="0" lang="fr-FR" sz="1400" b="0" i="0" u="none" strike="noStrike" kern="1200" cap="none" spc="0" normalizeH="0" baseline="0" noProof="0" dirty="0">
                <a:ln>
                  <a:noFill/>
                </a:ln>
                <a:solidFill>
                  <a:srgbClr val="000000"/>
                </a:solidFill>
                <a:effectLst/>
                <a:uLnTx/>
                <a:uFillTx/>
                <a:ea typeface="Calibri" panose="020F0502020204030204" pitchFamily="34" charset="0"/>
                <a:cs typeface="Arial" panose="020B0604020202020204" pitchFamily="34" charset="0"/>
              </a:rPr>
              <a:t>: 45’</a:t>
            </a:r>
          </a:p>
          <a:p>
            <a:pPr marL="0" marR="0" lvl="0" indent="0" algn="l" defTabSz="685800" rtl="0" eaLnBrk="1" fontAlgn="auto" latinLnBrk="0" hangingPunct="1">
              <a:lnSpc>
                <a:spcPct val="100000"/>
              </a:lnSpc>
              <a:spcBef>
                <a:spcPts val="0"/>
              </a:spcBef>
              <a:spcAft>
                <a:spcPts val="0"/>
              </a:spcAft>
              <a:buClr>
                <a:srgbClr val="40BAD2"/>
              </a:buClr>
              <a:buSzTx/>
              <a:buNone/>
              <a:tabLst/>
              <a:defRPr/>
            </a:pPr>
            <a:r>
              <a:rPr lang="fr-FR" sz="1400" b="1" dirty="0">
                <a:solidFill>
                  <a:srgbClr val="000000"/>
                </a:solidFill>
                <a:ea typeface="Calibri" panose="020F0502020204030204" pitchFamily="34" charset="0"/>
                <a:cs typeface="Arial" panose="020B0604020202020204" pitchFamily="34" charset="0"/>
              </a:rPr>
              <a:t>Niveau: </a:t>
            </a:r>
            <a:r>
              <a:rPr lang="fr-FR" sz="1400" dirty="0">
                <a:solidFill>
                  <a:srgbClr val="000000"/>
                </a:solidFill>
                <a:ea typeface="Calibri" panose="020F0502020204030204" pitchFamily="34" charset="0"/>
                <a:cs typeface="Arial" panose="020B0604020202020204" pitchFamily="34" charset="0"/>
              </a:rPr>
              <a:t>cycle 3</a:t>
            </a:r>
            <a:endParaRPr kumimoji="0" lang="fr-FR" sz="1400" b="0" i="0" u="none" strike="noStrike" kern="1200" cap="none" spc="0" normalizeH="0" baseline="0" noProof="0" dirty="0">
              <a:ln>
                <a:noFill/>
              </a:ln>
              <a:solidFill>
                <a:srgbClr val="000000"/>
              </a:solidFill>
              <a:effectLst/>
              <a:uLnTx/>
              <a:uFillTx/>
              <a:ea typeface="Calibri" panose="020F0502020204030204" pitchFamily="34" charset="0"/>
              <a:cs typeface="Arial" panose="020B0604020202020204" pitchFamily="34" charset="0"/>
            </a:endParaRPr>
          </a:p>
        </p:txBody>
      </p:sp>
      <p:pic>
        <p:nvPicPr>
          <p:cNvPr id="5123" name="Image 110">
            <a:extLst>
              <a:ext uri="{FF2B5EF4-FFF2-40B4-BE49-F238E27FC236}">
                <a16:creationId xmlns:a16="http://schemas.microsoft.com/office/drawing/2014/main" id="{C93E9336-1D85-4BE7-B2FC-0ECD5B330B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86222"/>
            <a:ext cx="5454650" cy="598958"/>
          </a:xfrm>
          <a:prstGeom prst="rect">
            <a:avLst/>
          </a:prstGeom>
          <a:noFill/>
          <a:extLst>
            <a:ext uri="{909E8E84-426E-40DD-AFC4-6F175D3DCCD1}">
              <a14:hiddenFill xmlns:a14="http://schemas.microsoft.com/office/drawing/2010/main">
                <a:solidFill>
                  <a:srgbClr val="FFFFFF"/>
                </a:solidFill>
              </a14:hiddenFill>
            </a:ext>
          </a:extLst>
        </p:spPr>
      </p:pic>
      <p:pic>
        <p:nvPicPr>
          <p:cNvPr id="5122" name="Image 111">
            <a:extLst>
              <a:ext uri="{FF2B5EF4-FFF2-40B4-BE49-F238E27FC236}">
                <a16:creationId xmlns:a16="http://schemas.microsoft.com/office/drawing/2014/main" id="{130C015F-0DDF-4B93-9DED-3F0756F274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622" y="134229"/>
            <a:ext cx="676615" cy="485775"/>
          </a:xfrm>
          <a:prstGeom prst="rect">
            <a:avLst/>
          </a:prstGeom>
          <a:noFill/>
          <a:extLst>
            <a:ext uri="{909E8E84-426E-40DD-AFC4-6F175D3DCCD1}">
              <a14:hiddenFill xmlns:a14="http://schemas.microsoft.com/office/drawing/2010/main">
                <a:solidFill>
                  <a:srgbClr val="FFFFFF"/>
                </a:solidFill>
              </a14:hiddenFill>
            </a:ext>
          </a:extLst>
        </p:spPr>
      </p:pic>
      <p:pic>
        <p:nvPicPr>
          <p:cNvPr id="5121" name="Image 112" descr="entete_mission_LVE">
            <a:extLst>
              <a:ext uri="{FF2B5EF4-FFF2-40B4-BE49-F238E27FC236}">
                <a16:creationId xmlns:a16="http://schemas.microsoft.com/office/drawing/2014/main" id="{EC6CA00D-843D-4572-A7DB-E2BE2ACD53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39294" r="3778"/>
          <a:stretch>
            <a:fillRect/>
          </a:stretch>
        </p:blipFill>
        <p:spPr bwMode="auto">
          <a:xfrm>
            <a:off x="678748" y="152338"/>
            <a:ext cx="676275" cy="4857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DCA9D272-9DF0-4D65-8029-E3627DC00B06}"/>
              </a:ext>
            </a:extLst>
          </p:cNvPr>
          <p:cNvSpPr>
            <a:spLocks noChangeArrowheads="1"/>
          </p:cNvSpPr>
          <p:nvPr/>
        </p:nvSpPr>
        <p:spPr bwMode="auto">
          <a:xfrm>
            <a:off x="111125" y="-370979"/>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6" name="Rectangle 5">
            <a:extLst>
              <a:ext uri="{FF2B5EF4-FFF2-40B4-BE49-F238E27FC236}">
                <a16:creationId xmlns:a16="http://schemas.microsoft.com/office/drawing/2014/main" id="{41468996-AF9C-44AB-98EE-84AD963BE6CD}"/>
              </a:ext>
            </a:extLst>
          </p:cNvPr>
          <p:cNvSpPr>
            <a:spLocks noChangeArrowheads="1"/>
          </p:cNvSpPr>
          <p:nvPr/>
        </p:nvSpPr>
        <p:spPr bwMode="auto">
          <a:xfrm>
            <a:off x="111125" y="86221"/>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sp>
        <p:nvSpPr>
          <p:cNvPr id="7" name="Rectangle 6">
            <a:extLst>
              <a:ext uri="{FF2B5EF4-FFF2-40B4-BE49-F238E27FC236}">
                <a16:creationId xmlns:a16="http://schemas.microsoft.com/office/drawing/2014/main" id="{4B9B5A9D-FA42-4769-84B0-05FFA7CE03B3}"/>
              </a:ext>
            </a:extLst>
          </p:cNvPr>
          <p:cNvSpPr>
            <a:spLocks noChangeArrowheads="1"/>
          </p:cNvSpPr>
          <p:nvPr/>
        </p:nvSpPr>
        <p:spPr bwMode="auto">
          <a:xfrm>
            <a:off x="111125" y="86221"/>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8" name="Rectangle 7">
            <a:extLst>
              <a:ext uri="{FF2B5EF4-FFF2-40B4-BE49-F238E27FC236}">
                <a16:creationId xmlns:a16="http://schemas.microsoft.com/office/drawing/2014/main" id="{B78167BD-1C07-42FE-B86D-7E19CB33760F}"/>
              </a:ext>
            </a:extLst>
          </p:cNvPr>
          <p:cNvSpPr>
            <a:spLocks noChangeArrowheads="1"/>
          </p:cNvSpPr>
          <p:nvPr/>
        </p:nvSpPr>
        <p:spPr bwMode="auto">
          <a:xfrm>
            <a:off x="111125" y="685180"/>
            <a:ext cx="113524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1pPr>
            <a:lvl2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2pPr>
            <a:lvl3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3pPr>
            <a:lvl4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4pPr>
            <a:lvl5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5pPr>
            <a:lvl6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6pPr>
            <a:lvl7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7pPr>
            <a:lvl8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8pPr>
            <a:lvl9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fr-FR" altLang="fr-FR" sz="900" b="0" i="0" u="none" strike="noStrike" cap="none" normalizeH="0" baseline="0" dirty="0" bmk="_Hlk49758744">
                <a:ln>
                  <a:noFill/>
                </a:ln>
                <a:solidFill>
                  <a:schemeClr val="tx1"/>
                </a:solidFill>
                <a:effectLst/>
                <a:latin typeface="Lucida Handwriting" panose="03010101010101010101" pitchFamily="66" charset="0"/>
                <a:ea typeface="Calibri" panose="020F0502020204030204" pitchFamily="34" charset="0"/>
                <a:cs typeface="Times New Roman" panose="02020603050405020304" pitchFamily="18" charset="0"/>
              </a:rPr>
              <a:t>         1</a:t>
            </a:r>
            <a:r>
              <a:rPr kumimoji="0" lang="fr-FR" altLang="fr-FR" sz="900" b="0" i="0" u="none" strike="noStrike" cap="none" normalizeH="0" baseline="30000" dirty="0" bmk="_Hlk49758744">
                <a:ln>
                  <a:noFill/>
                </a:ln>
                <a:solidFill>
                  <a:schemeClr val="tx1"/>
                </a:solidFill>
                <a:effectLst/>
                <a:latin typeface="Lucida Handwriting" panose="03010101010101010101" pitchFamily="66" charset="0"/>
                <a:ea typeface="Calibri" panose="020F0502020204030204" pitchFamily="34" charset="0"/>
                <a:cs typeface="Times New Roman" panose="02020603050405020304" pitchFamily="18" charset="0"/>
              </a:rPr>
              <a:t>er</a:t>
            </a:r>
            <a:r>
              <a:rPr kumimoji="0" lang="fr-FR" altLang="fr-FR" sz="900" b="0" i="0" u="none" strike="noStrike" cap="none" normalizeH="0" baseline="0" dirty="0" bmk="_Hlk49758744">
                <a:ln>
                  <a:noFill/>
                </a:ln>
                <a:solidFill>
                  <a:schemeClr val="tx1"/>
                </a:solidFill>
                <a:effectLst/>
                <a:latin typeface="Lucida Handwriting" panose="03010101010101010101" pitchFamily="66" charset="0"/>
                <a:ea typeface="Calibri" panose="020F0502020204030204" pitchFamily="34" charset="0"/>
                <a:cs typeface="Times New Roman" panose="02020603050405020304" pitchFamily="18" charset="0"/>
              </a:rPr>
              <a:t> degr</a:t>
            </a:r>
            <a:r>
              <a:rPr kumimoji="0" lang="fr-FR" altLang="fr-FR" sz="900" b="0" i="0" u="none" strike="noStrike" cap="none" normalizeH="0" baseline="0" dirty="0" bmk="_Hlk49758744">
                <a:ln>
                  <a:noFill/>
                </a:ln>
                <a:solidFill>
                  <a:schemeClr val="tx1"/>
                </a:solidFill>
                <a:effectLst/>
                <a:latin typeface="Tahoma" panose="020B0604030504040204" pitchFamily="34" charset="0"/>
                <a:ea typeface="Calibri" panose="020F0502020204030204" pitchFamily="34" charset="0"/>
                <a:cs typeface="Times New Roman" panose="02020603050405020304" pitchFamily="18" charset="0"/>
              </a:rPr>
              <a:t>é</a:t>
            </a:r>
            <a:r>
              <a:rPr kumimoji="0" lang="fr-FR" altLang="fr-FR" sz="9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imes New Roman" panose="02020603050405020304" pitchFamily="18"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graphicFrame>
        <p:nvGraphicFramePr>
          <p:cNvPr id="12" name="Tableau 11">
            <a:extLst>
              <a:ext uri="{FF2B5EF4-FFF2-40B4-BE49-F238E27FC236}">
                <a16:creationId xmlns:a16="http://schemas.microsoft.com/office/drawing/2014/main" id="{A6D93793-33F8-402E-836A-28975D5791A2}"/>
              </a:ext>
            </a:extLst>
          </p:cNvPr>
          <p:cNvGraphicFramePr>
            <a:graphicFrameLocks noGrp="1"/>
          </p:cNvGraphicFramePr>
          <p:nvPr>
            <p:extLst>
              <p:ext uri="{D42A27DB-BD31-4B8C-83A1-F6EECF244321}">
                <p14:modId xmlns:p14="http://schemas.microsoft.com/office/powerpoint/2010/main" val="3059428509"/>
              </p:ext>
            </p:extLst>
          </p:nvPr>
        </p:nvGraphicFramePr>
        <p:xfrm>
          <a:off x="198372" y="2977093"/>
          <a:ext cx="6362374" cy="6057038"/>
        </p:xfrm>
        <a:graphic>
          <a:graphicData uri="http://schemas.openxmlformats.org/drawingml/2006/table">
            <a:tbl>
              <a:tblPr firstRow="1" firstCol="1" bandRow="1"/>
              <a:tblGrid>
                <a:gridCol w="4872134">
                  <a:extLst>
                    <a:ext uri="{9D8B030D-6E8A-4147-A177-3AD203B41FA5}">
                      <a16:colId xmlns:a16="http://schemas.microsoft.com/office/drawing/2014/main" val="3506285576"/>
                    </a:ext>
                  </a:extLst>
                </a:gridCol>
                <a:gridCol w="1490240">
                  <a:extLst>
                    <a:ext uri="{9D8B030D-6E8A-4147-A177-3AD203B41FA5}">
                      <a16:colId xmlns:a16="http://schemas.microsoft.com/office/drawing/2014/main" val="3378665785"/>
                    </a:ext>
                  </a:extLst>
                </a:gridCol>
              </a:tblGrid>
              <a:tr h="218740">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marL="0" algn="ctr">
                        <a:lnSpc>
                          <a:spcPct val="100000"/>
                        </a:lnSpc>
                        <a:spcAft>
                          <a:spcPts val="0"/>
                        </a:spcAft>
                      </a:pPr>
                      <a:r>
                        <a:rPr lang="fr-FR" sz="1400" b="1" dirty="0">
                          <a:effectLst/>
                          <a:latin typeface="+mn-lt"/>
                          <a:ea typeface="Calibri" panose="020F0502020204030204" pitchFamily="34" charset="0"/>
                          <a:cs typeface="Times New Roman" panose="02020603050405020304" pitchFamily="18" charset="0"/>
                        </a:rPr>
                        <a:t>Déroulement </a:t>
                      </a:r>
                      <a:endParaRPr lang="fr-FR" sz="1400" dirty="0">
                        <a:effectLst/>
                        <a:latin typeface="+mn-lt"/>
                        <a:ea typeface="Calibri" panose="020F0502020204030204" pitchFamily="34" charset="0"/>
                        <a:cs typeface="Times New Roman" panose="02020603050405020304" pitchFamily="18" charset="0"/>
                      </a:endParaRPr>
                    </a:p>
                  </a:txBody>
                  <a:tcPr marL="45296" marR="45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marL="0" algn="ctr">
                        <a:lnSpc>
                          <a:spcPct val="100000"/>
                        </a:lnSpc>
                        <a:spcAft>
                          <a:spcPts val="0"/>
                        </a:spcAft>
                      </a:pPr>
                      <a:r>
                        <a:rPr lang="fr-FR" sz="1400" b="1">
                          <a:effectLst/>
                          <a:latin typeface="+mn-lt"/>
                          <a:ea typeface="Calibri" panose="020F0502020204030204" pitchFamily="34" charset="0"/>
                          <a:cs typeface="Times New Roman" panose="02020603050405020304" pitchFamily="18" charset="0"/>
                        </a:rPr>
                        <a:t>Intervenant</a:t>
                      </a:r>
                      <a:endParaRPr lang="fr-FR" sz="1400">
                        <a:effectLst/>
                        <a:latin typeface="+mn-lt"/>
                        <a:ea typeface="Calibri" panose="020F0502020204030204" pitchFamily="34" charset="0"/>
                        <a:cs typeface="Times New Roman" panose="02020603050405020304" pitchFamily="18" charset="0"/>
                      </a:endParaRPr>
                    </a:p>
                  </a:txBody>
                  <a:tcPr marL="45296" marR="45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2184179"/>
                  </a:ext>
                </a:extLst>
              </a:tr>
              <a:tr h="2249865">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marL="0" lvl="0" indent="-342900">
                        <a:lnSpc>
                          <a:spcPct val="100000"/>
                        </a:lnSpc>
                        <a:spcAft>
                          <a:spcPts val="0"/>
                        </a:spcAft>
                        <a:buFont typeface="+mj-lt"/>
                        <a:buAutoNum type="arabicPeriod"/>
                      </a:pPr>
                      <a:r>
                        <a:rPr lang="fr-FR" sz="1400" b="1" dirty="0" err="1">
                          <a:effectLst/>
                          <a:latin typeface="+mn-lt"/>
                          <a:ea typeface="Calibri" panose="020F0502020204030204" pitchFamily="34" charset="0"/>
                          <a:cs typeface="Arial" panose="020B0604020202020204" pitchFamily="34" charset="0"/>
                        </a:rPr>
                        <a:t>Warming</a:t>
                      </a:r>
                      <a:r>
                        <a:rPr lang="fr-FR" sz="1400" b="1" dirty="0">
                          <a:effectLst/>
                          <a:latin typeface="+mn-lt"/>
                          <a:ea typeface="Calibri" panose="020F0502020204030204" pitchFamily="34" charset="0"/>
                          <a:cs typeface="Arial" panose="020B0604020202020204" pitchFamily="34" charset="0"/>
                        </a:rPr>
                        <a:t> up</a:t>
                      </a:r>
                      <a:endParaRPr lang="fr-FR" sz="1400" dirty="0">
                        <a:effectLst/>
                        <a:latin typeface="+mn-lt"/>
                        <a:ea typeface="Calibri" panose="020F0502020204030204" pitchFamily="34" charset="0"/>
                        <a:cs typeface="Arial" panose="020B0604020202020204" pitchFamily="34" charset="0"/>
                      </a:endParaRPr>
                    </a:p>
                    <a:p>
                      <a:pPr marL="0">
                        <a:lnSpc>
                          <a:spcPct val="100000"/>
                        </a:lnSpc>
                        <a:spcAft>
                          <a:spcPts val="0"/>
                        </a:spcAft>
                      </a:pPr>
                      <a:r>
                        <a:rPr lang="fr-FR" sz="1400" b="1" dirty="0">
                          <a:effectLst/>
                          <a:latin typeface="+mn-lt"/>
                          <a:ea typeface="Calibri" panose="020F0502020204030204" pitchFamily="34" charset="0"/>
                          <a:cs typeface="Arial" panose="020B0604020202020204" pitchFamily="34" charset="0"/>
                        </a:rPr>
                        <a:t>Rituels : </a:t>
                      </a:r>
                      <a:endParaRPr lang="fr-FR" sz="1400" dirty="0">
                        <a:effectLst/>
                        <a:latin typeface="+mn-lt"/>
                        <a:ea typeface="Calibri" panose="020F0502020204030204" pitchFamily="34" charset="0"/>
                        <a:cs typeface="Arial" panose="020B0604020202020204" pitchFamily="34" charset="0"/>
                      </a:endParaRPr>
                    </a:p>
                    <a:p>
                      <a:pPr marL="0">
                        <a:lnSpc>
                          <a:spcPct val="100000"/>
                        </a:lnSpc>
                        <a:spcAft>
                          <a:spcPts val="0"/>
                        </a:spcAft>
                      </a:pPr>
                      <a:r>
                        <a:rPr lang="fr-FR" sz="1400" b="0" i="1" dirty="0">
                          <a:effectLst/>
                          <a:latin typeface="+mn-lt"/>
                          <a:ea typeface="Calibri" panose="020F0502020204030204" pitchFamily="34" charset="0"/>
                          <a:cs typeface="Arial" panose="020B0604020202020204" pitchFamily="34" charset="0"/>
                        </a:rPr>
                        <a:t>Capacité : Répondre à des questions et en poser sur des sujets familiers</a:t>
                      </a:r>
                      <a:endParaRPr lang="fr-FR" sz="1400" b="0" dirty="0">
                        <a:effectLst/>
                        <a:latin typeface="+mn-lt"/>
                        <a:ea typeface="Calibri" panose="020F0502020204030204" pitchFamily="34" charset="0"/>
                        <a:cs typeface="Arial" panose="020B0604020202020204" pitchFamily="34" charset="0"/>
                      </a:endParaRPr>
                    </a:p>
                    <a:p>
                      <a:pPr marL="0">
                        <a:lnSpc>
                          <a:spcPct val="100000"/>
                        </a:lnSpc>
                        <a:spcAft>
                          <a:spcPts val="0"/>
                        </a:spcAft>
                      </a:pPr>
                      <a:r>
                        <a:rPr lang="fr-FR" sz="1400" dirty="0">
                          <a:effectLst/>
                          <a:latin typeface="+mn-lt"/>
                          <a:ea typeface="Calibri" panose="020F0502020204030204" pitchFamily="34" charset="0"/>
                          <a:cs typeface="Arial" panose="020B0604020202020204" pitchFamily="34" charset="0"/>
                        </a:rPr>
                        <a:t>Chant, date, météo, les absents……</a:t>
                      </a:r>
                    </a:p>
                    <a:p>
                      <a:pPr marL="0">
                        <a:lnSpc>
                          <a:spcPct val="100000"/>
                        </a:lnSpc>
                        <a:spcAft>
                          <a:spcPts val="0"/>
                        </a:spcAft>
                      </a:pPr>
                      <a:r>
                        <a:rPr lang="fr-FR" sz="1400" b="1" dirty="0">
                          <a:effectLst/>
                          <a:latin typeface="+mn-lt"/>
                          <a:ea typeface="Calibri" panose="020F0502020204030204" pitchFamily="34" charset="0"/>
                          <a:cs typeface="Arial" panose="020B0604020202020204" pitchFamily="34" charset="0"/>
                        </a:rPr>
                        <a:t>Rebrassage (</a:t>
                      </a:r>
                      <a:r>
                        <a:rPr lang="fr-FR" sz="1400" b="1" dirty="0" err="1">
                          <a:effectLst/>
                          <a:latin typeface="+mn-lt"/>
                          <a:ea typeface="Calibri" panose="020F0502020204030204" pitchFamily="34" charset="0"/>
                          <a:cs typeface="Arial" panose="020B0604020202020204" pitchFamily="34" charset="0"/>
                        </a:rPr>
                        <a:t>recycling</a:t>
                      </a:r>
                      <a:r>
                        <a:rPr lang="fr-FR" sz="1400" b="1" dirty="0">
                          <a:effectLst/>
                          <a:latin typeface="+mn-lt"/>
                          <a:ea typeface="Calibri" panose="020F0502020204030204" pitchFamily="34" charset="0"/>
                          <a:cs typeface="Arial" panose="020B0604020202020204" pitchFamily="34" charset="0"/>
                        </a:rPr>
                        <a:t>):                 </a:t>
                      </a:r>
                      <a:endParaRPr lang="fr-FR" sz="1400" dirty="0">
                        <a:effectLst/>
                        <a:latin typeface="+mn-lt"/>
                        <a:ea typeface="Calibri" panose="020F0502020204030204" pitchFamily="34" charset="0"/>
                        <a:cs typeface="Arial" panose="020B0604020202020204" pitchFamily="34" charset="0"/>
                      </a:endParaRPr>
                    </a:p>
                    <a:p>
                      <a:pPr marL="0">
                        <a:lnSpc>
                          <a:spcPct val="100000"/>
                        </a:lnSpc>
                        <a:spcAft>
                          <a:spcPts val="0"/>
                        </a:spcAft>
                      </a:pPr>
                      <a:r>
                        <a:rPr lang="fr-FR" sz="1400" b="0" i="1" dirty="0">
                          <a:solidFill>
                            <a:srgbClr val="000000"/>
                          </a:solidFill>
                          <a:effectLst/>
                          <a:latin typeface="+mn-lt"/>
                          <a:ea typeface="Calibri" panose="020F0502020204030204" pitchFamily="34" charset="0"/>
                          <a:cs typeface="Arial" panose="020B0604020202020204" pitchFamily="34" charset="0"/>
                        </a:rPr>
                        <a:t>Capacité : Comprendre des mots familiers simples relatifs à soi-même</a:t>
                      </a:r>
                      <a:r>
                        <a:rPr lang="fr-FR" sz="1400" b="0" dirty="0">
                          <a:effectLst/>
                          <a:latin typeface="+mn-lt"/>
                          <a:ea typeface="Calibri" panose="020F0502020204030204" pitchFamily="34" charset="0"/>
                          <a:cs typeface="Arial" panose="020B0604020202020204" pitchFamily="34" charset="0"/>
                        </a:rPr>
                        <a:t> </a:t>
                      </a:r>
                    </a:p>
                    <a:p>
                      <a:pPr marL="0">
                        <a:lnSpc>
                          <a:spcPct val="100000"/>
                        </a:lnSpc>
                        <a:spcAft>
                          <a:spcPts val="0"/>
                        </a:spcAft>
                      </a:pPr>
                      <a:r>
                        <a:rPr lang="fr-FR" sz="1400" dirty="0">
                          <a:effectLst/>
                          <a:latin typeface="+mn-lt"/>
                          <a:ea typeface="Calibri" panose="020F0502020204030204" pitchFamily="34" charset="0"/>
                          <a:cs typeface="Arial" panose="020B0604020202020204" pitchFamily="34" charset="0"/>
                        </a:rPr>
                        <a:t>Hello, good </a:t>
                      </a:r>
                      <a:r>
                        <a:rPr lang="fr-FR" sz="1400" dirty="0" err="1">
                          <a:effectLst/>
                          <a:latin typeface="+mn-lt"/>
                          <a:ea typeface="Calibri" panose="020F0502020204030204" pitchFamily="34" charset="0"/>
                          <a:cs typeface="Arial" panose="020B0604020202020204" pitchFamily="34" charset="0"/>
                        </a:rPr>
                        <a:t>morning</a:t>
                      </a:r>
                      <a:r>
                        <a:rPr lang="fr-FR" sz="1400" dirty="0">
                          <a:effectLst/>
                          <a:latin typeface="+mn-lt"/>
                          <a:ea typeface="Calibri" panose="020F0502020204030204" pitchFamily="34" charset="0"/>
                          <a:cs typeface="Arial" panose="020B0604020202020204" pitchFamily="34" charset="0"/>
                        </a:rPr>
                        <a:t>, révision notions déjà étudiées (écrit et oral)</a:t>
                      </a:r>
                    </a:p>
                  </a:txBody>
                  <a:tcPr marL="45296" marR="45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marL="0" algn="ctr">
                        <a:lnSpc>
                          <a:spcPct val="100000"/>
                        </a:lnSpc>
                        <a:spcAft>
                          <a:spcPts val="0"/>
                        </a:spcAft>
                      </a:pPr>
                      <a:r>
                        <a:rPr lang="fr-FR" sz="1400" b="1" dirty="0">
                          <a:solidFill>
                            <a:srgbClr val="2E74B5"/>
                          </a:solidFill>
                          <a:effectLst/>
                          <a:latin typeface="+mn-lt"/>
                          <a:ea typeface="Calibri" panose="020F0502020204030204" pitchFamily="34" charset="0"/>
                          <a:cs typeface="Arial" panose="020B0604020202020204" pitchFamily="34" charset="0"/>
                        </a:rPr>
                        <a:t>Assistant</a:t>
                      </a:r>
                      <a:endParaRPr lang="fr-FR" sz="1400" dirty="0">
                        <a:effectLst/>
                        <a:latin typeface="+mn-lt"/>
                        <a:ea typeface="Calibri" panose="020F0502020204030204" pitchFamily="34" charset="0"/>
                        <a:cs typeface="Arial" panose="020B0604020202020204" pitchFamily="34" charset="0"/>
                      </a:endParaRPr>
                    </a:p>
                  </a:txBody>
                  <a:tcPr marL="45296" marR="45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8039539"/>
                  </a:ext>
                </a:extLst>
              </a:tr>
              <a:tr h="893950">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marL="0" lvl="0" indent="0">
                        <a:lnSpc>
                          <a:spcPct val="100000"/>
                        </a:lnSpc>
                        <a:spcAft>
                          <a:spcPts val="0"/>
                        </a:spcAft>
                        <a:buFont typeface="+mj-lt"/>
                        <a:buNone/>
                      </a:pPr>
                      <a:r>
                        <a:rPr lang="fr-FR" sz="1400" b="1" dirty="0">
                          <a:effectLst/>
                          <a:latin typeface="+mn-lt"/>
                          <a:ea typeface="Calibri" panose="020F0502020204030204" pitchFamily="34" charset="0"/>
                          <a:cs typeface="Arial" panose="020B0604020202020204" pitchFamily="34" charset="0"/>
                        </a:rPr>
                        <a:t>2. Introduction de la nouvelle notion (</a:t>
                      </a:r>
                      <a:r>
                        <a:rPr lang="fr-FR" sz="1400" b="1" dirty="0" err="1">
                          <a:effectLst/>
                          <a:latin typeface="+mn-lt"/>
                          <a:ea typeface="Calibri" panose="020F0502020204030204" pitchFamily="34" charset="0"/>
                          <a:cs typeface="Arial" panose="020B0604020202020204" pitchFamily="34" charset="0"/>
                        </a:rPr>
                        <a:t>exposure</a:t>
                      </a:r>
                      <a:r>
                        <a:rPr lang="fr-FR" sz="1400" b="1" dirty="0">
                          <a:effectLst/>
                          <a:latin typeface="+mn-lt"/>
                          <a:ea typeface="Calibri" panose="020F0502020204030204" pitchFamily="34" charset="0"/>
                          <a:cs typeface="Arial" panose="020B0604020202020204" pitchFamily="34" charset="0"/>
                        </a:rPr>
                        <a:t>)</a:t>
                      </a:r>
                      <a:endParaRPr lang="fr-FR" sz="1400" dirty="0">
                        <a:effectLst/>
                        <a:latin typeface="+mn-lt"/>
                        <a:ea typeface="Calibri" panose="020F0502020204030204" pitchFamily="34" charset="0"/>
                        <a:cs typeface="Arial" panose="020B0604020202020204" pitchFamily="34" charset="0"/>
                      </a:endParaRPr>
                    </a:p>
                    <a:p>
                      <a:pPr marL="0">
                        <a:lnSpc>
                          <a:spcPct val="100000"/>
                        </a:lnSpc>
                        <a:spcAft>
                          <a:spcPts val="0"/>
                        </a:spcAft>
                      </a:pPr>
                      <a:r>
                        <a:rPr lang="fr-FR" sz="1400" b="0" i="1" dirty="0">
                          <a:effectLst/>
                          <a:latin typeface="+mn-lt"/>
                          <a:ea typeface="Calibri" panose="020F0502020204030204" pitchFamily="34" charset="0"/>
                          <a:cs typeface="Arial" panose="020B0604020202020204" pitchFamily="34" charset="0"/>
                        </a:rPr>
                        <a:t>Capacité : Comprendre des mots familiers simples relatifs à soi-même</a:t>
                      </a:r>
                      <a:endParaRPr lang="fr-FR" sz="1400" b="0" dirty="0">
                        <a:effectLst/>
                        <a:latin typeface="+mn-lt"/>
                        <a:ea typeface="Calibri" panose="020F0502020204030204" pitchFamily="34" charset="0"/>
                        <a:cs typeface="Arial" panose="020B0604020202020204" pitchFamily="34" charset="0"/>
                      </a:endParaRPr>
                    </a:p>
                    <a:p>
                      <a:pPr marL="0">
                        <a:lnSpc>
                          <a:spcPct val="100000"/>
                        </a:lnSpc>
                        <a:spcAft>
                          <a:spcPts val="0"/>
                        </a:spcAft>
                      </a:pPr>
                      <a:endParaRPr lang="fr-FR" sz="1400" dirty="0">
                        <a:effectLst/>
                        <a:latin typeface="+mn-lt"/>
                        <a:ea typeface="Calibri" panose="020F0502020204030204" pitchFamily="34" charset="0"/>
                        <a:cs typeface="Arial" panose="020B0604020202020204" pitchFamily="34" charset="0"/>
                      </a:endParaRPr>
                    </a:p>
                  </a:txBody>
                  <a:tcPr marL="45296" marR="45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marL="0" algn="ctr">
                        <a:lnSpc>
                          <a:spcPct val="100000"/>
                        </a:lnSpc>
                        <a:spcAft>
                          <a:spcPts val="0"/>
                        </a:spcAft>
                      </a:pPr>
                      <a:r>
                        <a:rPr lang="fr-FR" sz="1400" b="1" dirty="0">
                          <a:solidFill>
                            <a:srgbClr val="2E74B5"/>
                          </a:solidFill>
                          <a:effectLst/>
                          <a:latin typeface="+mn-lt"/>
                          <a:ea typeface="Calibri" panose="020F0502020204030204" pitchFamily="34" charset="0"/>
                          <a:cs typeface="Arial" panose="020B0604020202020204" pitchFamily="34" charset="0"/>
                        </a:rPr>
                        <a:t>Teacher and Assistant</a:t>
                      </a:r>
                      <a:endParaRPr lang="fr-FR" sz="1400" dirty="0">
                        <a:effectLst/>
                        <a:latin typeface="+mn-lt"/>
                        <a:ea typeface="Calibri" panose="020F0502020204030204" pitchFamily="34" charset="0"/>
                        <a:cs typeface="Arial" panose="020B0604020202020204" pitchFamily="34" charset="0"/>
                      </a:endParaRPr>
                    </a:p>
                  </a:txBody>
                  <a:tcPr marL="45296" marR="45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3708132"/>
                  </a:ext>
                </a:extLst>
              </a:tr>
              <a:tr h="893950">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marL="0" lvl="0" indent="0">
                        <a:lnSpc>
                          <a:spcPct val="100000"/>
                        </a:lnSpc>
                        <a:spcAft>
                          <a:spcPts val="0"/>
                        </a:spcAft>
                        <a:buFont typeface="+mj-lt"/>
                        <a:buNone/>
                      </a:pPr>
                      <a:r>
                        <a:rPr lang="fr-FR" sz="1400" b="1" dirty="0">
                          <a:effectLst/>
                          <a:latin typeface="+mn-lt"/>
                          <a:ea typeface="Calibri" panose="020F0502020204030204" pitchFamily="34" charset="0"/>
                          <a:cs typeface="Arial" panose="020B0604020202020204" pitchFamily="34" charset="0"/>
                        </a:rPr>
                        <a:t>3. Jeux de compréhension orale</a:t>
                      </a:r>
                      <a:endParaRPr lang="fr-FR" sz="1400" dirty="0">
                        <a:effectLst/>
                        <a:latin typeface="+mn-lt"/>
                        <a:ea typeface="Calibri" panose="020F0502020204030204" pitchFamily="34" charset="0"/>
                        <a:cs typeface="Arial" panose="020B0604020202020204" pitchFamily="34" charset="0"/>
                      </a:endParaRPr>
                    </a:p>
                    <a:p>
                      <a:pPr marL="0">
                        <a:lnSpc>
                          <a:spcPct val="100000"/>
                        </a:lnSpc>
                        <a:spcAft>
                          <a:spcPts val="0"/>
                        </a:spcAft>
                      </a:pPr>
                      <a:r>
                        <a:rPr lang="fr-FR" sz="1400" b="0" i="1" dirty="0">
                          <a:effectLst/>
                          <a:latin typeface="+mn-lt"/>
                          <a:ea typeface="Calibri" panose="020F0502020204030204" pitchFamily="34" charset="0"/>
                          <a:cs typeface="Arial" panose="020B0604020202020204" pitchFamily="34" charset="0"/>
                        </a:rPr>
                        <a:t>Capacités : Comprendre un message oral pour réaliser une tâche, </a:t>
                      </a:r>
                      <a:endParaRPr lang="fr-FR" sz="1400" b="0" dirty="0">
                        <a:effectLst/>
                        <a:latin typeface="+mn-lt"/>
                        <a:ea typeface="Calibri" panose="020F0502020204030204" pitchFamily="34" charset="0"/>
                        <a:cs typeface="Arial" panose="020B0604020202020204" pitchFamily="34" charset="0"/>
                      </a:endParaRPr>
                    </a:p>
                    <a:p>
                      <a:pPr marL="0">
                        <a:lnSpc>
                          <a:spcPct val="100000"/>
                        </a:lnSpc>
                        <a:spcAft>
                          <a:spcPts val="0"/>
                        </a:spcAft>
                      </a:pPr>
                      <a:r>
                        <a:rPr lang="fr-FR" sz="1400" b="0" i="1" dirty="0">
                          <a:effectLst/>
                          <a:latin typeface="+mn-lt"/>
                          <a:ea typeface="Calibri" panose="020F0502020204030204" pitchFamily="34" charset="0"/>
                          <a:cs typeface="Arial" panose="020B0604020202020204" pitchFamily="34" charset="0"/>
                        </a:rPr>
                        <a:t>                     Comprendre des mots familiers relatifs à soi-même.</a:t>
                      </a:r>
                      <a:endParaRPr lang="fr-FR" sz="1400" b="0" dirty="0">
                        <a:effectLst/>
                        <a:latin typeface="+mn-lt"/>
                        <a:ea typeface="Calibri" panose="020F0502020204030204" pitchFamily="34" charset="0"/>
                        <a:cs typeface="Arial" panose="020B0604020202020204" pitchFamily="34" charset="0"/>
                      </a:endParaRPr>
                    </a:p>
                  </a:txBody>
                  <a:tcPr marL="45296" marR="45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marL="0" algn="ctr">
                        <a:lnSpc>
                          <a:spcPct val="100000"/>
                        </a:lnSpc>
                        <a:spcAft>
                          <a:spcPts val="0"/>
                        </a:spcAft>
                      </a:pPr>
                      <a:r>
                        <a:rPr lang="fr-FR" sz="1400" b="1" dirty="0">
                          <a:solidFill>
                            <a:srgbClr val="2E74B5"/>
                          </a:solidFill>
                          <a:effectLst/>
                          <a:latin typeface="+mn-lt"/>
                          <a:ea typeface="Calibri" panose="020F0502020204030204" pitchFamily="34" charset="0"/>
                          <a:cs typeface="Arial" panose="020B0604020202020204" pitchFamily="34" charset="0"/>
                        </a:rPr>
                        <a:t>Assistant</a:t>
                      </a:r>
                      <a:endParaRPr lang="fr-FR" sz="1400" dirty="0">
                        <a:effectLst/>
                        <a:latin typeface="+mn-lt"/>
                        <a:ea typeface="Calibri" panose="020F0502020204030204" pitchFamily="34" charset="0"/>
                        <a:cs typeface="Arial" panose="020B0604020202020204" pitchFamily="34" charset="0"/>
                      </a:endParaRPr>
                    </a:p>
                  </a:txBody>
                  <a:tcPr marL="45296" marR="45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69049265"/>
                  </a:ext>
                </a:extLst>
              </a:tr>
              <a:tr h="905327">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marL="0" lvl="0" indent="0">
                        <a:lnSpc>
                          <a:spcPct val="100000"/>
                        </a:lnSpc>
                        <a:spcAft>
                          <a:spcPts val="0"/>
                        </a:spcAft>
                        <a:buFont typeface="+mj-lt"/>
                        <a:buNone/>
                      </a:pPr>
                      <a:r>
                        <a:rPr lang="fr-FR" sz="1400" b="1" dirty="0">
                          <a:effectLst/>
                          <a:latin typeface="+mn-lt"/>
                          <a:ea typeface="Calibri" panose="020F0502020204030204" pitchFamily="34" charset="0"/>
                          <a:cs typeface="Arial" panose="020B0604020202020204" pitchFamily="34" charset="0"/>
                        </a:rPr>
                        <a:t>4. Expression orale guidée</a:t>
                      </a:r>
                      <a:endParaRPr lang="fr-FR" sz="1400" dirty="0">
                        <a:effectLst/>
                        <a:latin typeface="+mn-lt"/>
                        <a:ea typeface="Calibri" panose="020F0502020204030204" pitchFamily="34" charset="0"/>
                        <a:cs typeface="Arial" panose="020B0604020202020204" pitchFamily="34" charset="0"/>
                      </a:endParaRPr>
                    </a:p>
                    <a:p>
                      <a:pPr marL="0">
                        <a:lnSpc>
                          <a:spcPct val="100000"/>
                        </a:lnSpc>
                        <a:spcAft>
                          <a:spcPts val="0"/>
                        </a:spcAft>
                      </a:pPr>
                      <a:r>
                        <a:rPr lang="fr-FR" sz="1400" dirty="0">
                          <a:effectLst/>
                          <a:latin typeface="+mn-lt"/>
                          <a:ea typeface="Calibri" panose="020F0502020204030204" pitchFamily="34" charset="0"/>
                          <a:cs typeface="Arial" panose="020B0604020202020204" pitchFamily="34" charset="0"/>
                        </a:rPr>
                        <a:t>Mise en place phonologique</a:t>
                      </a:r>
                    </a:p>
                    <a:p>
                      <a:pPr marL="0">
                        <a:lnSpc>
                          <a:spcPct val="100000"/>
                        </a:lnSpc>
                        <a:spcAft>
                          <a:spcPts val="0"/>
                        </a:spcAft>
                      </a:pPr>
                      <a:r>
                        <a:rPr lang="fr-FR" sz="1400" dirty="0">
                          <a:effectLst/>
                          <a:latin typeface="+mn-lt"/>
                          <a:ea typeface="Calibri" panose="020F0502020204030204" pitchFamily="34" charset="0"/>
                          <a:cs typeface="Arial" panose="020B0604020202020204" pitchFamily="34" charset="0"/>
                        </a:rPr>
                        <a:t>Capacités : Reproduire un modèle oral, comprendre à l’oral.</a:t>
                      </a:r>
                    </a:p>
                    <a:p>
                      <a:pPr marL="0">
                        <a:lnSpc>
                          <a:spcPct val="100000"/>
                        </a:lnSpc>
                        <a:spcAft>
                          <a:spcPts val="0"/>
                        </a:spcAft>
                      </a:pPr>
                      <a:r>
                        <a:rPr lang="fr-FR" sz="1400" dirty="0">
                          <a:effectLst/>
                          <a:latin typeface="+mn-lt"/>
                          <a:ea typeface="Calibri" panose="020F0502020204030204" pitchFamily="34" charset="0"/>
                          <a:cs typeface="Arial" panose="020B0604020202020204" pitchFamily="34" charset="0"/>
                        </a:rPr>
                        <a:t> </a:t>
                      </a:r>
                    </a:p>
                  </a:txBody>
                  <a:tcPr marL="45296" marR="45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marL="0" algn="ctr">
                        <a:lnSpc>
                          <a:spcPct val="100000"/>
                        </a:lnSpc>
                        <a:spcAft>
                          <a:spcPts val="0"/>
                        </a:spcAft>
                      </a:pPr>
                      <a:r>
                        <a:rPr lang="fr-FR" sz="1400" b="1" dirty="0">
                          <a:solidFill>
                            <a:srgbClr val="2E74B5"/>
                          </a:solidFill>
                          <a:effectLst/>
                          <a:latin typeface="+mn-lt"/>
                          <a:ea typeface="Calibri" panose="020F0502020204030204" pitchFamily="34" charset="0"/>
                          <a:cs typeface="Arial" panose="020B0604020202020204" pitchFamily="34" charset="0"/>
                        </a:rPr>
                        <a:t>Assistant</a:t>
                      </a:r>
                      <a:endParaRPr lang="fr-FR" sz="1400" dirty="0">
                        <a:effectLst/>
                        <a:latin typeface="+mn-lt"/>
                        <a:ea typeface="Calibri" panose="020F0502020204030204" pitchFamily="34" charset="0"/>
                        <a:cs typeface="Arial" panose="020B0604020202020204" pitchFamily="34" charset="0"/>
                      </a:endParaRPr>
                    </a:p>
                  </a:txBody>
                  <a:tcPr marL="45296" marR="45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0753191"/>
                  </a:ext>
                </a:extLst>
              </a:tr>
              <a:tr h="447603">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marL="0" lvl="0" indent="0">
                        <a:lnSpc>
                          <a:spcPct val="100000"/>
                        </a:lnSpc>
                        <a:spcAft>
                          <a:spcPts val="0"/>
                        </a:spcAft>
                        <a:buFont typeface="+mj-lt"/>
                        <a:buNone/>
                      </a:pPr>
                      <a:r>
                        <a:rPr lang="fr-FR" sz="1400" b="1" dirty="0">
                          <a:effectLst/>
                          <a:latin typeface="+mn-lt"/>
                          <a:ea typeface="Calibri" panose="020F0502020204030204" pitchFamily="34" charset="0"/>
                          <a:cs typeface="Arial" panose="020B0604020202020204" pitchFamily="34" charset="0"/>
                        </a:rPr>
                        <a:t>5. Trace sur le cahier (</a:t>
                      </a:r>
                      <a:r>
                        <a:rPr lang="fr-FR" sz="1400" b="1" dirty="0" err="1">
                          <a:effectLst/>
                          <a:latin typeface="+mn-lt"/>
                          <a:ea typeface="Calibri" panose="020F0502020204030204" pitchFamily="34" charset="0"/>
                          <a:cs typeface="Arial" panose="020B0604020202020204" pitchFamily="34" charset="0"/>
                        </a:rPr>
                        <a:t>craft</a:t>
                      </a:r>
                      <a:r>
                        <a:rPr lang="fr-FR" sz="1400" b="1" dirty="0">
                          <a:effectLst/>
                          <a:latin typeface="+mn-lt"/>
                          <a:ea typeface="Calibri" panose="020F0502020204030204" pitchFamily="34" charset="0"/>
                          <a:cs typeface="Arial" panose="020B0604020202020204" pitchFamily="34" charset="0"/>
                        </a:rPr>
                        <a:t>)</a:t>
                      </a:r>
                      <a:endParaRPr lang="fr-FR" sz="1400" dirty="0">
                        <a:effectLst/>
                        <a:latin typeface="+mn-lt"/>
                        <a:ea typeface="Calibri" panose="020F0502020204030204" pitchFamily="34" charset="0"/>
                        <a:cs typeface="Arial" panose="020B0604020202020204" pitchFamily="34" charset="0"/>
                      </a:endParaRPr>
                    </a:p>
                    <a:p>
                      <a:pPr marL="0">
                        <a:lnSpc>
                          <a:spcPct val="100000"/>
                        </a:lnSpc>
                        <a:spcAft>
                          <a:spcPts val="0"/>
                        </a:spcAft>
                      </a:pPr>
                      <a:r>
                        <a:rPr lang="fr-FR" sz="1400" dirty="0">
                          <a:effectLst/>
                          <a:latin typeface="+mn-lt"/>
                          <a:ea typeface="Calibri" panose="020F0502020204030204" pitchFamily="34" charset="0"/>
                          <a:cs typeface="Arial" panose="020B0604020202020204" pitchFamily="34" charset="0"/>
                        </a:rPr>
                        <a:t> </a:t>
                      </a:r>
                    </a:p>
                  </a:txBody>
                  <a:tcPr marL="45296" marR="45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marL="0" algn="ctr">
                        <a:lnSpc>
                          <a:spcPct val="100000"/>
                        </a:lnSpc>
                        <a:spcAft>
                          <a:spcPts val="0"/>
                        </a:spcAft>
                      </a:pPr>
                      <a:r>
                        <a:rPr lang="fr-FR" sz="1400" b="1" dirty="0">
                          <a:solidFill>
                            <a:srgbClr val="2E74B5"/>
                          </a:solidFill>
                          <a:effectLst/>
                          <a:latin typeface="+mn-lt"/>
                          <a:ea typeface="Calibri" panose="020F0502020204030204" pitchFamily="34" charset="0"/>
                          <a:cs typeface="Arial" panose="020B0604020202020204" pitchFamily="34" charset="0"/>
                        </a:rPr>
                        <a:t>Teacher</a:t>
                      </a:r>
                      <a:endParaRPr lang="fr-FR" sz="1400" dirty="0">
                        <a:effectLst/>
                        <a:latin typeface="+mn-lt"/>
                        <a:ea typeface="Calibri" panose="020F0502020204030204" pitchFamily="34" charset="0"/>
                        <a:cs typeface="Arial" panose="020B0604020202020204" pitchFamily="34" charset="0"/>
                      </a:endParaRPr>
                    </a:p>
                  </a:txBody>
                  <a:tcPr marL="45296" marR="45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5615131"/>
                  </a:ext>
                </a:extLst>
              </a:tr>
              <a:tr h="447603">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marL="0" lvl="0" indent="0">
                        <a:lnSpc>
                          <a:spcPct val="100000"/>
                        </a:lnSpc>
                        <a:spcAft>
                          <a:spcPts val="0"/>
                        </a:spcAft>
                        <a:buFont typeface="+mj-lt"/>
                        <a:buNone/>
                      </a:pPr>
                      <a:r>
                        <a:rPr lang="fr-FR" sz="1400" b="1" dirty="0">
                          <a:effectLst/>
                          <a:latin typeface="+mn-lt"/>
                          <a:ea typeface="Calibri" panose="020F0502020204030204" pitchFamily="34" charset="0"/>
                          <a:cs typeface="Times New Roman" panose="02020603050405020304" pitchFamily="18" charset="0"/>
                        </a:rPr>
                        <a:t>6. Rituel de fin de séance</a:t>
                      </a:r>
                      <a:endParaRPr lang="fr-FR" sz="1400" dirty="0">
                        <a:effectLst/>
                        <a:latin typeface="+mn-lt"/>
                        <a:ea typeface="Calibri" panose="020F0502020204030204" pitchFamily="34" charset="0"/>
                        <a:cs typeface="Times New Roman" panose="02020603050405020304" pitchFamily="18" charset="0"/>
                      </a:endParaRPr>
                    </a:p>
                    <a:p>
                      <a:pPr marL="0">
                        <a:lnSpc>
                          <a:spcPct val="100000"/>
                        </a:lnSpc>
                        <a:spcAft>
                          <a:spcPts val="0"/>
                        </a:spcAft>
                      </a:pPr>
                      <a:endParaRPr lang="fr-FR" sz="1400" dirty="0">
                        <a:effectLst/>
                        <a:latin typeface="+mn-lt"/>
                        <a:ea typeface="Calibri" panose="020F0502020204030204" pitchFamily="34" charset="0"/>
                        <a:cs typeface="Times New Roman" panose="02020603050405020304" pitchFamily="18" charset="0"/>
                      </a:endParaRPr>
                    </a:p>
                  </a:txBody>
                  <a:tcPr marL="45296" marR="45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marL="0" algn="ctr">
                        <a:lnSpc>
                          <a:spcPct val="100000"/>
                        </a:lnSpc>
                        <a:spcAft>
                          <a:spcPts val="0"/>
                        </a:spcAft>
                      </a:pPr>
                      <a:r>
                        <a:rPr lang="fr-FR" sz="1400" b="1" dirty="0">
                          <a:solidFill>
                            <a:srgbClr val="2E74B5"/>
                          </a:solidFill>
                          <a:effectLst/>
                          <a:latin typeface="+mn-lt"/>
                          <a:ea typeface="Calibri" panose="020F0502020204030204" pitchFamily="34" charset="0"/>
                          <a:cs typeface="Times New Roman" panose="02020603050405020304" pitchFamily="18" charset="0"/>
                        </a:rPr>
                        <a:t>Assistant</a:t>
                      </a:r>
                      <a:endParaRPr lang="fr-FR" sz="1400" dirty="0">
                        <a:effectLst/>
                        <a:latin typeface="+mn-lt"/>
                        <a:ea typeface="Calibri" panose="020F0502020204030204" pitchFamily="34" charset="0"/>
                        <a:cs typeface="Times New Roman" panose="02020603050405020304" pitchFamily="18" charset="0"/>
                      </a:endParaRPr>
                    </a:p>
                  </a:txBody>
                  <a:tcPr marL="45296" marR="452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6832030"/>
                  </a:ext>
                </a:extLst>
              </a:tr>
            </a:tbl>
          </a:graphicData>
        </a:graphic>
      </p:graphicFrame>
    </p:spTree>
    <p:extLst>
      <p:ext uri="{BB962C8B-B14F-4D97-AF65-F5344CB8AC3E}">
        <p14:creationId xmlns:p14="http://schemas.microsoft.com/office/powerpoint/2010/main" val="1817299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8000">
              <a:schemeClr val="bg1"/>
            </a:gs>
            <a:gs pos="0">
              <a:schemeClr val="accent1">
                <a:lumMod val="45000"/>
                <a:lumOff val="55000"/>
              </a:schemeClr>
            </a:gs>
            <a:gs pos="100000">
              <a:schemeClr val="accent1">
                <a:lumMod val="45000"/>
                <a:lumOff val="55000"/>
              </a:schemeClr>
            </a:gs>
            <a:gs pos="100000">
              <a:schemeClr val="accent1">
                <a:lumMod val="30000"/>
                <a:lumOff val="70000"/>
              </a:schemeClr>
            </a:gs>
          </a:gsLst>
          <a:lin ang="6000000" scaled="0"/>
        </a:gradFill>
        <a:effectLst/>
      </p:bgPr>
    </p:bg>
    <p:spTree>
      <p:nvGrpSpPr>
        <p:cNvPr id="1" name=""/>
        <p:cNvGrpSpPr/>
        <p:nvPr/>
      </p:nvGrpSpPr>
      <p:grpSpPr>
        <a:xfrm>
          <a:off x="0" y="0"/>
          <a:ext cx="0" cy="0"/>
          <a:chOff x="0" y="0"/>
          <a:chExt cx="0" cy="0"/>
        </a:xfrm>
      </p:grpSpPr>
      <p:pic>
        <p:nvPicPr>
          <p:cNvPr id="6147" name="Image 110">
            <a:extLst>
              <a:ext uri="{FF2B5EF4-FFF2-40B4-BE49-F238E27FC236}">
                <a16:creationId xmlns:a16="http://schemas.microsoft.com/office/drawing/2014/main" id="{501597B1-E6C3-46A1-8911-AC6A4602C8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168" y="66675"/>
            <a:ext cx="5149517" cy="390525"/>
          </a:xfrm>
          <a:prstGeom prst="rect">
            <a:avLst/>
          </a:prstGeom>
          <a:noFill/>
          <a:extLst>
            <a:ext uri="{909E8E84-426E-40DD-AFC4-6F175D3DCCD1}">
              <a14:hiddenFill xmlns:a14="http://schemas.microsoft.com/office/drawing/2010/main">
                <a:solidFill>
                  <a:srgbClr val="FFFFFF"/>
                </a:solidFill>
              </a14:hiddenFill>
            </a:ext>
          </a:extLst>
        </p:spPr>
      </p:pic>
      <p:pic>
        <p:nvPicPr>
          <p:cNvPr id="6146" name="Image 111">
            <a:extLst>
              <a:ext uri="{FF2B5EF4-FFF2-40B4-BE49-F238E27FC236}">
                <a16:creationId xmlns:a16="http://schemas.microsoft.com/office/drawing/2014/main" id="{FA542B5E-AAB7-40C9-A237-82239622BE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03" y="50600"/>
            <a:ext cx="676617" cy="485776"/>
          </a:xfrm>
          <a:prstGeom prst="rect">
            <a:avLst/>
          </a:prstGeom>
          <a:noFill/>
          <a:extLst>
            <a:ext uri="{909E8E84-426E-40DD-AFC4-6F175D3DCCD1}">
              <a14:hiddenFill xmlns:a14="http://schemas.microsoft.com/office/drawing/2010/main">
                <a:solidFill>
                  <a:srgbClr val="FFFFFF"/>
                </a:solidFill>
              </a14:hiddenFill>
            </a:ext>
          </a:extLst>
        </p:spPr>
      </p:pic>
      <p:pic>
        <p:nvPicPr>
          <p:cNvPr id="6145" name="Image 112" descr="entete_mission_LVE">
            <a:extLst>
              <a:ext uri="{FF2B5EF4-FFF2-40B4-BE49-F238E27FC236}">
                <a16:creationId xmlns:a16="http://schemas.microsoft.com/office/drawing/2014/main" id="{9AC28987-2D06-4FBD-B1FC-E9FE567A84A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39294" r="3778"/>
          <a:stretch>
            <a:fillRect/>
          </a:stretch>
        </p:blipFill>
        <p:spPr bwMode="auto">
          <a:xfrm>
            <a:off x="791578" y="62447"/>
            <a:ext cx="676275" cy="4857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4">
            <a:extLst>
              <a:ext uri="{FF2B5EF4-FFF2-40B4-BE49-F238E27FC236}">
                <a16:creationId xmlns:a16="http://schemas.microsoft.com/office/drawing/2014/main" id="{C5DD4F17-1BC9-463B-8BD1-F3C1E9F59ED4}"/>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Rectangle 5">
            <a:extLst>
              <a:ext uri="{FF2B5EF4-FFF2-40B4-BE49-F238E27FC236}">
                <a16:creationId xmlns:a16="http://schemas.microsoft.com/office/drawing/2014/main" id="{102001D2-C029-47A2-ACDC-A66E4FDC8049}"/>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sp>
        <p:nvSpPr>
          <p:cNvPr id="6" name="Rectangle 6">
            <a:extLst>
              <a:ext uri="{FF2B5EF4-FFF2-40B4-BE49-F238E27FC236}">
                <a16:creationId xmlns:a16="http://schemas.microsoft.com/office/drawing/2014/main" id="{1798F8F3-1849-406A-BEFA-D0C10E1D6E32}"/>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 name="Rectangle 7">
            <a:extLst>
              <a:ext uri="{FF2B5EF4-FFF2-40B4-BE49-F238E27FC236}">
                <a16:creationId xmlns:a16="http://schemas.microsoft.com/office/drawing/2014/main" id="{0A13E625-7E76-4A12-A812-F4232BB7E829}"/>
              </a:ext>
            </a:extLst>
          </p:cNvPr>
          <p:cNvSpPr>
            <a:spLocks noChangeArrowheads="1"/>
          </p:cNvSpPr>
          <p:nvPr/>
        </p:nvSpPr>
        <p:spPr bwMode="auto">
          <a:xfrm>
            <a:off x="501871" y="553330"/>
            <a:ext cx="105830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1pPr>
            <a:lvl2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2pPr>
            <a:lvl3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3pPr>
            <a:lvl4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4pPr>
            <a:lvl5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5pPr>
            <a:lvl6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6pPr>
            <a:lvl7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7pPr>
            <a:lvl8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8pPr>
            <a:lvl9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fr-FR" altLang="fr-FR" sz="900" b="0" i="0" u="none" strike="noStrike" cap="none" normalizeH="0" baseline="0" dirty="0" bmk="_Hlk49758744">
                <a:ln>
                  <a:noFill/>
                </a:ln>
                <a:solidFill>
                  <a:schemeClr val="tx1"/>
                </a:solidFill>
                <a:effectLst/>
                <a:latin typeface="Lucida Handwriting" panose="03010101010101010101" pitchFamily="66" charset="0"/>
                <a:ea typeface="Calibri" panose="020F0502020204030204" pitchFamily="34" charset="0"/>
                <a:cs typeface="Times New Roman" panose="02020603050405020304" pitchFamily="18" charset="0"/>
              </a:rPr>
              <a:t>       1</a:t>
            </a:r>
            <a:r>
              <a:rPr kumimoji="0" lang="fr-FR" altLang="fr-FR" sz="900" b="0" i="0" u="none" strike="noStrike" cap="none" normalizeH="0" baseline="30000" dirty="0" bmk="_Hlk49758744">
                <a:ln>
                  <a:noFill/>
                </a:ln>
                <a:solidFill>
                  <a:schemeClr val="tx1"/>
                </a:solidFill>
                <a:effectLst/>
                <a:latin typeface="Lucida Handwriting" panose="03010101010101010101" pitchFamily="66" charset="0"/>
                <a:ea typeface="Calibri" panose="020F0502020204030204" pitchFamily="34" charset="0"/>
                <a:cs typeface="Times New Roman" panose="02020603050405020304" pitchFamily="18" charset="0"/>
              </a:rPr>
              <a:t>er</a:t>
            </a:r>
            <a:r>
              <a:rPr kumimoji="0" lang="fr-FR" altLang="fr-FR" sz="900" b="0" i="0" u="none" strike="noStrike" cap="none" normalizeH="0" baseline="0" dirty="0" bmk="_Hlk49758744">
                <a:ln>
                  <a:noFill/>
                </a:ln>
                <a:solidFill>
                  <a:schemeClr val="tx1"/>
                </a:solidFill>
                <a:effectLst/>
                <a:latin typeface="Lucida Handwriting" panose="03010101010101010101" pitchFamily="66" charset="0"/>
                <a:ea typeface="Calibri" panose="020F0502020204030204" pitchFamily="34" charset="0"/>
                <a:cs typeface="Times New Roman" panose="02020603050405020304" pitchFamily="18" charset="0"/>
              </a:rPr>
              <a:t> degr</a:t>
            </a:r>
            <a:r>
              <a:rPr kumimoji="0" lang="fr-FR" altLang="fr-FR" sz="900" b="0" i="0" u="none" strike="noStrike" cap="none" normalizeH="0" baseline="0" dirty="0" bmk="_Hlk49758744">
                <a:ln>
                  <a:noFill/>
                </a:ln>
                <a:solidFill>
                  <a:schemeClr val="tx1"/>
                </a:solidFill>
                <a:effectLst/>
                <a:latin typeface="Tahoma" panose="020B0604030504040204" pitchFamily="34" charset="0"/>
                <a:ea typeface="Calibri" panose="020F0502020204030204" pitchFamily="34" charset="0"/>
                <a:cs typeface="Times New Roman" panose="02020603050405020304" pitchFamily="18" charset="0"/>
              </a:rPr>
              <a:t>é</a:t>
            </a:r>
            <a:r>
              <a:rPr kumimoji="0" lang="fr-FR" altLang="fr-FR" sz="9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imes New Roman" panose="02020603050405020304" pitchFamily="18"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1" name="Rectangle 1">
            <a:extLst>
              <a:ext uri="{FF2B5EF4-FFF2-40B4-BE49-F238E27FC236}">
                <a16:creationId xmlns:a16="http://schemas.microsoft.com/office/drawing/2014/main" id="{09B28F6A-F13A-45DE-9372-3B208D88DC69}"/>
              </a:ext>
            </a:extLst>
          </p:cNvPr>
          <p:cNvSpPr>
            <a:spLocks noChangeArrowheads="1"/>
          </p:cNvSpPr>
          <p:nvPr/>
        </p:nvSpPr>
        <p:spPr bwMode="auto">
          <a:xfrm>
            <a:off x="132346" y="666101"/>
            <a:ext cx="6605338" cy="1846659"/>
          </a:xfrm>
          <a:prstGeom prst="rect">
            <a:avLst/>
          </a:prstGeom>
          <a:gradFill>
            <a:gsLst>
              <a:gs pos="18000">
                <a:schemeClr val="bg1"/>
              </a:gs>
              <a:gs pos="0">
                <a:schemeClr val="accent1">
                  <a:lumMod val="45000"/>
                  <a:lumOff val="55000"/>
                </a:schemeClr>
              </a:gs>
              <a:gs pos="100000">
                <a:schemeClr val="accent1">
                  <a:lumMod val="45000"/>
                  <a:lumOff val="55000"/>
                </a:schemeClr>
              </a:gs>
              <a:gs pos="100000">
                <a:schemeClr val="accent1">
                  <a:lumMod val="30000"/>
                  <a:lumOff val="70000"/>
                </a:schemeClr>
              </a:gs>
            </a:gsLst>
            <a:lin ang="6000000" scaled="0"/>
          </a:gra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fr-FR" altLang="fr-FR" b="1" i="0" u="none" strike="noStrike" kern="0" cap="none" spc="0" normalizeH="0" baseline="0" noProof="0" dirty="0">
                <a:ln>
                  <a:noFill/>
                </a:ln>
                <a:solidFill>
                  <a:srgbClr val="000000"/>
                </a:solidFill>
                <a:effectLst/>
                <a:uLnTx/>
                <a:uFillTx/>
                <a:latin typeface="+mn-lt"/>
                <a:ea typeface="Calibri" panose="020F0502020204030204" pitchFamily="34" charset="0"/>
                <a:cs typeface="Arial" panose="020B0604020202020204" pitchFamily="34" charset="0"/>
              </a:rPr>
              <a:t>Séance 2 cycle 3</a:t>
            </a:r>
            <a:endParaRPr kumimoji="0" lang="fr-FR" altLang="fr-FR" b="0" i="0" u="none" strike="noStrike" kern="0" cap="none" spc="0" normalizeH="0" baseline="0" noProof="0" dirty="0">
              <a:ln>
                <a:noFill/>
              </a:ln>
              <a:solidFill>
                <a:srgbClr val="000000"/>
              </a:solidFill>
              <a:effectLst/>
              <a:uLnTx/>
              <a:uFillTx/>
              <a:latin typeface="+mn-lt"/>
              <a:cs typeface="Arial" panose="020B0604020202020204" pitchFamily="34" charset="0"/>
            </a:endParaRPr>
          </a:p>
          <a:p>
            <a:pPr marL="0" marR="0" lvl="0" indent="0" defTabSz="914400" eaLnBrk="0" fontAlgn="base" latinLnBrk="0" hangingPunct="0">
              <a:lnSpc>
                <a:spcPct val="100000"/>
              </a:lnSpc>
              <a:spcBef>
                <a:spcPct val="0"/>
              </a:spcBef>
              <a:spcAft>
                <a:spcPct val="0"/>
              </a:spcAft>
              <a:buClrTx/>
              <a:buSzTx/>
              <a:buFontTx/>
              <a:buNone/>
              <a:tabLst/>
              <a:defRPr/>
            </a:pPr>
            <a:r>
              <a:rPr kumimoji="0" lang="fr-FR" altLang="fr-FR" sz="1200" b="1" i="0" u="none" strike="noStrike" kern="0" cap="none" spc="0" normalizeH="0" baseline="0" noProof="0" dirty="0">
                <a:ln>
                  <a:noFill/>
                </a:ln>
                <a:solidFill>
                  <a:srgbClr val="000000"/>
                </a:solidFill>
                <a:effectLst/>
                <a:uLnTx/>
                <a:uFillTx/>
                <a:latin typeface="+mn-lt"/>
                <a:ea typeface="Calibri" panose="020F0502020204030204" pitchFamily="34" charset="0"/>
                <a:cs typeface="Arial" panose="020B0604020202020204" pitchFamily="34" charset="0"/>
              </a:rPr>
              <a:t>Activités langagières dominantes </a:t>
            </a:r>
            <a:r>
              <a:rPr kumimoji="0" lang="fr-FR" altLang="fr-FR" sz="1200" b="1" i="0" u="none" strike="noStrike" kern="0" cap="none" spc="0" normalizeH="0" baseline="0" noProof="0" dirty="0">
                <a:ln>
                  <a:noFill/>
                </a:ln>
                <a:effectLst/>
                <a:uLnTx/>
                <a:uFillTx/>
                <a:latin typeface="+mn-lt"/>
                <a:ea typeface="Calibri" panose="020F0502020204030204" pitchFamily="34" charset="0"/>
                <a:cs typeface="Arial" panose="020B0604020202020204" pitchFamily="34" charset="0"/>
              </a:rPr>
              <a:t>: </a:t>
            </a:r>
            <a:r>
              <a:rPr kumimoji="0" lang="fr-FR" altLang="fr-FR" sz="1200" u="none" strike="noStrike" kern="0" cap="none" spc="0" normalizeH="0" baseline="0" noProof="0" dirty="0">
                <a:ln>
                  <a:noFill/>
                </a:ln>
                <a:effectLst/>
                <a:uLnTx/>
                <a:uFillTx/>
                <a:latin typeface="+mn-lt"/>
                <a:ea typeface="Calibri" panose="020F0502020204030204" pitchFamily="34" charset="0"/>
                <a:cs typeface="Arial" panose="020B0604020202020204" pitchFamily="34" charset="0"/>
              </a:rPr>
              <a:t>Réagir et dialoguer </a:t>
            </a:r>
            <a:endParaRPr kumimoji="0" lang="fr-FR" altLang="fr-FR" sz="1200" u="none" strike="noStrike" kern="0" cap="none" spc="0" normalizeH="0" baseline="0" noProof="0" dirty="0">
              <a:ln>
                <a:noFill/>
              </a:ln>
              <a:effectLst/>
              <a:uLnTx/>
              <a:uFillTx/>
              <a:latin typeface="+mn-lt"/>
              <a:cs typeface="Arial" panose="020B0604020202020204" pitchFamily="34" charset="0"/>
            </a:endParaRPr>
          </a:p>
          <a:p>
            <a:pPr marL="0" marR="0" lvl="0" indent="0" defTabSz="914400" eaLnBrk="0" fontAlgn="base" latinLnBrk="0" hangingPunct="0">
              <a:lnSpc>
                <a:spcPct val="100000"/>
              </a:lnSpc>
              <a:spcBef>
                <a:spcPct val="0"/>
              </a:spcBef>
              <a:spcAft>
                <a:spcPct val="0"/>
              </a:spcAft>
              <a:buClrTx/>
              <a:buSzTx/>
              <a:buFontTx/>
              <a:buNone/>
              <a:tabLst/>
              <a:defRPr/>
            </a:pPr>
            <a:r>
              <a:rPr kumimoji="0" lang="fr-FR" altLang="fr-FR" sz="1200" b="1" i="0" u="none" strike="noStrike" kern="0" cap="none" spc="0" normalizeH="0" baseline="0" noProof="0" dirty="0">
                <a:ln>
                  <a:noFill/>
                </a:ln>
                <a:effectLst/>
                <a:uLnTx/>
                <a:uFillTx/>
                <a:latin typeface="+mn-lt"/>
                <a:ea typeface="Calibri" panose="020F0502020204030204" pitchFamily="34" charset="0"/>
                <a:cs typeface="Arial" panose="020B0604020202020204" pitchFamily="34" charset="0"/>
              </a:rPr>
              <a:t>Formulations:</a:t>
            </a:r>
            <a:r>
              <a:rPr kumimoji="0" lang="fr-FR" altLang="fr-FR" sz="1200" b="0" i="0" u="none" strike="noStrike" kern="0" cap="none" spc="0" normalizeH="0" baseline="0" noProof="0" dirty="0">
                <a:ln>
                  <a:noFill/>
                </a:ln>
                <a:effectLst/>
                <a:uLnTx/>
                <a:uFillTx/>
                <a:latin typeface="+mn-lt"/>
                <a:ea typeface="Calibri" panose="020F0502020204030204" pitchFamily="34" charset="0"/>
                <a:cs typeface="Arial" panose="020B0604020202020204" pitchFamily="34" charset="0"/>
              </a:rPr>
              <a:t> </a:t>
            </a:r>
            <a:endParaRPr kumimoji="0" lang="fr-FR" altLang="fr-FR" sz="1200" b="0" i="0" u="none" strike="noStrike" kern="0" cap="none" spc="0" normalizeH="0" baseline="0" noProof="0" dirty="0">
              <a:ln>
                <a:noFill/>
              </a:ln>
              <a:effectLst/>
              <a:uLnTx/>
              <a:uFillTx/>
              <a:latin typeface="+mn-lt"/>
              <a:cs typeface="Arial" panose="020B0604020202020204" pitchFamily="34" charset="0"/>
            </a:endParaRPr>
          </a:p>
          <a:p>
            <a:pPr marL="0" marR="0" lvl="0" indent="0" defTabSz="914400" eaLnBrk="0" fontAlgn="base" latinLnBrk="0" hangingPunct="0">
              <a:lnSpc>
                <a:spcPct val="100000"/>
              </a:lnSpc>
              <a:spcBef>
                <a:spcPct val="0"/>
              </a:spcBef>
              <a:spcAft>
                <a:spcPct val="0"/>
              </a:spcAft>
              <a:buClrTx/>
              <a:buSzTx/>
              <a:buFontTx/>
              <a:buNone/>
              <a:tabLst/>
              <a:defRPr/>
            </a:pPr>
            <a:r>
              <a:rPr kumimoji="0" lang="fr-FR" altLang="fr-FR" sz="1200" b="1" i="0" u="none" strike="noStrike" kern="0" cap="none" spc="0" normalizeH="0" baseline="0" noProof="0" dirty="0">
                <a:ln>
                  <a:noFill/>
                </a:ln>
                <a:solidFill>
                  <a:srgbClr val="000000"/>
                </a:solidFill>
                <a:effectLst/>
                <a:uLnTx/>
                <a:uFillTx/>
                <a:latin typeface="+mn-lt"/>
                <a:ea typeface="Calibri" panose="020F0502020204030204" pitchFamily="34" charset="0"/>
                <a:cs typeface="Arial" panose="020B0604020202020204" pitchFamily="34" charset="0"/>
              </a:rPr>
              <a:t>Lexique:</a:t>
            </a:r>
            <a:r>
              <a:rPr kumimoji="0" lang="fr-FR" altLang="fr-FR" sz="1200" b="0" i="0" u="none" strike="noStrike" kern="0" cap="none" spc="0" normalizeH="0" baseline="0" noProof="0" dirty="0">
                <a:ln>
                  <a:noFill/>
                </a:ln>
                <a:solidFill>
                  <a:srgbClr val="000000"/>
                </a:solidFill>
                <a:effectLst/>
                <a:uLnTx/>
                <a:uFillTx/>
                <a:latin typeface="+mn-lt"/>
                <a:ea typeface="Calibri" panose="020F0502020204030204" pitchFamily="34" charset="0"/>
                <a:cs typeface="Arial" panose="020B0604020202020204" pitchFamily="34" charset="0"/>
              </a:rPr>
              <a:t> </a:t>
            </a:r>
            <a:endParaRPr kumimoji="0" lang="fr-FR" altLang="fr-FR" sz="1200" b="0" i="0" u="none" strike="noStrike" kern="0" cap="none" spc="0" normalizeH="0" baseline="0" noProof="0" dirty="0">
              <a:ln>
                <a:noFill/>
              </a:ln>
              <a:solidFill>
                <a:srgbClr val="000000"/>
              </a:solidFill>
              <a:effectLst/>
              <a:uLnTx/>
              <a:uFillTx/>
              <a:latin typeface="+mn-lt"/>
              <a:cs typeface="Arial" panose="020B0604020202020204" pitchFamily="34" charset="0"/>
            </a:endParaRPr>
          </a:p>
          <a:p>
            <a:pPr marL="0" marR="0" lvl="0" indent="0" defTabSz="914400" eaLnBrk="0" fontAlgn="base" latinLnBrk="0" hangingPunct="0">
              <a:lnSpc>
                <a:spcPct val="100000"/>
              </a:lnSpc>
              <a:spcBef>
                <a:spcPct val="0"/>
              </a:spcBef>
              <a:spcAft>
                <a:spcPct val="0"/>
              </a:spcAft>
              <a:buClrTx/>
              <a:buSzTx/>
              <a:buFontTx/>
              <a:buNone/>
              <a:tabLst/>
              <a:defRPr/>
            </a:pPr>
            <a:r>
              <a:rPr kumimoji="0" lang="fr-FR" altLang="fr-FR" sz="1200" b="1" i="0" u="none" strike="noStrike" kern="0" cap="none" spc="0" normalizeH="0" baseline="0" noProof="0" dirty="0">
                <a:ln>
                  <a:noFill/>
                </a:ln>
                <a:effectLst/>
                <a:uLnTx/>
                <a:uFillTx/>
                <a:latin typeface="+mn-lt"/>
                <a:ea typeface="Calibri" panose="020F0502020204030204" pitchFamily="34" charset="0"/>
                <a:cs typeface="Arial" panose="020B0604020202020204" pitchFamily="34" charset="0"/>
              </a:rPr>
              <a:t>Phonologie: </a:t>
            </a:r>
            <a:endParaRPr kumimoji="0" lang="fr-FR" altLang="fr-FR" sz="1200" b="0" i="0" u="none" strike="noStrike" kern="0" cap="none" spc="0" normalizeH="0" baseline="0" noProof="0" dirty="0">
              <a:ln>
                <a:noFill/>
              </a:ln>
              <a:effectLst/>
              <a:uLnTx/>
              <a:uFillTx/>
              <a:latin typeface="+mn-lt"/>
              <a:cs typeface="Arial" panose="020B0604020202020204" pitchFamily="34" charset="0"/>
            </a:endParaRPr>
          </a:p>
          <a:p>
            <a:pPr marL="0" marR="0" lvl="0" indent="0" defTabSz="914400" eaLnBrk="0" fontAlgn="base" latinLnBrk="0" hangingPunct="0">
              <a:lnSpc>
                <a:spcPct val="100000"/>
              </a:lnSpc>
              <a:spcBef>
                <a:spcPct val="0"/>
              </a:spcBef>
              <a:spcAft>
                <a:spcPct val="0"/>
              </a:spcAft>
              <a:buClrTx/>
              <a:buSzTx/>
              <a:buFontTx/>
              <a:buNone/>
              <a:tabLst/>
              <a:defRPr/>
            </a:pPr>
            <a:r>
              <a:rPr kumimoji="0" lang="fr-FR" altLang="fr-FR" sz="1200" b="1" i="0" u="none" strike="noStrike" kern="0" cap="none" spc="0" normalizeH="0" baseline="0" noProof="0" dirty="0">
                <a:ln>
                  <a:noFill/>
                </a:ln>
                <a:effectLst/>
                <a:uLnTx/>
                <a:uFillTx/>
                <a:latin typeface="+mn-lt"/>
                <a:ea typeface="Calibri" panose="020F0502020204030204" pitchFamily="34" charset="0"/>
                <a:cs typeface="Arial" panose="020B0604020202020204" pitchFamily="34" charset="0"/>
              </a:rPr>
              <a:t>Grammaire : </a:t>
            </a:r>
            <a:endParaRPr kumimoji="0" lang="fr-FR" altLang="fr-FR" sz="1200" b="0" i="0" u="none" strike="noStrike" kern="0" cap="none" spc="0" normalizeH="0" baseline="0" noProof="0" dirty="0">
              <a:ln>
                <a:noFill/>
              </a:ln>
              <a:effectLst/>
              <a:uLnTx/>
              <a:uFillTx/>
              <a:latin typeface="+mn-lt"/>
              <a:cs typeface="Arial" panose="020B0604020202020204" pitchFamily="34" charset="0"/>
            </a:endParaRPr>
          </a:p>
          <a:p>
            <a:pPr marL="0" marR="0" lvl="0" indent="0" defTabSz="914400" eaLnBrk="0" fontAlgn="base" latinLnBrk="0" hangingPunct="0">
              <a:lnSpc>
                <a:spcPct val="100000"/>
              </a:lnSpc>
              <a:spcBef>
                <a:spcPct val="0"/>
              </a:spcBef>
              <a:spcAft>
                <a:spcPct val="0"/>
              </a:spcAft>
              <a:buClrTx/>
              <a:buSzTx/>
              <a:buFontTx/>
              <a:buNone/>
              <a:tabLst/>
              <a:defRPr/>
            </a:pPr>
            <a:r>
              <a:rPr kumimoji="0" lang="fr-FR" altLang="fr-FR" sz="1200" b="1" i="0" u="none" strike="noStrike" kern="0" cap="none" spc="0" normalizeH="0" baseline="0" noProof="0" dirty="0">
                <a:ln>
                  <a:noFill/>
                </a:ln>
                <a:solidFill>
                  <a:srgbClr val="000000"/>
                </a:solidFill>
                <a:effectLst/>
                <a:uLnTx/>
                <a:uFillTx/>
                <a:latin typeface="+mn-lt"/>
                <a:ea typeface="Calibri" panose="020F0502020204030204" pitchFamily="34" charset="0"/>
                <a:cs typeface="Arial" panose="020B0604020202020204" pitchFamily="34" charset="0"/>
              </a:rPr>
              <a:t>Matériel :</a:t>
            </a:r>
            <a:r>
              <a:rPr kumimoji="0" lang="fr-FR" altLang="fr-FR" sz="1200" b="0" i="0" u="none" strike="noStrike" kern="0" cap="none" spc="0" normalizeH="0" baseline="0" noProof="0" dirty="0">
                <a:ln>
                  <a:noFill/>
                </a:ln>
                <a:solidFill>
                  <a:srgbClr val="000000"/>
                </a:solidFill>
                <a:effectLst/>
                <a:uLnTx/>
                <a:uFillTx/>
                <a:latin typeface="+mn-lt"/>
                <a:ea typeface="Calibri" panose="020F0502020204030204" pitchFamily="34" charset="0"/>
                <a:cs typeface="Arial" panose="020B0604020202020204" pitchFamily="34" charset="0"/>
              </a:rPr>
              <a:t> Flashcards questions, flashcards images, objets</a:t>
            </a:r>
          </a:p>
          <a:p>
            <a:pPr lvl="0" defTabSz="685800" eaLnBrk="1" fontAlgn="auto" hangingPunct="1">
              <a:spcBef>
                <a:spcPts val="0"/>
              </a:spcBef>
              <a:spcAft>
                <a:spcPts val="0"/>
              </a:spcAft>
              <a:buClr>
                <a:srgbClr val="40BAD2"/>
              </a:buClr>
              <a:defRPr/>
            </a:pPr>
            <a:r>
              <a:rPr lang="fr-FR" sz="1200" b="1" dirty="0">
                <a:solidFill>
                  <a:srgbClr val="000000"/>
                </a:solidFill>
                <a:latin typeface="+mn-lt"/>
                <a:ea typeface="Calibri" panose="020F0502020204030204" pitchFamily="34" charset="0"/>
                <a:cs typeface="Arial" panose="020B0604020202020204" pitchFamily="34" charset="0"/>
              </a:rPr>
              <a:t>Durée</a:t>
            </a:r>
            <a:r>
              <a:rPr lang="fr-FR" sz="1200" dirty="0">
                <a:solidFill>
                  <a:srgbClr val="000000"/>
                </a:solidFill>
                <a:latin typeface="+mn-lt"/>
                <a:ea typeface="Calibri" panose="020F0502020204030204" pitchFamily="34" charset="0"/>
                <a:cs typeface="Arial" panose="020B0604020202020204" pitchFamily="34" charset="0"/>
              </a:rPr>
              <a:t>: 45’</a:t>
            </a:r>
          </a:p>
          <a:p>
            <a:pPr lvl="0" defTabSz="685800" eaLnBrk="1" fontAlgn="auto" hangingPunct="1">
              <a:spcBef>
                <a:spcPts val="0"/>
              </a:spcBef>
              <a:spcAft>
                <a:spcPts val="0"/>
              </a:spcAft>
              <a:buClr>
                <a:srgbClr val="40BAD2"/>
              </a:buClr>
              <a:defRPr/>
            </a:pPr>
            <a:r>
              <a:rPr lang="fr-FR" sz="1200" b="1" dirty="0">
                <a:solidFill>
                  <a:srgbClr val="000000"/>
                </a:solidFill>
                <a:latin typeface="+mn-lt"/>
                <a:ea typeface="Calibri" panose="020F0502020204030204" pitchFamily="34" charset="0"/>
                <a:cs typeface="Arial" panose="020B0604020202020204" pitchFamily="34" charset="0"/>
              </a:rPr>
              <a:t>Niveau: </a:t>
            </a:r>
            <a:r>
              <a:rPr lang="fr-FR" sz="1200" dirty="0">
                <a:solidFill>
                  <a:srgbClr val="000000"/>
                </a:solidFill>
                <a:latin typeface="+mn-lt"/>
                <a:ea typeface="Calibri" panose="020F0502020204030204" pitchFamily="34" charset="0"/>
                <a:cs typeface="Arial" panose="020B0604020202020204" pitchFamily="34" charset="0"/>
              </a:rPr>
              <a:t>cycle 3</a:t>
            </a:r>
          </a:p>
        </p:txBody>
      </p:sp>
      <p:graphicFrame>
        <p:nvGraphicFramePr>
          <p:cNvPr id="12" name="Espace réservé du contenu 3">
            <a:extLst>
              <a:ext uri="{FF2B5EF4-FFF2-40B4-BE49-F238E27FC236}">
                <a16:creationId xmlns:a16="http://schemas.microsoft.com/office/drawing/2014/main" id="{BAF2A5FB-0B51-4037-81D5-4CE782083AE0}"/>
              </a:ext>
            </a:extLst>
          </p:cNvPr>
          <p:cNvGraphicFramePr>
            <a:graphicFrameLocks/>
          </p:cNvGraphicFramePr>
          <p:nvPr>
            <p:extLst>
              <p:ext uri="{D42A27DB-BD31-4B8C-83A1-F6EECF244321}">
                <p14:modId xmlns:p14="http://schemas.microsoft.com/office/powerpoint/2010/main" val="745990557"/>
              </p:ext>
            </p:extLst>
          </p:nvPr>
        </p:nvGraphicFramePr>
        <p:xfrm>
          <a:off x="126331" y="2603772"/>
          <a:ext cx="6605338" cy="6476559"/>
        </p:xfrm>
        <a:graphic>
          <a:graphicData uri="http://schemas.openxmlformats.org/drawingml/2006/table">
            <a:tbl>
              <a:tblPr firstRow="1" firstCol="1" bandRow="1"/>
              <a:tblGrid>
                <a:gridCol w="5051753">
                  <a:extLst>
                    <a:ext uri="{9D8B030D-6E8A-4147-A177-3AD203B41FA5}">
                      <a16:colId xmlns:a16="http://schemas.microsoft.com/office/drawing/2014/main" val="92769665"/>
                    </a:ext>
                  </a:extLst>
                </a:gridCol>
                <a:gridCol w="1553585">
                  <a:extLst>
                    <a:ext uri="{9D8B030D-6E8A-4147-A177-3AD203B41FA5}">
                      <a16:colId xmlns:a16="http://schemas.microsoft.com/office/drawing/2014/main" val="3046364356"/>
                    </a:ext>
                  </a:extLst>
                </a:gridCol>
              </a:tblGrid>
              <a:tr h="214494">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algn="ctr">
                        <a:lnSpc>
                          <a:spcPct val="107000"/>
                        </a:lnSpc>
                        <a:spcAft>
                          <a:spcPts val="0"/>
                        </a:spcAft>
                      </a:pPr>
                      <a:r>
                        <a:rPr lang="fr-FR" sz="1400" b="1" dirty="0">
                          <a:effectLst/>
                          <a:latin typeface="+mn-lt"/>
                          <a:ea typeface="Calibri" panose="020F0502020204030204" pitchFamily="34" charset="0"/>
                          <a:cs typeface="Arial" panose="020B0604020202020204" pitchFamily="34" charset="0"/>
                        </a:rPr>
                        <a:t>Déroulement </a:t>
                      </a:r>
                      <a:endParaRPr lang="fr-FR" sz="1400" dirty="0">
                        <a:effectLst/>
                        <a:latin typeface="+mn-lt"/>
                        <a:ea typeface="Calibri" panose="020F0502020204030204" pitchFamily="34" charset="0"/>
                        <a:cs typeface="Arial" panose="020B0604020202020204" pitchFamily="34" charset="0"/>
                      </a:endParaRPr>
                    </a:p>
                  </a:txBody>
                  <a:tcPr marL="43697" marR="43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algn="ctr">
                        <a:lnSpc>
                          <a:spcPct val="107000"/>
                        </a:lnSpc>
                        <a:spcAft>
                          <a:spcPts val="0"/>
                        </a:spcAft>
                      </a:pPr>
                      <a:r>
                        <a:rPr lang="fr-FR" sz="1400" b="1">
                          <a:effectLst/>
                          <a:latin typeface="+mn-lt"/>
                          <a:ea typeface="Calibri" panose="020F0502020204030204" pitchFamily="34" charset="0"/>
                          <a:cs typeface="Arial" panose="020B0604020202020204" pitchFamily="34" charset="0"/>
                        </a:rPr>
                        <a:t>Intervenant</a:t>
                      </a:r>
                      <a:endParaRPr lang="fr-FR" sz="1400">
                        <a:effectLst/>
                        <a:latin typeface="+mn-lt"/>
                        <a:ea typeface="Calibri" panose="020F0502020204030204" pitchFamily="34" charset="0"/>
                        <a:cs typeface="Arial" panose="020B0604020202020204" pitchFamily="34" charset="0"/>
                      </a:endParaRPr>
                    </a:p>
                  </a:txBody>
                  <a:tcPr marL="43697" marR="43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3595564"/>
                  </a:ext>
                </a:extLst>
              </a:tr>
              <a:tr h="2343654">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marL="342900" lvl="0" indent="-342900">
                        <a:lnSpc>
                          <a:spcPct val="107000"/>
                        </a:lnSpc>
                        <a:spcAft>
                          <a:spcPts val="0"/>
                        </a:spcAft>
                        <a:buFont typeface="+mj-lt"/>
                        <a:buAutoNum type="arabicPeriod"/>
                      </a:pPr>
                      <a:r>
                        <a:rPr lang="fr-FR" sz="1400" b="1" dirty="0" err="1">
                          <a:effectLst/>
                          <a:latin typeface="+mn-lt"/>
                          <a:ea typeface="Calibri" panose="020F0502020204030204" pitchFamily="34" charset="0"/>
                          <a:cs typeface="Arial" panose="020B0604020202020204" pitchFamily="34" charset="0"/>
                        </a:rPr>
                        <a:t>Warming</a:t>
                      </a:r>
                      <a:r>
                        <a:rPr lang="fr-FR" sz="1400" b="1" dirty="0">
                          <a:effectLst/>
                          <a:latin typeface="+mn-lt"/>
                          <a:ea typeface="Calibri" panose="020F0502020204030204" pitchFamily="34" charset="0"/>
                          <a:cs typeface="Arial" panose="020B0604020202020204" pitchFamily="34" charset="0"/>
                        </a:rPr>
                        <a:t> up</a:t>
                      </a:r>
                      <a:endParaRPr lang="fr-FR" sz="1400" dirty="0">
                        <a:effectLst/>
                        <a:latin typeface="+mn-lt"/>
                        <a:ea typeface="Calibri" panose="020F0502020204030204" pitchFamily="34" charset="0"/>
                        <a:cs typeface="Arial" panose="020B0604020202020204" pitchFamily="34" charset="0"/>
                      </a:endParaRPr>
                    </a:p>
                    <a:p>
                      <a:pPr>
                        <a:lnSpc>
                          <a:spcPct val="107000"/>
                        </a:lnSpc>
                        <a:spcAft>
                          <a:spcPts val="0"/>
                        </a:spcAft>
                      </a:pPr>
                      <a:r>
                        <a:rPr lang="fr-FR" sz="1400" b="1" dirty="0">
                          <a:effectLst/>
                          <a:latin typeface="+mn-lt"/>
                          <a:ea typeface="Calibri" panose="020F0502020204030204" pitchFamily="34" charset="0"/>
                          <a:cs typeface="Arial" panose="020B0604020202020204" pitchFamily="34" charset="0"/>
                        </a:rPr>
                        <a:t>Rituels : </a:t>
                      </a:r>
                      <a:endParaRPr lang="fr-FR" sz="1400" dirty="0">
                        <a:effectLst/>
                        <a:latin typeface="+mn-lt"/>
                        <a:ea typeface="Calibri" panose="020F0502020204030204" pitchFamily="34" charset="0"/>
                        <a:cs typeface="Arial" panose="020B0604020202020204" pitchFamily="34" charset="0"/>
                      </a:endParaRPr>
                    </a:p>
                    <a:p>
                      <a:pPr>
                        <a:lnSpc>
                          <a:spcPct val="107000"/>
                        </a:lnSpc>
                        <a:spcAft>
                          <a:spcPts val="0"/>
                        </a:spcAft>
                      </a:pPr>
                      <a:r>
                        <a:rPr lang="fr-FR" sz="1400" b="0" i="1" dirty="0">
                          <a:effectLst/>
                          <a:latin typeface="+mn-lt"/>
                          <a:ea typeface="Calibri" panose="020F0502020204030204" pitchFamily="34" charset="0"/>
                          <a:cs typeface="Arial" panose="020B0604020202020204" pitchFamily="34" charset="0"/>
                        </a:rPr>
                        <a:t>Capacité : Répondre à des questions et en poser sur des sujets familiers</a:t>
                      </a:r>
                      <a:endParaRPr lang="fr-FR" sz="1400" b="0" dirty="0">
                        <a:effectLst/>
                        <a:latin typeface="+mn-lt"/>
                        <a:ea typeface="Calibri" panose="020F0502020204030204" pitchFamily="34" charset="0"/>
                        <a:cs typeface="Arial" panose="020B0604020202020204" pitchFamily="34" charset="0"/>
                      </a:endParaRPr>
                    </a:p>
                    <a:p>
                      <a:pPr>
                        <a:lnSpc>
                          <a:spcPct val="107000"/>
                        </a:lnSpc>
                        <a:spcAft>
                          <a:spcPts val="0"/>
                        </a:spcAft>
                      </a:pPr>
                      <a:r>
                        <a:rPr lang="fr-FR" sz="1400" dirty="0">
                          <a:effectLst/>
                          <a:latin typeface="+mn-lt"/>
                          <a:ea typeface="Calibri" panose="020F0502020204030204" pitchFamily="34" charset="0"/>
                          <a:cs typeface="Arial" panose="020B0604020202020204" pitchFamily="34" charset="0"/>
                        </a:rPr>
                        <a:t>Chant, date, météo, les absents……</a:t>
                      </a:r>
                    </a:p>
                    <a:p>
                      <a:pPr>
                        <a:lnSpc>
                          <a:spcPct val="107000"/>
                        </a:lnSpc>
                        <a:spcAft>
                          <a:spcPts val="0"/>
                        </a:spcAft>
                      </a:pPr>
                      <a:r>
                        <a:rPr lang="fr-FR" sz="1400" b="1" dirty="0">
                          <a:effectLst/>
                          <a:latin typeface="+mn-lt"/>
                          <a:ea typeface="Calibri" panose="020F0502020204030204" pitchFamily="34" charset="0"/>
                          <a:cs typeface="Arial" panose="020B0604020202020204" pitchFamily="34" charset="0"/>
                        </a:rPr>
                        <a:t>Rebrassage :                 </a:t>
                      </a:r>
                      <a:endParaRPr lang="fr-FR" sz="1400" dirty="0">
                        <a:effectLst/>
                        <a:latin typeface="+mn-lt"/>
                        <a:ea typeface="Calibri" panose="020F0502020204030204" pitchFamily="34" charset="0"/>
                        <a:cs typeface="Arial" panose="020B0604020202020204" pitchFamily="34" charset="0"/>
                      </a:endParaRPr>
                    </a:p>
                    <a:p>
                      <a:pPr>
                        <a:lnSpc>
                          <a:spcPct val="107000"/>
                        </a:lnSpc>
                        <a:spcAft>
                          <a:spcPts val="0"/>
                        </a:spcAft>
                      </a:pPr>
                      <a:r>
                        <a:rPr lang="fr-FR" sz="1400" b="0" i="1" dirty="0">
                          <a:solidFill>
                            <a:srgbClr val="000000"/>
                          </a:solidFill>
                          <a:effectLst/>
                          <a:latin typeface="+mn-lt"/>
                          <a:ea typeface="Calibri" panose="020F0502020204030204" pitchFamily="34" charset="0"/>
                          <a:cs typeface="Arial" panose="020B0604020202020204" pitchFamily="34" charset="0"/>
                        </a:rPr>
                        <a:t>Capacité : Comprendre des mots familiers simples relatifs à soi-même</a:t>
                      </a:r>
                      <a:r>
                        <a:rPr lang="fr-FR" sz="1400" b="0" dirty="0">
                          <a:effectLst/>
                          <a:latin typeface="+mn-lt"/>
                          <a:ea typeface="Calibri" panose="020F0502020204030204" pitchFamily="34" charset="0"/>
                          <a:cs typeface="Arial" panose="020B0604020202020204" pitchFamily="34" charset="0"/>
                        </a:rPr>
                        <a:t> </a:t>
                      </a:r>
                    </a:p>
                    <a:p>
                      <a:pPr>
                        <a:lnSpc>
                          <a:spcPct val="107000"/>
                        </a:lnSpc>
                        <a:spcAft>
                          <a:spcPts val="0"/>
                        </a:spcAft>
                      </a:pPr>
                      <a:r>
                        <a:rPr lang="fr-FR" sz="1400" dirty="0">
                          <a:effectLst/>
                          <a:latin typeface="+mn-lt"/>
                          <a:ea typeface="Calibri" panose="020F0502020204030204" pitchFamily="34" charset="0"/>
                          <a:cs typeface="Arial" panose="020B0604020202020204" pitchFamily="34" charset="0"/>
                        </a:rPr>
                        <a:t>Hello, good </a:t>
                      </a:r>
                      <a:r>
                        <a:rPr lang="fr-FR" sz="1400" dirty="0" err="1">
                          <a:effectLst/>
                          <a:latin typeface="+mn-lt"/>
                          <a:ea typeface="Calibri" panose="020F0502020204030204" pitchFamily="34" charset="0"/>
                          <a:cs typeface="Arial" panose="020B0604020202020204" pitchFamily="34" charset="0"/>
                        </a:rPr>
                        <a:t>morning</a:t>
                      </a:r>
                      <a:r>
                        <a:rPr lang="fr-FR" sz="1400" dirty="0">
                          <a:effectLst/>
                          <a:latin typeface="+mn-lt"/>
                          <a:ea typeface="Calibri" panose="020F0502020204030204" pitchFamily="34" charset="0"/>
                          <a:cs typeface="Arial" panose="020B0604020202020204" pitchFamily="34" charset="0"/>
                        </a:rPr>
                        <a:t>, révision notions déjà étudiées (écrit et oral)</a:t>
                      </a:r>
                    </a:p>
                  </a:txBody>
                  <a:tcPr marL="43697" marR="43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algn="ctr">
                        <a:lnSpc>
                          <a:spcPct val="107000"/>
                        </a:lnSpc>
                        <a:spcAft>
                          <a:spcPts val="0"/>
                        </a:spcAft>
                      </a:pPr>
                      <a:r>
                        <a:rPr lang="fr-FR" sz="1400" b="1" dirty="0">
                          <a:solidFill>
                            <a:srgbClr val="2E74B5"/>
                          </a:solidFill>
                          <a:effectLst/>
                          <a:latin typeface="+mn-lt"/>
                          <a:ea typeface="Calibri" panose="020F0502020204030204" pitchFamily="34" charset="0"/>
                          <a:cs typeface="Arial" panose="020B0604020202020204" pitchFamily="34" charset="0"/>
                        </a:rPr>
                        <a:t>Assistant</a:t>
                      </a:r>
                      <a:endParaRPr lang="fr-FR" sz="1400" dirty="0">
                        <a:effectLst/>
                        <a:latin typeface="+mn-lt"/>
                        <a:ea typeface="Calibri" panose="020F0502020204030204" pitchFamily="34" charset="0"/>
                        <a:cs typeface="Arial" panose="020B0604020202020204" pitchFamily="34" charset="0"/>
                      </a:endParaRPr>
                    </a:p>
                  </a:txBody>
                  <a:tcPr marL="43697" marR="43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7436641"/>
                  </a:ext>
                </a:extLst>
              </a:tr>
              <a:tr h="704620">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marL="0" lvl="0" indent="0">
                        <a:lnSpc>
                          <a:spcPct val="107000"/>
                        </a:lnSpc>
                        <a:spcAft>
                          <a:spcPts val="0"/>
                        </a:spcAft>
                        <a:buFont typeface="+mj-lt"/>
                        <a:buNone/>
                      </a:pPr>
                      <a:r>
                        <a:rPr lang="fr-FR" sz="1400" b="1" dirty="0">
                          <a:effectLst/>
                          <a:latin typeface="+mn-lt"/>
                          <a:ea typeface="Calibri" panose="020F0502020204030204" pitchFamily="34" charset="0"/>
                          <a:cs typeface="Arial" panose="020B0604020202020204" pitchFamily="34" charset="0"/>
                        </a:rPr>
                        <a:t>2. Consolidation des structures</a:t>
                      </a:r>
                      <a:endParaRPr lang="fr-FR" sz="1400" dirty="0">
                        <a:effectLst/>
                        <a:latin typeface="+mn-lt"/>
                        <a:ea typeface="Calibri" panose="020F0502020204030204" pitchFamily="34" charset="0"/>
                        <a:cs typeface="Arial" panose="020B0604020202020204" pitchFamily="34" charset="0"/>
                      </a:endParaRPr>
                    </a:p>
                    <a:p>
                      <a:pPr>
                        <a:lnSpc>
                          <a:spcPct val="107000"/>
                        </a:lnSpc>
                        <a:spcAft>
                          <a:spcPts val="0"/>
                        </a:spcAft>
                      </a:pPr>
                      <a:r>
                        <a:rPr lang="fr-FR" sz="1400" b="0" i="1" dirty="0">
                          <a:effectLst/>
                          <a:latin typeface="+mn-lt"/>
                          <a:ea typeface="Calibri" panose="020F0502020204030204" pitchFamily="34" charset="0"/>
                          <a:cs typeface="Arial" panose="020B0604020202020204" pitchFamily="34" charset="0"/>
                        </a:rPr>
                        <a:t>Capacité : Reproduire un modèle oral</a:t>
                      </a:r>
                    </a:p>
                  </a:txBody>
                  <a:tcPr marL="43697" marR="43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algn="ctr">
                        <a:lnSpc>
                          <a:spcPct val="107000"/>
                        </a:lnSpc>
                        <a:spcAft>
                          <a:spcPts val="0"/>
                        </a:spcAft>
                      </a:pPr>
                      <a:r>
                        <a:rPr lang="fr-FR" sz="1400" b="1" dirty="0">
                          <a:solidFill>
                            <a:srgbClr val="2E74B5"/>
                          </a:solidFill>
                          <a:effectLst/>
                          <a:latin typeface="+mn-lt"/>
                          <a:ea typeface="Calibri" panose="020F0502020204030204" pitchFamily="34" charset="0"/>
                          <a:cs typeface="Arial" panose="020B0604020202020204" pitchFamily="34" charset="0"/>
                        </a:rPr>
                        <a:t>Assistant and Teacher</a:t>
                      </a:r>
                      <a:endParaRPr lang="fr-FR" sz="1400" dirty="0">
                        <a:effectLst/>
                        <a:latin typeface="+mn-lt"/>
                        <a:ea typeface="Calibri" panose="020F0502020204030204" pitchFamily="34" charset="0"/>
                        <a:cs typeface="Arial" panose="020B0604020202020204" pitchFamily="34" charset="0"/>
                      </a:endParaRPr>
                    </a:p>
                  </a:txBody>
                  <a:tcPr marL="43697" marR="43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70789888"/>
                  </a:ext>
                </a:extLst>
              </a:tr>
              <a:tr h="677064">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marL="0" lvl="0" indent="0">
                        <a:lnSpc>
                          <a:spcPct val="107000"/>
                        </a:lnSpc>
                        <a:spcAft>
                          <a:spcPts val="0"/>
                        </a:spcAft>
                        <a:buFont typeface="+mj-lt"/>
                        <a:buNone/>
                      </a:pPr>
                      <a:r>
                        <a:rPr lang="fr-FR" sz="1400" b="1" dirty="0">
                          <a:effectLst/>
                          <a:latin typeface="+mn-lt"/>
                          <a:ea typeface="Calibri" panose="020F0502020204030204" pitchFamily="34" charset="0"/>
                          <a:cs typeface="Arial" panose="020B0604020202020204" pitchFamily="34" charset="0"/>
                        </a:rPr>
                        <a:t>3. Jeux de compréhension orale</a:t>
                      </a:r>
                      <a:endParaRPr lang="fr-FR" sz="1400" dirty="0">
                        <a:effectLst/>
                        <a:latin typeface="+mn-lt"/>
                        <a:ea typeface="Calibri" panose="020F0502020204030204" pitchFamily="34" charset="0"/>
                        <a:cs typeface="Arial" panose="020B0604020202020204" pitchFamily="34" charset="0"/>
                      </a:endParaRPr>
                    </a:p>
                    <a:p>
                      <a:pPr>
                        <a:lnSpc>
                          <a:spcPct val="107000"/>
                        </a:lnSpc>
                        <a:spcAft>
                          <a:spcPts val="0"/>
                        </a:spcAft>
                      </a:pPr>
                      <a:r>
                        <a:rPr lang="fr-FR" sz="1400" dirty="0">
                          <a:effectLst/>
                          <a:latin typeface="+mn-lt"/>
                          <a:ea typeface="Calibri" panose="020F0502020204030204" pitchFamily="34" charset="0"/>
                          <a:cs typeface="Arial" panose="020B0604020202020204" pitchFamily="34" charset="0"/>
                        </a:rPr>
                        <a:t> </a:t>
                      </a:r>
                    </a:p>
                    <a:p>
                      <a:pPr>
                        <a:lnSpc>
                          <a:spcPct val="107000"/>
                        </a:lnSpc>
                        <a:spcAft>
                          <a:spcPts val="0"/>
                        </a:spcAft>
                      </a:pPr>
                      <a:r>
                        <a:rPr lang="fr-FR" sz="1400" dirty="0">
                          <a:effectLst/>
                          <a:latin typeface="+mn-lt"/>
                          <a:ea typeface="Calibri" panose="020F0502020204030204" pitchFamily="34" charset="0"/>
                          <a:cs typeface="Arial" panose="020B0604020202020204" pitchFamily="34" charset="0"/>
                        </a:rPr>
                        <a:t> </a:t>
                      </a:r>
                    </a:p>
                  </a:txBody>
                  <a:tcPr marL="43697" marR="43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algn="ctr">
                        <a:lnSpc>
                          <a:spcPct val="107000"/>
                        </a:lnSpc>
                        <a:spcAft>
                          <a:spcPts val="0"/>
                        </a:spcAft>
                      </a:pPr>
                      <a:r>
                        <a:rPr lang="fr-FR" sz="1400" b="1">
                          <a:solidFill>
                            <a:srgbClr val="2E74B5"/>
                          </a:solidFill>
                          <a:effectLst/>
                          <a:latin typeface="+mn-lt"/>
                          <a:ea typeface="Calibri" panose="020F0502020204030204" pitchFamily="34" charset="0"/>
                          <a:cs typeface="Arial" panose="020B0604020202020204" pitchFamily="34" charset="0"/>
                        </a:rPr>
                        <a:t>Assistant and Teacher</a:t>
                      </a:r>
                      <a:endParaRPr lang="fr-FR" sz="1400">
                        <a:effectLst/>
                        <a:latin typeface="+mn-lt"/>
                        <a:ea typeface="Calibri" panose="020F0502020204030204" pitchFamily="34" charset="0"/>
                        <a:cs typeface="Arial" panose="020B0604020202020204" pitchFamily="34" charset="0"/>
                      </a:endParaRPr>
                    </a:p>
                  </a:txBody>
                  <a:tcPr marL="43697" marR="43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4955568"/>
                  </a:ext>
                </a:extLst>
              </a:tr>
              <a:tr h="908351">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a:lnSpc>
                          <a:spcPct val="107000"/>
                        </a:lnSpc>
                        <a:spcAft>
                          <a:spcPts val="0"/>
                        </a:spcAft>
                      </a:pPr>
                      <a:r>
                        <a:rPr lang="fr-FR" sz="1400" b="1" dirty="0">
                          <a:effectLst/>
                          <a:latin typeface="+mn-lt"/>
                          <a:ea typeface="Calibri" panose="020F0502020204030204" pitchFamily="34" charset="0"/>
                          <a:cs typeface="Arial" panose="020B0604020202020204" pitchFamily="34" charset="0"/>
                        </a:rPr>
                        <a:t>4. Réagir et dialoguer –production orale</a:t>
                      </a:r>
                      <a:r>
                        <a:rPr lang="fr-FR" sz="1400" b="1" i="1" dirty="0">
                          <a:effectLst/>
                          <a:latin typeface="+mn-lt"/>
                          <a:ea typeface="Calibri" panose="020F0502020204030204" pitchFamily="34" charset="0"/>
                          <a:cs typeface="Arial" panose="020B0604020202020204" pitchFamily="34" charset="0"/>
                        </a:rPr>
                        <a:t> </a:t>
                      </a:r>
                      <a:endParaRPr lang="fr-FR" sz="1400" dirty="0">
                        <a:effectLst/>
                        <a:latin typeface="+mn-lt"/>
                        <a:ea typeface="Calibri" panose="020F0502020204030204" pitchFamily="34" charset="0"/>
                        <a:cs typeface="Arial" panose="020B0604020202020204" pitchFamily="34" charset="0"/>
                      </a:endParaRPr>
                    </a:p>
                    <a:p>
                      <a:pPr>
                        <a:lnSpc>
                          <a:spcPct val="107000"/>
                        </a:lnSpc>
                        <a:spcAft>
                          <a:spcPts val="0"/>
                        </a:spcAft>
                      </a:pPr>
                      <a:r>
                        <a:rPr lang="fr-FR" sz="1400" b="0" i="1" dirty="0">
                          <a:effectLst/>
                          <a:latin typeface="+mn-lt"/>
                          <a:ea typeface="Calibri" panose="020F0502020204030204" pitchFamily="34" charset="0"/>
                          <a:cs typeface="Arial" panose="020B0604020202020204" pitchFamily="34" charset="0"/>
                        </a:rPr>
                        <a:t>Capacité : Répondre à des questions et en poser sur des sujets familiers, reproduire un modèle oral.</a:t>
                      </a:r>
                      <a:endParaRPr lang="fr-FR" sz="1400" b="0" dirty="0">
                        <a:effectLst/>
                        <a:latin typeface="+mn-lt"/>
                        <a:ea typeface="Calibri" panose="020F0502020204030204" pitchFamily="34" charset="0"/>
                        <a:cs typeface="Arial" panose="020B0604020202020204" pitchFamily="34" charset="0"/>
                      </a:endParaRPr>
                    </a:p>
                    <a:p>
                      <a:pPr marL="457200">
                        <a:lnSpc>
                          <a:spcPct val="107000"/>
                        </a:lnSpc>
                        <a:spcAft>
                          <a:spcPts val="0"/>
                        </a:spcAft>
                      </a:pPr>
                      <a:r>
                        <a:rPr lang="fr-FR" sz="1400" b="1" dirty="0">
                          <a:effectLst/>
                          <a:latin typeface="+mn-lt"/>
                          <a:ea typeface="Calibri" panose="020F0502020204030204" pitchFamily="34" charset="0"/>
                          <a:cs typeface="Arial" panose="020B0604020202020204" pitchFamily="34" charset="0"/>
                        </a:rPr>
                        <a:t> </a:t>
                      </a:r>
                      <a:endParaRPr lang="fr-FR" sz="1400" dirty="0">
                        <a:effectLst/>
                        <a:latin typeface="+mn-lt"/>
                        <a:ea typeface="Calibri" panose="020F0502020204030204" pitchFamily="34" charset="0"/>
                        <a:cs typeface="Arial" panose="020B0604020202020204" pitchFamily="34" charset="0"/>
                      </a:endParaRPr>
                    </a:p>
                  </a:txBody>
                  <a:tcPr marL="43697" marR="43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algn="ctr">
                        <a:lnSpc>
                          <a:spcPct val="107000"/>
                        </a:lnSpc>
                        <a:spcAft>
                          <a:spcPts val="0"/>
                        </a:spcAft>
                      </a:pPr>
                      <a:r>
                        <a:rPr lang="fr-FR" sz="1400" b="1">
                          <a:solidFill>
                            <a:srgbClr val="2E74B5"/>
                          </a:solidFill>
                          <a:effectLst/>
                          <a:latin typeface="+mn-lt"/>
                          <a:ea typeface="Calibri" panose="020F0502020204030204" pitchFamily="34" charset="0"/>
                          <a:cs typeface="Arial" panose="020B0604020202020204" pitchFamily="34" charset="0"/>
                        </a:rPr>
                        <a:t>Assistant and Teacher</a:t>
                      </a:r>
                      <a:endParaRPr lang="fr-FR" sz="1400">
                        <a:effectLst/>
                        <a:latin typeface="+mn-lt"/>
                        <a:ea typeface="Calibri" panose="020F0502020204030204" pitchFamily="34" charset="0"/>
                        <a:cs typeface="Arial" panose="020B0604020202020204" pitchFamily="34" charset="0"/>
                      </a:endParaRPr>
                    </a:p>
                  </a:txBody>
                  <a:tcPr marL="43697" marR="43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3085855"/>
                  </a:ext>
                </a:extLst>
              </a:tr>
              <a:tr h="731746">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marL="0" lvl="0" indent="0">
                        <a:lnSpc>
                          <a:spcPct val="107000"/>
                        </a:lnSpc>
                        <a:spcAft>
                          <a:spcPts val="0"/>
                        </a:spcAft>
                        <a:buFont typeface="+mj-lt"/>
                        <a:buNone/>
                      </a:pPr>
                      <a:r>
                        <a:rPr lang="fr-FR" sz="1400" b="1" dirty="0">
                          <a:effectLst/>
                          <a:latin typeface="+mn-lt"/>
                          <a:ea typeface="Calibri" panose="020F0502020204030204" pitchFamily="34" charset="0"/>
                          <a:cs typeface="Arial" panose="020B0604020202020204" pitchFamily="34" charset="0"/>
                        </a:rPr>
                        <a:t>5. Parler en continu</a:t>
                      </a:r>
                      <a:endParaRPr lang="fr-FR" sz="1400" dirty="0">
                        <a:effectLst/>
                        <a:latin typeface="+mn-lt"/>
                        <a:ea typeface="Calibri" panose="020F0502020204030204" pitchFamily="34" charset="0"/>
                        <a:cs typeface="Arial" panose="020B0604020202020204" pitchFamily="34" charset="0"/>
                      </a:endParaRPr>
                    </a:p>
                    <a:p>
                      <a:pPr>
                        <a:lnSpc>
                          <a:spcPct val="107000"/>
                        </a:lnSpc>
                        <a:spcAft>
                          <a:spcPts val="0"/>
                        </a:spcAft>
                      </a:pPr>
                      <a:r>
                        <a:rPr lang="fr-FR" sz="1400" i="1" dirty="0">
                          <a:effectLst/>
                          <a:latin typeface="+mn-lt"/>
                          <a:ea typeface="Calibri" panose="020F0502020204030204" pitchFamily="34" charset="0"/>
                          <a:cs typeface="Arial" panose="020B0604020202020204" pitchFamily="34" charset="0"/>
                        </a:rPr>
                        <a:t>Capacité : Reproduire un modèle oral</a:t>
                      </a:r>
                    </a:p>
                    <a:p>
                      <a:pPr>
                        <a:lnSpc>
                          <a:spcPct val="107000"/>
                        </a:lnSpc>
                        <a:spcAft>
                          <a:spcPts val="0"/>
                        </a:spcAft>
                      </a:pPr>
                      <a:r>
                        <a:rPr lang="fr-FR" sz="1400" dirty="0">
                          <a:effectLst/>
                          <a:latin typeface="+mn-lt"/>
                          <a:ea typeface="Calibri" panose="020F0502020204030204" pitchFamily="34" charset="0"/>
                          <a:cs typeface="Arial" panose="020B0604020202020204" pitchFamily="34" charset="0"/>
                        </a:rPr>
                        <a:t> </a:t>
                      </a:r>
                    </a:p>
                  </a:txBody>
                  <a:tcPr marL="43697" marR="43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algn="ctr">
                        <a:lnSpc>
                          <a:spcPct val="107000"/>
                        </a:lnSpc>
                        <a:spcAft>
                          <a:spcPts val="0"/>
                        </a:spcAft>
                      </a:pPr>
                      <a:r>
                        <a:rPr lang="fr-FR" sz="1400" b="1" dirty="0">
                          <a:solidFill>
                            <a:srgbClr val="2E74B5"/>
                          </a:solidFill>
                          <a:effectLst/>
                          <a:latin typeface="+mn-lt"/>
                          <a:ea typeface="Calibri" panose="020F0502020204030204" pitchFamily="34" charset="0"/>
                          <a:cs typeface="Arial" panose="020B0604020202020204" pitchFamily="34" charset="0"/>
                        </a:rPr>
                        <a:t>Assistant and Teacher</a:t>
                      </a:r>
                      <a:endParaRPr lang="fr-FR" sz="1400" dirty="0">
                        <a:effectLst/>
                        <a:latin typeface="+mn-lt"/>
                        <a:ea typeface="Calibri" panose="020F0502020204030204" pitchFamily="34" charset="0"/>
                        <a:cs typeface="Arial" panose="020B0604020202020204" pitchFamily="34" charset="0"/>
                      </a:endParaRPr>
                    </a:p>
                  </a:txBody>
                  <a:tcPr marL="43697" marR="43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07595562"/>
                  </a:ext>
                </a:extLst>
              </a:tr>
              <a:tr h="438992">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marL="0" lvl="0" indent="0">
                        <a:lnSpc>
                          <a:spcPct val="107000"/>
                        </a:lnSpc>
                        <a:spcAft>
                          <a:spcPts val="0"/>
                        </a:spcAft>
                        <a:buFont typeface="+mj-lt"/>
                        <a:buNone/>
                      </a:pPr>
                      <a:r>
                        <a:rPr lang="fr-FR" sz="1400" b="1" dirty="0">
                          <a:effectLst/>
                          <a:latin typeface="+mn-lt"/>
                          <a:ea typeface="Calibri" panose="020F0502020204030204" pitchFamily="34" charset="0"/>
                          <a:cs typeface="Arial" panose="020B0604020202020204" pitchFamily="34" charset="0"/>
                        </a:rPr>
                        <a:t>6. Trace sur le cahier</a:t>
                      </a:r>
                      <a:endParaRPr lang="fr-FR" sz="1400" dirty="0">
                        <a:effectLst/>
                        <a:latin typeface="+mn-lt"/>
                        <a:ea typeface="Calibri" panose="020F0502020204030204" pitchFamily="34" charset="0"/>
                        <a:cs typeface="Arial" panose="020B0604020202020204" pitchFamily="34" charset="0"/>
                      </a:endParaRPr>
                    </a:p>
                    <a:p>
                      <a:pPr>
                        <a:lnSpc>
                          <a:spcPct val="107000"/>
                        </a:lnSpc>
                        <a:spcAft>
                          <a:spcPts val="0"/>
                        </a:spcAft>
                      </a:pPr>
                      <a:r>
                        <a:rPr lang="fr-FR" sz="1400" dirty="0">
                          <a:effectLst/>
                          <a:latin typeface="+mn-lt"/>
                          <a:ea typeface="Calibri" panose="020F0502020204030204" pitchFamily="34" charset="0"/>
                          <a:cs typeface="Arial" panose="020B0604020202020204" pitchFamily="34" charset="0"/>
                        </a:rPr>
                        <a:t> </a:t>
                      </a:r>
                    </a:p>
                  </a:txBody>
                  <a:tcPr marL="43697" marR="43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algn="ctr">
                        <a:lnSpc>
                          <a:spcPct val="107000"/>
                        </a:lnSpc>
                        <a:spcAft>
                          <a:spcPts val="0"/>
                        </a:spcAft>
                      </a:pPr>
                      <a:r>
                        <a:rPr lang="fr-FR" sz="1400" b="1" dirty="0">
                          <a:solidFill>
                            <a:srgbClr val="2E74B5"/>
                          </a:solidFill>
                          <a:effectLst/>
                          <a:latin typeface="+mn-lt"/>
                          <a:ea typeface="Calibri" panose="020F0502020204030204" pitchFamily="34" charset="0"/>
                          <a:cs typeface="Arial" panose="020B0604020202020204" pitchFamily="34" charset="0"/>
                        </a:rPr>
                        <a:t>Teacher</a:t>
                      </a:r>
                      <a:endParaRPr lang="fr-FR" sz="1400" dirty="0">
                        <a:effectLst/>
                        <a:latin typeface="+mn-lt"/>
                        <a:ea typeface="Calibri" panose="020F0502020204030204" pitchFamily="34" charset="0"/>
                        <a:cs typeface="Arial" panose="020B0604020202020204" pitchFamily="34" charset="0"/>
                      </a:endParaRPr>
                    </a:p>
                  </a:txBody>
                  <a:tcPr marL="43697" marR="43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1756924"/>
                  </a:ext>
                </a:extLst>
              </a:tr>
              <a:tr h="436765">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marL="0" lvl="0" indent="0">
                        <a:lnSpc>
                          <a:spcPct val="107000"/>
                        </a:lnSpc>
                        <a:spcAft>
                          <a:spcPts val="0"/>
                        </a:spcAft>
                        <a:buFont typeface="+mj-lt"/>
                        <a:buNone/>
                      </a:pPr>
                      <a:r>
                        <a:rPr lang="fr-FR" sz="1400" b="1" dirty="0">
                          <a:effectLst/>
                          <a:latin typeface="+mn-lt"/>
                          <a:ea typeface="Calibri" panose="020F0502020204030204" pitchFamily="34" charset="0"/>
                          <a:cs typeface="Arial" panose="020B0604020202020204" pitchFamily="34" charset="0"/>
                        </a:rPr>
                        <a:t>7. Rituel de fin de séance</a:t>
                      </a:r>
                    </a:p>
                    <a:p>
                      <a:pPr marL="0" lvl="0" indent="0">
                        <a:lnSpc>
                          <a:spcPct val="107000"/>
                        </a:lnSpc>
                        <a:spcAft>
                          <a:spcPts val="0"/>
                        </a:spcAft>
                        <a:buFont typeface="+mj-lt"/>
                        <a:buNone/>
                      </a:pPr>
                      <a:endParaRPr lang="fr-FR" sz="1400" dirty="0">
                        <a:effectLst/>
                        <a:latin typeface="+mn-lt"/>
                        <a:ea typeface="Calibri" panose="020F0502020204030204" pitchFamily="34" charset="0"/>
                        <a:cs typeface="Arial" panose="020B0604020202020204" pitchFamily="34" charset="0"/>
                      </a:endParaRPr>
                    </a:p>
                  </a:txBody>
                  <a:tcPr marL="43697" marR="43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orbel" panose="020B0503020204020204"/>
                        </a:defRPr>
                      </a:lvl1pPr>
                      <a:lvl2pPr marL="342900" algn="l" defTabSz="685800" rtl="0" eaLnBrk="1" latinLnBrk="0" hangingPunct="1">
                        <a:defRPr sz="1350" kern="1200">
                          <a:solidFill>
                            <a:schemeClr val="tx1"/>
                          </a:solidFill>
                          <a:latin typeface="Corbel" panose="020B0503020204020204"/>
                        </a:defRPr>
                      </a:lvl2pPr>
                      <a:lvl3pPr marL="685800" algn="l" defTabSz="685800" rtl="0" eaLnBrk="1" latinLnBrk="0" hangingPunct="1">
                        <a:defRPr sz="1350" kern="1200">
                          <a:solidFill>
                            <a:schemeClr val="tx1"/>
                          </a:solidFill>
                          <a:latin typeface="Corbel" panose="020B0503020204020204"/>
                        </a:defRPr>
                      </a:lvl3pPr>
                      <a:lvl4pPr marL="1028700" algn="l" defTabSz="685800" rtl="0" eaLnBrk="1" latinLnBrk="0" hangingPunct="1">
                        <a:defRPr sz="1350" kern="1200">
                          <a:solidFill>
                            <a:schemeClr val="tx1"/>
                          </a:solidFill>
                          <a:latin typeface="Corbel" panose="020B0503020204020204"/>
                        </a:defRPr>
                      </a:lvl4pPr>
                      <a:lvl5pPr marL="1371600" algn="l" defTabSz="685800" rtl="0" eaLnBrk="1" latinLnBrk="0" hangingPunct="1">
                        <a:defRPr sz="1350" kern="1200">
                          <a:solidFill>
                            <a:schemeClr val="tx1"/>
                          </a:solidFill>
                          <a:latin typeface="Corbel" panose="020B0503020204020204"/>
                        </a:defRPr>
                      </a:lvl5pPr>
                      <a:lvl6pPr marL="1714500" algn="l" defTabSz="685800" rtl="0" eaLnBrk="1" latinLnBrk="0" hangingPunct="1">
                        <a:defRPr sz="1350" kern="1200">
                          <a:solidFill>
                            <a:schemeClr val="tx1"/>
                          </a:solidFill>
                          <a:latin typeface="Corbel" panose="020B0503020204020204"/>
                        </a:defRPr>
                      </a:lvl6pPr>
                      <a:lvl7pPr marL="2057400" algn="l" defTabSz="685800" rtl="0" eaLnBrk="1" latinLnBrk="0" hangingPunct="1">
                        <a:defRPr sz="1350" kern="1200">
                          <a:solidFill>
                            <a:schemeClr val="tx1"/>
                          </a:solidFill>
                          <a:latin typeface="Corbel" panose="020B0503020204020204"/>
                        </a:defRPr>
                      </a:lvl7pPr>
                      <a:lvl8pPr marL="2400300" algn="l" defTabSz="685800" rtl="0" eaLnBrk="1" latinLnBrk="0" hangingPunct="1">
                        <a:defRPr sz="1350" kern="1200">
                          <a:solidFill>
                            <a:schemeClr val="tx1"/>
                          </a:solidFill>
                          <a:latin typeface="Corbel" panose="020B0503020204020204"/>
                        </a:defRPr>
                      </a:lvl8pPr>
                      <a:lvl9pPr marL="2743200" algn="l" defTabSz="685800" rtl="0" eaLnBrk="1" latinLnBrk="0" hangingPunct="1">
                        <a:defRPr sz="1350" kern="1200">
                          <a:solidFill>
                            <a:schemeClr val="tx1"/>
                          </a:solidFill>
                          <a:latin typeface="Corbel" panose="020B0503020204020204"/>
                        </a:defRPr>
                      </a:lvl9pPr>
                    </a:lstStyle>
                    <a:p>
                      <a:pPr algn="ctr">
                        <a:lnSpc>
                          <a:spcPct val="107000"/>
                        </a:lnSpc>
                        <a:spcAft>
                          <a:spcPts val="0"/>
                        </a:spcAft>
                      </a:pPr>
                      <a:r>
                        <a:rPr lang="fr-FR" sz="1400" b="1" dirty="0">
                          <a:solidFill>
                            <a:srgbClr val="2E74B5"/>
                          </a:solidFill>
                          <a:effectLst/>
                          <a:latin typeface="+mn-lt"/>
                          <a:ea typeface="Calibri" panose="020F0502020204030204" pitchFamily="34" charset="0"/>
                          <a:cs typeface="Arial" panose="020B0604020202020204" pitchFamily="34" charset="0"/>
                        </a:rPr>
                        <a:t>Assistant</a:t>
                      </a:r>
                      <a:endParaRPr lang="fr-FR" sz="1400" dirty="0">
                        <a:effectLst/>
                        <a:latin typeface="+mn-lt"/>
                        <a:ea typeface="Calibri" panose="020F0502020204030204" pitchFamily="34" charset="0"/>
                        <a:cs typeface="Arial" panose="020B0604020202020204" pitchFamily="34" charset="0"/>
                      </a:endParaRPr>
                    </a:p>
                  </a:txBody>
                  <a:tcPr marL="43697" marR="43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88942491"/>
                  </a:ext>
                </a:extLst>
              </a:tr>
            </a:tbl>
          </a:graphicData>
        </a:graphic>
      </p:graphicFrame>
    </p:spTree>
    <p:extLst>
      <p:ext uri="{BB962C8B-B14F-4D97-AF65-F5344CB8AC3E}">
        <p14:creationId xmlns:p14="http://schemas.microsoft.com/office/powerpoint/2010/main" val="103432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18000">
              <a:schemeClr val="bg1"/>
            </a:gs>
            <a:gs pos="0">
              <a:schemeClr val="accent1">
                <a:lumMod val="45000"/>
                <a:lumOff val="55000"/>
              </a:schemeClr>
            </a:gs>
            <a:gs pos="100000">
              <a:schemeClr val="accent1">
                <a:lumMod val="45000"/>
                <a:lumOff val="55000"/>
              </a:schemeClr>
            </a:gs>
            <a:gs pos="100000">
              <a:schemeClr val="accent1">
                <a:lumMod val="30000"/>
                <a:lumOff val="70000"/>
              </a:schemeClr>
            </a:gs>
          </a:gsLst>
          <a:lin ang="6000000" scaled="0"/>
        </a:gradFill>
        <a:effectLst/>
      </p:bgPr>
    </p:bg>
    <p:spTree>
      <p:nvGrpSpPr>
        <p:cNvPr id="1" name=""/>
        <p:cNvGrpSpPr/>
        <p:nvPr/>
      </p:nvGrpSpPr>
      <p:grpSpPr>
        <a:xfrm>
          <a:off x="0" y="0"/>
          <a:ext cx="0" cy="0"/>
          <a:chOff x="0" y="0"/>
          <a:chExt cx="0" cy="0"/>
        </a:xfrm>
      </p:grpSpPr>
      <p:pic>
        <p:nvPicPr>
          <p:cNvPr id="7171" name="Image 110">
            <a:extLst>
              <a:ext uri="{FF2B5EF4-FFF2-40B4-BE49-F238E27FC236}">
                <a16:creationId xmlns:a16="http://schemas.microsoft.com/office/drawing/2014/main" id="{75B02284-6AA1-449B-B7B5-D3C5168B30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2232" y="68681"/>
            <a:ext cx="5149516" cy="510087"/>
          </a:xfrm>
          <a:prstGeom prst="rect">
            <a:avLst/>
          </a:prstGeom>
          <a:noFill/>
          <a:extLst>
            <a:ext uri="{909E8E84-426E-40DD-AFC4-6F175D3DCCD1}">
              <a14:hiddenFill xmlns:a14="http://schemas.microsoft.com/office/drawing/2010/main">
                <a:solidFill>
                  <a:srgbClr val="FFFFFF"/>
                </a:solidFill>
              </a14:hiddenFill>
            </a:ext>
          </a:extLst>
        </p:spPr>
      </p:pic>
      <p:pic>
        <p:nvPicPr>
          <p:cNvPr id="7170" name="Image 111">
            <a:extLst>
              <a:ext uri="{FF2B5EF4-FFF2-40B4-BE49-F238E27FC236}">
                <a16:creationId xmlns:a16="http://schemas.microsoft.com/office/drawing/2014/main" id="{A8009879-7AA4-4E98-8E68-3533DA6D71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7807"/>
            <a:ext cx="742950" cy="533400"/>
          </a:xfrm>
          <a:prstGeom prst="rect">
            <a:avLst/>
          </a:prstGeom>
          <a:noFill/>
          <a:extLst>
            <a:ext uri="{909E8E84-426E-40DD-AFC4-6F175D3DCCD1}">
              <a14:hiddenFill xmlns:a14="http://schemas.microsoft.com/office/drawing/2010/main">
                <a:solidFill>
                  <a:srgbClr val="FFFFFF"/>
                </a:solidFill>
              </a14:hiddenFill>
            </a:ext>
          </a:extLst>
        </p:spPr>
      </p:pic>
      <p:pic>
        <p:nvPicPr>
          <p:cNvPr id="7169" name="Image 112" descr="entete_mission_LVE">
            <a:extLst>
              <a:ext uri="{FF2B5EF4-FFF2-40B4-BE49-F238E27FC236}">
                <a16:creationId xmlns:a16="http://schemas.microsoft.com/office/drawing/2014/main" id="{32EBFA7C-6FA6-445B-83D7-F7CBCBF013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39294" r="3778"/>
          <a:stretch>
            <a:fillRect/>
          </a:stretch>
        </p:blipFill>
        <p:spPr bwMode="auto">
          <a:xfrm>
            <a:off x="783390" y="92993"/>
            <a:ext cx="676275" cy="4857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4">
            <a:extLst>
              <a:ext uri="{FF2B5EF4-FFF2-40B4-BE49-F238E27FC236}">
                <a16:creationId xmlns:a16="http://schemas.microsoft.com/office/drawing/2014/main" id="{F7F6FB4A-D73D-4597-90B4-FB7A6631A644}"/>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Rectangle 5">
            <a:extLst>
              <a:ext uri="{FF2B5EF4-FFF2-40B4-BE49-F238E27FC236}">
                <a16:creationId xmlns:a16="http://schemas.microsoft.com/office/drawing/2014/main" id="{B8187506-8639-49F0-A346-C42BB73F046F}"/>
              </a:ext>
            </a:extLst>
          </p:cNvPr>
          <p:cNvSpPr>
            <a:spLocks noChangeArrowheads="1"/>
          </p:cNvSpPr>
          <p:nvPr/>
        </p:nvSpPr>
        <p:spPr bwMode="auto">
          <a:xfrm>
            <a:off x="0" y="272534"/>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sp>
        <p:nvSpPr>
          <p:cNvPr id="6" name="Rectangle 6">
            <a:extLst>
              <a:ext uri="{FF2B5EF4-FFF2-40B4-BE49-F238E27FC236}">
                <a16:creationId xmlns:a16="http://schemas.microsoft.com/office/drawing/2014/main" id="{5463A204-8FC8-4CDE-92D4-E31FDE868904}"/>
              </a:ext>
            </a:extLst>
          </p:cNvPr>
          <p:cNvSpPr>
            <a:spLocks noChangeArrowheads="1"/>
          </p:cNvSpPr>
          <p:nvPr/>
        </p:nvSpPr>
        <p:spPr bwMode="auto">
          <a:xfrm>
            <a:off x="0"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 name="Rectangle 7">
            <a:extLst>
              <a:ext uri="{FF2B5EF4-FFF2-40B4-BE49-F238E27FC236}">
                <a16:creationId xmlns:a16="http://schemas.microsoft.com/office/drawing/2014/main" id="{3345BB8B-00AE-4FCD-8A3C-5D92F781B5F0}"/>
              </a:ext>
            </a:extLst>
          </p:cNvPr>
          <p:cNvSpPr>
            <a:spLocks noChangeArrowheads="1"/>
          </p:cNvSpPr>
          <p:nvPr/>
        </p:nvSpPr>
        <p:spPr bwMode="auto">
          <a:xfrm>
            <a:off x="650037" y="651207"/>
            <a:ext cx="68159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1pPr>
            <a:lvl2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2pPr>
            <a:lvl3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3pPr>
            <a:lvl4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4pPr>
            <a:lvl5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5pPr>
            <a:lvl6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6pPr>
            <a:lvl7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7pPr>
            <a:lvl8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8pPr>
            <a:lvl9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fr-FR" altLang="fr-FR" sz="900" b="0" i="0" u="none" strike="noStrike" cap="none" normalizeH="0" baseline="0" dirty="0" bmk="_Hlk49758744">
                <a:ln>
                  <a:noFill/>
                </a:ln>
                <a:solidFill>
                  <a:schemeClr val="tx1"/>
                </a:solidFill>
                <a:effectLst/>
                <a:latin typeface="+mn-lt"/>
                <a:ea typeface="Calibri" panose="020F0502020204030204" pitchFamily="34" charset="0"/>
                <a:cs typeface="Times New Roman" panose="02020603050405020304" pitchFamily="18" charset="0"/>
              </a:rPr>
              <a:t>  1</a:t>
            </a:r>
            <a:r>
              <a:rPr kumimoji="0" lang="fr-FR" altLang="fr-FR" sz="900" b="0" i="0" u="none" strike="noStrike" cap="none" normalizeH="0" baseline="30000" dirty="0" bmk="_Hlk49758744">
                <a:ln>
                  <a:noFill/>
                </a:ln>
                <a:solidFill>
                  <a:schemeClr val="tx1"/>
                </a:solidFill>
                <a:effectLst/>
                <a:latin typeface="+mn-lt"/>
                <a:ea typeface="Calibri" panose="020F0502020204030204" pitchFamily="34" charset="0"/>
                <a:cs typeface="Times New Roman" panose="02020603050405020304" pitchFamily="18" charset="0"/>
              </a:rPr>
              <a:t>er</a:t>
            </a:r>
            <a:r>
              <a:rPr kumimoji="0" lang="fr-FR" altLang="fr-FR" sz="900" b="0" i="0" u="none" strike="noStrike" cap="none" normalizeH="0" baseline="0" dirty="0" bmk="_Hlk49758744">
                <a:ln>
                  <a:noFill/>
                </a:ln>
                <a:solidFill>
                  <a:schemeClr val="tx1"/>
                </a:solidFill>
                <a:effectLst/>
                <a:latin typeface="+mn-lt"/>
                <a:ea typeface="Calibri" panose="020F0502020204030204" pitchFamily="34" charset="0"/>
                <a:cs typeface="Times New Roman" panose="02020603050405020304" pitchFamily="18" charset="0"/>
              </a:rPr>
              <a:t> degré</a:t>
            </a:r>
            <a:r>
              <a:rPr kumimoji="0" lang="fr-FR" altLang="fr-FR" sz="900" b="0" i="0" u="none" strike="noStrike" cap="none" normalizeH="0" baseline="0" dirty="0">
                <a:ln>
                  <a:noFill/>
                </a:ln>
                <a:solidFill>
                  <a:schemeClr val="tx1"/>
                </a:solidFill>
                <a:effectLst/>
                <a:latin typeface="+mn-lt"/>
                <a:ea typeface="Tahoma" panose="020B0604030504040204" pitchFamily="34" charset="0"/>
                <a:cs typeface="Times New Roman" panose="02020603050405020304" pitchFamily="18" charset="0"/>
              </a:rPr>
              <a:t> </a:t>
            </a:r>
            <a:endParaRPr kumimoji="0" lang="fr-FR" altLang="fr-FR" sz="1800" b="0" i="0" u="none" strike="noStrike" cap="none" normalizeH="0" baseline="0" dirty="0">
              <a:ln>
                <a:noFill/>
              </a:ln>
              <a:solidFill>
                <a:schemeClr val="tx1"/>
              </a:solidFill>
              <a:effectLst/>
              <a:latin typeface="+mn-lt"/>
            </a:endParaRPr>
          </a:p>
        </p:txBody>
      </p:sp>
      <p:sp>
        <p:nvSpPr>
          <p:cNvPr id="8" name="Rectangle 7">
            <a:extLst>
              <a:ext uri="{FF2B5EF4-FFF2-40B4-BE49-F238E27FC236}">
                <a16:creationId xmlns:a16="http://schemas.microsoft.com/office/drawing/2014/main" id="{9DF1079F-B108-44CB-BF05-7CEF5EFB9B97}"/>
              </a:ext>
            </a:extLst>
          </p:cNvPr>
          <p:cNvSpPr/>
          <p:nvPr/>
        </p:nvSpPr>
        <p:spPr>
          <a:xfrm>
            <a:off x="108284" y="723646"/>
            <a:ext cx="6641432" cy="1974515"/>
          </a:xfrm>
          <a:prstGeom prst="rect">
            <a:avLst/>
          </a:prstGeom>
        </p:spPr>
        <p:txBody>
          <a:bodyPr wrap="square">
            <a:spAutoFit/>
          </a:bodyPr>
          <a:lstStyle/>
          <a:p>
            <a:pPr algn="ctr">
              <a:lnSpc>
                <a:spcPct val="107000"/>
              </a:lnSpc>
              <a:spcAft>
                <a:spcPts val="0"/>
              </a:spcAft>
            </a:pPr>
            <a:r>
              <a:rPr lang="fr-FR" b="1" dirty="0">
                <a:ea typeface="Calibri" panose="020F0502020204030204" pitchFamily="34" charset="0"/>
                <a:cs typeface="Arial" panose="020B0604020202020204" pitchFamily="34" charset="0"/>
              </a:rPr>
              <a:t>Séance 3 cycle 3</a:t>
            </a:r>
            <a:endParaRPr lang="fr-FR" dirty="0">
              <a:ea typeface="Calibri" panose="020F0502020204030204" pitchFamily="34" charset="0"/>
              <a:cs typeface="Arial" panose="020B0604020202020204" pitchFamily="34" charset="0"/>
            </a:endParaRPr>
          </a:p>
          <a:p>
            <a:pPr>
              <a:lnSpc>
                <a:spcPct val="107000"/>
              </a:lnSpc>
              <a:spcAft>
                <a:spcPts val="0"/>
              </a:spcAft>
            </a:pPr>
            <a:r>
              <a:rPr lang="fr-FR" sz="1200" b="1" dirty="0">
                <a:ea typeface="Calibri" panose="020F0502020204030204" pitchFamily="34" charset="0"/>
                <a:cs typeface="Arial" panose="020B0604020202020204" pitchFamily="34" charset="0"/>
              </a:rPr>
              <a:t>Activités langagières dominantes : Lire, écrire</a:t>
            </a:r>
            <a:endParaRPr lang="fr-FR" sz="1200" dirty="0">
              <a:ea typeface="Calibri" panose="020F0502020204030204" pitchFamily="34" charset="0"/>
              <a:cs typeface="Arial" panose="020B0604020202020204" pitchFamily="34" charset="0"/>
            </a:endParaRPr>
          </a:p>
          <a:p>
            <a:pPr>
              <a:lnSpc>
                <a:spcPct val="107000"/>
              </a:lnSpc>
              <a:spcAft>
                <a:spcPts val="0"/>
              </a:spcAft>
            </a:pPr>
            <a:r>
              <a:rPr lang="fr-FR" sz="1200" b="1" dirty="0">
                <a:ea typeface="Calibri" panose="020F0502020204030204" pitchFamily="34" charset="0"/>
                <a:cs typeface="Arial" panose="020B0604020202020204" pitchFamily="34" charset="0"/>
              </a:rPr>
              <a:t>Formulations:</a:t>
            </a:r>
            <a:r>
              <a:rPr lang="fr-FR" sz="1200" dirty="0">
                <a:ea typeface="Calibri" panose="020F0502020204030204" pitchFamily="34" charset="0"/>
                <a:cs typeface="Arial" panose="020B0604020202020204" pitchFamily="34" charset="0"/>
              </a:rPr>
              <a:t> </a:t>
            </a:r>
          </a:p>
          <a:p>
            <a:pPr>
              <a:lnSpc>
                <a:spcPct val="107000"/>
              </a:lnSpc>
              <a:spcAft>
                <a:spcPts val="0"/>
              </a:spcAft>
            </a:pPr>
            <a:r>
              <a:rPr lang="fr-FR" sz="1200" b="1" dirty="0">
                <a:ea typeface="Calibri" panose="020F0502020204030204" pitchFamily="34" charset="0"/>
                <a:cs typeface="Arial" panose="020B0604020202020204" pitchFamily="34" charset="0"/>
              </a:rPr>
              <a:t>Lexique:</a:t>
            </a:r>
            <a:r>
              <a:rPr lang="fr-FR" sz="1200" dirty="0">
                <a:ea typeface="Calibri" panose="020F0502020204030204" pitchFamily="34" charset="0"/>
                <a:cs typeface="Arial" panose="020B0604020202020204" pitchFamily="34" charset="0"/>
              </a:rPr>
              <a:t> </a:t>
            </a:r>
          </a:p>
          <a:p>
            <a:pPr>
              <a:lnSpc>
                <a:spcPct val="107000"/>
              </a:lnSpc>
              <a:spcAft>
                <a:spcPts val="0"/>
              </a:spcAft>
            </a:pPr>
            <a:r>
              <a:rPr lang="fr-FR" sz="1200" b="1" dirty="0">
                <a:ea typeface="Calibri" panose="020F0502020204030204" pitchFamily="34" charset="0"/>
                <a:cs typeface="Arial" panose="020B0604020202020204" pitchFamily="34" charset="0"/>
              </a:rPr>
              <a:t>Phonologie: </a:t>
            </a:r>
            <a:endParaRPr lang="fr-FR" sz="1200" dirty="0">
              <a:ea typeface="Calibri" panose="020F0502020204030204" pitchFamily="34" charset="0"/>
              <a:cs typeface="Arial" panose="020B0604020202020204" pitchFamily="34" charset="0"/>
            </a:endParaRPr>
          </a:p>
          <a:p>
            <a:pPr>
              <a:lnSpc>
                <a:spcPct val="107000"/>
              </a:lnSpc>
              <a:spcAft>
                <a:spcPts val="0"/>
              </a:spcAft>
            </a:pPr>
            <a:r>
              <a:rPr lang="fr-FR" sz="1200" b="1" dirty="0">
                <a:ea typeface="Calibri" panose="020F0502020204030204" pitchFamily="34" charset="0"/>
                <a:cs typeface="Arial" panose="020B0604020202020204" pitchFamily="34" charset="0"/>
              </a:rPr>
              <a:t>Grammaire : </a:t>
            </a:r>
            <a:endParaRPr lang="fr-FR" sz="1200" dirty="0">
              <a:ea typeface="Calibri" panose="020F0502020204030204" pitchFamily="34" charset="0"/>
              <a:cs typeface="Arial" panose="020B0604020202020204" pitchFamily="34" charset="0"/>
            </a:endParaRPr>
          </a:p>
          <a:p>
            <a:pPr>
              <a:lnSpc>
                <a:spcPct val="107000"/>
              </a:lnSpc>
              <a:spcAft>
                <a:spcPts val="0"/>
              </a:spcAft>
            </a:pPr>
            <a:r>
              <a:rPr lang="fr-FR" sz="1200" b="1" dirty="0">
                <a:ea typeface="Calibri" panose="020F0502020204030204" pitchFamily="34" charset="0"/>
                <a:cs typeface="Arial" panose="020B0604020202020204" pitchFamily="34" charset="0"/>
              </a:rPr>
              <a:t>Matériel :</a:t>
            </a:r>
            <a:r>
              <a:rPr lang="fr-FR" sz="1200" dirty="0">
                <a:ea typeface="Calibri" panose="020F0502020204030204" pitchFamily="34" charset="0"/>
                <a:cs typeface="Arial" panose="020B0604020202020204" pitchFamily="34" charset="0"/>
              </a:rPr>
              <a:t> Flashcards questions, flashcards images, objets</a:t>
            </a:r>
          </a:p>
          <a:p>
            <a:pPr lvl="0" defTabSz="685800">
              <a:buClr>
                <a:srgbClr val="40BAD2"/>
              </a:buClr>
              <a:defRPr/>
            </a:pPr>
            <a:r>
              <a:rPr lang="fr-FR" sz="1300" b="1" dirty="0">
                <a:solidFill>
                  <a:srgbClr val="000000"/>
                </a:solidFill>
                <a:ea typeface="Calibri" panose="020F0502020204030204" pitchFamily="34" charset="0"/>
                <a:cs typeface="Arial" panose="020B0604020202020204" pitchFamily="34" charset="0"/>
              </a:rPr>
              <a:t>Durée</a:t>
            </a:r>
            <a:r>
              <a:rPr lang="fr-FR" sz="1300" dirty="0">
                <a:solidFill>
                  <a:srgbClr val="000000"/>
                </a:solidFill>
                <a:ea typeface="Calibri" panose="020F0502020204030204" pitchFamily="34" charset="0"/>
                <a:cs typeface="Arial" panose="020B0604020202020204" pitchFamily="34" charset="0"/>
              </a:rPr>
              <a:t>: 45’</a:t>
            </a:r>
          </a:p>
          <a:p>
            <a:pPr lvl="0" defTabSz="685800">
              <a:buClr>
                <a:srgbClr val="40BAD2"/>
              </a:buClr>
              <a:defRPr/>
            </a:pPr>
            <a:r>
              <a:rPr lang="fr-FR" sz="1300" b="1" dirty="0">
                <a:solidFill>
                  <a:srgbClr val="000000"/>
                </a:solidFill>
                <a:ea typeface="Calibri" panose="020F0502020204030204" pitchFamily="34" charset="0"/>
                <a:cs typeface="Arial" panose="020B0604020202020204" pitchFamily="34" charset="0"/>
              </a:rPr>
              <a:t>Niveau: </a:t>
            </a:r>
            <a:r>
              <a:rPr lang="fr-FR" sz="1300" dirty="0">
                <a:solidFill>
                  <a:srgbClr val="000000"/>
                </a:solidFill>
                <a:ea typeface="Calibri" panose="020F0502020204030204" pitchFamily="34" charset="0"/>
                <a:cs typeface="Arial" panose="020B0604020202020204" pitchFamily="34" charset="0"/>
              </a:rPr>
              <a:t>cycle 3</a:t>
            </a:r>
          </a:p>
        </p:txBody>
      </p:sp>
      <p:graphicFrame>
        <p:nvGraphicFramePr>
          <p:cNvPr id="9" name="Tableau 8">
            <a:extLst>
              <a:ext uri="{FF2B5EF4-FFF2-40B4-BE49-F238E27FC236}">
                <a16:creationId xmlns:a16="http://schemas.microsoft.com/office/drawing/2014/main" id="{46B175EC-C3FA-4CB7-A70C-25075C207354}"/>
              </a:ext>
            </a:extLst>
          </p:cNvPr>
          <p:cNvGraphicFramePr>
            <a:graphicFrameLocks noGrp="1"/>
          </p:cNvGraphicFramePr>
          <p:nvPr>
            <p:extLst>
              <p:ext uri="{D42A27DB-BD31-4B8C-83A1-F6EECF244321}">
                <p14:modId xmlns:p14="http://schemas.microsoft.com/office/powerpoint/2010/main" val="397185235"/>
              </p:ext>
            </p:extLst>
          </p:nvPr>
        </p:nvGraphicFramePr>
        <p:xfrm>
          <a:off x="108284" y="2698162"/>
          <a:ext cx="6653463" cy="6228630"/>
        </p:xfrm>
        <a:graphic>
          <a:graphicData uri="http://schemas.openxmlformats.org/drawingml/2006/table">
            <a:tbl>
              <a:tblPr firstRow="1" firstCol="1" bandRow="1"/>
              <a:tblGrid>
                <a:gridCol w="5088141">
                  <a:extLst>
                    <a:ext uri="{9D8B030D-6E8A-4147-A177-3AD203B41FA5}">
                      <a16:colId xmlns:a16="http://schemas.microsoft.com/office/drawing/2014/main" val="3872636843"/>
                    </a:ext>
                  </a:extLst>
                </a:gridCol>
                <a:gridCol w="1565322">
                  <a:extLst>
                    <a:ext uri="{9D8B030D-6E8A-4147-A177-3AD203B41FA5}">
                      <a16:colId xmlns:a16="http://schemas.microsoft.com/office/drawing/2014/main" val="4113591629"/>
                    </a:ext>
                  </a:extLst>
                </a:gridCol>
              </a:tblGrid>
              <a:tr h="357859">
                <a:tc>
                  <a:txBody>
                    <a:bodyPr/>
                    <a:lstStyle/>
                    <a:p>
                      <a:pPr algn="ctr">
                        <a:lnSpc>
                          <a:spcPct val="107000"/>
                        </a:lnSpc>
                        <a:spcAft>
                          <a:spcPts val="0"/>
                        </a:spcAft>
                      </a:pPr>
                      <a:r>
                        <a:rPr lang="fr-FR" sz="1400" b="1" dirty="0">
                          <a:effectLst/>
                          <a:latin typeface="+mn-lt"/>
                          <a:ea typeface="Calibri" panose="020F0502020204030204" pitchFamily="34" charset="0"/>
                          <a:cs typeface="Arial" panose="020B0604020202020204" pitchFamily="34" charset="0"/>
                        </a:rPr>
                        <a:t>Déroulement </a:t>
                      </a:r>
                      <a:endParaRPr lang="fr-FR" sz="1400" dirty="0">
                        <a:effectLst/>
                        <a:latin typeface="+mn-lt"/>
                        <a:ea typeface="Calibri" panose="020F0502020204030204" pitchFamily="34" charset="0"/>
                        <a:cs typeface="Arial" panose="020B0604020202020204" pitchFamily="34" charset="0"/>
                      </a:endParaRPr>
                    </a:p>
                  </a:txBody>
                  <a:tcPr marL="56316" marR="563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dirty="0">
                          <a:effectLst/>
                          <a:latin typeface="+mn-lt"/>
                          <a:ea typeface="Calibri" panose="020F0502020204030204" pitchFamily="34" charset="0"/>
                          <a:cs typeface="Arial" panose="020B0604020202020204" pitchFamily="34" charset="0"/>
                        </a:rPr>
                        <a:t>Intervenant</a:t>
                      </a:r>
                      <a:endParaRPr lang="fr-FR" sz="1400" dirty="0">
                        <a:effectLst/>
                        <a:latin typeface="+mn-lt"/>
                        <a:ea typeface="Calibri" panose="020F0502020204030204" pitchFamily="34" charset="0"/>
                        <a:cs typeface="Arial" panose="020B0604020202020204" pitchFamily="34" charset="0"/>
                      </a:endParaRPr>
                    </a:p>
                  </a:txBody>
                  <a:tcPr marL="56316" marR="563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0271739"/>
                  </a:ext>
                </a:extLst>
              </a:tr>
              <a:tr h="2215058">
                <a:tc>
                  <a:txBody>
                    <a:bodyPr/>
                    <a:lstStyle/>
                    <a:p>
                      <a:pPr marL="342900" lvl="0" indent="-342900">
                        <a:lnSpc>
                          <a:spcPct val="107000"/>
                        </a:lnSpc>
                        <a:spcAft>
                          <a:spcPts val="0"/>
                        </a:spcAft>
                        <a:buFont typeface="+mj-lt"/>
                        <a:buAutoNum type="arabicPeriod"/>
                      </a:pPr>
                      <a:r>
                        <a:rPr lang="fr-FR" sz="1400" b="1" dirty="0" err="1">
                          <a:effectLst/>
                          <a:latin typeface="+mn-lt"/>
                          <a:ea typeface="Calibri" panose="020F0502020204030204" pitchFamily="34" charset="0"/>
                          <a:cs typeface="Arial" panose="020B0604020202020204" pitchFamily="34" charset="0"/>
                        </a:rPr>
                        <a:t>Warming</a:t>
                      </a:r>
                      <a:r>
                        <a:rPr lang="fr-FR" sz="1400" b="1" dirty="0">
                          <a:effectLst/>
                          <a:latin typeface="+mn-lt"/>
                          <a:ea typeface="Calibri" panose="020F0502020204030204" pitchFamily="34" charset="0"/>
                          <a:cs typeface="Arial" panose="020B0604020202020204" pitchFamily="34" charset="0"/>
                        </a:rPr>
                        <a:t> up</a:t>
                      </a:r>
                      <a:endParaRPr lang="fr-FR" sz="1400" dirty="0">
                        <a:effectLst/>
                        <a:latin typeface="+mn-lt"/>
                        <a:ea typeface="Calibri" panose="020F0502020204030204" pitchFamily="34" charset="0"/>
                        <a:cs typeface="Arial" panose="020B0604020202020204" pitchFamily="34" charset="0"/>
                      </a:endParaRPr>
                    </a:p>
                    <a:p>
                      <a:pPr>
                        <a:lnSpc>
                          <a:spcPct val="107000"/>
                        </a:lnSpc>
                        <a:spcAft>
                          <a:spcPts val="0"/>
                        </a:spcAft>
                      </a:pPr>
                      <a:r>
                        <a:rPr lang="fr-FR" sz="1400" b="1" dirty="0">
                          <a:effectLst/>
                          <a:latin typeface="+mn-lt"/>
                          <a:ea typeface="Calibri" panose="020F0502020204030204" pitchFamily="34" charset="0"/>
                          <a:cs typeface="Arial" panose="020B0604020202020204" pitchFamily="34" charset="0"/>
                        </a:rPr>
                        <a:t>Rituels : </a:t>
                      </a:r>
                      <a:endParaRPr lang="fr-FR" sz="1400" dirty="0">
                        <a:effectLst/>
                        <a:latin typeface="+mn-lt"/>
                        <a:ea typeface="Calibri" panose="020F0502020204030204" pitchFamily="34" charset="0"/>
                        <a:cs typeface="Arial" panose="020B0604020202020204" pitchFamily="34" charset="0"/>
                      </a:endParaRPr>
                    </a:p>
                    <a:p>
                      <a:pPr>
                        <a:lnSpc>
                          <a:spcPct val="107000"/>
                        </a:lnSpc>
                        <a:spcAft>
                          <a:spcPts val="0"/>
                        </a:spcAft>
                      </a:pPr>
                      <a:r>
                        <a:rPr lang="fr-FR" sz="1400" b="0" i="1" dirty="0">
                          <a:effectLst/>
                          <a:latin typeface="+mn-lt"/>
                          <a:ea typeface="Calibri" panose="020F0502020204030204" pitchFamily="34" charset="0"/>
                          <a:cs typeface="Arial" panose="020B0604020202020204" pitchFamily="34" charset="0"/>
                        </a:rPr>
                        <a:t>Capacité : Répondre à des questions et en poser sur des sujets familiers</a:t>
                      </a:r>
                      <a:endParaRPr lang="fr-FR" sz="1400" b="0" dirty="0">
                        <a:effectLst/>
                        <a:latin typeface="+mn-lt"/>
                        <a:ea typeface="Calibri" panose="020F0502020204030204" pitchFamily="34" charset="0"/>
                        <a:cs typeface="Arial" panose="020B0604020202020204" pitchFamily="34" charset="0"/>
                      </a:endParaRPr>
                    </a:p>
                    <a:p>
                      <a:pPr>
                        <a:lnSpc>
                          <a:spcPct val="107000"/>
                        </a:lnSpc>
                        <a:spcAft>
                          <a:spcPts val="0"/>
                        </a:spcAft>
                      </a:pPr>
                      <a:r>
                        <a:rPr lang="fr-FR" sz="1400" dirty="0">
                          <a:effectLst/>
                          <a:latin typeface="+mn-lt"/>
                          <a:ea typeface="Calibri" panose="020F0502020204030204" pitchFamily="34" charset="0"/>
                          <a:cs typeface="Arial" panose="020B0604020202020204" pitchFamily="34" charset="0"/>
                        </a:rPr>
                        <a:t>Chant, date, météo, les absents……</a:t>
                      </a:r>
                    </a:p>
                    <a:p>
                      <a:pPr>
                        <a:lnSpc>
                          <a:spcPct val="107000"/>
                        </a:lnSpc>
                        <a:spcAft>
                          <a:spcPts val="0"/>
                        </a:spcAft>
                      </a:pPr>
                      <a:r>
                        <a:rPr lang="fr-FR" sz="1400" b="1" dirty="0">
                          <a:effectLst/>
                          <a:latin typeface="+mn-lt"/>
                          <a:ea typeface="Calibri" panose="020F0502020204030204" pitchFamily="34" charset="0"/>
                          <a:cs typeface="Arial" panose="020B0604020202020204" pitchFamily="34" charset="0"/>
                        </a:rPr>
                        <a:t>Rebrassage :                 </a:t>
                      </a:r>
                      <a:endParaRPr lang="fr-FR" sz="1400" dirty="0">
                        <a:effectLst/>
                        <a:latin typeface="+mn-lt"/>
                        <a:ea typeface="Calibri" panose="020F0502020204030204" pitchFamily="34" charset="0"/>
                        <a:cs typeface="Arial" panose="020B0604020202020204" pitchFamily="34" charset="0"/>
                      </a:endParaRPr>
                    </a:p>
                    <a:p>
                      <a:pPr>
                        <a:lnSpc>
                          <a:spcPct val="107000"/>
                        </a:lnSpc>
                        <a:spcAft>
                          <a:spcPts val="0"/>
                        </a:spcAft>
                      </a:pPr>
                      <a:r>
                        <a:rPr lang="fr-FR" sz="1400" b="0" i="1" dirty="0">
                          <a:solidFill>
                            <a:srgbClr val="000000"/>
                          </a:solidFill>
                          <a:effectLst/>
                          <a:latin typeface="+mn-lt"/>
                          <a:ea typeface="Calibri" panose="020F0502020204030204" pitchFamily="34" charset="0"/>
                          <a:cs typeface="Arial" panose="020B0604020202020204" pitchFamily="34" charset="0"/>
                        </a:rPr>
                        <a:t>Capacité : Comprendre des mots familiers simples relatifs à soi-même</a:t>
                      </a:r>
                      <a:r>
                        <a:rPr lang="fr-FR" sz="1400" b="0" dirty="0">
                          <a:effectLst/>
                          <a:latin typeface="+mn-lt"/>
                          <a:ea typeface="Calibri" panose="020F0502020204030204" pitchFamily="34" charset="0"/>
                          <a:cs typeface="Arial" panose="020B0604020202020204" pitchFamily="34" charset="0"/>
                        </a:rPr>
                        <a:t> </a:t>
                      </a:r>
                    </a:p>
                    <a:p>
                      <a:pPr>
                        <a:lnSpc>
                          <a:spcPct val="107000"/>
                        </a:lnSpc>
                        <a:spcAft>
                          <a:spcPts val="0"/>
                        </a:spcAft>
                      </a:pPr>
                      <a:r>
                        <a:rPr lang="fr-FR" sz="1400" dirty="0">
                          <a:effectLst/>
                          <a:latin typeface="+mn-lt"/>
                          <a:ea typeface="Calibri" panose="020F0502020204030204" pitchFamily="34" charset="0"/>
                          <a:cs typeface="Arial" panose="020B0604020202020204" pitchFamily="34" charset="0"/>
                        </a:rPr>
                        <a:t>Hello, good </a:t>
                      </a:r>
                      <a:r>
                        <a:rPr lang="fr-FR" sz="1400" dirty="0" err="1">
                          <a:effectLst/>
                          <a:latin typeface="+mn-lt"/>
                          <a:ea typeface="Calibri" panose="020F0502020204030204" pitchFamily="34" charset="0"/>
                          <a:cs typeface="Arial" panose="020B0604020202020204" pitchFamily="34" charset="0"/>
                        </a:rPr>
                        <a:t>morning</a:t>
                      </a:r>
                      <a:r>
                        <a:rPr lang="fr-FR" sz="1400" dirty="0">
                          <a:effectLst/>
                          <a:latin typeface="+mn-lt"/>
                          <a:ea typeface="Calibri" panose="020F0502020204030204" pitchFamily="34" charset="0"/>
                          <a:cs typeface="Arial" panose="020B0604020202020204" pitchFamily="34" charset="0"/>
                        </a:rPr>
                        <a:t>, révision notions déjà étudiées (écrit et oral)</a:t>
                      </a:r>
                    </a:p>
                  </a:txBody>
                  <a:tcPr marL="56316" marR="563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dirty="0">
                          <a:solidFill>
                            <a:srgbClr val="2E74B5"/>
                          </a:solidFill>
                          <a:effectLst/>
                          <a:latin typeface="+mn-lt"/>
                          <a:ea typeface="Calibri" panose="020F0502020204030204" pitchFamily="34" charset="0"/>
                          <a:cs typeface="Arial" panose="020B0604020202020204" pitchFamily="34" charset="0"/>
                        </a:rPr>
                        <a:t>Assistant</a:t>
                      </a:r>
                      <a:endParaRPr lang="fr-FR" sz="1400" dirty="0">
                        <a:effectLst/>
                        <a:latin typeface="+mn-lt"/>
                        <a:ea typeface="Calibri" panose="020F0502020204030204" pitchFamily="34" charset="0"/>
                        <a:cs typeface="Arial" panose="020B0604020202020204" pitchFamily="34" charset="0"/>
                      </a:endParaRPr>
                    </a:p>
                  </a:txBody>
                  <a:tcPr marL="56316" marR="5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7644157"/>
                  </a:ext>
                </a:extLst>
              </a:tr>
              <a:tr h="876304">
                <a:tc>
                  <a:txBody>
                    <a:bodyPr/>
                    <a:lstStyle/>
                    <a:p>
                      <a:pPr marL="0" lvl="0" indent="0">
                        <a:lnSpc>
                          <a:spcPct val="107000"/>
                        </a:lnSpc>
                        <a:spcAft>
                          <a:spcPts val="0"/>
                        </a:spcAft>
                        <a:buFont typeface="+mj-lt"/>
                        <a:buNone/>
                      </a:pPr>
                      <a:r>
                        <a:rPr lang="fr-FR" sz="1400" b="1" dirty="0">
                          <a:effectLst/>
                          <a:latin typeface="+mn-lt"/>
                          <a:ea typeface="Calibri" panose="020F0502020204030204" pitchFamily="34" charset="0"/>
                          <a:cs typeface="Arial" panose="020B0604020202020204" pitchFamily="34" charset="0"/>
                        </a:rPr>
                        <a:t>2. Introduction de l’écrit</a:t>
                      </a:r>
                      <a:endParaRPr lang="fr-FR" sz="1400" dirty="0">
                        <a:effectLst/>
                        <a:latin typeface="+mn-lt"/>
                        <a:ea typeface="Calibri" panose="020F0502020204030204" pitchFamily="34" charset="0"/>
                        <a:cs typeface="Arial" panose="020B0604020202020204" pitchFamily="34" charset="0"/>
                      </a:endParaRPr>
                    </a:p>
                    <a:p>
                      <a:pPr>
                        <a:lnSpc>
                          <a:spcPct val="107000"/>
                        </a:lnSpc>
                        <a:spcAft>
                          <a:spcPts val="0"/>
                        </a:spcAft>
                      </a:pPr>
                      <a:r>
                        <a:rPr lang="fr-FR" sz="1400" b="0" i="1" dirty="0">
                          <a:effectLst/>
                          <a:latin typeface="+mn-lt"/>
                          <a:ea typeface="Calibri" panose="020F0502020204030204" pitchFamily="34" charset="0"/>
                          <a:cs typeface="Arial" panose="020B0604020202020204" pitchFamily="34" charset="0"/>
                        </a:rPr>
                        <a:t>Capacité : Comprendre des textes courts et simples en s’appuyant sur des éléments connus.</a:t>
                      </a:r>
                      <a:endParaRPr lang="fr-FR" sz="1400" b="0" dirty="0">
                        <a:effectLst/>
                        <a:latin typeface="+mn-lt"/>
                        <a:ea typeface="Calibri" panose="020F0502020204030204" pitchFamily="34" charset="0"/>
                        <a:cs typeface="Arial" panose="020B0604020202020204" pitchFamily="34" charset="0"/>
                      </a:endParaRPr>
                    </a:p>
                    <a:p>
                      <a:pPr>
                        <a:lnSpc>
                          <a:spcPct val="107000"/>
                        </a:lnSpc>
                        <a:spcAft>
                          <a:spcPts val="0"/>
                        </a:spcAft>
                      </a:pPr>
                      <a:r>
                        <a:rPr lang="fr-FR" sz="1400" b="1" i="1" dirty="0">
                          <a:effectLst/>
                          <a:latin typeface="+mn-lt"/>
                          <a:ea typeface="Calibri" panose="020F0502020204030204" pitchFamily="34" charset="0"/>
                          <a:cs typeface="Arial" panose="020B0604020202020204" pitchFamily="34" charset="0"/>
                        </a:rPr>
                        <a:t> </a:t>
                      </a:r>
                      <a:endParaRPr lang="fr-FR" sz="1400" dirty="0">
                        <a:effectLst/>
                        <a:latin typeface="+mn-lt"/>
                        <a:ea typeface="Calibri" panose="020F0502020204030204" pitchFamily="34" charset="0"/>
                        <a:cs typeface="Arial" panose="020B0604020202020204" pitchFamily="34" charset="0"/>
                      </a:endParaRPr>
                    </a:p>
                  </a:txBody>
                  <a:tcPr marL="56316" marR="563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dirty="0">
                          <a:solidFill>
                            <a:srgbClr val="2E74B5"/>
                          </a:solidFill>
                          <a:effectLst/>
                          <a:latin typeface="+mn-lt"/>
                          <a:ea typeface="Calibri" panose="020F0502020204030204" pitchFamily="34" charset="0"/>
                          <a:cs typeface="Arial" panose="020B0604020202020204" pitchFamily="34" charset="0"/>
                        </a:rPr>
                        <a:t>Teacher and Assistant</a:t>
                      </a:r>
                      <a:endParaRPr lang="fr-FR" sz="1400" dirty="0">
                        <a:effectLst/>
                        <a:latin typeface="+mn-lt"/>
                        <a:ea typeface="Calibri" panose="020F0502020204030204" pitchFamily="34" charset="0"/>
                        <a:cs typeface="Arial" panose="020B0604020202020204" pitchFamily="34" charset="0"/>
                      </a:endParaRPr>
                    </a:p>
                  </a:txBody>
                  <a:tcPr marL="56316" marR="5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7234257"/>
                  </a:ext>
                </a:extLst>
              </a:tr>
              <a:tr h="653178">
                <a:tc>
                  <a:txBody>
                    <a:bodyPr/>
                    <a:lstStyle/>
                    <a:p>
                      <a:pPr marL="0" lvl="0" indent="0">
                        <a:lnSpc>
                          <a:spcPct val="107000"/>
                        </a:lnSpc>
                        <a:spcAft>
                          <a:spcPts val="0"/>
                        </a:spcAft>
                        <a:buFont typeface="+mj-lt"/>
                        <a:buNone/>
                      </a:pPr>
                      <a:r>
                        <a:rPr lang="fr-FR" sz="1400" b="1" dirty="0">
                          <a:effectLst/>
                          <a:latin typeface="+mn-lt"/>
                          <a:ea typeface="Calibri" panose="020F0502020204030204" pitchFamily="34" charset="0"/>
                          <a:cs typeface="Arial" panose="020B0604020202020204" pitchFamily="34" charset="0"/>
                        </a:rPr>
                        <a:t>3. Jeux de compréhension écrite</a:t>
                      </a:r>
                      <a:endParaRPr lang="fr-FR" sz="1400" dirty="0">
                        <a:effectLst/>
                        <a:latin typeface="+mn-lt"/>
                        <a:ea typeface="Calibri" panose="020F0502020204030204" pitchFamily="34" charset="0"/>
                        <a:cs typeface="Arial" panose="020B0604020202020204" pitchFamily="34" charset="0"/>
                      </a:endParaRPr>
                    </a:p>
                    <a:p>
                      <a:pPr>
                        <a:lnSpc>
                          <a:spcPct val="107000"/>
                        </a:lnSpc>
                        <a:spcAft>
                          <a:spcPts val="0"/>
                        </a:spcAft>
                      </a:pPr>
                      <a:r>
                        <a:rPr lang="fr-FR" sz="1400" b="0" i="1" dirty="0">
                          <a:effectLst/>
                          <a:latin typeface="+mn-lt"/>
                          <a:ea typeface="Calibri" panose="020F0502020204030204" pitchFamily="34" charset="0"/>
                          <a:cs typeface="Arial" panose="020B0604020202020204" pitchFamily="34" charset="0"/>
                        </a:rPr>
                        <a:t>Capacité : Comprendre des mots simples</a:t>
                      </a:r>
                      <a:endParaRPr lang="fr-FR" sz="1400" b="0" dirty="0">
                        <a:effectLst/>
                        <a:latin typeface="+mn-lt"/>
                        <a:ea typeface="Calibri" panose="020F0502020204030204" pitchFamily="34" charset="0"/>
                        <a:cs typeface="Arial" panose="020B0604020202020204" pitchFamily="34" charset="0"/>
                      </a:endParaRPr>
                    </a:p>
                    <a:p>
                      <a:pPr>
                        <a:lnSpc>
                          <a:spcPct val="107000"/>
                        </a:lnSpc>
                        <a:spcAft>
                          <a:spcPts val="0"/>
                        </a:spcAft>
                      </a:pPr>
                      <a:r>
                        <a:rPr lang="fr-FR" sz="1400" dirty="0">
                          <a:effectLst/>
                          <a:latin typeface="+mn-lt"/>
                          <a:ea typeface="Calibri" panose="020F0502020204030204" pitchFamily="34" charset="0"/>
                          <a:cs typeface="Arial" panose="020B0604020202020204" pitchFamily="34" charset="0"/>
                        </a:rPr>
                        <a:t> </a:t>
                      </a:r>
                    </a:p>
                  </a:txBody>
                  <a:tcPr marL="56316" marR="563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solidFill>
                            <a:srgbClr val="2E74B5"/>
                          </a:solidFill>
                          <a:effectLst/>
                          <a:latin typeface="+mn-lt"/>
                          <a:ea typeface="Calibri" panose="020F0502020204030204" pitchFamily="34" charset="0"/>
                          <a:cs typeface="Arial" panose="020B0604020202020204" pitchFamily="34" charset="0"/>
                        </a:rPr>
                        <a:t>Teacher and Assistant</a:t>
                      </a:r>
                      <a:endParaRPr lang="fr-FR" sz="1400">
                        <a:effectLst/>
                        <a:latin typeface="+mn-lt"/>
                        <a:ea typeface="Calibri" panose="020F0502020204030204" pitchFamily="34" charset="0"/>
                        <a:cs typeface="Arial" panose="020B0604020202020204" pitchFamily="34" charset="0"/>
                      </a:endParaRPr>
                    </a:p>
                  </a:txBody>
                  <a:tcPr marL="56316" marR="5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3622936"/>
                  </a:ext>
                </a:extLst>
              </a:tr>
              <a:tr h="876304">
                <a:tc>
                  <a:txBody>
                    <a:bodyPr/>
                    <a:lstStyle/>
                    <a:p>
                      <a:pPr marL="0" lvl="0" indent="0">
                        <a:lnSpc>
                          <a:spcPct val="107000"/>
                        </a:lnSpc>
                        <a:spcAft>
                          <a:spcPts val="0"/>
                        </a:spcAft>
                        <a:buFont typeface="+mj-lt"/>
                        <a:buNone/>
                      </a:pPr>
                      <a:r>
                        <a:rPr lang="fr-FR" sz="1400" b="1" dirty="0">
                          <a:effectLst/>
                          <a:latin typeface="+mn-lt"/>
                          <a:ea typeface="Calibri" panose="020F0502020204030204" pitchFamily="34" charset="0"/>
                          <a:cs typeface="Arial" panose="020B0604020202020204" pitchFamily="34" charset="0"/>
                        </a:rPr>
                        <a:t>4. Expression écrite</a:t>
                      </a:r>
                      <a:endParaRPr lang="fr-FR" sz="1400" dirty="0">
                        <a:effectLst/>
                        <a:latin typeface="+mn-lt"/>
                        <a:ea typeface="Calibri" panose="020F0502020204030204" pitchFamily="34" charset="0"/>
                        <a:cs typeface="Arial" panose="020B0604020202020204" pitchFamily="34" charset="0"/>
                      </a:endParaRPr>
                    </a:p>
                    <a:p>
                      <a:pPr>
                        <a:lnSpc>
                          <a:spcPct val="107000"/>
                        </a:lnSpc>
                        <a:spcAft>
                          <a:spcPts val="0"/>
                        </a:spcAft>
                      </a:pPr>
                      <a:r>
                        <a:rPr lang="fr-FR" sz="1400" b="0" i="1" dirty="0">
                          <a:effectLst/>
                          <a:latin typeface="+mn-lt"/>
                          <a:ea typeface="Calibri" panose="020F0502020204030204" pitchFamily="34" charset="0"/>
                          <a:cs typeface="Arial" panose="020B0604020202020204" pitchFamily="34" charset="0"/>
                        </a:rPr>
                        <a:t>Capacités : Reproduire un message oral, suivre des instructions courtes et simples à l’écrit</a:t>
                      </a:r>
                      <a:r>
                        <a:rPr lang="fr-FR" sz="1400" b="0" dirty="0">
                          <a:effectLst/>
                          <a:latin typeface="+mn-lt"/>
                          <a:ea typeface="Calibri" panose="020F0502020204030204" pitchFamily="34" charset="0"/>
                          <a:cs typeface="Arial" panose="020B0604020202020204" pitchFamily="34" charset="0"/>
                        </a:rPr>
                        <a:t>, </a:t>
                      </a:r>
                      <a:r>
                        <a:rPr lang="fr-FR" sz="1400" b="0" i="1" dirty="0">
                          <a:effectLst/>
                          <a:latin typeface="+mn-lt"/>
                          <a:ea typeface="Calibri" panose="020F0502020204030204" pitchFamily="34" charset="0"/>
                          <a:cs typeface="Arial" panose="020B0604020202020204" pitchFamily="34" charset="0"/>
                        </a:rPr>
                        <a:t>copier des mots isolés.</a:t>
                      </a:r>
                      <a:endParaRPr lang="fr-FR" sz="1400" b="0" dirty="0">
                        <a:effectLst/>
                        <a:latin typeface="+mn-lt"/>
                        <a:ea typeface="Calibri" panose="020F0502020204030204" pitchFamily="34" charset="0"/>
                        <a:cs typeface="Arial" panose="020B0604020202020204" pitchFamily="34" charset="0"/>
                      </a:endParaRPr>
                    </a:p>
                  </a:txBody>
                  <a:tcPr marL="56316" marR="563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dirty="0">
                          <a:solidFill>
                            <a:srgbClr val="2E74B5"/>
                          </a:solidFill>
                          <a:effectLst/>
                          <a:latin typeface="+mn-lt"/>
                          <a:ea typeface="Calibri" panose="020F0502020204030204" pitchFamily="34" charset="0"/>
                          <a:cs typeface="Arial" panose="020B0604020202020204" pitchFamily="34" charset="0"/>
                        </a:rPr>
                        <a:t>Teacher and Assistant</a:t>
                      </a:r>
                      <a:endParaRPr lang="fr-FR" sz="1400" dirty="0">
                        <a:effectLst/>
                        <a:latin typeface="+mn-lt"/>
                        <a:ea typeface="Calibri" panose="020F0502020204030204" pitchFamily="34" charset="0"/>
                        <a:cs typeface="Arial" panose="020B0604020202020204" pitchFamily="34" charset="0"/>
                      </a:endParaRPr>
                    </a:p>
                  </a:txBody>
                  <a:tcPr marL="56316" marR="5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1456005"/>
                  </a:ext>
                </a:extLst>
              </a:tr>
              <a:tr h="653178">
                <a:tc>
                  <a:txBody>
                    <a:bodyPr/>
                    <a:lstStyle/>
                    <a:p>
                      <a:pPr marL="0" lvl="0" indent="0">
                        <a:lnSpc>
                          <a:spcPct val="107000"/>
                        </a:lnSpc>
                        <a:spcAft>
                          <a:spcPts val="0"/>
                        </a:spcAft>
                        <a:buFont typeface="+mj-lt"/>
                        <a:buNone/>
                      </a:pPr>
                      <a:r>
                        <a:rPr lang="fr-FR" sz="1400" b="1" dirty="0">
                          <a:effectLst/>
                          <a:latin typeface="+mn-lt"/>
                          <a:ea typeface="Calibri" panose="020F0502020204030204" pitchFamily="34" charset="0"/>
                          <a:cs typeface="Arial" panose="020B0604020202020204" pitchFamily="34" charset="0"/>
                        </a:rPr>
                        <a:t>5. Trace sur le cahier</a:t>
                      </a:r>
                      <a:endParaRPr lang="fr-FR" sz="1400" dirty="0">
                        <a:effectLst/>
                        <a:latin typeface="+mn-lt"/>
                        <a:ea typeface="Calibri" panose="020F0502020204030204" pitchFamily="34" charset="0"/>
                        <a:cs typeface="Arial" panose="020B0604020202020204" pitchFamily="34" charset="0"/>
                      </a:endParaRPr>
                    </a:p>
                    <a:p>
                      <a:pPr>
                        <a:lnSpc>
                          <a:spcPct val="107000"/>
                        </a:lnSpc>
                        <a:spcAft>
                          <a:spcPts val="0"/>
                        </a:spcAft>
                      </a:pPr>
                      <a:r>
                        <a:rPr lang="fr-FR" sz="1400" b="0" i="1" dirty="0">
                          <a:effectLst/>
                          <a:latin typeface="+mn-lt"/>
                          <a:ea typeface="Calibri" panose="020F0502020204030204" pitchFamily="34" charset="0"/>
                          <a:cs typeface="Arial" panose="020B0604020202020204" pitchFamily="34" charset="0"/>
                        </a:rPr>
                        <a:t>Capacité : Copier des mots isolés</a:t>
                      </a:r>
                      <a:endParaRPr lang="fr-FR" sz="1400" b="0" dirty="0">
                        <a:effectLst/>
                        <a:latin typeface="+mn-lt"/>
                        <a:ea typeface="Calibri" panose="020F0502020204030204" pitchFamily="34" charset="0"/>
                        <a:cs typeface="Arial" panose="020B0604020202020204" pitchFamily="34" charset="0"/>
                      </a:endParaRPr>
                    </a:p>
                    <a:p>
                      <a:pPr>
                        <a:lnSpc>
                          <a:spcPct val="107000"/>
                        </a:lnSpc>
                        <a:spcAft>
                          <a:spcPts val="0"/>
                        </a:spcAft>
                      </a:pPr>
                      <a:r>
                        <a:rPr lang="fr-FR" sz="1400" dirty="0">
                          <a:effectLst/>
                          <a:latin typeface="+mn-lt"/>
                          <a:ea typeface="Calibri" panose="020F0502020204030204" pitchFamily="34" charset="0"/>
                          <a:cs typeface="Arial" panose="020B0604020202020204" pitchFamily="34" charset="0"/>
                        </a:rPr>
                        <a:t> </a:t>
                      </a:r>
                    </a:p>
                  </a:txBody>
                  <a:tcPr marL="56316" marR="563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dirty="0">
                          <a:solidFill>
                            <a:srgbClr val="2E74B5"/>
                          </a:solidFill>
                          <a:effectLst/>
                          <a:latin typeface="+mn-lt"/>
                          <a:ea typeface="Calibri" panose="020F0502020204030204" pitchFamily="34" charset="0"/>
                          <a:cs typeface="Arial" panose="020B0604020202020204" pitchFamily="34" charset="0"/>
                        </a:rPr>
                        <a:t>Teacher</a:t>
                      </a:r>
                      <a:endParaRPr lang="fr-FR" sz="1400" dirty="0">
                        <a:effectLst/>
                        <a:latin typeface="+mn-lt"/>
                        <a:ea typeface="Calibri" panose="020F0502020204030204" pitchFamily="34" charset="0"/>
                        <a:cs typeface="Arial" panose="020B0604020202020204" pitchFamily="34" charset="0"/>
                      </a:endParaRPr>
                    </a:p>
                  </a:txBody>
                  <a:tcPr marL="56316" marR="5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3506771"/>
                  </a:ext>
                </a:extLst>
              </a:tr>
              <a:tr h="526873">
                <a:tc>
                  <a:txBody>
                    <a:bodyPr/>
                    <a:lstStyle/>
                    <a:p>
                      <a:pPr marL="0" lvl="0" indent="0">
                        <a:lnSpc>
                          <a:spcPct val="107000"/>
                        </a:lnSpc>
                        <a:spcAft>
                          <a:spcPts val="0"/>
                        </a:spcAft>
                        <a:buFont typeface="+mj-lt"/>
                        <a:buNone/>
                      </a:pPr>
                      <a:r>
                        <a:rPr lang="fr-FR" sz="1400" b="1" dirty="0">
                          <a:effectLst/>
                          <a:latin typeface="+mn-lt"/>
                          <a:ea typeface="Calibri" panose="020F0502020204030204" pitchFamily="34" charset="0"/>
                          <a:cs typeface="Arial" panose="020B0604020202020204" pitchFamily="34" charset="0"/>
                        </a:rPr>
                        <a:t>6. Rituel de fin de séance</a:t>
                      </a:r>
                      <a:endParaRPr lang="fr-FR" sz="1400" dirty="0">
                        <a:effectLst/>
                        <a:latin typeface="+mn-lt"/>
                        <a:ea typeface="Calibri" panose="020F0502020204030204" pitchFamily="34" charset="0"/>
                        <a:cs typeface="Arial" panose="020B0604020202020204" pitchFamily="34" charset="0"/>
                      </a:endParaRPr>
                    </a:p>
                    <a:p>
                      <a:pPr>
                        <a:lnSpc>
                          <a:spcPct val="107000"/>
                        </a:lnSpc>
                        <a:spcAft>
                          <a:spcPts val="0"/>
                        </a:spcAft>
                      </a:pPr>
                      <a:endParaRPr lang="fr-FR" sz="1400" dirty="0">
                        <a:effectLst/>
                        <a:latin typeface="+mn-lt"/>
                        <a:ea typeface="Calibri" panose="020F0502020204030204" pitchFamily="34" charset="0"/>
                        <a:cs typeface="Arial" panose="020B0604020202020204" pitchFamily="34" charset="0"/>
                      </a:endParaRPr>
                    </a:p>
                  </a:txBody>
                  <a:tcPr marL="56316" marR="563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200" b="1" dirty="0">
                          <a:solidFill>
                            <a:srgbClr val="2E74B5"/>
                          </a:solidFill>
                          <a:effectLst/>
                          <a:latin typeface="+mn-lt"/>
                          <a:ea typeface="Calibri" panose="020F0502020204030204" pitchFamily="34" charset="0"/>
                          <a:cs typeface="Arial" panose="020B0604020202020204" pitchFamily="34" charset="0"/>
                        </a:rPr>
                        <a:t>Assistant</a:t>
                      </a:r>
                      <a:endParaRPr lang="fr-FR" sz="1200" dirty="0">
                        <a:effectLst/>
                        <a:latin typeface="+mn-lt"/>
                        <a:ea typeface="Calibri" panose="020F0502020204030204" pitchFamily="34" charset="0"/>
                        <a:cs typeface="Arial" panose="020B0604020202020204" pitchFamily="34" charset="0"/>
                      </a:endParaRPr>
                    </a:p>
                  </a:txBody>
                  <a:tcPr marL="56316" marR="563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802634"/>
                  </a:ext>
                </a:extLst>
              </a:tr>
            </a:tbl>
          </a:graphicData>
        </a:graphic>
      </p:graphicFrame>
    </p:spTree>
    <p:extLst>
      <p:ext uri="{BB962C8B-B14F-4D97-AF65-F5344CB8AC3E}">
        <p14:creationId xmlns:p14="http://schemas.microsoft.com/office/powerpoint/2010/main" val="343914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18000">
              <a:schemeClr val="bg1"/>
            </a:gs>
            <a:gs pos="0">
              <a:schemeClr val="accent1">
                <a:lumMod val="45000"/>
                <a:lumOff val="55000"/>
              </a:schemeClr>
            </a:gs>
            <a:gs pos="100000">
              <a:schemeClr val="accent1">
                <a:lumMod val="45000"/>
                <a:lumOff val="55000"/>
              </a:schemeClr>
            </a:gs>
            <a:gs pos="100000">
              <a:schemeClr val="accent1">
                <a:lumMod val="30000"/>
                <a:lumOff val="70000"/>
              </a:schemeClr>
            </a:gs>
          </a:gsLst>
          <a:lin ang="6000000" scaled="0"/>
        </a:gradFill>
        <a:effectLst/>
      </p:bgPr>
    </p:bg>
    <p:spTree>
      <p:nvGrpSpPr>
        <p:cNvPr id="1" name=""/>
        <p:cNvGrpSpPr/>
        <p:nvPr/>
      </p:nvGrpSpPr>
      <p:grpSpPr>
        <a:xfrm>
          <a:off x="0" y="0"/>
          <a:ext cx="0" cy="0"/>
          <a:chOff x="0" y="0"/>
          <a:chExt cx="0" cy="0"/>
        </a:xfrm>
      </p:grpSpPr>
      <p:pic>
        <p:nvPicPr>
          <p:cNvPr id="8195" name="Image 110">
            <a:extLst>
              <a:ext uri="{FF2B5EF4-FFF2-40B4-BE49-F238E27FC236}">
                <a16:creationId xmlns:a16="http://schemas.microsoft.com/office/drawing/2014/main" id="{38032175-D6BA-4D56-9D85-6B19A3D80D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0043" y="124327"/>
            <a:ext cx="5218864" cy="619012"/>
          </a:xfrm>
          <a:prstGeom prst="rect">
            <a:avLst/>
          </a:prstGeom>
          <a:noFill/>
          <a:extLst>
            <a:ext uri="{909E8E84-426E-40DD-AFC4-6F175D3DCCD1}">
              <a14:hiddenFill xmlns:a14="http://schemas.microsoft.com/office/drawing/2010/main">
                <a:solidFill>
                  <a:srgbClr val="FFFFFF"/>
                </a:solidFill>
              </a14:hiddenFill>
            </a:ext>
          </a:extLst>
        </p:spPr>
      </p:pic>
      <p:pic>
        <p:nvPicPr>
          <p:cNvPr id="8194" name="Image 111">
            <a:extLst>
              <a:ext uri="{FF2B5EF4-FFF2-40B4-BE49-F238E27FC236}">
                <a16:creationId xmlns:a16="http://schemas.microsoft.com/office/drawing/2014/main" id="{5BD5667E-C3B8-4713-B37C-9D3C299C73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88" y="144379"/>
            <a:ext cx="742950" cy="533400"/>
          </a:xfrm>
          <a:prstGeom prst="rect">
            <a:avLst/>
          </a:prstGeom>
          <a:noFill/>
          <a:extLst>
            <a:ext uri="{909E8E84-426E-40DD-AFC4-6F175D3DCCD1}">
              <a14:hiddenFill xmlns:a14="http://schemas.microsoft.com/office/drawing/2010/main">
                <a:solidFill>
                  <a:srgbClr val="FFFFFF"/>
                </a:solidFill>
              </a14:hiddenFill>
            </a:ext>
          </a:extLst>
        </p:spPr>
      </p:pic>
      <p:pic>
        <p:nvPicPr>
          <p:cNvPr id="8193" name="Image 112" descr="entete_mission_LVE">
            <a:extLst>
              <a:ext uri="{FF2B5EF4-FFF2-40B4-BE49-F238E27FC236}">
                <a16:creationId xmlns:a16="http://schemas.microsoft.com/office/drawing/2014/main" id="{23FF73ED-4436-4007-A0A8-1F5F1715AE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39294" r="3778"/>
          <a:stretch>
            <a:fillRect/>
          </a:stretch>
        </p:blipFill>
        <p:spPr bwMode="auto">
          <a:xfrm>
            <a:off x="800268" y="210051"/>
            <a:ext cx="676275" cy="4857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4">
            <a:extLst>
              <a:ext uri="{FF2B5EF4-FFF2-40B4-BE49-F238E27FC236}">
                <a16:creationId xmlns:a16="http://schemas.microsoft.com/office/drawing/2014/main" id="{AAFA22DE-A033-41C5-BBBA-22F8DA3B6CBC}"/>
              </a:ext>
            </a:extLst>
          </p:cNvPr>
          <p:cNvSpPr>
            <a:spLocks noChangeArrowheads="1"/>
          </p:cNvSpPr>
          <p:nvPr/>
        </p:nvSpPr>
        <p:spPr bwMode="auto">
          <a:xfrm>
            <a:off x="0" y="-312821"/>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Rectangle 5">
            <a:extLst>
              <a:ext uri="{FF2B5EF4-FFF2-40B4-BE49-F238E27FC236}">
                <a16:creationId xmlns:a16="http://schemas.microsoft.com/office/drawing/2014/main" id="{60A79C08-56D7-41BD-AA37-DE14B2C4459F}"/>
              </a:ext>
            </a:extLst>
          </p:cNvPr>
          <p:cNvSpPr>
            <a:spLocks noChangeArrowheads="1"/>
          </p:cNvSpPr>
          <p:nvPr/>
        </p:nvSpPr>
        <p:spPr bwMode="auto">
          <a:xfrm>
            <a:off x="0" y="144379"/>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sp>
        <p:nvSpPr>
          <p:cNvPr id="6" name="Rectangle 6">
            <a:extLst>
              <a:ext uri="{FF2B5EF4-FFF2-40B4-BE49-F238E27FC236}">
                <a16:creationId xmlns:a16="http://schemas.microsoft.com/office/drawing/2014/main" id="{A7CD5C04-2F89-4F1D-8035-C5AE77C71D08}"/>
              </a:ext>
            </a:extLst>
          </p:cNvPr>
          <p:cNvSpPr>
            <a:spLocks noChangeArrowheads="1"/>
          </p:cNvSpPr>
          <p:nvPr/>
        </p:nvSpPr>
        <p:spPr bwMode="auto">
          <a:xfrm>
            <a:off x="0" y="144379"/>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 name="Rectangle 7">
            <a:extLst>
              <a:ext uri="{FF2B5EF4-FFF2-40B4-BE49-F238E27FC236}">
                <a16:creationId xmlns:a16="http://schemas.microsoft.com/office/drawing/2014/main" id="{CEDE30D1-1515-4922-824D-703C532E09FF}"/>
              </a:ext>
            </a:extLst>
          </p:cNvPr>
          <p:cNvSpPr>
            <a:spLocks noChangeArrowheads="1"/>
          </p:cNvSpPr>
          <p:nvPr/>
        </p:nvSpPr>
        <p:spPr bwMode="auto">
          <a:xfrm>
            <a:off x="0" y="743338"/>
            <a:ext cx="1404552"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1pPr>
            <a:lvl2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2pPr>
            <a:lvl3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3pPr>
            <a:lvl4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4pPr>
            <a:lvl5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5pPr>
            <a:lvl6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6pPr>
            <a:lvl7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7pPr>
            <a:lvl8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8pPr>
            <a:lvl9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fr-FR" altLang="fr-FR" sz="900" b="0" i="0" u="none" strike="noStrike" cap="none" normalizeH="0" baseline="0" dirty="0" bmk="_Hlk49758744">
                <a:ln>
                  <a:noFill/>
                </a:ln>
                <a:solidFill>
                  <a:schemeClr val="tx1"/>
                </a:solidFill>
                <a:effectLst/>
                <a:latin typeface="Lucida Handwriting" panose="03010101010101010101" pitchFamily="66" charset="0"/>
                <a:ea typeface="Calibri" panose="020F0502020204030204" pitchFamily="34" charset="0"/>
                <a:cs typeface="Times New Roman" panose="02020603050405020304" pitchFamily="18" charset="0"/>
              </a:rPr>
              <a:t>                1</a:t>
            </a:r>
            <a:r>
              <a:rPr kumimoji="0" lang="fr-FR" altLang="fr-FR" sz="900" b="0" i="0" u="none" strike="noStrike" cap="none" normalizeH="0" baseline="30000" dirty="0" bmk="_Hlk49758744">
                <a:ln>
                  <a:noFill/>
                </a:ln>
                <a:solidFill>
                  <a:schemeClr val="tx1"/>
                </a:solidFill>
                <a:effectLst/>
                <a:latin typeface="Lucida Handwriting" panose="03010101010101010101" pitchFamily="66" charset="0"/>
                <a:ea typeface="Calibri" panose="020F0502020204030204" pitchFamily="34" charset="0"/>
                <a:cs typeface="Times New Roman" panose="02020603050405020304" pitchFamily="18" charset="0"/>
              </a:rPr>
              <a:t>er</a:t>
            </a:r>
            <a:r>
              <a:rPr kumimoji="0" lang="fr-FR" altLang="fr-FR" sz="900" b="0" i="0" u="none" strike="noStrike" cap="none" normalizeH="0" baseline="0" dirty="0" bmk="_Hlk49758744">
                <a:ln>
                  <a:noFill/>
                </a:ln>
                <a:solidFill>
                  <a:schemeClr val="tx1"/>
                </a:solidFill>
                <a:effectLst/>
                <a:latin typeface="Lucida Handwriting" panose="03010101010101010101" pitchFamily="66" charset="0"/>
                <a:ea typeface="Calibri" panose="020F0502020204030204" pitchFamily="34" charset="0"/>
                <a:cs typeface="Times New Roman" panose="02020603050405020304" pitchFamily="18" charset="0"/>
              </a:rPr>
              <a:t> degr</a:t>
            </a:r>
            <a:r>
              <a:rPr kumimoji="0" lang="fr-FR" altLang="fr-FR" sz="900" b="0" i="0" u="none" strike="noStrike" cap="none" normalizeH="0" baseline="0" dirty="0" bmk="_Hlk49758744">
                <a:ln>
                  <a:noFill/>
                </a:ln>
                <a:solidFill>
                  <a:schemeClr val="tx1"/>
                </a:solidFill>
                <a:effectLst/>
                <a:latin typeface="Tahoma" panose="020B0604030504040204" pitchFamily="34" charset="0"/>
                <a:ea typeface="Calibri" panose="020F0502020204030204" pitchFamily="34" charset="0"/>
                <a:cs typeface="Times New Roman" panose="02020603050405020304" pitchFamily="18" charset="0"/>
              </a:rPr>
              <a:t>é</a:t>
            </a:r>
            <a:r>
              <a:rPr kumimoji="0" lang="fr-FR" altLang="fr-FR" sz="9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imes New Roman" panose="02020603050405020304" pitchFamily="18"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8" name="Rectangle 7">
            <a:extLst>
              <a:ext uri="{FF2B5EF4-FFF2-40B4-BE49-F238E27FC236}">
                <a16:creationId xmlns:a16="http://schemas.microsoft.com/office/drawing/2014/main" id="{98876572-2DB2-4ACF-8425-16933165D491}"/>
              </a:ext>
            </a:extLst>
          </p:cNvPr>
          <p:cNvSpPr/>
          <p:nvPr/>
        </p:nvSpPr>
        <p:spPr>
          <a:xfrm>
            <a:off x="121736" y="1039729"/>
            <a:ext cx="6614527" cy="2141355"/>
          </a:xfrm>
          <a:prstGeom prst="rect">
            <a:avLst/>
          </a:prstGeom>
        </p:spPr>
        <p:txBody>
          <a:bodyPr wrap="square">
            <a:spAutoFit/>
          </a:bodyPr>
          <a:lstStyle/>
          <a:p>
            <a:pPr algn="ctr">
              <a:lnSpc>
                <a:spcPct val="107000"/>
              </a:lnSpc>
              <a:spcAft>
                <a:spcPts val="0"/>
              </a:spcAft>
            </a:pPr>
            <a:r>
              <a:rPr lang="fr-FR" b="1" dirty="0">
                <a:ea typeface="Calibri" panose="020F0502020204030204" pitchFamily="34" charset="0"/>
                <a:cs typeface="Arial" panose="020B0604020202020204" pitchFamily="34" charset="0"/>
              </a:rPr>
              <a:t>Séance 4 cycle 3</a:t>
            </a:r>
            <a:endParaRPr lang="fr-FR" dirty="0">
              <a:ea typeface="Calibri" panose="020F0502020204030204" pitchFamily="34" charset="0"/>
              <a:cs typeface="Arial" panose="020B0604020202020204" pitchFamily="34" charset="0"/>
            </a:endParaRPr>
          </a:p>
          <a:p>
            <a:pPr>
              <a:lnSpc>
                <a:spcPct val="107000"/>
              </a:lnSpc>
              <a:spcAft>
                <a:spcPts val="0"/>
              </a:spcAft>
            </a:pPr>
            <a:r>
              <a:rPr lang="fr-FR" sz="1200" b="1" dirty="0">
                <a:ea typeface="Calibri" panose="020F0502020204030204" pitchFamily="34" charset="0"/>
                <a:cs typeface="Arial" panose="020B0604020202020204" pitchFamily="34" charset="0"/>
              </a:rPr>
              <a:t>Activités langagières travaillées : Comprendre à l’oral, Réagir et dialoguer, parler en continu, lire, écrire</a:t>
            </a:r>
            <a:r>
              <a:rPr lang="fr-FR" sz="1200" dirty="0">
                <a:ea typeface="Calibri" panose="020F0502020204030204" pitchFamily="34" charset="0"/>
                <a:cs typeface="Arial" panose="020B0604020202020204" pitchFamily="34" charset="0"/>
              </a:rPr>
              <a:t> </a:t>
            </a:r>
          </a:p>
          <a:p>
            <a:pPr>
              <a:lnSpc>
                <a:spcPct val="107000"/>
              </a:lnSpc>
              <a:spcAft>
                <a:spcPts val="0"/>
              </a:spcAft>
            </a:pPr>
            <a:r>
              <a:rPr lang="fr-FR" sz="1200" b="1" dirty="0">
                <a:ea typeface="Calibri" panose="020F0502020204030204" pitchFamily="34" charset="0"/>
                <a:cs typeface="Arial" panose="020B0604020202020204" pitchFamily="34" charset="0"/>
              </a:rPr>
              <a:t>Formulations:</a:t>
            </a:r>
            <a:r>
              <a:rPr lang="fr-FR" sz="1200" dirty="0">
                <a:ea typeface="Calibri" panose="020F0502020204030204" pitchFamily="34" charset="0"/>
                <a:cs typeface="Arial" panose="020B0604020202020204" pitchFamily="34" charset="0"/>
              </a:rPr>
              <a:t> </a:t>
            </a:r>
          </a:p>
          <a:p>
            <a:pPr>
              <a:lnSpc>
                <a:spcPct val="107000"/>
              </a:lnSpc>
              <a:spcAft>
                <a:spcPts val="0"/>
              </a:spcAft>
            </a:pPr>
            <a:r>
              <a:rPr lang="fr-FR" sz="1200" b="1" dirty="0">
                <a:ea typeface="Calibri" panose="020F0502020204030204" pitchFamily="34" charset="0"/>
                <a:cs typeface="Arial" panose="020B0604020202020204" pitchFamily="34" charset="0"/>
              </a:rPr>
              <a:t>Lexique:</a:t>
            </a:r>
            <a:r>
              <a:rPr lang="fr-FR" sz="1200" dirty="0">
                <a:ea typeface="Calibri" panose="020F0502020204030204" pitchFamily="34" charset="0"/>
                <a:cs typeface="Arial" panose="020B0604020202020204" pitchFamily="34" charset="0"/>
              </a:rPr>
              <a:t> </a:t>
            </a:r>
          </a:p>
          <a:p>
            <a:pPr>
              <a:lnSpc>
                <a:spcPct val="107000"/>
              </a:lnSpc>
              <a:spcAft>
                <a:spcPts val="0"/>
              </a:spcAft>
            </a:pPr>
            <a:r>
              <a:rPr lang="fr-FR" sz="1200" b="1" dirty="0">
                <a:ea typeface="Calibri" panose="020F0502020204030204" pitchFamily="34" charset="0"/>
                <a:cs typeface="Arial" panose="020B0604020202020204" pitchFamily="34" charset="0"/>
              </a:rPr>
              <a:t>Phonologie: </a:t>
            </a:r>
            <a:endParaRPr lang="fr-FR" sz="1200" dirty="0">
              <a:ea typeface="Calibri" panose="020F0502020204030204" pitchFamily="34" charset="0"/>
              <a:cs typeface="Arial" panose="020B0604020202020204" pitchFamily="34" charset="0"/>
            </a:endParaRPr>
          </a:p>
          <a:p>
            <a:pPr>
              <a:lnSpc>
                <a:spcPct val="107000"/>
              </a:lnSpc>
              <a:spcAft>
                <a:spcPts val="0"/>
              </a:spcAft>
            </a:pPr>
            <a:r>
              <a:rPr lang="fr-FR" sz="1200" b="1" dirty="0">
                <a:ea typeface="Calibri" panose="020F0502020204030204" pitchFamily="34" charset="0"/>
                <a:cs typeface="Arial" panose="020B0604020202020204" pitchFamily="34" charset="0"/>
              </a:rPr>
              <a:t>Grammaire : </a:t>
            </a:r>
            <a:endParaRPr lang="fr-FR" sz="1200" dirty="0">
              <a:ea typeface="Calibri" panose="020F0502020204030204" pitchFamily="34" charset="0"/>
              <a:cs typeface="Arial" panose="020B0604020202020204" pitchFamily="34" charset="0"/>
            </a:endParaRPr>
          </a:p>
          <a:p>
            <a:pPr>
              <a:lnSpc>
                <a:spcPct val="107000"/>
              </a:lnSpc>
              <a:spcAft>
                <a:spcPts val="0"/>
              </a:spcAft>
            </a:pPr>
            <a:r>
              <a:rPr lang="fr-FR" sz="1200" b="1" dirty="0">
                <a:ea typeface="Calibri" panose="020F0502020204030204" pitchFamily="34" charset="0"/>
                <a:cs typeface="Arial" panose="020B0604020202020204" pitchFamily="34" charset="0"/>
              </a:rPr>
              <a:t>Matériel :</a:t>
            </a:r>
            <a:r>
              <a:rPr lang="fr-FR" sz="1200" dirty="0">
                <a:ea typeface="Calibri" panose="020F0502020204030204" pitchFamily="34" charset="0"/>
                <a:cs typeface="Arial" panose="020B0604020202020204" pitchFamily="34" charset="0"/>
              </a:rPr>
              <a:t> Flashcards questions, flashcards images, objets</a:t>
            </a:r>
          </a:p>
          <a:p>
            <a:pPr lvl="0" defTabSz="685800">
              <a:buClr>
                <a:srgbClr val="40BAD2"/>
              </a:buClr>
              <a:defRPr/>
            </a:pPr>
            <a:r>
              <a:rPr lang="fr-FR" sz="1200" b="1" dirty="0">
                <a:solidFill>
                  <a:srgbClr val="000000"/>
                </a:solidFill>
                <a:ea typeface="Calibri" panose="020F0502020204030204" pitchFamily="34" charset="0"/>
                <a:cs typeface="Arial" panose="020B0604020202020204" pitchFamily="34" charset="0"/>
              </a:rPr>
              <a:t>Durée</a:t>
            </a:r>
            <a:r>
              <a:rPr lang="fr-FR" sz="1200" dirty="0">
                <a:solidFill>
                  <a:srgbClr val="000000"/>
                </a:solidFill>
                <a:ea typeface="Calibri" panose="020F0502020204030204" pitchFamily="34" charset="0"/>
                <a:cs typeface="Arial" panose="020B0604020202020204" pitchFamily="34" charset="0"/>
              </a:rPr>
              <a:t>: 45’</a:t>
            </a:r>
          </a:p>
          <a:p>
            <a:pPr lvl="0" defTabSz="685800">
              <a:buClr>
                <a:srgbClr val="40BAD2"/>
              </a:buClr>
              <a:defRPr/>
            </a:pPr>
            <a:r>
              <a:rPr lang="fr-FR" sz="1200" b="1" dirty="0">
                <a:solidFill>
                  <a:srgbClr val="000000"/>
                </a:solidFill>
                <a:ea typeface="Calibri" panose="020F0502020204030204" pitchFamily="34" charset="0"/>
                <a:cs typeface="Arial" panose="020B0604020202020204" pitchFamily="34" charset="0"/>
              </a:rPr>
              <a:t>Niveau: </a:t>
            </a:r>
            <a:r>
              <a:rPr lang="fr-FR" sz="1200" dirty="0">
                <a:solidFill>
                  <a:srgbClr val="000000"/>
                </a:solidFill>
                <a:ea typeface="Calibri" panose="020F0502020204030204" pitchFamily="34" charset="0"/>
                <a:cs typeface="Arial" panose="020B0604020202020204" pitchFamily="34" charset="0"/>
              </a:rPr>
              <a:t>cycle 3</a:t>
            </a:r>
          </a:p>
        </p:txBody>
      </p:sp>
      <p:graphicFrame>
        <p:nvGraphicFramePr>
          <p:cNvPr id="9" name="Tableau 8">
            <a:extLst>
              <a:ext uri="{FF2B5EF4-FFF2-40B4-BE49-F238E27FC236}">
                <a16:creationId xmlns:a16="http://schemas.microsoft.com/office/drawing/2014/main" id="{891133C1-C2EC-4345-B0C6-60144BDCA047}"/>
              </a:ext>
            </a:extLst>
          </p:cNvPr>
          <p:cNvGraphicFramePr>
            <a:graphicFrameLocks noGrp="1"/>
          </p:cNvGraphicFramePr>
          <p:nvPr>
            <p:extLst>
              <p:ext uri="{D42A27DB-BD31-4B8C-83A1-F6EECF244321}">
                <p14:modId xmlns:p14="http://schemas.microsoft.com/office/powerpoint/2010/main" val="2937347165"/>
              </p:ext>
            </p:extLst>
          </p:nvPr>
        </p:nvGraphicFramePr>
        <p:xfrm>
          <a:off x="99092" y="3181084"/>
          <a:ext cx="6614527" cy="5816562"/>
        </p:xfrm>
        <a:graphic>
          <a:graphicData uri="http://schemas.openxmlformats.org/drawingml/2006/table">
            <a:tbl>
              <a:tblPr firstRow="1" firstCol="1" bandRow="1"/>
              <a:tblGrid>
                <a:gridCol w="5065048">
                  <a:extLst>
                    <a:ext uri="{9D8B030D-6E8A-4147-A177-3AD203B41FA5}">
                      <a16:colId xmlns:a16="http://schemas.microsoft.com/office/drawing/2014/main" val="3270237641"/>
                    </a:ext>
                  </a:extLst>
                </a:gridCol>
                <a:gridCol w="1549479">
                  <a:extLst>
                    <a:ext uri="{9D8B030D-6E8A-4147-A177-3AD203B41FA5}">
                      <a16:colId xmlns:a16="http://schemas.microsoft.com/office/drawing/2014/main" val="3831059406"/>
                    </a:ext>
                  </a:extLst>
                </a:gridCol>
              </a:tblGrid>
              <a:tr h="208111">
                <a:tc>
                  <a:txBody>
                    <a:bodyPr/>
                    <a:lstStyle/>
                    <a:p>
                      <a:pPr algn="ctr">
                        <a:lnSpc>
                          <a:spcPct val="107000"/>
                        </a:lnSpc>
                        <a:spcAft>
                          <a:spcPts val="0"/>
                        </a:spcAft>
                      </a:pPr>
                      <a:r>
                        <a:rPr lang="fr-FR" sz="1400" b="1" dirty="0">
                          <a:effectLst/>
                          <a:latin typeface="+mn-lt"/>
                          <a:ea typeface="Calibri" panose="020F0502020204030204" pitchFamily="34" charset="0"/>
                          <a:cs typeface="Arial" panose="020B0604020202020204" pitchFamily="34" charset="0"/>
                        </a:rPr>
                        <a:t>Déroulement </a:t>
                      </a:r>
                      <a:endParaRPr lang="fr-FR" sz="1400" dirty="0">
                        <a:effectLst/>
                        <a:latin typeface="+mn-lt"/>
                        <a:ea typeface="Calibri" panose="020F0502020204030204" pitchFamily="34" charset="0"/>
                        <a:cs typeface="Arial" panose="020B0604020202020204" pitchFamily="34" charset="0"/>
                      </a:endParaRPr>
                    </a:p>
                  </a:txBody>
                  <a:tcPr marL="57480" marR="574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effectLst/>
                          <a:latin typeface="+mn-lt"/>
                          <a:ea typeface="Calibri" panose="020F0502020204030204" pitchFamily="34" charset="0"/>
                          <a:cs typeface="Arial" panose="020B0604020202020204" pitchFamily="34" charset="0"/>
                        </a:rPr>
                        <a:t>Intervenant</a:t>
                      </a:r>
                      <a:endParaRPr lang="fr-FR" sz="1400">
                        <a:effectLst/>
                        <a:latin typeface="+mn-lt"/>
                        <a:ea typeface="Calibri" panose="020F0502020204030204" pitchFamily="34" charset="0"/>
                        <a:cs typeface="Arial" panose="020B0604020202020204" pitchFamily="34" charset="0"/>
                      </a:endParaRPr>
                    </a:p>
                  </a:txBody>
                  <a:tcPr marL="57480" marR="574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3989485"/>
                  </a:ext>
                </a:extLst>
              </a:tr>
              <a:tr h="2227734">
                <a:tc>
                  <a:txBody>
                    <a:bodyPr/>
                    <a:lstStyle/>
                    <a:p>
                      <a:pPr marL="342900" lvl="0" indent="-342900">
                        <a:lnSpc>
                          <a:spcPct val="107000"/>
                        </a:lnSpc>
                        <a:spcAft>
                          <a:spcPts val="0"/>
                        </a:spcAft>
                        <a:buFont typeface="+mj-lt"/>
                        <a:buAutoNum type="arabicPeriod"/>
                      </a:pPr>
                      <a:r>
                        <a:rPr lang="fr-FR" sz="1400" b="1" dirty="0" err="1">
                          <a:effectLst/>
                          <a:latin typeface="+mn-lt"/>
                          <a:ea typeface="Calibri" panose="020F0502020204030204" pitchFamily="34" charset="0"/>
                          <a:cs typeface="Arial" panose="020B0604020202020204" pitchFamily="34" charset="0"/>
                        </a:rPr>
                        <a:t>Warming</a:t>
                      </a:r>
                      <a:r>
                        <a:rPr lang="fr-FR" sz="1400" b="1" dirty="0">
                          <a:effectLst/>
                          <a:latin typeface="+mn-lt"/>
                          <a:ea typeface="Calibri" panose="020F0502020204030204" pitchFamily="34" charset="0"/>
                          <a:cs typeface="Arial" panose="020B0604020202020204" pitchFamily="34" charset="0"/>
                        </a:rPr>
                        <a:t> up</a:t>
                      </a:r>
                      <a:endParaRPr lang="fr-FR" sz="1400" dirty="0">
                        <a:effectLst/>
                        <a:latin typeface="+mn-lt"/>
                        <a:ea typeface="Calibri" panose="020F0502020204030204" pitchFamily="34" charset="0"/>
                        <a:cs typeface="Arial" panose="020B0604020202020204" pitchFamily="34" charset="0"/>
                      </a:endParaRPr>
                    </a:p>
                    <a:p>
                      <a:pPr>
                        <a:lnSpc>
                          <a:spcPct val="107000"/>
                        </a:lnSpc>
                        <a:spcAft>
                          <a:spcPts val="0"/>
                        </a:spcAft>
                      </a:pPr>
                      <a:r>
                        <a:rPr lang="fr-FR" sz="1400" b="1" dirty="0">
                          <a:effectLst/>
                          <a:latin typeface="+mn-lt"/>
                          <a:ea typeface="Calibri" panose="020F0502020204030204" pitchFamily="34" charset="0"/>
                          <a:cs typeface="Arial" panose="020B0604020202020204" pitchFamily="34" charset="0"/>
                        </a:rPr>
                        <a:t>Rituels : </a:t>
                      </a:r>
                      <a:endParaRPr lang="fr-FR" sz="1400" dirty="0">
                        <a:effectLst/>
                        <a:latin typeface="+mn-lt"/>
                        <a:ea typeface="Calibri" panose="020F0502020204030204" pitchFamily="34" charset="0"/>
                        <a:cs typeface="Arial" panose="020B0604020202020204" pitchFamily="34" charset="0"/>
                      </a:endParaRPr>
                    </a:p>
                    <a:p>
                      <a:pPr>
                        <a:lnSpc>
                          <a:spcPct val="107000"/>
                        </a:lnSpc>
                        <a:spcAft>
                          <a:spcPts val="0"/>
                        </a:spcAft>
                      </a:pPr>
                      <a:r>
                        <a:rPr lang="fr-FR" sz="1400" b="0" i="1" dirty="0">
                          <a:effectLst/>
                          <a:latin typeface="+mn-lt"/>
                          <a:ea typeface="Calibri" panose="020F0502020204030204" pitchFamily="34" charset="0"/>
                          <a:cs typeface="Arial" panose="020B0604020202020204" pitchFamily="34" charset="0"/>
                        </a:rPr>
                        <a:t>Capacité : Répondre à des questions et en poser sur des sujets familiers</a:t>
                      </a:r>
                      <a:endParaRPr lang="fr-FR" sz="1400" b="0" dirty="0">
                        <a:effectLst/>
                        <a:latin typeface="+mn-lt"/>
                        <a:ea typeface="Calibri" panose="020F0502020204030204" pitchFamily="34" charset="0"/>
                        <a:cs typeface="Arial" panose="020B0604020202020204" pitchFamily="34" charset="0"/>
                      </a:endParaRPr>
                    </a:p>
                    <a:p>
                      <a:pPr>
                        <a:lnSpc>
                          <a:spcPct val="107000"/>
                        </a:lnSpc>
                        <a:spcAft>
                          <a:spcPts val="0"/>
                        </a:spcAft>
                      </a:pPr>
                      <a:r>
                        <a:rPr lang="fr-FR" sz="1400" dirty="0">
                          <a:effectLst/>
                          <a:latin typeface="+mn-lt"/>
                          <a:ea typeface="Calibri" panose="020F0502020204030204" pitchFamily="34" charset="0"/>
                          <a:cs typeface="Arial" panose="020B0604020202020204" pitchFamily="34" charset="0"/>
                        </a:rPr>
                        <a:t>Chant, date, météo, les absents……</a:t>
                      </a:r>
                    </a:p>
                    <a:p>
                      <a:pPr>
                        <a:lnSpc>
                          <a:spcPct val="107000"/>
                        </a:lnSpc>
                        <a:spcAft>
                          <a:spcPts val="0"/>
                        </a:spcAft>
                      </a:pPr>
                      <a:r>
                        <a:rPr lang="fr-FR" sz="1400" b="1" dirty="0">
                          <a:effectLst/>
                          <a:latin typeface="+mn-lt"/>
                          <a:ea typeface="Calibri" panose="020F0502020204030204" pitchFamily="34" charset="0"/>
                          <a:cs typeface="Arial" panose="020B0604020202020204" pitchFamily="34" charset="0"/>
                        </a:rPr>
                        <a:t>Rebrassage :                 </a:t>
                      </a:r>
                      <a:endParaRPr lang="fr-FR" sz="1400" dirty="0">
                        <a:effectLst/>
                        <a:latin typeface="+mn-lt"/>
                        <a:ea typeface="Calibri" panose="020F0502020204030204" pitchFamily="34" charset="0"/>
                        <a:cs typeface="Arial" panose="020B0604020202020204" pitchFamily="34" charset="0"/>
                      </a:endParaRPr>
                    </a:p>
                    <a:p>
                      <a:pPr>
                        <a:lnSpc>
                          <a:spcPct val="107000"/>
                        </a:lnSpc>
                        <a:spcAft>
                          <a:spcPts val="0"/>
                        </a:spcAft>
                      </a:pPr>
                      <a:r>
                        <a:rPr lang="fr-FR" sz="1400" b="0" i="1" dirty="0">
                          <a:solidFill>
                            <a:srgbClr val="000000"/>
                          </a:solidFill>
                          <a:effectLst/>
                          <a:latin typeface="+mn-lt"/>
                          <a:ea typeface="Calibri" panose="020F0502020204030204" pitchFamily="34" charset="0"/>
                          <a:cs typeface="Arial" panose="020B0604020202020204" pitchFamily="34" charset="0"/>
                        </a:rPr>
                        <a:t>Capacité : Comprendre des mots familiers simples relatifs à soi-même</a:t>
                      </a:r>
                      <a:r>
                        <a:rPr lang="fr-FR" sz="1400" b="0" dirty="0">
                          <a:effectLst/>
                          <a:latin typeface="+mn-lt"/>
                          <a:ea typeface="Calibri" panose="020F0502020204030204" pitchFamily="34" charset="0"/>
                          <a:cs typeface="Arial" panose="020B0604020202020204" pitchFamily="34" charset="0"/>
                        </a:rPr>
                        <a:t> </a:t>
                      </a:r>
                    </a:p>
                    <a:p>
                      <a:pPr>
                        <a:lnSpc>
                          <a:spcPct val="107000"/>
                        </a:lnSpc>
                        <a:spcAft>
                          <a:spcPts val="0"/>
                        </a:spcAft>
                      </a:pPr>
                      <a:r>
                        <a:rPr lang="fr-FR" sz="1400" dirty="0">
                          <a:effectLst/>
                          <a:latin typeface="+mn-lt"/>
                          <a:ea typeface="Calibri" panose="020F0502020204030204" pitchFamily="34" charset="0"/>
                          <a:cs typeface="Arial" panose="020B0604020202020204" pitchFamily="34" charset="0"/>
                        </a:rPr>
                        <a:t>Hello, good </a:t>
                      </a:r>
                      <a:r>
                        <a:rPr lang="fr-FR" sz="1400" dirty="0" err="1">
                          <a:effectLst/>
                          <a:latin typeface="+mn-lt"/>
                          <a:ea typeface="Calibri" panose="020F0502020204030204" pitchFamily="34" charset="0"/>
                          <a:cs typeface="Arial" panose="020B0604020202020204" pitchFamily="34" charset="0"/>
                        </a:rPr>
                        <a:t>morning</a:t>
                      </a:r>
                      <a:r>
                        <a:rPr lang="fr-FR" sz="1400" dirty="0">
                          <a:effectLst/>
                          <a:latin typeface="+mn-lt"/>
                          <a:ea typeface="Calibri" panose="020F0502020204030204" pitchFamily="34" charset="0"/>
                          <a:cs typeface="Arial" panose="020B0604020202020204" pitchFamily="34" charset="0"/>
                        </a:rPr>
                        <a:t>, révision notions déjà étudiées (écrit et oral)</a:t>
                      </a:r>
                    </a:p>
                  </a:txBody>
                  <a:tcPr marL="57480" marR="574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dirty="0">
                          <a:solidFill>
                            <a:srgbClr val="2E74B5"/>
                          </a:solidFill>
                          <a:effectLst/>
                          <a:latin typeface="+mn-lt"/>
                          <a:ea typeface="Calibri" panose="020F0502020204030204" pitchFamily="34" charset="0"/>
                          <a:cs typeface="Arial" panose="020B0604020202020204" pitchFamily="34" charset="0"/>
                        </a:rPr>
                        <a:t>Assistant</a:t>
                      </a:r>
                      <a:endParaRPr lang="fr-FR" sz="1400" dirty="0">
                        <a:effectLst/>
                        <a:latin typeface="+mn-lt"/>
                        <a:ea typeface="Calibri" panose="020F0502020204030204" pitchFamily="34" charset="0"/>
                        <a:cs typeface="Arial" panose="020B0604020202020204" pitchFamily="34" charset="0"/>
                      </a:endParaRPr>
                    </a:p>
                  </a:txBody>
                  <a:tcPr marL="57480" marR="574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1412026"/>
                  </a:ext>
                </a:extLst>
              </a:tr>
              <a:tr h="745642">
                <a:tc>
                  <a:txBody>
                    <a:bodyPr/>
                    <a:lstStyle/>
                    <a:p>
                      <a:pPr marL="0" lvl="0" indent="0">
                        <a:lnSpc>
                          <a:spcPct val="107000"/>
                        </a:lnSpc>
                        <a:spcAft>
                          <a:spcPts val="0"/>
                        </a:spcAft>
                        <a:buFont typeface="+mj-lt"/>
                        <a:buNone/>
                      </a:pPr>
                      <a:r>
                        <a:rPr lang="fr-FR" sz="1400" b="1" dirty="0">
                          <a:effectLst/>
                          <a:latin typeface="+mn-lt"/>
                          <a:ea typeface="Calibri" panose="020F0502020204030204" pitchFamily="34" charset="0"/>
                          <a:cs typeface="Arial" panose="020B0604020202020204" pitchFamily="34" charset="0"/>
                        </a:rPr>
                        <a:t>2. Consolidation de l’écrit</a:t>
                      </a:r>
                      <a:endParaRPr lang="fr-FR" sz="1400" dirty="0">
                        <a:effectLst/>
                        <a:latin typeface="+mn-lt"/>
                        <a:ea typeface="Calibri" panose="020F0502020204030204" pitchFamily="34" charset="0"/>
                        <a:cs typeface="Arial" panose="020B0604020202020204" pitchFamily="34" charset="0"/>
                      </a:endParaRPr>
                    </a:p>
                    <a:p>
                      <a:pPr>
                        <a:lnSpc>
                          <a:spcPct val="107000"/>
                        </a:lnSpc>
                        <a:spcAft>
                          <a:spcPts val="0"/>
                        </a:spcAft>
                      </a:pPr>
                      <a:r>
                        <a:rPr lang="fr-FR" sz="1400" b="0" i="1" dirty="0">
                          <a:effectLst/>
                          <a:latin typeface="+mn-lt"/>
                          <a:ea typeface="Calibri" panose="020F0502020204030204" pitchFamily="34" charset="0"/>
                          <a:cs typeface="Arial" panose="020B0604020202020204" pitchFamily="34" charset="0"/>
                        </a:rPr>
                        <a:t>Capacité : Comprendre des textes courts et simples en s’appuyant sur des éléments connus.</a:t>
                      </a:r>
                      <a:endParaRPr lang="fr-FR" sz="1400" b="0" dirty="0">
                        <a:effectLst/>
                        <a:latin typeface="+mn-lt"/>
                        <a:ea typeface="Calibri" panose="020F0502020204030204" pitchFamily="34" charset="0"/>
                        <a:cs typeface="Arial" panose="020B0604020202020204" pitchFamily="34" charset="0"/>
                      </a:endParaRPr>
                    </a:p>
                  </a:txBody>
                  <a:tcPr marL="57480" marR="574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dirty="0">
                          <a:solidFill>
                            <a:srgbClr val="2E74B5"/>
                          </a:solidFill>
                          <a:effectLst/>
                          <a:latin typeface="+mn-lt"/>
                          <a:ea typeface="Calibri" panose="020F0502020204030204" pitchFamily="34" charset="0"/>
                          <a:cs typeface="Arial" panose="020B0604020202020204" pitchFamily="34" charset="0"/>
                        </a:rPr>
                        <a:t>Assistant and Teacher</a:t>
                      </a:r>
                      <a:endParaRPr lang="fr-FR" sz="1400" dirty="0">
                        <a:effectLst/>
                        <a:latin typeface="+mn-lt"/>
                        <a:ea typeface="Calibri" panose="020F0502020204030204" pitchFamily="34" charset="0"/>
                        <a:cs typeface="Arial" panose="020B0604020202020204" pitchFamily="34" charset="0"/>
                      </a:endParaRPr>
                    </a:p>
                  </a:txBody>
                  <a:tcPr marL="57480" marR="574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5732689"/>
                  </a:ext>
                </a:extLst>
              </a:tr>
              <a:tr h="687866">
                <a:tc>
                  <a:txBody>
                    <a:bodyPr/>
                    <a:lstStyle/>
                    <a:p>
                      <a:pPr marL="0" lvl="0" indent="0">
                        <a:lnSpc>
                          <a:spcPct val="107000"/>
                        </a:lnSpc>
                        <a:spcAft>
                          <a:spcPts val="0"/>
                        </a:spcAft>
                        <a:buFont typeface="+mj-lt"/>
                        <a:buNone/>
                      </a:pPr>
                      <a:r>
                        <a:rPr lang="fr-FR" sz="1400" b="1" dirty="0">
                          <a:effectLst/>
                          <a:latin typeface="+mn-lt"/>
                          <a:ea typeface="Calibri" panose="020F0502020204030204" pitchFamily="34" charset="0"/>
                          <a:cs typeface="Arial" panose="020B0604020202020204" pitchFamily="34" charset="0"/>
                        </a:rPr>
                        <a:t>3. Expression écrite</a:t>
                      </a:r>
                      <a:endParaRPr lang="fr-FR" sz="1400" dirty="0">
                        <a:effectLst/>
                        <a:latin typeface="+mn-lt"/>
                        <a:ea typeface="Calibri" panose="020F0502020204030204" pitchFamily="34" charset="0"/>
                        <a:cs typeface="Arial" panose="020B0604020202020204" pitchFamily="34" charset="0"/>
                      </a:endParaRPr>
                    </a:p>
                    <a:p>
                      <a:pPr>
                        <a:lnSpc>
                          <a:spcPct val="107000"/>
                        </a:lnSpc>
                        <a:spcAft>
                          <a:spcPts val="0"/>
                        </a:spcAft>
                      </a:pPr>
                      <a:r>
                        <a:rPr lang="fr-FR" sz="1400" b="0" i="1" dirty="0">
                          <a:effectLst/>
                          <a:latin typeface="+mn-lt"/>
                          <a:ea typeface="Calibri" panose="020F0502020204030204" pitchFamily="34" charset="0"/>
                          <a:cs typeface="Arial" panose="020B0604020202020204" pitchFamily="34" charset="0"/>
                        </a:rPr>
                        <a:t>Capacités : Produire de manière autonome quelques phrases, écrire sous la dictée des expressions connues…</a:t>
                      </a:r>
                      <a:endParaRPr lang="fr-FR" sz="1400" b="0" dirty="0">
                        <a:effectLst/>
                        <a:latin typeface="+mn-lt"/>
                        <a:ea typeface="Calibri" panose="020F0502020204030204" pitchFamily="34" charset="0"/>
                        <a:cs typeface="Arial" panose="020B0604020202020204" pitchFamily="34" charset="0"/>
                      </a:endParaRPr>
                    </a:p>
                  </a:txBody>
                  <a:tcPr marL="57480" marR="574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dirty="0">
                          <a:solidFill>
                            <a:srgbClr val="2E74B5"/>
                          </a:solidFill>
                          <a:effectLst/>
                          <a:latin typeface="+mn-lt"/>
                          <a:ea typeface="Calibri" panose="020F0502020204030204" pitchFamily="34" charset="0"/>
                          <a:cs typeface="Arial" panose="020B0604020202020204" pitchFamily="34" charset="0"/>
                        </a:rPr>
                        <a:t>Assistant and Teacher</a:t>
                      </a:r>
                      <a:endParaRPr lang="fr-FR" sz="1400" dirty="0">
                        <a:effectLst/>
                        <a:latin typeface="+mn-lt"/>
                        <a:ea typeface="Calibri" panose="020F0502020204030204" pitchFamily="34" charset="0"/>
                        <a:cs typeface="Arial" panose="020B0604020202020204" pitchFamily="34" charset="0"/>
                      </a:endParaRPr>
                    </a:p>
                  </a:txBody>
                  <a:tcPr marL="57480" marR="574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5874876"/>
                  </a:ext>
                </a:extLst>
              </a:tr>
              <a:tr h="881319">
                <a:tc>
                  <a:txBody>
                    <a:bodyPr/>
                    <a:lstStyle/>
                    <a:p>
                      <a:pPr marL="0" lvl="0" indent="0">
                        <a:lnSpc>
                          <a:spcPct val="107000"/>
                        </a:lnSpc>
                        <a:spcAft>
                          <a:spcPts val="0"/>
                        </a:spcAft>
                        <a:buFont typeface="+mj-lt"/>
                        <a:buNone/>
                      </a:pPr>
                      <a:r>
                        <a:rPr lang="fr-FR" sz="1400" b="1" dirty="0">
                          <a:effectLst/>
                          <a:latin typeface="+mn-lt"/>
                          <a:ea typeface="Calibri" panose="020F0502020204030204" pitchFamily="34" charset="0"/>
                          <a:cs typeface="Arial" panose="020B0604020202020204" pitchFamily="34" charset="0"/>
                        </a:rPr>
                        <a:t>4. Trace sur le cahier</a:t>
                      </a:r>
                      <a:endParaRPr lang="fr-FR" sz="1400" dirty="0">
                        <a:effectLst/>
                        <a:latin typeface="+mn-lt"/>
                        <a:ea typeface="Calibri" panose="020F0502020204030204" pitchFamily="34" charset="0"/>
                        <a:cs typeface="Arial" panose="020B0604020202020204" pitchFamily="34" charset="0"/>
                      </a:endParaRPr>
                    </a:p>
                    <a:p>
                      <a:pPr>
                        <a:lnSpc>
                          <a:spcPct val="107000"/>
                        </a:lnSpc>
                        <a:spcAft>
                          <a:spcPts val="0"/>
                        </a:spcAft>
                      </a:pPr>
                      <a:r>
                        <a:rPr lang="fr-FR" sz="1400" b="0" i="1" dirty="0">
                          <a:effectLst/>
                          <a:latin typeface="+mn-lt"/>
                          <a:ea typeface="Calibri" panose="020F0502020204030204" pitchFamily="34" charset="0"/>
                          <a:cs typeface="Arial" panose="020B0604020202020204" pitchFamily="34" charset="0"/>
                        </a:rPr>
                        <a:t>Capacités : Produire de manière autonome quelques phrases, écrire sous la dictée des expressions connues…</a:t>
                      </a:r>
                      <a:endParaRPr lang="fr-FR" sz="1400" b="0" dirty="0">
                        <a:effectLst/>
                        <a:latin typeface="+mn-lt"/>
                        <a:ea typeface="Calibri" panose="020F0502020204030204" pitchFamily="34" charset="0"/>
                        <a:cs typeface="Arial" panose="020B0604020202020204" pitchFamily="34" charset="0"/>
                      </a:endParaRPr>
                    </a:p>
                    <a:p>
                      <a:pPr>
                        <a:lnSpc>
                          <a:spcPct val="107000"/>
                        </a:lnSpc>
                        <a:spcAft>
                          <a:spcPts val="0"/>
                        </a:spcAft>
                      </a:pPr>
                      <a:r>
                        <a:rPr lang="fr-FR" sz="1400" dirty="0">
                          <a:effectLst/>
                          <a:latin typeface="+mn-lt"/>
                          <a:ea typeface="Calibri" panose="020F0502020204030204" pitchFamily="34" charset="0"/>
                          <a:cs typeface="Arial" panose="020B0604020202020204" pitchFamily="34" charset="0"/>
                        </a:rPr>
                        <a:t>Coller ou faire sur le cahier les exercices.</a:t>
                      </a:r>
                    </a:p>
                  </a:txBody>
                  <a:tcPr marL="57480" marR="574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solidFill>
                            <a:srgbClr val="2E74B5"/>
                          </a:solidFill>
                          <a:effectLst/>
                          <a:latin typeface="+mn-lt"/>
                          <a:ea typeface="Calibri" panose="020F0502020204030204" pitchFamily="34" charset="0"/>
                          <a:cs typeface="Arial" panose="020B0604020202020204" pitchFamily="34" charset="0"/>
                        </a:rPr>
                        <a:t>Teacher</a:t>
                      </a:r>
                      <a:endParaRPr lang="fr-FR" sz="1400">
                        <a:effectLst/>
                        <a:latin typeface="+mn-lt"/>
                        <a:ea typeface="Calibri" panose="020F0502020204030204" pitchFamily="34" charset="0"/>
                        <a:cs typeface="Arial" panose="020B0604020202020204" pitchFamily="34" charset="0"/>
                      </a:endParaRPr>
                    </a:p>
                  </a:txBody>
                  <a:tcPr marL="57480" marR="574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8159532"/>
                  </a:ext>
                </a:extLst>
              </a:tr>
              <a:tr h="719785">
                <a:tc>
                  <a:txBody>
                    <a:bodyPr/>
                    <a:lstStyle/>
                    <a:p>
                      <a:pPr marL="0" lvl="0" indent="0">
                        <a:lnSpc>
                          <a:spcPct val="107000"/>
                        </a:lnSpc>
                        <a:spcAft>
                          <a:spcPts val="0"/>
                        </a:spcAft>
                        <a:buFont typeface="+mj-lt"/>
                        <a:buNone/>
                      </a:pPr>
                      <a:r>
                        <a:rPr lang="fr-FR" sz="1400" b="1" dirty="0">
                          <a:effectLst/>
                          <a:latin typeface="+mn-lt"/>
                          <a:ea typeface="Calibri" panose="020F0502020204030204" pitchFamily="34" charset="0"/>
                          <a:cs typeface="Arial" panose="020B0604020202020204" pitchFamily="34" charset="0"/>
                        </a:rPr>
                        <a:t>5. Mise en place du mini projet</a:t>
                      </a:r>
                      <a:endParaRPr lang="fr-FR" sz="1400" dirty="0">
                        <a:effectLst/>
                        <a:latin typeface="+mn-lt"/>
                        <a:ea typeface="Calibri" panose="020F0502020204030204" pitchFamily="34" charset="0"/>
                        <a:cs typeface="Arial" panose="020B0604020202020204" pitchFamily="34" charset="0"/>
                      </a:endParaRPr>
                    </a:p>
                    <a:p>
                      <a:pPr>
                        <a:lnSpc>
                          <a:spcPct val="107000"/>
                        </a:lnSpc>
                        <a:spcAft>
                          <a:spcPts val="0"/>
                        </a:spcAft>
                      </a:pPr>
                      <a:r>
                        <a:rPr lang="fr-FR" sz="1400" b="0" i="1" dirty="0">
                          <a:solidFill>
                            <a:srgbClr val="000000"/>
                          </a:solidFill>
                          <a:effectLst/>
                          <a:latin typeface="+mn-lt"/>
                          <a:ea typeface="Calibri" panose="020F0502020204030204" pitchFamily="34" charset="0"/>
                          <a:cs typeface="Arial" panose="020B0604020202020204" pitchFamily="34" charset="0"/>
                        </a:rPr>
                        <a:t>Capacités : Produire de manière autonome quelques phrases, parler en continu, réagir et dialoguer</a:t>
                      </a:r>
                      <a:endParaRPr lang="fr-FR" sz="1400" b="0" dirty="0">
                        <a:effectLst/>
                        <a:latin typeface="+mn-lt"/>
                        <a:ea typeface="Calibri" panose="020F0502020204030204" pitchFamily="34" charset="0"/>
                        <a:cs typeface="Arial" panose="020B0604020202020204" pitchFamily="34" charset="0"/>
                      </a:endParaRPr>
                    </a:p>
                  </a:txBody>
                  <a:tcPr marL="57480" marR="574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dirty="0">
                          <a:solidFill>
                            <a:srgbClr val="2E74B5"/>
                          </a:solidFill>
                          <a:effectLst/>
                          <a:latin typeface="+mn-lt"/>
                          <a:ea typeface="Calibri" panose="020F0502020204030204" pitchFamily="34" charset="0"/>
                          <a:cs typeface="Arial" panose="020B0604020202020204" pitchFamily="34" charset="0"/>
                        </a:rPr>
                        <a:t>Assistant and Teacher</a:t>
                      </a:r>
                      <a:endParaRPr lang="fr-FR" sz="1400" dirty="0">
                        <a:effectLst/>
                        <a:latin typeface="+mn-lt"/>
                        <a:ea typeface="Calibri" panose="020F0502020204030204" pitchFamily="34" charset="0"/>
                        <a:cs typeface="Arial" panose="020B0604020202020204" pitchFamily="34" charset="0"/>
                      </a:endParaRPr>
                    </a:p>
                  </a:txBody>
                  <a:tcPr marL="57480" marR="574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9276242"/>
                  </a:ext>
                </a:extLst>
              </a:tr>
              <a:tr h="314315">
                <a:tc>
                  <a:txBody>
                    <a:bodyPr/>
                    <a:lstStyle/>
                    <a:p>
                      <a:pPr marL="0" lvl="0" indent="0">
                        <a:lnSpc>
                          <a:spcPct val="107000"/>
                        </a:lnSpc>
                        <a:spcAft>
                          <a:spcPts val="0"/>
                        </a:spcAft>
                        <a:buFont typeface="+mj-lt"/>
                        <a:buNone/>
                      </a:pPr>
                      <a:r>
                        <a:rPr lang="fr-FR" sz="1400" b="1" dirty="0">
                          <a:effectLst/>
                          <a:latin typeface="+mn-lt"/>
                          <a:ea typeface="Calibri" panose="020F0502020204030204" pitchFamily="34" charset="0"/>
                          <a:cs typeface="Arial" panose="020B0604020202020204" pitchFamily="34" charset="0"/>
                        </a:rPr>
                        <a:t>6. Rituel de fin de séance</a:t>
                      </a:r>
                      <a:endParaRPr lang="fr-FR" sz="1400" dirty="0">
                        <a:effectLst/>
                        <a:latin typeface="+mn-lt"/>
                        <a:ea typeface="Calibri" panose="020F0502020204030204" pitchFamily="34" charset="0"/>
                        <a:cs typeface="Arial" panose="020B0604020202020204" pitchFamily="34" charset="0"/>
                      </a:endParaRPr>
                    </a:p>
                  </a:txBody>
                  <a:tcPr marL="57480" marR="574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dirty="0">
                          <a:solidFill>
                            <a:srgbClr val="2E74B5"/>
                          </a:solidFill>
                          <a:effectLst/>
                          <a:latin typeface="+mn-lt"/>
                          <a:ea typeface="Calibri" panose="020F0502020204030204" pitchFamily="34" charset="0"/>
                          <a:cs typeface="Arial" panose="020B0604020202020204" pitchFamily="34" charset="0"/>
                        </a:rPr>
                        <a:t>Assistant</a:t>
                      </a:r>
                      <a:endParaRPr lang="fr-FR" sz="1400" dirty="0">
                        <a:effectLst/>
                        <a:latin typeface="+mn-lt"/>
                        <a:ea typeface="Calibri" panose="020F0502020204030204" pitchFamily="34" charset="0"/>
                        <a:cs typeface="Arial" panose="020B0604020202020204" pitchFamily="34" charset="0"/>
                      </a:endParaRPr>
                    </a:p>
                  </a:txBody>
                  <a:tcPr marL="57480" marR="574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4109567"/>
                  </a:ext>
                </a:extLst>
              </a:tr>
            </a:tbl>
          </a:graphicData>
        </a:graphic>
      </p:graphicFrame>
    </p:spTree>
    <p:extLst>
      <p:ext uri="{BB962C8B-B14F-4D97-AF65-F5344CB8AC3E}">
        <p14:creationId xmlns:p14="http://schemas.microsoft.com/office/powerpoint/2010/main" val="960961923"/>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1116</TotalTime>
  <Words>1565</Words>
  <Application>Microsoft Office PowerPoint</Application>
  <PresentationFormat>Affichage à l'écran (4:3)</PresentationFormat>
  <Paragraphs>234</Paragraphs>
  <Slides>7</Slides>
  <Notes>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7</vt:i4>
      </vt:variant>
    </vt:vector>
  </HeadingPairs>
  <TitlesOfParts>
    <vt:vector size="18" baseType="lpstr">
      <vt:lpstr>MingLiU_HKSCS-ExtB</vt:lpstr>
      <vt:lpstr>Arial</vt:lpstr>
      <vt:lpstr>Calibri</vt:lpstr>
      <vt:lpstr>Calibri Light</vt:lpstr>
      <vt:lpstr>Corbel</vt:lpstr>
      <vt:lpstr>Lucida Handwriting</vt:lpstr>
      <vt:lpstr>Tahoma</vt:lpstr>
      <vt:lpstr>Times New Roman</vt:lpstr>
      <vt:lpstr>Wingdings</vt:lpstr>
      <vt:lpstr>Wingdings 2</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cmarie-sainte</dc:creator>
  <cp:lastModifiedBy>Lucile MARIE-SAINTE</cp:lastModifiedBy>
  <cp:revision>17</cp:revision>
  <dcterms:created xsi:type="dcterms:W3CDTF">2021-10-30T14:04:08Z</dcterms:created>
  <dcterms:modified xsi:type="dcterms:W3CDTF">2022-08-19T16:11:46Z</dcterms:modified>
</cp:coreProperties>
</file>