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948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57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69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85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93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60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66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45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6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7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43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84B0B-6896-4731-A0C1-179C36951A2F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A25AC-6441-4321-BCF6-3E9828957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4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7A0DBD5-0AC4-4895-98CE-9BCE21E4E0BE}"/>
              </a:ext>
            </a:extLst>
          </p:cNvPr>
          <p:cNvGrpSpPr/>
          <p:nvPr/>
        </p:nvGrpSpPr>
        <p:grpSpPr>
          <a:xfrm>
            <a:off x="188417" y="201993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34FD9071-378B-4B64-B9A3-30D3145B3C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D1D6A61C-6830-4C89-B9B0-DD3C7D06F2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91ECEB55-47E2-4943-B927-0C2D1A26E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948E3796-BF07-41BB-96B6-66B81BD36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839" y="201993"/>
            <a:ext cx="4720862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9DE93B1-FA94-4C31-B95A-497FF5604C63}"/>
              </a:ext>
            </a:extLst>
          </p:cNvPr>
          <p:cNvSpPr txBox="1"/>
          <p:nvPr/>
        </p:nvSpPr>
        <p:spPr>
          <a:xfrm>
            <a:off x="1768839" y="745519"/>
            <a:ext cx="4720627" cy="4741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C372DD-1FF8-4468-AA94-F1CB602E2D0F}"/>
              </a:ext>
            </a:extLst>
          </p:cNvPr>
          <p:cNvSpPr/>
          <p:nvPr/>
        </p:nvSpPr>
        <p:spPr>
          <a:xfrm>
            <a:off x="2444363" y="1587127"/>
            <a:ext cx="20906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DES THEMES  PAR CYCLE 1 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2D501C9-AA82-4DB5-A3E8-6B80DAC05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30761"/>
              </p:ext>
            </p:extLst>
          </p:nvPr>
        </p:nvGraphicFramePr>
        <p:xfrm>
          <a:off x="574442" y="2216212"/>
          <a:ext cx="5915024" cy="4709240"/>
        </p:xfrm>
        <a:graphic>
          <a:graphicData uri="http://schemas.openxmlformats.org/drawingml/2006/table">
            <a:tbl>
              <a:tblPr firstRow="1" firstCol="1" bandRow="1"/>
              <a:tblGrid>
                <a:gridCol w="1897413">
                  <a:extLst>
                    <a:ext uri="{9D8B030D-6E8A-4147-A177-3AD203B41FA5}">
                      <a16:colId xmlns:a16="http://schemas.microsoft.com/office/drawing/2014/main" val="78023264"/>
                    </a:ext>
                  </a:extLst>
                </a:gridCol>
                <a:gridCol w="733981">
                  <a:extLst>
                    <a:ext uri="{9D8B030D-6E8A-4147-A177-3AD203B41FA5}">
                      <a16:colId xmlns:a16="http://schemas.microsoft.com/office/drawing/2014/main" val="3577653543"/>
                    </a:ext>
                  </a:extLst>
                </a:gridCol>
                <a:gridCol w="3283630">
                  <a:extLst>
                    <a:ext uri="{9D8B030D-6E8A-4147-A177-3AD203B41FA5}">
                      <a16:colId xmlns:a16="http://schemas.microsoft.com/office/drawing/2014/main" val="2703517940"/>
                    </a:ext>
                  </a:extLst>
                </a:gridCol>
              </a:tblGrid>
              <a:tr h="574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PERIODE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LEXIQUE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 à 6 mots)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780220"/>
                  </a:ext>
                </a:extLst>
              </a:tr>
              <a:tr h="441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SALUTATIONS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Hello,good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morning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good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afternoon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goodbye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714579"/>
                  </a:ext>
                </a:extLst>
              </a:tr>
              <a:tr h="41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Happy,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tired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angry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47694"/>
                  </a:ext>
                </a:extLst>
              </a:tr>
              <a:tr h="41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(rituels)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Monday, Tuesday, Thursday, Friday</a:t>
                      </a: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045869"/>
                  </a:ext>
                </a:extLst>
              </a:tr>
              <a:tr h="41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METEO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(rituels)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Sunny,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cloudy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rainy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535255"/>
                  </a:ext>
                </a:extLst>
              </a:tr>
              <a:tr h="41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to 6</a:t>
                      </a: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741660"/>
                  </a:ext>
                </a:extLst>
              </a:tr>
              <a:tr h="41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CONSIGNES DE CLASSE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down, stand up,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quiet, look,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listen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clap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hands</a:t>
                      </a: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899110"/>
                  </a:ext>
                </a:extLst>
              </a:tr>
              <a:tr h="41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COULEURS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green,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orange,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pink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38492"/>
                  </a:ext>
                </a:extLst>
              </a:tr>
              <a:tr h="41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CORPS HUMAIN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Head,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shoulders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knees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toes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eyes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nose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054213"/>
                  </a:ext>
                </a:extLst>
              </a:tr>
              <a:tr h="414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ANIMAUX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Animal’s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farm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dog, cat,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cow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duck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pig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horse</a:t>
                      </a: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337391"/>
                  </a:ext>
                </a:extLst>
              </a:tr>
              <a:tr h="375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FRUITS &amp; LEGUMES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Banana, orange,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pineapple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apple</a:t>
                      </a:r>
                      <a:r>
                        <a:rPr lang="fr-F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mango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73" marR="62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635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0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7A0DBD5-0AC4-4895-98CE-9BCE21E4E0BE}"/>
              </a:ext>
            </a:extLst>
          </p:cNvPr>
          <p:cNvGrpSpPr/>
          <p:nvPr/>
        </p:nvGrpSpPr>
        <p:grpSpPr>
          <a:xfrm>
            <a:off x="188417" y="201993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34FD9071-378B-4B64-B9A3-30D3145B3C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D1D6A61C-6830-4C89-B9B0-DD3C7D06F2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91ECEB55-47E2-4943-B927-0C2D1A26E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948E3796-BF07-41BB-96B6-66B81BD36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839" y="201993"/>
            <a:ext cx="4720862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C372DD-1FF8-4468-AA94-F1CB602E2D0F}"/>
              </a:ext>
            </a:extLst>
          </p:cNvPr>
          <p:cNvSpPr/>
          <p:nvPr/>
        </p:nvSpPr>
        <p:spPr>
          <a:xfrm>
            <a:off x="2528427" y="725771"/>
            <a:ext cx="17860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DES THEMES  CYCLE 2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52ABDE09-9F04-41D9-8256-2BF554E6A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92903"/>
              </p:ext>
            </p:extLst>
          </p:nvPr>
        </p:nvGraphicFramePr>
        <p:xfrm>
          <a:off x="709177" y="1101230"/>
          <a:ext cx="5780524" cy="7221327"/>
        </p:xfrm>
        <a:graphic>
          <a:graphicData uri="http://schemas.openxmlformats.org/drawingml/2006/table">
            <a:tbl>
              <a:tblPr firstRow="1" firstCol="1" bandRow="1"/>
              <a:tblGrid>
                <a:gridCol w="1584318">
                  <a:extLst>
                    <a:ext uri="{9D8B030D-6E8A-4147-A177-3AD203B41FA5}">
                      <a16:colId xmlns:a16="http://schemas.microsoft.com/office/drawing/2014/main" val="3504428842"/>
                    </a:ext>
                  </a:extLst>
                </a:gridCol>
                <a:gridCol w="1154243">
                  <a:extLst>
                    <a:ext uri="{9D8B030D-6E8A-4147-A177-3AD203B41FA5}">
                      <a16:colId xmlns:a16="http://schemas.microsoft.com/office/drawing/2014/main" val="3506371042"/>
                    </a:ext>
                  </a:extLst>
                </a:gridCol>
                <a:gridCol w="3041963">
                  <a:extLst>
                    <a:ext uri="{9D8B030D-6E8A-4147-A177-3AD203B41FA5}">
                      <a16:colId xmlns:a16="http://schemas.microsoft.com/office/drawing/2014/main" val="2181490506"/>
                    </a:ext>
                  </a:extLst>
                </a:gridCol>
              </a:tblGrid>
              <a:tr h="246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LEXIQUE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 à 8 mots)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81891724"/>
                  </a:ext>
                </a:extLst>
              </a:tr>
              <a:tr h="39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SALUTATIONS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1 +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evening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good night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8817481"/>
                  </a:ext>
                </a:extLst>
              </a:tr>
              <a:tr h="29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1 +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wonderful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so-so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39776884"/>
                  </a:ext>
                </a:extLst>
              </a:tr>
              <a:tr h="160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Monday, Tuesday,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Thursday, Friday, Saturday, Sunday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9566790"/>
                  </a:ext>
                </a:extLst>
              </a:tr>
              <a:tr h="19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March, April, May, June, July, August,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Novembre,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99514534"/>
                  </a:ext>
                </a:extLst>
              </a:tr>
              <a:tr h="29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METEO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1 +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rainbow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hot, cold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89054975"/>
                  </a:ext>
                </a:extLst>
              </a:tr>
              <a:tr h="160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to 20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7814530"/>
                  </a:ext>
                </a:extLst>
              </a:tr>
              <a:tr h="39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CONSIGNES DE CLASSE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1 +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Line up, come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open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book,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pencil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time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up,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repeat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louder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07202279"/>
                  </a:ext>
                </a:extLst>
              </a:tr>
              <a:tr h="29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MATERIEL DE CLASSE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pencil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ruler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rubber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pencil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case, book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78581919"/>
                  </a:ext>
                </a:extLst>
              </a:tr>
              <a:tr h="29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COULEURS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1 +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83155" algn="r"/>
                        </a:tabLs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Brown, white, black,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purple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gold	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73604136"/>
                  </a:ext>
                </a:extLst>
              </a:tr>
              <a:tr h="39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CORPS HUMAIN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1 +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Ears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mouth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face,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arm, leg, foot (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feet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hand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60862588"/>
                  </a:ext>
                </a:extLst>
              </a:tr>
              <a:tr h="19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 PHYSIQYE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16632620"/>
                  </a:ext>
                </a:extLst>
              </a:tr>
              <a:tr h="29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Mother,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father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grandmother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grandfather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brother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sister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49823974"/>
                  </a:ext>
                </a:extLst>
              </a:tr>
              <a:tr h="29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ANIMAUX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1 +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Pets : hamster,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rabbit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turtle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goldfish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mouse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1723608"/>
                  </a:ext>
                </a:extLst>
              </a:tr>
              <a:tr h="39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FRUITS &amp; LEGUMES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Cycle1 +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Guava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avocado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lemon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coconut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tangerine,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4182206"/>
                  </a:ext>
                </a:extLst>
              </a:tr>
              <a:tr h="39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NOURRITURE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eggs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juice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water,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yogurt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cheese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sausages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06162298"/>
                  </a:ext>
                </a:extLst>
              </a:tr>
              <a:tr h="145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GOUTS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97108458"/>
                  </a:ext>
                </a:extLst>
              </a:tr>
              <a:tr h="19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VETEMENTS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75253063"/>
                  </a:ext>
                </a:extLst>
              </a:tr>
              <a:tr h="39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&amp; LOISIRS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Football, basketball, baseball, hockey, soccer, swimming, running.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54419622"/>
                  </a:ext>
                </a:extLst>
              </a:tr>
              <a:tr h="392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PAYS ANGLOPHONES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United-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Kingdom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England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Wales, Scotland,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Northen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Ireland, USA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5000">
                          <a:schemeClr val="accent3">
                            <a:lumMod val="5000"/>
                            <a:lumOff val="95000"/>
                          </a:schemeClr>
                        </a:gs>
                        <a:gs pos="0">
                          <a:schemeClr val="accent3">
                            <a:lumMod val="45000"/>
                            <a:lumOff val="55000"/>
                          </a:schemeClr>
                        </a:gs>
                        <a:gs pos="33000">
                          <a:schemeClr val="accent3">
                            <a:lumMod val="45000"/>
                            <a:lumOff val="55000"/>
                          </a:schemeClr>
                        </a:gs>
                        <a:gs pos="98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90773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74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7A0DBD5-0AC4-4895-98CE-9BCE21E4E0BE}"/>
              </a:ext>
            </a:extLst>
          </p:cNvPr>
          <p:cNvGrpSpPr/>
          <p:nvPr/>
        </p:nvGrpSpPr>
        <p:grpSpPr>
          <a:xfrm>
            <a:off x="188417" y="201993"/>
            <a:ext cx="1301024" cy="785388"/>
            <a:chOff x="56842" y="133815"/>
            <a:chExt cx="1355307" cy="804675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34FD9071-378B-4B64-B9A3-30D3145B3C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D1D6A61C-6830-4C89-B9B0-DD3C7D06F2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91ECEB55-47E2-4943-B927-0C2D1A26E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5" y="707658"/>
              <a:ext cx="109677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65438" algn="ctr"/>
                  <a:tab pos="5730875" algn="r"/>
                </a:tabLst>
                <a:defRPr/>
              </a:pP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kumimoji="0" lang="fr-FR" altLang="fr-FR" sz="900" b="0" i="0" u="none" strike="noStrike" kern="0" cap="none" spc="0" normalizeH="0" baseline="3000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kumimoji="0" lang="fr-FR" altLang="fr-FR" sz="900" b="0" i="0" u="none" strike="noStrike" kern="0" cap="none" spc="0" normalizeH="0" baseline="0" noProof="0" dirty="0" bmk="_Hlk49758744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kumimoji="0" lang="fr-FR" altLang="fr-F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948E3796-BF07-41BB-96B6-66B81BD36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839" y="201993"/>
            <a:ext cx="4720862" cy="47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C372DD-1FF8-4468-AA94-F1CB602E2D0F}"/>
              </a:ext>
            </a:extLst>
          </p:cNvPr>
          <p:cNvSpPr/>
          <p:nvPr/>
        </p:nvSpPr>
        <p:spPr>
          <a:xfrm>
            <a:off x="2528427" y="725771"/>
            <a:ext cx="18501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 DES THEMES   CYCLE  3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52ABDE09-9F04-41D9-8256-2BF554E6A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89412"/>
              </p:ext>
            </p:extLst>
          </p:nvPr>
        </p:nvGraphicFramePr>
        <p:xfrm>
          <a:off x="188417" y="1101230"/>
          <a:ext cx="6467216" cy="7923355"/>
        </p:xfrm>
        <a:graphic>
          <a:graphicData uri="http://schemas.openxmlformats.org/drawingml/2006/table">
            <a:tbl>
              <a:tblPr firstRow="1" firstCol="1" bandRow="1"/>
              <a:tblGrid>
                <a:gridCol w="1226065">
                  <a:extLst>
                    <a:ext uri="{9D8B030D-6E8A-4147-A177-3AD203B41FA5}">
                      <a16:colId xmlns:a16="http://schemas.microsoft.com/office/drawing/2014/main" val="3504428842"/>
                    </a:ext>
                  </a:extLst>
                </a:gridCol>
                <a:gridCol w="729977">
                  <a:extLst>
                    <a:ext uri="{9D8B030D-6E8A-4147-A177-3AD203B41FA5}">
                      <a16:colId xmlns:a16="http://schemas.microsoft.com/office/drawing/2014/main" val="3506371042"/>
                    </a:ext>
                  </a:extLst>
                </a:gridCol>
                <a:gridCol w="4511174">
                  <a:extLst>
                    <a:ext uri="{9D8B030D-6E8A-4147-A177-3AD203B41FA5}">
                      <a16:colId xmlns:a16="http://schemas.microsoft.com/office/drawing/2014/main" val="2119439350"/>
                    </a:ext>
                  </a:extLst>
                </a:gridCol>
              </a:tblGrid>
              <a:tr h="36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THEMES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LEXIQUE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 à 10 mots)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891724"/>
                  </a:ext>
                </a:extLst>
              </a:tr>
              <a:tr h="473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SALUTATIONS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Monday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a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weekend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7481"/>
                  </a:ext>
                </a:extLst>
              </a:tr>
              <a:tr h="31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EMOTIONS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Exhausted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no sot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776884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Monday, Tuesday,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Thursday, Friday, Saturday, Sunday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566790"/>
                  </a:ext>
                </a:extLst>
              </a:tr>
              <a:tr h="36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March, April, May, June, July, August,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Novembre,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514534"/>
                  </a:ext>
                </a:extLst>
              </a:tr>
              <a:tr h="473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METEO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2+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Partly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cloudy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thunder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hurricane,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temperature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foggy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snowy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freezing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054975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to 100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814530"/>
                  </a:ext>
                </a:extLst>
              </a:tr>
              <a:tr h="473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CONSIGNES DE CLASSE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the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door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close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book, clean the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show,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circle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time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up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202279"/>
                  </a:ext>
                </a:extLst>
              </a:tr>
              <a:tr h="473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MATERIEL DE CLASSE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Glue, scissors, pencil sharpener, chalk, desk, chair, notebook, sheet of paper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581919"/>
                  </a:ext>
                </a:extLst>
              </a:tr>
              <a:tr h="31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COULEURS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Dark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/light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604136"/>
                  </a:ext>
                </a:extLst>
              </a:tr>
              <a:tr h="473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CORPS HUMAIN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cheek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fingers,ankle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tongue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tooth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teeth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back, 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eyebrow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beard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moustache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862588"/>
                  </a:ext>
                </a:extLst>
              </a:tr>
              <a:tr h="36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 PHYSIQYE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Tall, short, slim, fat, young, old, frizzy/wavy/straight hair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632620"/>
                  </a:ext>
                </a:extLst>
              </a:tr>
              <a:tr h="31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FAMILLE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Daughter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son,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aunt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uncle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cousin,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granddaughter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grandson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823974"/>
                  </a:ext>
                </a:extLst>
              </a:tr>
              <a:tr h="473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ANIMAUX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 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Monkey,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zebra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elephant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parrot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tiger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ostric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giraffe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antelope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lion,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723608"/>
                  </a:ext>
                </a:extLst>
              </a:tr>
              <a:tr h="54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FRUITS &amp; LEGUMES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5425" algn="l"/>
                        </a:tabLst>
                      </a:pP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Strawberry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cherry, lime,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soursop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watermelon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passion fruit,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potatoes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pumpkin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182206"/>
                  </a:ext>
                </a:extLst>
              </a:tr>
              <a:tr h="516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NOURRITURE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Tea, coffee,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milk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butter, cake,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cream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mushrooms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rice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pasta,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chicken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hamburger,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vegetables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162298"/>
                  </a:ext>
                </a:extLst>
              </a:tr>
              <a:tr h="190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GOUTS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Like, love,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prefer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108458"/>
                  </a:ext>
                </a:extLst>
              </a:tr>
              <a:tr h="34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VETEMENTS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Dress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skirt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jeans,trousers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shorts,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shirt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jumper,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socks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hat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cap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253063"/>
                  </a:ext>
                </a:extLst>
              </a:tr>
              <a:tr h="516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SPORTS &amp; LOISIRS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Horse-riding,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painting,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dancing,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cooking,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playing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music/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games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419622"/>
                  </a:ext>
                </a:extLst>
              </a:tr>
              <a:tr h="516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94363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PAYS ANGLOPHONES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2 +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Saint-Lucia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Dominica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Barbados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Jamaica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Saint-Vincent, South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</a:t>
                      </a: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Trinidad and Tobago, </a:t>
                      </a:r>
                      <a:r>
                        <a:rPr lang="fr-FR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Australia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51" marR="3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773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6999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847</Words>
  <Application>Microsoft Office PowerPoint</Application>
  <PresentationFormat>Affichage à l'écran (4:3)</PresentationFormat>
  <Paragraphs>175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Lucida Handwriting</vt:lpstr>
      <vt:lpstr>Tahoma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cmarie-sainte</dc:creator>
  <cp:lastModifiedBy>cmarie-sainte</cp:lastModifiedBy>
  <cp:revision>14</cp:revision>
  <dcterms:created xsi:type="dcterms:W3CDTF">2021-11-08T20:47:48Z</dcterms:created>
  <dcterms:modified xsi:type="dcterms:W3CDTF">2021-11-09T00:58:01Z</dcterms:modified>
</cp:coreProperties>
</file>