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  <p:sldId id="265" r:id="rId9"/>
    <p:sldId id="266" r:id="rId10"/>
    <p:sldId id="268" r:id="rId11"/>
    <p:sldId id="269" r:id="rId12"/>
    <p:sldId id="279" r:id="rId13"/>
    <p:sldId id="273" r:id="rId14"/>
    <p:sldId id="271" r:id="rId15"/>
    <p:sldId id="278" r:id="rId16"/>
    <p:sldId id="274" r:id="rId17"/>
    <p:sldId id="275" r:id="rId18"/>
    <p:sldId id="276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4"/>
    <p:restoredTop sz="85637"/>
  </p:normalViewPr>
  <p:slideViewPr>
    <p:cSldViewPr snapToGrid="0" snapToObjects="1">
      <p:cViewPr>
        <p:scale>
          <a:sx n="94" d="100"/>
          <a:sy n="94" d="100"/>
        </p:scale>
        <p:origin x="272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3894E7-E693-4647-9D78-3163CFA4F450}" type="datetimeFigureOut">
              <a:rPr lang="fr-FR" smtClean="0"/>
              <a:t>09/09/2021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56118-1924-604D-AC8E-907B3791498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2153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salecole.org/concours-c-genial-present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Concours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CGénial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pour objectif de promouvoir l’enseignement des sciences et des techniques dans les collèges et lycées, par la sélection de </a:t>
            </a:r>
            <a:r>
              <a:rPr lang="fr-F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projets d'équipes 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réunissant les élèves et leurs enseignants. Fruit d'un partenariat entre la Fondation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CGénial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le dispositif ministériel </a:t>
            </a:r>
            <a:r>
              <a:rPr lang="fr-FR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Sciences à l’École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il est encadré par celui-ci, sous la responsabilité des correspondants académiques.</a:t>
            </a:r>
          </a:p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concours permet aux jeunes de présenter un projet </a:t>
            </a:r>
            <a:r>
              <a:rPr lang="fr-F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didactique et innovant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dans les domaines scientifiques et techniques</a:t>
            </a:r>
          </a:p>
          <a:p>
            <a:endParaRPr lang="fr-FR" dirty="0"/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thème national : les idées reçues. Ici le théâtre est mobilisé comme mode de médiation (Groupe Martinique Club) : troupe théâtrale (spécialiste du stand) doit mimer les idées reçues 5 minutes, up, puis le scientifique vient et a 15 minutes pour démonter l’idée reçue :le samedi 17 novembre à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Madiana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Thème académique : le patrimoine industriel et de la mer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grand rassemblement village des sciences à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Madiana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10 à 12 actions décentralisées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56118-1924-604D-AC8E-907B3791498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9698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Penser à devoirs faits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56118-1924-604D-AC8E-907B3791498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4417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    Chaque objectif de la démarche permet la mobilisation compétences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56118-1924-604D-AC8E-907B3791498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9012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Donner l’adresse mail de monsieur Confiant et la mienne pour inscription au PAF: c’est Miguel CONFIANT qui centralise les demandes d’inscriptions et me les transmet AVANT inscription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56118-1924-604D-AC8E-907B3791498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806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fr-FR" dirty="0" err="1"/>
              <a:t>EOL:le</a:t>
            </a:r>
            <a:r>
              <a:rPr lang="fr-FR" dirty="0"/>
              <a:t> professeur principal pour l’organisation et la mise en œuvre,</a:t>
            </a:r>
          </a:p>
          <a:p>
            <a:pPr>
              <a:defRPr/>
            </a:pPr>
            <a:r>
              <a:rPr lang="fr-FR" dirty="0"/>
              <a:t>la communauté éducative accompagnée de l’inspecteur référent pour le bilan et l’évaluation.</a:t>
            </a:r>
          </a:p>
          <a:p>
            <a:pPr>
              <a:defRPr/>
            </a:pPr>
            <a:endParaRPr lang="fr-FR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FR" sz="1200" dirty="0"/>
              <a:t>Par une prise de parole et une expression libre de l’élève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FR" sz="1200" dirty="0"/>
              <a:t>sur un sujet de son choix ;</a:t>
            </a:r>
          </a:p>
          <a:p>
            <a:pPr>
              <a:defRPr/>
            </a:pPr>
            <a:r>
              <a:rPr lang="fr-FR" sz="1200" dirty="0"/>
              <a:t>sans intervention du professeur pdt les 5 première min,</a:t>
            </a:r>
          </a:p>
          <a:p>
            <a:pPr>
              <a:defRPr/>
            </a:pPr>
            <a:r>
              <a:rPr lang="fr-FR" sz="1200" dirty="0"/>
              <a:t>suivi d’un questionnement qui ne concerne pas le fond pour inciter l’élève à donner des 	précisions et à argumenter (écoute active),</a:t>
            </a:r>
          </a:p>
          <a:p>
            <a:pPr>
              <a:defRPr/>
            </a:pPr>
            <a:r>
              <a:rPr lang="fr-FR" sz="1200" dirty="0"/>
              <a:t>et un travail sur la voix, l’élocution, le non-verbal, la respiration.</a:t>
            </a:r>
          </a:p>
          <a:p>
            <a:pPr>
              <a:defRPr/>
            </a:pPr>
            <a:r>
              <a:rPr lang="fr-FR" sz="1200" dirty="0"/>
              <a:t>sans évaluation chiffrée,</a:t>
            </a:r>
          </a:p>
          <a:p>
            <a:pPr>
              <a:defRPr/>
            </a:pPr>
            <a:r>
              <a:rPr lang="fr-FR" sz="1200" dirty="0"/>
              <a:t>Une exploitation pédagogique ultérieure est possible à la discrétion du professeur.</a:t>
            </a:r>
          </a:p>
          <a:p>
            <a:pPr>
              <a:defRPr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56118-1924-604D-AC8E-907B3791498B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6478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thème national : les idées reçues. Ici le théâtre est mobilisé comme mode de médiation (Groupe Martinique Club) : troupe théâtrale (spécialiste du stand) doit mimer les idées reçues 5 minutes, up, puis le scientifique vient et a 15 minutes pour démonter l’idée reçue :le samedi 17 novembre à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Madiana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Thème académique : le patrimoine industriel et de la mer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grand rassemblement village des sciences à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Madiana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10 à 12 actions décentralisées</a:t>
            </a:r>
          </a:p>
          <a:p>
            <a:endParaRPr lang="fr-FR" b="1" dirty="0"/>
          </a:p>
          <a:p>
            <a:r>
              <a:rPr lang="fr-FR" b="1" dirty="0"/>
              <a:t>C’ génial Sciences au spectacle : Son et lumière </a:t>
            </a:r>
            <a:endParaRPr lang="fr-FR" dirty="0"/>
          </a:p>
          <a:p>
            <a:r>
              <a:rPr lang="fr-FR" dirty="0"/>
              <a:t>	Collège Places d’Armes 2 (Académie de Martinique): 3</a:t>
            </a:r>
            <a:r>
              <a:rPr lang="fr-FR" baseline="30000" dirty="0"/>
              <a:t>ème</a:t>
            </a:r>
            <a:r>
              <a:rPr lang="fr-FR" dirty="0"/>
              <a:t> prix national pour 		</a:t>
            </a:r>
            <a:r>
              <a:rPr lang="fr-FR" b="1" dirty="0"/>
              <a:t>Sciences au spectacle : Son et lumière </a:t>
            </a:r>
          </a:p>
          <a:p>
            <a:endParaRPr lang="fr-FR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/>
              <a:t>Ateliers scientifique et techniques en lien avec la DAAC (voir M </a:t>
            </a:r>
            <a:r>
              <a:rPr lang="fr-FR" b="1" dirty="0" err="1"/>
              <a:t>Verdan</a:t>
            </a:r>
            <a:r>
              <a:rPr lang="fr-FR" b="1" dirty="0"/>
              <a:t>)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56118-1924-604D-AC8E-907B3791498B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98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E0818A-064E-C242-B7A1-77285EAC7C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3774248-C9D4-C745-8CC0-FECBD8931B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78CEDCE-9E7E-114B-9461-F60CA003F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4E402-B56D-0A42-8216-08B44A1F6C7F}" type="datetime1">
              <a:rPr lang="fr-FR" smtClean="0"/>
              <a:t>09/09/2021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1D0203C-C128-C14B-B2ED-870A3D34A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Florence Godard IA-IPR de SVT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42D5EC1-5E18-A544-B702-73FAE2595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92D46-EC8B-8545-BFC5-63423A0F91B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1398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E06B6B-76D4-E347-BC2A-9F0D8C3D5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E9F253C-01D6-E04E-B910-A0CE4AC959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457ACD8-501D-E547-8834-A72B71C37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5C7D-9FEB-354C-B425-4A3B6906BC38}" type="datetime1">
              <a:rPr lang="fr-FR" smtClean="0"/>
              <a:t>09/09/2021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557258-33E2-A743-8699-03E4D0AAA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Florence Godard IA-IPR de SVT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2DDC67-9716-FE4E-B28C-76A07254F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92D46-EC8B-8545-BFC5-63423A0F91B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345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0A8CC6E-9979-2A43-881C-BC00AB186D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33AD4DF-D210-3A4C-9013-14068ED311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76F3EF0-DECA-F44C-B50D-66125FFAB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8C290-E318-8F4B-AB53-2E88DE10CD09}" type="datetime1">
              <a:rPr lang="fr-FR" smtClean="0"/>
              <a:t>09/09/2021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36A9184-53EE-C94C-9016-C1631D939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Florence Godard IA-IPR de SVT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3C05C9-43A1-264A-8F05-F2FBF9C2E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92D46-EC8B-8545-BFC5-63423A0F91B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7018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295F39-570B-124D-BD9C-D11C3033C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B29922-EF16-9645-B08F-F207DD9FE8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077056-1149-9340-A597-4284D6C96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645A5-254F-8F42-88F5-3360B71F3300}" type="datetime1">
              <a:rPr lang="fr-FR" smtClean="0"/>
              <a:t>09/09/2021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A7CAAA-A09C-604C-8D7D-F390625F1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Florence Godard IA-IPR de SVT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BA99EEB-80FD-184F-A34E-49CADA737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92D46-EC8B-8545-BFC5-63423A0F91B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2792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C47669-7558-B140-97AD-560BAF00E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A94FEB-C7BB-3444-8226-9F0C0A375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439993-4D17-544B-A110-1659128BA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B845-FE25-3C47-B310-39DEE40BD64B}" type="datetime1">
              <a:rPr lang="fr-FR" smtClean="0"/>
              <a:t>09/09/2021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F639A19-05F0-8542-86FF-D03B4E685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Florence Godard IA-IPR de SVT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1CFBAC-5B44-FB40-9F5C-45B8A8579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92D46-EC8B-8545-BFC5-63423A0F91B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8296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B71586-98D6-4441-91D6-4102AAC0A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D64C24-BA58-444B-8420-D49F72886B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156BE7D-62C1-224A-8FE6-08290B6D4D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AF97F8C-E3D6-5444-9F6E-1D16A0F77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9748F-7C25-6B4E-9CEE-1BA18D0B8D56}" type="datetime1">
              <a:rPr lang="fr-FR" smtClean="0"/>
              <a:t>09/09/2021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B4EDDA1-8B50-684A-84C3-FFA90632F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Florence Godard IA-IPR de SVT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DB80172-D071-2A43-B652-8ACBF069C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92D46-EC8B-8545-BFC5-63423A0F91B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7211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53FE96-A3C2-F44F-B533-D13FDA148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531C402-2D38-8C4B-974F-25A02DB43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3227030-C981-9F45-BD4D-DA131D3A79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1066196-4079-CB41-89BE-7FA031DC32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FD190A1-3D11-6144-A006-0EDD62FD49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395B4B2-2848-E148-B5EF-1B3A40375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BD84E-C90D-724D-A159-AD3431AC8394}" type="datetime1">
              <a:rPr lang="fr-FR" smtClean="0"/>
              <a:t>09/09/2021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97AAA2C-7427-234A-AC8C-B67BCFE0A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Florence Godard IA-IPR de SVT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0905FF7-9859-B24D-AD58-0F4C669A3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92D46-EC8B-8545-BFC5-63423A0F91B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1586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518E0A-6EF1-B345-82BE-AA5299D7E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DE80277-DCDE-0848-A039-E84433D2D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9B546-A9F6-1245-A77C-08F7D3EFB6B8}" type="datetime1">
              <a:rPr lang="fr-FR" smtClean="0"/>
              <a:t>09/09/2021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A38C9F9-847F-764F-99BB-6324DB93E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Florence Godard IA-IPR de SVT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804F04F-3DA6-1A43-B7BA-286F933F6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92D46-EC8B-8545-BFC5-63423A0F91B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6485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2D69926-A074-2849-BFE2-A5CBD2B5F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590DC-0F73-C54E-A52C-20F5FB364C9C}" type="datetime1">
              <a:rPr lang="fr-FR" smtClean="0"/>
              <a:t>09/09/2021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DFF355D-217F-5343-BEBA-357A335AC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Florence Godard IA-IPR de SVT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5FB7EC7-30F3-2243-811D-1FCE5B099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92D46-EC8B-8545-BFC5-63423A0F91B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3171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83D646-3BA8-5F40-B429-06AD4F121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3A3A55-280C-3D46-85BF-81547920C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20B5464-D705-C742-AA16-A55165DAA3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A7558DD-0291-4B45-851B-DE9951EF9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72C95-4494-9F4A-9172-7ADF48DF9CAC}" type="datetime1">
              <a:rPr lang="fr-FR" smtClean="0"/>
              <a:t>09/09/2021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D831137-8FDE-9E4D-9B3F-C5B37638B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Florence Godard IA-IPR de SVT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C1CC4B7-1169-FF42-899C-7EC5ED97B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92D46-EC8B-8545-BFC5-63423A0F91B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336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122E94-BB02-5B49-A370-86487CB4E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7C9A479-6286-1349-99A4-BEC34BD471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BDF7435-5B3E-4743-8D1A-06727C6A5B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266D5A2-76E9-5841-9CB4-739348F8F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4D7E-6824-624A-9CED-F1EDD6475027}" type="datetime1">
              <a:rPr lang="fr-FR" smtClean="0"/>
              <a:t>09/09/2021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13764EF-D027-9B45-AB36-8C2064B8A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Florence Godard IA-IPR de SVT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980B051-646D-C948-A717-632552799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92D46-EC8B-8545-BFC5-63423A0F91B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9640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B4F3E74-9BA8-574B-89D0-B68D27EC1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B0D5082-1B2F-4248-B7D0-17A3616E92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316E45-349D-954B-9F93-F5DE735F71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9AE61-EA9E-0A41-8023-480262D3197A}" type="datetime1">
              <a:rPr lang="fr-FR" smtClean="0"/>
              <a:t>09/09/2021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1DAFA6-E8C5-F544-8A1D-3E2B4FCA0D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Florence Godard IA-IPR de SVT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3870B7C-C63C-BF4B-83D2-AA1C7D1D5C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92D46-EC8B-8545-BFC5-63423A0F91B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9484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florence.godard@ac-martinique.f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0AF2EA-56D4-BF4F-8757-581160E464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89043"/>
            <a:ext cx="9829800" cy="2387600"/>
          </a:xfrm>
        </p:spPr>
        <p:txBody>
          <a:bodyPr>
            <a:normAutofit fontScale="90000"/>
          </a:bodyPr>
          <a:lstStyle/>
          <a:p>
            <a:r>
              <a:rPr lang="fr-FR" dirty="0"/>
              <a:t>REUNION DE RENTREE DES PROFESSEURS DE SVT DE COLLEGE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3F6BC2E-7526-1141-882A-09F8BD69B5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73908"/>
            <a:ext cx="9144000" cy="2205795"/>
          </a:xfrm>
        </p:spPr>
        <p:txBody>
          <a:bodyPr>
            <a:normAutofit lnSpcReduction="10000"/>
          </a:bodyPr>
          <a:lstStyle/>
          <a:p>
            <a:r>
              <a:rPr lang="fr-FR" dirty="0"/>
              <a:t>18 octobre 2018</a:t>
            </a:r>
          </a:p>
          <a:p>
            <a:r>
              <a:rPr lang="fr-FR" dirty="0"/>
              <a:t>Collège Edouard Glissant Le Lamentin</a:t>
            </a:r>
          </a:p>
          <a:p>
            <a:endParaRPr lang="fr-FR" dirty="0"/>
          </a:p>
          <a:p>
            <a:r>
              <a:rPr lang="fr-FR" dirty="0"/>
              <a:t>FLORENCE GODARD IA-IPR de SVT</a:t>
            </a:r>
          </a:p>
          <a:p>
            <a:r>
              <a:rPr lang="fr-FR" dirty="0"/>
              <a:t>Académie de MARTINIQUE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BD00325-9ADB-8141-BDAD-400BD2FB4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" y="0"/>
            <a:ext cx="2984500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431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D99D28-05C5-B048-8D25-25B5CF93D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38" y="0"/>
            <a:ext cx="11985523" cy="1325563"/>
          </a:xfrm>
        </p:spPr>
        <p:txBody>
          <a:bodyPr/>
          <a:lstStyle/>
          <a:p>
            <a:pPr algn="ctr"/>
            <a:r>
              <a:rPr lang="fr-FR" dirty="0"/>
              <a:t>Contribution des SVT aux orientations ministérielles et académiques: éducation à la sexualité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157B54-A0B2-404A-92C7-07BC7D5B4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237" y="1325563"/>
            <a:ext cx="11985523" cy="4851399"/>
          </a:xfrm>
        </p:spPr>
        <p:txBody>
          <a:bodyPr/>
          <a:lstStyle/>
          <a:p>
            <a:r>
              <a:rPr lang="fr-FR" dirty="0"/>
              <a:t>Code de l’éducation: …« Une information et une éducation à la sexualité sont dispensées dans les écoles, les collèges et les lycées à raison </a:t>
            </a:r>
            <a:r>
              <a:rPr lang="fr-FR" b="1" dirty="0"/>
              <a:t>d'au moins trois séances annuelles et par groupes d'âge homogène</a:t>
            </a:r>
            <a:r>
              <a:rPr lang="fr-FR" dirty="0"/>
              <a:t>. Ces séances présentent une vision égalitaire des relations entre les femmes et les hommes. Elles contribuent à l'apprentissage du respect dû au corps humain. »…</a:t>
            </a:r>
          </a:p>
          <a:p>
            <a:endParaRPr lang="fr-FR" dirty="0"/>
          </a:p>
          <a:p>
            <a:r>
              <a:rPr lang="fr-FR" dirty="0"/>
              <a:t>Plan de formation académique, une stratégie de mise en œuvre  vont être définis par le comité académique de pilotage « éducation à la sexualité » .</a:t>
            </a:r>
          </a:p>
          <a:p>
            <a:endParaRPr lang="fr-FR" dirty="0"/>
          </a:p>
          <a:p>
            <a:r>
              <a:rPr lang="fr-FR" dirty="0"/>
              <a:t>Prendre connaissance de la stratégie retenue et du plan de mise en </a:t>
            </a:r>
            <a:r>
              <a:rPr lang="fr-FR" dirty="0" err="1"/>
              <a:t>œuvre.Si</a:t>
            </a:r>
            <a:r>
              <a:rPr lang="fr-FR" dirty="0"/>
              <a:t> possible participer au CESC de votre établissement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13F26D8-199C-E34C-AAD5-0BD1E294D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Florence Godard IA-IPR de SVT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2E0F37F-0D6A-604F-B3C3-6084C2987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92D46-EC8B-8545-BFC5-63423A0F91B5}" type="slidenum">
              <a:rPr lang="fr-FR" smtClean="0"/>
              <a:t>10</a:t>
            </a:fld>
            <a:endParaRPr lang="fr-FR"/>
          </a:p>
        </p:txBody>
      </p:sp>
      <p:sp>
        <p:nvSpPr>
          <p:cNvPr id="8" name="Bulle ronde 7">
            <a:extLst>
              <a:ext uri="{FF2B5EF4-FFF2-40B4-BE49-F238E27FC236}">
                <a16:creationId xmlns:a16="http://schemas.microsoft.com/office/drawing/2014/main" id="{24DED545-DE10-0644-994B-617A5287D789}"/>
              </a:ext>
            </a:extLst>
          </p:cNvPr>
          <p:cNvSpPr/>
          <p:nvPr/>
        </p:nvSpPr>
        <p:spPr>
          <a:xfrm>
            <a:off x="8932127" y="1962615"/>
            <a:ext cx="2207941" cy="1594624"/>
          </a:xfrm>
          <a:prstGeom prst="wedgeEllipseCallout">
            <a:avLst>
              <a:gd name="adj1" fmla="val -306186"/>
              <a:gd name="adj2" fmla="val -249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Intervenants formés</a:t>
            </a:r>
          </a:p>
        </p:txBody>
      </p:sp>
    </p:spTree>
    <p:extLst>
      <p:ext uri="{BB962C8B-B14F-4D97-AF65-F5344CB8AC3E}">
        <p14:creationId xmlns:p14="http://schemas.microsoft.com/office/powerpoint/2010/main" val="196366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14AFDB-5701-964B-BE68-A2C043AEE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65239"/>
          </a:xfrm>
        </p:spPr>
        <p:txBody>
          <a:bodyPr/>
          <a:lstStyle/>
          <a:p>
            <a:pPr algn="ctr"/>
            <a:r>
              <a:rPr lang="fr-FR" dirty="0"/>
              <a:t>Education à la sexualité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7FF389A-8508-5748-B0D3-0B14DEC9E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Florence Godard IA-IPR de SVT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8EEB4AE-27E8-9642-A377-39AB01C32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92D46-EC8B-8545-BFC5-63423A0F91B5}" type="slidenum">
              <a:rPr lang="fr-FR" smtClean="0"/>
              <a:t>11</a:t>
            </a:fld>
            <a:endParaRPr lang="fr-FR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1DD7E895-4F85-8845-92DF-0F78CCC6CF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87613" y="712121"/>
            <a:ext cx="5791269" cy="573783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13A2074-E2ED-034B-BFDD-1096E9FA2850}"/>
              </a:ext>
            </a:extLst>
          </p:cNvPr>
          <p:cNvSpPr txBox="1"/>
          <p:nvPr/>
        </p:nvSpPr>
        <p:spPr>
          <a:xfrm>
            <a:off x="137652" y="1199535"/>
            <a:ext cx="11897032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Les trois « champs de l’éducation à la sexualité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Place du professeur de SVT non formé comme </a:t>
            </a:r>
          </a:p>
          <a:p>
            <a:r>
              <a:rPr lang="fr-FR" sz="2400" dirty="0"/>
              <a:t>Intervenant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800100" lvl="1" indent="-342900">
              <a:buFont typeface="Wingdings" pitchFamily="2" charset="2"/>
              <a:buChar char="Ø"/>
            </a:pPr>
            <a:r>
              <a:rPr lang="fr-FR" sz="2400" dirty="0"/>
              <a:t>Articuler autant que faire se peut </a:t>
            </a:r>
          </a:p>
          <a:p>
            <a:pPr lvl="1"/>
            <a:r>
              <a:rPr lang="fr-FR" sz="2400" dirty="0"/>
              <a:t>avec les enseignements disciplinaires:</a:t>
            </a:r>
          </a:p>
          <a:p>
            <a:pPr marL="342900" indent="-342900">
              <a:buFont typeface="Wingdings" pitchFamily="2" charset="2"/>
              <a:buChar char="Ø"/>
            </a:pPr>
            <a:endParaRPr lang="fr-FR" sz="2400" dirty="0"/>
          </a:p>
          <a:p>
            <a:pPr marL="800100" lvl="1" indent="-342900">
              <a:buFont typeface="Wingdings" pitchFamily="2" charset="2"/>
              <a:buChar char="Ø"/>
            </a:pPr>
            <a:r>
              <a:rPr lang="fr-FR" sz="2400" dirty="0"/>
              <a:t>Se rapprocher de l’infirmière.</a:t>
            </a:r>
          </a:p>
          <a:p>
            <a:pPr marL="800100" lvl="1" indent="-342900">
              <a:buFont typeface="Wingdings" pitchFamily="2" charset="2"/>
              <a:buChar char="Ø"/>
            </a:pPr>
            <a:endParaRPr lang="fr-FR" sz="2400" dirty="0"/>
          </a:p>
          <a:p>
            <a:pPr marL="800100" lvl="1" indent="-342900">
              <a:buFont typeface="Wingdings" pitchFamily="2" charset="2"/>
              <a:buChar char="Ø"/>
            </a:pPr>
            <a:endParaRPr lang="fr-FR" sz="2400" dirty="0"/>
          </a:p>
          <a:p>
            <a:pPr marL="800100" lvl="1" indent="-342900">
              <a:buFont typeface="Wingdings" pitchFamily="2" charset="2"/>
              <a:buChar char="Ø"/>
            </a:pPr>
            <a:endParaRPr lang="fr-FR" sz="2400" dirty="0"/>
          </a:p>
          <a:p>
            <a:pPr lvl="1"/>
            <a:endParaRPr lang="fr-FR" sz="2400" dirty="0"/>
          </a:p>
          <a:p>
            <a:pPr lvl="1" algn="ctr"/>
            <a:r>
              <a:rPr lang="fr-FR" sz="2400" dirty="0"/>
              <a:t>TRAVAILLER EN COLLABORATION AVEC INFIRMIERE ET INTERVENANTS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8" name="Flèche droite à entaille 7">
            <a:extLst>
              <a:ext uri="{FF2B5EF4-FFF2-40B4-BE49-F238E27FC236}">
                <a16:creationId xmlns:a16="http://schemas.microsoft.com/office/drawing/2014/main" id="{33957B54-69E0-C64B-89B4-F94BA5A9E158}"/>
              </a:ext>
            </a:extLst>
          </p:cNvPr>
          <p:cNvSpPr/>
          <p:nvPr/>
        </p:nvSpPr>
        <p:spPr>
          <a:xfrm>
            <a:off x="5250425" y="3158253"/>
            <a:ext cx="2153265" cy="294967"/>
          </a:xfrm>
          <a:prstGeom prst="notch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027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ACCCFE-2500-544C-A111-73F715570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r>
              <a:rPr lang="fr-FR" b="1" dirty="0"/>
              <a:t>Contribution des SVT aux orientations académiques: projet académique 2018-2022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8BE8959-5C31-3A46-ACCB-5D51ADDCE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Florence Godard IA-IPR de SVT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3602B19-CB90-C645-9717-6C824D51A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92D46-EC8B-8545-BFC5-63423A0F91B5}" type="slidenum">
              <a:rPr lang="fr-FR" smtClean="0"/>
              <a:t>12</a:t>
            </a:fld>
            <a:endParaRPr lang="fr-FR"/>
          </a:p>
        </p:txBody>
      </p:sp>
      <p:pic>
        <p:nvPicPr>
          <p:cNvPr id="9217" name="Picture 1" descr="page3image1784128">
            <a:extLst>
              <a:ext uri="{FF2B5EF4-FFF2-40B4-BE49-F238E27FC236}">
                <a16:creationId xmlns:a16="http://schemas.microsoft.com/office/drawing/2014/main" id="{344C5989-4572-2641-A8E0-1407412CDA7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933" y="1255638"/>
            <a:ext cx="7097783" cy="599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Étoile à 6 branches 6">
            <a:extLst>
              <a:ext uri="{FF2B5EF4-FFF2-40B4-BE49-F238E27FC236}">
                <a16:creationId xmlns:a16="http://schemas.microsoft.com/office/drawing/2014/main" id="{BC2227F9-E003-D848-81E8-42D5613F21EA}"/>
              </a:ext>
            </a:extLst>
          </p:cNvPr>
          <p:cNvSpPr/>
          <p:nvPr/>
        </p:nvSpPr>
        <p:spPr>
          <a:xfrm>
            <a:off x="10320130" y="2529807"/>
            <a:ext cx="1610139" cy="1331845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Prof de SVT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BA3A1C1F-DE11-5F4F-9BCF-D93C9ED83E91}"/>
              </a:ext>
            </a:extLst>
          </p:cNvPr>
          <p:cNvCxnSpPr>
            <a:cxnSpLocks/>
          </p:cNvCxnSpPr>
          <p:nvPr/>
        </p:nvCxnSpPr>
        <p:spPr>
          <a:xfrm flipH="1" flipV="1">
            <a:off x="7833815" y="3098042"/>
            <a:ext cx="2958384" cy="1179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8CB42702-9949-AD41-93C8-C8FD0FDA0818}"/>
              </a:ext>
            </a:extLst>
          </p:cNvPr>
          <p:cNvCxnSpPr>
            <a:cxnSpLocks/>
          </p:cNvCxnSpPr>
          <p:nvPr/>
        </p:nvCxnSpPr>
        <p:spPr>
          <a:xfrm flipH="1">
            <a:off x="8610600" y="3216020"/>
            <a:ext cx="2181598" cy="5780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0CE0BCFD-DBE1-1741-A6C5-21F5599F5BFD}"/>
              </a:ext>
            </a:extLst>
          </p:cNvPr>
          <p:cNvCxnSpPr>
            <a:cxnSpLocks/>
          </p:cNvCxnSpPr>
          <p:nvPr/>
        </p:nvCxnSpPr>
        <p:spPr>
          <a:xfrm flipH="1">
            <a:off x="8761863" y="3232444"/>
            <a:ext cx="2030335" cy="971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532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0DFB77-DE1A-C749-8B3B-4138B7FDD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95" y="37846"/>
            <a:ext cx="11976409" cy="947854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/>
              <a:t>Contribution des SVT aux orientations académiques: projet académique 2018-2022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870F79F-E183-9440-BF11-0B7245E07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Florence Godard IA-IPR de SVT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12366C9-ACF4-F94E-81E7-DEA88EDBF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92D46-EC8B-8545-BFC5-63423A0F91B5}" type="slidenum">
              <a:rPr lang="fr-FR" smtClean="0"/>
              <a:t>13</a:t>
            </a:fld>
            <a:endParaRPr lang="fr-FR"/>
          </a:p>
        </p:txBody>
      </p:sp>
      <p:pic>
        <p:nvPicPr>
          <p:cNvPr id="5121" name="Picture 1" descr="page4image1727904">
            <a:extLst>
              <a:ext uri="{FF2B5EF4-FFF2-40B4-BE49-F238E27FC236}">
                <a16:creationId xmlns:a16="http://schemas.microsoft.com/office/drawing/2014/main" id="{A0F21C14-013E-7444-A83D-CCF010B1CD6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438" y="947855"/>
            <a:ext cx="8162692" cy="642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Étoile à 6 branches 6">
            <a:extLst>
              <a:ext uri="{FF2B5EF4-FFF2-40B4-BE49-F238E27FC236}">
                <a16:creationId xmlns:a16="http://schemas.microsoft.com/office/drawing/2014/main" id="{74B12120-EFF1-4643-9E76-A9C33AAD8639}"/>
              </a:ext>
            </a:extLst>
          </p:cNvPr>
          <p:cNvSpPr/>
          <p:nvPr/>
        </p:nvSpPr>
        <p:spPr>
          <a:xfrm>
            <a:off x="10320130" y="2529807"/>
            <a:ext cx="1610139" cy="1331845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Prof de SVT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D9203529-2D87-C544-A49D-8A9895D2D115}"/>
              </a:ext>
            </a:extLst>
          </p:cNvPr>
          <p:cNvCxnSpPr>
            <a:cxnSpLocks/>
          </p:cNvCxnSpPr>
          <p:nvPr/>
        </p:nvCxnSpPr>
        <p:spPr>
          <a:xfrm flipH="1">
            <a:off x="7815632" y="3216020"/>
            <a:ext cx="2976566" cy="1404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02BB6E05-716B-4440-B903-DDC24BBEB791}"/>
              </a:ext>
            </a:extLst>
          </p:cNvPr>
          <p:cNvCxnSpPr>
            <a:cxnSpLocks/>
          </p:cNvCxnSpPr>
          <p:nvPr/>
        </p:nvCxnSpPr>
        <p:spPr>
          <a:xfrm flipH="1">
            <a:off x="9520960" y="3216020"/>
            <a:ext cx="1271238" cy="746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683A759A-73F7-5441-8C79-F2AAB6A7297B}"/>
              </a:ext>
            </a:extLst>
          </p:cNvPr>
          <p:cNvCxnSpPr>
            <a:cxnSpLocks/>
          </p:cNvCxnSpPr>
          <p:nvPr/>
        </p:nvCxnSpPr>
        <p:spPr>
          <a:xfrm flipH="1">
            <a:off x="9366782" y="3232444"/>
            <a:ext cx="1425416" cy="14097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8E98587B-4CC4-B843-850C-EFB164DB198E}"/>
              </a:ext>
            </a:extLst>
          </p:cNvPr>
          <p:cNvSpPr/>
          <p:nvPr/>
        </p:nvSpPr>
        <p:spPr>
          <a:xfrm>
            <a:off x="107795" y="453839"/>
            <a:ext cx="268001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b="1" dirty="0"/>
              <a:t>EOL</a:t>
            </a:r>
          </a:p>
          <a:p>
            <a:pPr>
              <a:defRPr/>
            </a:pPr>
            <a:r>
              <a:rPr lang="fr-FR" dirty="0"/>
              <a:t>Un exercice d’</a:t>
            </a:r>
            <a:r>
              <a:rPr lang="fr-FR" b="1" dirty="0"/>
              <a:t>E</a:t>
            </a:r>
            <a:r>
              <a:rPr lang="fr-FR" dirty="0"/>
              <a:t>xpression </a:t>
            </a:r>
            <a:r>
              <a:rPr lang="fr-FR" b="1" dirty="0"/>
              <a:t>O</a:t>
            </a:r>
            <a:r>
              <a:rPr lang="fr-FR" dirty="0"/>
              <a:t>rale </a:t>
            </a:r>
            <a:r>
              <a:rPr lang="fr-FR" b="1" dirty="0"/>
              <a:t>L</a:t>
            </a:r>
            <a:r>
              <a:rPr lang="fr-FR" dirty="0"/>
              <a:t>ibre, un rituel pédagogique et méthodologique</a:t>
            </a:r>
          </a:p>
          <a:p>
            <a:pPr algn="ctr">
              <a:defRPr/>
            </a:pPr>
            <a:r>
              <a:rPr lang="fr-FR" b="1" dirty="0"/>
              <a:t>QUI EST CONCERNÉ ?</a:t>
            </a:r>
          </a:p>
          <a:p>
            <a:pPr>
              <a:defRPr/>
            </a:pPr>
            <a:r>
              <a:rPr lang="fr-FR" dirty="0"/>
              <a:t>L’élève du CP à la terminale, sous l’autorité du professeur</a:t>
            </a:r>
          </a:p>
          <a:p>
            <a:pPr algn="ctr">
              <a:defRPr/>
            </a:pPr>
            <a:r>
              <a:rPr lang="fr-FR" b="1" dirty="0"/>
              <a:t>OỪ ?</a:t>
            </a:r>
          </a:p>
          <a:p>
            <a:pPr>
              <a:defRPr/>
            </a:pPr>
            <a:r>
              <a:rPr lang="fr-FR" dirty="0"/>
              <a:t>Dans la classe, au sein de chaque discipline.</a:t>
            </a:r>
          </a:p>
          <a:p>
            <a:pPr algn="ctr">
              <a:defRPr/>
            </a:pPr>
            <a:r>
              <a:rPr lang="fr-FR" b="1" dirty="0"/>
              <a:t>QUAND ?</a:t>
            </a:r>
          </a:p>
          <a:p>
            <a:pPr>
              <a:defRPr/>
            </a:pPr>
            <a:r>
              <a:rPr lang="fr-FR" dirty="0"/>
              <a:t>Tous les jours durant 5’ (élève) + 5’ (échanges).</a:t>
            </a:r>
          </a:p>
          <a:p>
            <a:pPr algn="ctr">
              <a:defRPr/>
            </a:pPr>
            <a:r>
              <a:rPr lang="fr-FR" b="1" dirty="0"/>
              <a:t>COMMENT?</a:t>
            </a:r>
          </a:p>
          <a:p>
            <a:pPr>
              <a:defRPr/>
            </a:pPr>
            <a:r>
              <a:rPr lang="fr-FR" dirty="0"/>
              <a:t>5 minutes d’expression libre sur un sujet choisi par l’élève</a:t>
            </a:r>
          </a:p>
          <a:p>
            <a:pPr>
              <a:defRPr/>
            </a:pPr>
            <a:r>
              <a:rPr lang="fr-FR" dirty="0"/>
              <a:t>5 minutes d’échanges ensuite pour préciser l’argumentaire ou l’explication.</a:t>
            </a:r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063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CBD477-3430-9543-AA1C-2063BCE9B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663" y="0"/>
            <a:ext cx="11987561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/>
              <a:t>Contribution des SVT aux orientations académiques: projet académique 2018-2022</a:t>
            </a:r>
            <a:endParaRPr lang="fr-FR" sz="32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0B5179F-E50A-684E-A15E-9671EEFB9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Florence Godard IA-IPR de SVT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57FDDFF-0648-EB4C-A2A2-560E78628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92D46-EC8B-8545-BFC5-63423A0F91B5}" type="slidenum">
              <a:rPr lang="fr-FR" smtClean="0"/>
              <a:t>14</a:t>
            </a:fld>
            <a:endParaRPr lang="fr-FR"/>
          </a:p>
        </p:txBody>
      </p:sp>
      <p:pic>
        <p:nvPicPr>
          <p:cNvPr id="6145" name="Picture 1" descr="page5image1818176">
            <a:extLst>
              <a:ext uri="{FF2B5EF4-FFF2-40B4-BE49-F238E27FC236}">
                <a16:creationId xmlns:a16="http://schemas.microsoft.com/office/drawing/2014/main" id="{007ACA0B-6781-5D4C-ACF6-BF63456893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818" y="658464"/>
            <a:ext cx="8150298" cy="687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Étoile à 6 branches 6">
            <a:extLst>
              <a:ext uri="{FF2B5EF4-FFF2-40B4-BE49-F238E27FC236}">
                <a16:creationId xmlns:a16="http://schemas.microsoft.com/office/drawing/2014/main" id="{1FE3232C-9587-484F-B619-CE482A0E13DB}"/>
              </a:ext>
            </a:extLst>
          </p:cNvPr>
          <p:cNvSpPr/>
          <p:nvPr/>
        </p:nvSpPr>
        <p:spPr>
          <a:xfrm>
            <a:off x="10544931" y="2365800"/>
            <a:ext cx="1610139" cy="1331845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Prof de SVT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1032E283-778C-DD40-BCD2-47B38A0DCE94}"/>
              </a:ext>
            </a:extLst>
          </p:cNvPr>
          <p:cNvCxnSpPr>
            <a:cxnSpLocks/>
          </p:cNvCxnSpPr>
          <p:nvPr/>
        </p:nvCxnSpPr>
        <p:spPr>
          <a:xfrm flipH="1" flipV="1">
            <a:off x="8610600" y="2756314"/>
            <a:ext cx="2284141" cy="2521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2B93DA60-755F-3A42-B8FC-AC61A7D6BE29}"/>
              </a:ext>
            </a:extLst>
          </p:cNvPr>
          <p:cNvCxnSpPr>
            <a:cxnSpLocks/>
          </p:cNvCxnSpPr>
          <p:nvPr/>
        </p:nvCxnSpPr>
        <p:spPr>
          <a:xfrm flipH="1">
            <a:off x="8430322" y="3015298"/>
            <a:ext cx="2358077" cy="1404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0632EA72-2BB6-1E4F-94FF-6BC9358F2467}"/>
              </a:ext>
            </a:extLst>
          </p:cNvPr>
          <p:cNvCxnSpPr>
            <a:cxnSpLocks/>
          </p:cNvCxnSpPr>
          <p:nvPr/>
        </p:nvCxnSpPr>
        <p:spPr>
          <a:xfrm flipH="1">
            <a:off x="8430322" y="3022102"/>
            <a:ext cx="2328705" cy="4413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BDCF159B-AEEC-3140-A41B-8F201B390C17}"/>
              </a:ext>
            </a:extLst>
          </p:cNvPr>
          <p:cNvCxnSpPr>
            <a:cxnSpLocks/>
          </p:cNvCxnSpPr>
          <p:nvPr/>
        </p:nvCxnSpPr>
        <p:spPr>
          <a:xfrm flipH="1">
            <a:off x="8430322" y="3052254"/>
            <a:ext cx="2328705" cy="6521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34E0D065-8692-E64A-9335-15F5E4F2F791}"/>
              </a:ext>
            </a:extLst>
          </p:cNvPr>
          <p:cNvCxnSpPr>
            <a:cxnSpLocks/>
          </p:cNvCxnSpPr>
          <p:nvPr/>
        </p:nvCxnSpPr>
        <p:spPr>
          <a:xfrm flipH="1">
            <a:off x="8610600" y="3052254"/>
            <a:ext cx="2177799" cy="10144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787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25B4F9-9B63-8D46-9926-861BC1ABB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30" y="0"/>
            <a:ext cx="11873552" cy="1325563"/>
          </a:xfrm>
        </p:spPr>
        <p:txBody>
          <a:bodyPr/>
          <a:lstStyle/>
          <a:p>
            <a:pPr algn="ctr"/>
            <a:r>
              <a:rPr lang="fr-FR" b="1" dirty="0"/>
              <a:t>Contribution des SVT aux orientations académiques: projet académique 2018-2022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FF5CC1F-6791-0846-9589-45F269198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Florence Godard IA-IPR de SVT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BBBFECE-26B0-F64F-A6F8-5E5FE465D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92D46-EC8B-8545-BFC5-63423A0F91B5}" type="slidenum">
              <a:rPr lang="fr-FR" smtClean="0"/>
              <a:t>15</a:t>
            </a:fld>
            <a:endParaRPr lang="fr-FR"/>
          </a:p>
        </p:txBody>
      </p:sp>
      <p:pic>
        <p:nvPicPr>
          <p:cNvPr id="10241" name="Picture 1" descr="page6image3851488">
            <a:extLst>
              <a:ext uri="{FF2B5EF4-FFF2-40B4-BE49-F238E27FC236}">
                <a16:creationId xmlns:a16="http://schemas.microsoft.com/office/drawing/2014/main" id="{E623FFBE-3B9B-0646-85F1-1809B36BC4F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789" y="1325563"/>
            <a:ext cx="7510892" cy="634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Étoile à 6 branches 6">
            <a:extLst>
              <a:ext uri="{FF2B5EF4-FFF2-40B4-BE49-F238E27FC236}">
                <a16:creationId xmlns:a16="http://schemas.microsoft.com/office/drawing/2014/main" id="{06F1FFD6-1C87-184B-B841-BAEE43D21B54}"/>
              </a:ext>
            </a:extLst>
          </p:cNvPr>
          <p:cNvSpPr/>
          <p:nvPr/>
        </p:nvSpPr>
        <p:spPr>
          <a:xfrm>
            <a:off x="10320130" y="2529807"/>
            <a:ext cx="1610139" cy="1331845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Prof de SVT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6B140076-8ADA-7A4B-9EFD-981474D99ADB}"/>
              </a:ext>
            </a:extLst>
          </p:cNvPr>
          <p:cNvCxnSpPr>
            <a:cxnSpLocks/>
          </p:cNvCxnSpPr>
          <p:nvPr/>
        </p:nvCxnSpPr>
        <p:spPr>
          <a:xfrm flipH="1">
            <a:off x="5773003" y="3216020"/>
            <a:ext cx="5019195" cy="2516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3AE1E9F5-B0DA-2C44-91CE-DC7B176FC88A}"/>
              </a:ext>
            </a:extLst>
          </p:cNvPr>
          <p:cNvCxnSpPr>
            <a:cxnSpLocks/>
          </p:cNvCxnSpPr>
          <p:nvPr/>
        </p:nvCxnSpPr>
        <p:spPr>
          <a:xfrm flipH="1">
            <a:off x="8830101" y="3216020"/>
            <a:ext cx="1962098" cy="2516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D2C18958-7360-D040-B053-46FD90BF5BA3}"/>
              </a:ext>
            </a:extLst>
          </p:cNvPr>
          <p:cNvCxnSpPr>
            <a:cxnSpLocks/>
          </p:cNvCxnSpPr>
          <p:nvPr/>
        </p:nvCxnSpPr>
        <p:spPr>
          <a:xfrm flipH="1">
            <a:off x="8898340" y="3232444"/>
            <a:ext cx="1893858" cy="3489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139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454210-E838-784A-A81F-62A1CF6C8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034" y="86344"/>
            <a:ext cx="11719932" cy="1325563"/>
          </a:xfrm>
        </p:spPr>
        <p:txBody>
          <a:bodyPr/>
          <a:lstStyle/>
          <a:p>
            <a:pPr algn="ctr"/>
            <a:r>
              <a:rPr lang="fr-FR" dirty="0"/>
              <a:t>présentation de quelques projets académiques impliquant les SVT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512067-2070-DF45-901B-7A0E4223F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Sismo</a:t>
            </a:r>
            <a:r>
              <a:rPr lang="fr-FR" dirty="0"/>
              <a:t> des écoles: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/>
              <a:t>Relancer le réseaux des capteurs de données sismiques en lien avec la déléguée académique aux risques majeurs (virginie WALOCZECK</a:t>
            </a:r>
            <a:r>
              <a:rPr lang="fr-FR" dirty="0">
                <a:effectLst/>
              </a:rPr>
              <a:t> )</a:t>
            </a:r>
          </a:p>
          <a:p>
            <a:pPr marL="457200" lvl="1" indent="0">
              <a:buNone/>
            </a:pPr>
            <a:endParaRPr lang="fr-FR" dirty="0"/>
          </a:p>
          <a:p>
            <a:pPr lvl="1">
              <a:buFont typeface="Wingdings" pitchFamily="2" charset="2"/>
              <a:buChar char="Ø"/>
            </a:pPr>
            <a:r>
              <a:rPr lang="fr-FR" dirty="0"/>
              <a:t>Reprendre une part active aux projets et journées REPLIK dès 2019</a:t>
            </a:r>
          </a:p>
          <a:p>
            <a:pPr lvl="1"/>
            <a:endParaRPr lang="fr-FR" dirty="0"/>
          </a:p>
          <a:p>
            <a:r>
              <a:rPr lang="fr-FR" dirty="0"/>
              <a:t>Expérience </a:t>
            </a:r>
            <a:r>
              <a:rPr lang="fr-FR" dirty="0" err="1"/>
              <a:t>Drep</a:t>
            </a:r>
            <a:r>
              <a:rPr lang="fr-FR" dirty="0"/>
              <a:t>’ Ado</a:t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C04C9A-9CE3-094F-968E-188938422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Florence Godard IA-IPR de SVT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1FDA811-C3AA-6B42-B99E-6CC06FF2C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92D46-EC8B-8545-BFC5-63423A0F91B5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103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E43960-6492-8E4F-8447-C02263CAE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702" y="0"/>
            <a:ext cx="11842595" cy="1325563"/>
          </a:xfrm>
        </p:spPr>
        <p:txBody>
          <a:bodyPr/>
          <a:lstStyle/>
          <a:p>
            <a:pPr algn="ctr"/>
            <a:r>
              <a:rPr lang="fr-FR" dirty="0"/>
              <a:t>Rappels des actions de promotion scientifique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58563A-301A-2745-87D3-48E8460AE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Fête de la sciences 10 au 18 novembre 2018</a:t>
            </a:r>
          </a:p>
          <a:p>
            <a:pPr marL="0" indent="0">
              <a:buNone/>
            </a:pPr>
            <a:endParaRPr lang="fr-FR" dirty="0"/>
          </a:p>
          <a:p>
            <a:pPr lvl="1">
              <a:buFont typeface="Wingdings" pitchFamily="2" charset="2"/>
              <a:buChar char="Ø"/>
            </a:pPr>
            <a:r>
              <a:rPr lang="fr-FR" dirty="0"/>
              <a:t>Thème national « Les idées reçues « 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/>
              <a:t>  Thème académique : « patrimoine industriel et la mer »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/>
              <a:t>samedi 17 novembre à </a:t>
            </a:r>
            <a:r>
              <a:rPr lang="fr-FR" dirty="0" err="1"/>
              <a:t>Madiana</a:t>
            </a:r>
            <a:r>
              <a:rPr lang="fr-FR" dirty="0"/>
              <a:t>:  </a:t>
            </a:r>
            <a:r>
              <a:rPr lang="fr-FR" dirty="0" err="1"/>
              <a:t>théatralisation</a:t>
            </a:r>
            <a:r>
              <a:rPr lang="fr-FR" dirty="0"/>
              <a:t> des idées reçues puis « démontage par un scientifique »</a:t>
            </a:r>
          </a:p>
          <a:p>
            <a:pPr lvl="1">
              <a:buFont typeface="Wingdings" pitchFamily="2" charset="2"/>
              <a:buChar char="Ø"/>
            </a:pPr>
            <a:endParaRPr lang="fr-FR" dirty="0"/>
          </a:p>
          <a:p>
            <a:r>
              <a:rPr lang="fr-FR" dirty="0"/>
              <a:t>Concours C’Génial</a:t>
            </a:r>
          </a:p>
          <a:p>
            <a:endParaRPr lang="fr-FR" b="1" dirty="0"/>
          </a:p>
          <a:p>
            <a:r>
              <a:rPr lang="fr-FR" dirty="0"/>
              <a:t>Ateliers Scientifiques en lien avec la	 DAAC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243BC54-2B9E-0445-8CBA-DD50651C3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Florence Godard IA-IPR de SVT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62B3DCF-643E-C54C-AC85-52CF0020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92D46-EC8B-8545-BFC5-63423A0F91B5}" type="slidenum">
              <a:rPr lang="fr-FR" smtClean="0"/>
              <a:t>17</a:t>
            </a:fld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5537BD-326C-5946-B850-CA72CA44FCB8}"/>
              </a:ext>
            </a:extLst>
          </p:cNvPr>
          <p:cNvSpPr/>
          <p:nvPr/>
        </p:nvSpPr>
        <p:spPr>
          <a:xfrm>
            <a:off x="5921297" y="507181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fr-FR" dirty="0"/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626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870308-C273-3C48-9914-3FF710FFD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MERCI DE VOTRE ATTENTION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ADF2CE-FE95-9A4B-B958-C8207E4CA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sz="3600" dirty="0"/>
          </a:p>
          <a:p>
            <a:pPr marL="0" indent="0" algn="ctr">
              <a:buNone/>
            </a:pPr>
            <a:endParaRPr lang="fr-FR" sz="3600" dirty="0"/>
          </a:p>
          <a:p>
            <a:pPr marL="0" indent="0" algn="ctr">
              <a:buNone/>
            </a:pPr>
            <a:r>
              <a:rPr lang="fr-FR" sz="3600" dirty="0"/>
              <a:t>A TRES BIENTÔT POUR DECOUVRIR VOTRE CONTEXTE </a:t>
            </a:r>
            <a:r>
              <a:rPr lang="fr-FR" sz="3600"/>
              <a:t>ET CONDITIONS </a:t>
            </a:r>
            <a:r>
              <a:rPr lang="fr-FR" sz="3600" dirty="0"/>
              <a:t>D’ENSEIGNEMENT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FDC1D62-74FF-8F47-8619-9CF84D36C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Florence Godard IA-IPR de SVT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6604260-6AC3-B344-B451-89A1023B9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92D46-EC8B-8545-BFC5-63423A0F91B5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8430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3EBFF0-F6A2-8147-8BF3-BF492EDF0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ORDRE DU JOUR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3670CE-C0DD-8545-AAE5-BE396B068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0810"/>
            <a:ext cx="11010900" cy="4716153"/>
          </a:xfrm>
        </p:spPr>
        <p:txBody>
          <a:bodyPr>
            <a:normAutofit/>
          </a:bodyPr>
          <a:lstStyle/>
          <a:p>
            <a:pPr lvl="0"/>
            <a:r>
              <a:rPr lang="fr-FR" dirty="0"/>
              <a:t>La rencontre locale des équipes de S.V.T. : modalités et attendus de ces échanges</a:t>
            </a:r>
          </a:p>
          <a:p>
            <a:pPr lvl="0"/>
            <a:r>
              <a:rPr lang="fr-FR" dirty="0"/>
              <a:t>Les orientations pédagogiques générales</a:t>
            </a:r>
          </a:p>
          <a:p>
            <a:pPr lvl="0"/>
            <a:r>
              <a:rPr lang="fr-FR" dirty="0"/>
              <a:t>Le rappel des offres de formation et l’appel à candidature pour inscription </a:t>
            </a:r>
          </a:p>
          <a:p>
            <a:pPr lvl="0"/>
            <a:r>
              <a:rPr lang="fr-FR" dirty="0"/>
              <a:t>La contribution des SVT aux orientations ministérielles et académiques</a:t>
            </a:r>
          </a:p>
          <a:p>
            <a:pPr lvl="0"/>
            <a:r>
              <a:rPr lang="fr-FR" dirty="0"/>
              <a:t>La présentation de quelques projets académiques impliquant les SVT  </a:t>
            </a:r>
          </a:p>
          <a:p>
            <a:pPr lvl="0"/>
            <a:r>
              <a:rPr lang="fr-FR" dirty="0"/>
              <a:t>Rappels des actions de promotion scientifique</a:t>
            </a:r>
          </a:p>
          <a:p>
            <a:pPr marL="0" lvl="0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058BD8A-C61E-9D46-B03F-D9C1A4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Florence Godard IA-IPR de SVT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A95D7C0-425B-BA43-A467-88E61BB4F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92D46-EC8B-8545-BFC5-63423A0F91B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639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29729C-AE9C-0C49-BA2B-8A3646198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La rencontre locale des équipes de S.V.T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BA17CD4-EA4E-1144-B5A2-AD722EF6A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fr-FR" dirty="0"/>
              <a:t>Objectifs: « prise d’informations »</a:t>
            </a:r>
          </a:p>
          <a:p>
            <a:pPr marL="0" indent="0" algn="ctr">
              <a:buNone/>
            </a:pPr>
            <a:endParaRPr lang="fr-FR" dirty="0"/>
          </a:p>
          <a:p>
            <a:r>
              <a:rPr lang="fr-FR" dirty="0"/>
              <a:t>Faire un point des conditions matérielles: doc à compléter (nommer le document du nom du collège) et envoyer en numérique en amont: </a:t>
            </a:r>
            <a:r>
              <a:rPr lang="fr-FR" dirty="0">
                <a:hlinkClick r:id="rId3"/>
              </a:rPr>
              <a:t>florence.godard@ac-martinique.fr</a:t>
            </a:r>
            <a:r>
              <a:rPr lang="fr-FR" dirty="0"/>
              <a:t> </a:t>
            </a:r>
          </a:p>
          <a:p>
            <a:endParaRPr lang="fr-FR" dirty="0"/>
          </a:p>
          <a:p>
            <a:r>
              <a:rPr lang="fr-FR" dirty="0"/>
              <a:t>Présenter le projet SVT du ou des collèges: programmation, travail avec le 1</a:t>
            </a:r>
            <a:r>
              <a:rPr lang="fr-FR" baseline="30000" dirty="0"/>
              <a:t>er</a:t>
            </a:r>
            <a:r>
              <a:rPr lang="fr-FR" dirty="0"/>
              <a:t> degré, EPI, AP, projet particuliers, d’équipe ou individuel en lien avec la classe….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Contribution aux parcours éducatifs , à des dispositifs transversaux, des partenariats…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Participation à des des évènements, concours….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9906086-37BF-774D-A14D-CA639B89D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Florence Godard IA-IPR de SVT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A0F1FF8-47F8-FC4B-82DF-6EC643DA3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92D46-EC8B-8545-BFC5-63423A0F91B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284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5ACC0F-BDA2-1D41-BDB2-FE5CC6BAE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Les orientations pédagogiques générales</a:t>
            </a:r>
            <a:br>
              <a:rPr lang="fr-FR" dirty="0"/>
            </a:br>
            <a:r>
              <a:rPr lang="fr-FR" dirty="0"/>
              <a:t>les incontournables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97BFD3-DBF4-B24B-9B4F-6CBEA2A78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64385"/>
          </a:xfrm>
        </p:spPr>
        <p:txBody>
          <a:bodyPr>
            <a:normAutofit fontScale="85000" lnSpcReduction="20000"/>
          </a:bodyPr>
          <a:lstStyle/>
          <a:p>
            <a:r>
              <a:rPr lang="fr-FR" dirty="0"/>
              <a:t>Apprentissage de l’autonomie des élèves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Une approche diversifiée dans la démarche pour une pluralité d’apprentissages : pas de démarche systématisée et de stéréotype</a:t>
            </a:r>
          </a:p>
          <a:p>
            <a:endParaRPr lang="fr-FR" dirty="0"/>
          </a:p>
          <a:p>
            <a:r>
              <a:rPr lang="fr-FR" dirty="0"/>
              <a:t>L’intégration de la MDL orale et écrite à tout moment de la démarche: </a:t>
            </a:r>
            <a:r>
              <a:rPr lang="fr-FR" b="1" dirty="0"/>
              <a:t>Domaine 1 du socle : les langages pour penser et communiquer</a:t>
            </a:r>
            <a:endParaRPr lang="fr-FR" dirty="0"/>
          </a:p>
          <a:p>
            <a:endParaRPr lang="fr-FR" dirty="0"/>
          </a:p>
          <a:p>
            <a:pPr marL="0" indent="0" algn="ctr">
              <a:buNone/>
            </a:pPr>
            <a:r>
              <a:rPr lang="fr-FR" dirty="0">
                <a:solidFill>
                  <a:srgbClr val="C00000"/>
                </a:solidFill>
              </a:rPr>
              <a:t>L’Ecole a pour objectif de conduire progressivement les élèves à l’émancipation, c’est-à-dire la capacité à penser par soi-même et à s’engager </a:t>
            </a:r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b="1" dirty="0">
                <a:solidFill>
                  <a:srgbClr val="C00000"/>
                </a:solidFill>
              </a:rPr>
              <a:t>CONSTRUCTION DE COMPETENCES</a:t>
            </a:r>
          </a:p>
          <a:p>
            <a:pPr marL="0" indent="0" algn="ctr">
              <a:buNone/>
            </a:pPr>
            <a:r>
              <a:rPr lang="fr-FR" b="1" dirty="0">
                <a:solidFill>
                  <a:srgbClr val="C00000"/>
                </a:solidFill>
              </a:rPr>
              <a:t>FORMER POUR DEVENIR DES CITOYENS ECLAIRES ET RESPONSABLES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7172832-73DF-6842-89CC-6D0154A63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Florence Godard IA-IPR de SVT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694C12E-1E88-8247-A363-01B086559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92D46-EC8B-8545-BFC5-63423A0F91B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061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211660-C082-3449-8178-BDC8E3E8A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Apprentissage de l’autonomie des élèves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D45220-5EFA-964A-BF59-FA657635B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FR" sz="2800" dirty="0"/>
              <a:t>Une mise en activité au service d’objectifs clairs et compris</a:t>
            </a:r>
          </a:p>
          <a:p>
            <a:pPr lvl="1"/>
            <a:r>
              <a:rPr lang="fr-FR" sz="2800" dirty="0"/>
              <a:t>La production d’attendus explicités et à la portée des élèves</a:t>
            </a:r>
          </a:p>
          <a:p>
            <a:pPr lvl="1"/>
            <a:r>
              <a:rPr lang="fr-FR" sz="2800" dirty="0"/>
              <a:t>La construction d’automatismes qui libèrent la pensée pour aborder la complexité</a:t>
            </a:r>
          </a:p>
          <a:p>
            <a:pPr lvl="1"/>
            <a:r>
              <a:rPr lang="fr-FR" sz="2800" dirty="0"/>
              <a:t>Une part de prise d’initiative dans un environnement « sécurisé » par ce qui précède…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sz="4400" b="1" dirty="0">
                <a:solidFill>
                  <a:srgbClr val="C00000"/>
                </a:solidFill>
              </a:rPr>
              <a:t>le nécessaire droit à l’erreur.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B395C08-AE46-0540-89F0-C70A4480E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Florence Godard IA-IPR de SVT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17840AA-84D3-524A-B587-9B9B363B7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92D46-EC8B-8545-BFC5-63423A0F91B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651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720992-9F5B-CA41-9E54-540E60274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>Une approche diversifiée dans la démarche: pour une pluralité d’apprentissages : pas de stéréotypes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D5562E-A6C3-5A49-8C98-FCE003195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86687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Apprentissage de gestes simples par mimétisme et répétition</a:t>
            </a:r>
          </a:p>
          <a:p>
            <a:r>
              <a:rPr lang="fr-FR" dirty="0"/>
              <a:t>Suivi encadré sur tout ou partie de la démarche d’investigation</a:t>
            </a:r>
          </a:p>
          <a:p>
            <a:r>
              <a:rPr lang="fr-FR" dirty="0"/>
              <a:t>Marge d’initiative sur une ou plusieurs étapes de la démarche d’investigation</a:t>
            </a:r>
          </a:p>
          <a:p>
            <a:r>
              <a:rPr lang="fr-FR" dirty="0"/>
              <a:t>Prise d’initiative complète sur le choix de la démarche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Démarches au service d’ objectifs différents:</a:t>
            </a:r>
          </a:p>
          <a:p>
            <a:pPr lvl="1"/>
            <a:r>
              <a:rPr lang="fr-FR" dirty="0"/>
              <a:t>Découvrir un savoir</a:t>
            </a:r>
          </a:p>
          <a:p>
            <a:pPr lvl="1"/>
            <a:r>
              <a:rPr lang="fr-FR" dirty="0"/>
              <a:t>Expliquer</a:t>
            </a:r>
          </a:p>
          <a:p>
            <a:pPr lvl="1"/>
            <a:r>
              <a:rPr lang="fr-FR" dirty="0"/>
              <a:t>Argumenter</a:t>
            </a:r>
          </a:p>
          <a:p>
            <a:pPr lvl="1"/>
            <a:r>
              <a:rPr lang="fr-FR" dirty="0"/>
              <a:t>Résoudre un problème nouveau, faire face à une situation nouvelle qui pose un problème</a:t>
            </a:r>
          </a:p>
          <a:p>
            <a:pPr lvl="1"/>
            <a:r>
              <a:rPr lang="fr-FR" dirty="0"/>
              <a:t>…</a:t>
            </a:r>
          </a:p>
          <a:p>
            <a:pPr lvl="1"/>
            <a:endParaRPr lang="fr-FR" dirty="0"/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1EA4911-3A85-3B41-B271-0BFE0AE90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Florence Godard IA-IPR de SVT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B6ABFC9-29D4-7E40-A436-EECDF1D2E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92D46-EC8B-8545-BFC5-63423A0F91B5}" type="slidenum">
              <a:rPr lang="fr-FR" smtClean="0"/>
              <a:t>6</a:t>
            </a:fld>
            <a:endParaRPr lang="fr-FR"/>
          </a:p>
        </p:txBody>
      </p:sp>
      <p:sp>
        <p:nvSpPr>
          <p:cNvPr id="7" name="Pensées 6">
            <a:extLst>
              <a:ext uri="{FF2B5EF4-FFF2-40B4-BE49-F238E27FC236}">
                <a16:creationId xmlns:a16="http://schemas.microsoft.com/office/drawing/2014/main" id="{E1D3D5A8-6F01-2E42-8E78-3BDD1F8E3887}"/>
              </a:ext>
            </a:extLst>
          </p:cNvPr>
          <p:cNvSpPr/>
          <p:nvPr/>
        </p:nvSpPr>
        <p:spPr>
          <a:xfrm>
            <a:off x="9813072" y="1646237"/>
            <a:ext cx="2520176" cy="2390503"/>
          </a:xfrm>
          <a:prstGeom prst="cloudCallout">
            <a:avLst>
              <a:gd name="adj1" fmla="val -75257"/>
              <a:gd name="adj2" fmla="val -4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Attention : pas d’ordre chronologique </a:t>
            </a:r>
          </a:p>
        </p:txBody>
      </p:sp>
    </p:spTree>
    <p:extLst>
      <p:ext uri="{BB962C8B-B14F-4D97-AF65-F5344CB8AC3E}">
        <p14:creationId xmlns:p14="http://schemas.microsoft.com/office/powerpoint/2010/main" val="74505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13472F-C27F-0B46-B69E-403248F71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858" y="209008"/>
            <a:ext cx="1173175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L’intégration de la MDL orale et écrite à tout moment de la démarche: Domaine 1 du socle : les langages pour penser et communiquer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DE841D-D994-AE40-B22F-D427FFEE7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48" y="1825624"/>
            <a:ext cx="11198352" cy="5032375"/>
          </a:xfrm>
        </p:spPr>
        <p:txBody>
          <a:bodyPr>
            <a:normAutofit lnSpcReduction="10000"/>
          </a:bodyPr>
          <a:lstStyle/>
          <a:p>
            <a:pPr lvl="1"/>
            <a:r>
              <a:rPr lang="fr-FR" dirty="0"/>
              <a:t>Parler pour :</a:t>
            </a:r>
          </a:p>
          <a:p>
            <a:pPr lvl="2">
              <a:buFont typeface="Wingdings" pitchFamily="2" charset="2"/>
              <a:buChar char="Ø"/>
            </a:pPr>
            <a:r>
              <a:rPr lang="fr-FR" dirty="0"/>
              <a:t>construire sa pensée: mettre en mot sa pensée</a:t>
            </a:r>
          </a:p>
          <a:p>
            <a:pPr lvl="2">
              <a:buFont typeface="Wingdings" pitchFamily="2" charset="2"/>
              <a:buChar char="Ø"/>
            </a:pPr>
            <a:r>
              <a:rPr lang="fr-FR" dirty="0"/>
              <a:t>proposer sa pensée aux autres (donner à voir ce que l’on pense aux professeurs, à ses pairs…): possibilité de régulation</a:t>
            </a:r>
          </a:p>
          <a:p>
            <a:pPr lvl="2">
              <a:buFont typeface="Wingdings" pitchFamily="2" charset="2"/>
              <a:buChar char="Ø"/>
            </a:pPr>
            <a:r>
              <a:rPr lang="fr-FR" dirty="0"/>
              <a:t>échanger </a:t>
            </a:r>
          </a:p>
          <a:p>
            <a:pPr lvl="2">
              <a:buFont typeface="Wingdings" pitchFamily="2" charset="2"/>
              <a:buChar char="Ø"/>
            </a:pPr>
            <a:r>
              <a:rPr lang="fr-FR" dirty="0"/>
              <a:t>débattre</a:t>
            </a:r>
          </a:p>
          <a:p>
            <a:pPr lvl="2">
              <a:buFont typeface="Wingdings" pitchFamily="2" charset="2"/>
              <a:buChar char="Ø"/>
            </a:pPr>
            <a:r>
              <a:rPr lang="fr-FR" dirty="0"/>
              <a:t>préparer un écrit: individuel, collectif</a:t>
            </a:r>
          </a:p>
          <a:p>
            <a:pPr lvl="1"/>
            <a:r>
              <a:rPr lang="fr-FR" dirty="0"/>
              <a:t>Ecrire pour: </a:t>
            </a:r>
          </a:p>
          <a:p>
            <a:pPr lvl="2">
              <a:buFont typeface="Wingdings" pitchFamily="2" charset="2"/>
              <a:buChar char="Ø"/>
            </a:pPr>
            <a:r>
              <a:rPr lang="fr-FR" dirty="0"/>
              <a:t>Décrire : représenter par des mots, par des schémas, par des dessins, par des graphiques</a:t>
            </a:r>
          </a:p>
          <a:p>
            <a:pPr lvl="2">
              <a:buFont typeface="Wingdings" pitchFamily="2" charset="2"/>
              <a:buChar char="Ø"/>
            </a:pPr>
            <a:r>
              <a:rPr lang="fr-FR" dirty="0"/>
              <a:t>Raconter </a:t>
            </a:r>
          </a:p>
          <a:p>
            <a:pPr lvl="2">
              <a:buFont typeface="Wingdings" pitchFamily="2" charset="2"/>
              <a:buChar char="Ø"/>
            </a:pPr>
            <a:r>
              <a:rPr lang="fr-FR" dirty="0"/>
              <a:t>raisonner</a:t>
            </a:r>
          </a:p>
          <a:p>
            <a:pPr lvl="2">
              <a:buFont typeface="Wingdings" pitchFamily="2" charset="2"/>
              <a:buChar char="Ø"/>
            </a:pPr>
            <a:r>
              <a:rPr lang="fr-FR" dirty="0"/>
              <a:t>Comprendre</a:t>
            </a:r>
          </a:p>
          <a:p>
            <a:pPr lvl="2">
              <a:buFont typeface="Wingdings" pitchFamily="2" charset="2"/>
              <a:buChar char="Ø"/>
            </a:pPr>
            <a:r>
              <a:rPr lang="fr-FR" dirty="0"/>
              <a:t>Expliquer</a:t>
            </a:r>
          </a:p>
          <a:p>
            <a:pPr lvl="2">
              <a:buFont typeface="Wingdings" pitchFamily="2" charset="2"/>
              <a:buChar char="Ø"/>
            </a:pPr>
            <a:r>
              <a:rPr lang="fr-FR" dirty="0"/>
              <a:t>Argumenter </a:t>
            </a:r>
          </a:p>
          <a:p>
            <a:pPr lvl="2">
              <a:buFont typeface="Wingdings" pitchFamily="2" charset="2"/>
              <a:buChar char="Ø"/>
            </a:pPr>
            <a:r>
              <a:rPr lang="fr-FR" dirty="0"/>
              <a:t>…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439904F-7C8E-C243-9086-D18DBEE59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Florence Godard IA-IPR de SVT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D1889E7-21D0-E24C-B933-14350C2F8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92D46-EC8B-8545-BFC5-63423A0F91B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23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614AAF-33EC-BF44-B2F4-E81158739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13816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Offres de formation au PAF</a:t>
            </a:r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BAEAA16D-E61F-F14B-B1D1-7999A5E6E7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8229747"/>
              </p:ext>
            </p:extLst>
          </p:nvPr>
        </p:nvGraphicFramePr>
        <p:xfrm>
          <a:off x="0" y="813817"/>
          <a:ext cx="11857705" cy="47661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45109">
                  <a:extLst>
                    <a:ext uri="{9D8B030D-6E8A-4147-A177-3AD203B41FA5}">
                      <a16:colId xmlns:a16="http://schemas.microsoft.com/office/drawing/2014/main" val="1870353156"/>
                    </a:ext>
                  </a:extLst>
                </a:gridCol>
                <a:gridCol w="1371516">
                  <a:extLst>
                    <a:ext uri="{9D8B030D-6E8A-4147-A177-3AD203B41FA5}">
                      <a16:colId xmlns:a16="http://schemas.microsoft.com/office/drawing/2014/main" val="2496342293"/>
                    </a:ext>
                  </a:extLst>
                </a:gridCol>
                <a:gridCol w="5434339">
                  <a:extLst>
                    <a:ext uri="{9D8B030D-6E8A-4147-A177-3AD203B41FA5}">
                      <a16:colId xmlns:a16="http://schemas.microsoft.com/office/drawing/2014/main" val="4114723626"/>
                    </a:ext>
                  </a:extLst>
                </a:gridCol>
                <a:gridCol w="1871746">
                  <a:extLst>
                    <a:ext uri="{9D8B030D-6E8A-4147-A177-3AD203B41FA5}">
                      <a16:colId xmlns:a16="http://schemas.microsoft.com/office/drawing/2014/main" val="1442163988"/>
                    </a:ext>
                  </a:extLst>
                </a:gridCol>
                <a:gridCol w="1134995">
                  <a:extLst>
                    <a:ext uri="{9D8B030D-6E8A-4147-A177-3AD203B41FA5}">
                      <a16:colId xmlns:a16="http://schemas.microsoft.com/office/drawing/2014/main" val="801881386"/>
                    </a:ext>
                  </a:extLst>
                </a:gridCol>
              </a:tblGrid>
              <a:tr h="1352391"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u="none" strike="noStrike" dirty="0">
                          <a:effectLst/>
                        </a:rPr>
                        <a:t>N° DISPOSITIF</a:t>
                      </a:r>
                      <a:endParaRPr lang="fr-F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u="none" strike="noStrike" dirty="0">
                          <a:effectLst/>
                        </a:rPr>
                        <a:t>N° DE MODULE</a:t>
                      </a:r>
                      <a:endParaRPr lang="fr-F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u="none" strike="noStrike" dirty="0">
                          <a:effectLst/>
                        </a:rPr>
                        <a:t>INTITULES</a:t>
                      </a:r>
                      <a:endParaRPr lang="fr-F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u="none" strike="noStrike" dirty="0">
                          <a:effectLst/>
                        </a:rPr>
                        <a:t> PUBLIC</a:t>
                      </a:r>
                      <a:endParaRPr lang="fr-F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u="none" strike="noStrike" dirty="0">
                          <a:effectLst/>
                        </a:rPr>
                        <a:t>Durée en heures</a:t>
                      </a:r>
                      <a:endParaRPr lang="fr-F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01425977"/>
                  </a:ext>
                </a:extLst>
              </a:tr>
              <a:tr h="768403">
                <a:tc>
                  <a:txBody>
                    <a:bodyPr/>
                    <a:lstStyle/>
                    <a:p>
                      <a:pPr algn="l" fontAlgn="b"/>
                      <a:r>
                        <a:rPr lang="fr-FR" sz="2800" u="none" strike="noStrike">
                          <a:effectLst/>
                        </a:rPr>
                        <a:t>18A0310010</a:t>
                      </a:r>
                      <a:endParaRPr lang="fr-F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u="none" strike="noStrike">
                          <a:effectLst/>
                        </a:rPr>
                        <a:t>22432</a:t>
                      </a:r>
                      <a:endParaRPr lang="fr-F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800" u="none" strike="noStrike">
                          <a:effectLst/>
                        </a:rPr>
                        <a:t>Aide à la préparation au Capes interne</a:t>
                      </a:r>
                      <a:endParaRPr lang="fr-F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800" u="none" strike="noStrike">
                          <a:effectLst/>
                        </a:rPr>
                        <a:t>Enseignants non titulaires</a:t>
                      </a:r>
                      <a:endParaRPr lang="fr-F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u="none" strike="noStrike" dirty="0">
                          <a:effectLst/>
                        </a:rPr>
                        <a:t>50</a:t>
                      </a:r>
                      <a:endParaRPr lang="fr-F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89405058"/>
                  </a:ext>
                </a:extLst>
              </a:tr>
              <a:tr h="768403">
                <a:tc>
                  <a:txBody>
                    <a:bodyPr/>
                    <a:lstStyle/>
                    <a:p>
                      <a:pPr algn="l" fontAlgn="b"/>
                      <a:r>
                        <a:rPr lang="fr-FR" sz="2800" u="none" strike="noStrike">
                          <a:effectLst/>
                        </a:rPr>
                        <a:t>18A0310010</a:t>
                      </a:r>
                      <a:endParaRPr lang="fr-F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u="none" strike="noStrike">
                          <a:effectLst/>
                        </a:rPr>
                        <a:t>22435</a:t>
                      </a:r>
                      <a:endParaRPr lang="fr-F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800" u="none" strike="noStrike">
                          <a:effectLst/>
                        </a:rPr>
                        <a:t>Aide à la préparation à l'agrégation  interne</a:t>
                      </a:r>
                      <a:endParaRPr lang="fr-F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800" u="none" strike="noStrike">
                          <a:effectLst/>
                        </a:rPr>
                        <a:t>Enseignants certifiés</a:t>
                      </a:r>
                      <a:endParaRPr lang="fr-F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u="none" strike="noStrike" dirty="0">
                          <a:effectLst/>
                        </a:rPr>
                        <a:t>40</a:t>
                      </a:r>
                      <a:endParaRPr lang="fr-F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96375122"/>
                  </a:ext>
                </a:extLst>
              </a:tr>
              <a:tr h="768403">
                <a:tc>
                  <a:txBody>
                    <a:bodyPr/>
                    <a:lstStyle/>
                    <a:p>
                      <a:pPr algn="l" fontAlgn="b"/>
                      <a:r>
                        <a:rPr lang="fr-FR" sz="2800" u="none" strike="noStrike">
                          <a:effectLst/>
                        </a:rPr>
                        <a:t>18A0310105</a:t>
                      </a:r>
                      <a:endParaRPr lang="fr-F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u="none" strike="noStrike">
                          <a:effectLst/>
                        </a:rPr>
                        <a:t>22602</a:t>
                      </a:r>
                      <a:endParaRPr lang="fr-F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800" u="none" strike="noStrike" dirty="0">
                          <a:effectLst/>
                        </a:rPr>
                        <a:t>Premiers pas dans l'enseignement des </a:t>
                      </a:r>
                      <a:r>
                        <a:rPr lang="fr-FR" sz="2800" u="none" strike="noStrike" dirty="0" err="1">
                          <a:effectLst/>
                        </a:rPr>
                        <a:t>svt</a:t>
                      </a:r>
                      <a:endParaRPr lang="fr-F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800" u="none" strike="noStrike">
                          <a:effectLst/>
                        </a:rPr>
                        <a:t>Enseignants non titulaires</a:t>
                      </a:r>
                      <a:endParaRPr lang="fr-F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u="none" strike="noStrike" dirty="0">
                          <a:effectLst/>
                        </a:rPr>
                        <a:t>9</a:t>
                      </a:r>
                      <a:endParaRPr lang="fr-F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88621140"/>
                  </a:ext>
                </a:extLst>
              </a:tr>
            </a:tbl>
          </a:graphicData>
        </a:graphic>
      </p:graphicFrame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D003AF1-84CB-024F-8AB7-B1A6B0AFE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Florence Godard IA-IPR de SVT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0599CEC-C6B2-A240-BBF8-5071B4A3E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92D46-EC8B-8545-BFC5-63423A0F91B5}" type="slidenum">
              <a:rPr lang="fr-FR" smtClean="0"/>
              <a:t>8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46FA6AA-B202-FA40-A165-930F1D6D1A2E}"/>
              </a:ext>
            </a:extLst>
          </p:cNvPr>
          <p:cNvSpPr txBox="1"/>
          <p:nvPr/>
        </p:nvSpPr>
        <p:spPr>
          <a:xfrm>
            <a:off x="260555" y="5676508"/>
            <a:ext cx="113365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RAPPEL: inscription au CAFFA: Ouverture des inscriptions - Le lundi 8 octobre 2018 </a:t>
            </a:r>
          </a:p>
          <a:p>
            <a:r>
              <a:rPr lang="fr-FR" sz="2400" dirty="0"/>
              <a:t>		                  Clôture des inscriptions - Le jeudi 8 novembre 2018 à 12 H </a:t>
            </a:r>
          </a:p>
          <a:p>
            <a:endParaRPr lang="fr-FR" dirty="0"/>
          </a:p>
        </p:txBody>
      </p:sp>
      <p:sp>
        <p:nvSpPr>
          <p:cNvPr id="9" name="Étoile à 6 branches 8">
            <a:extLst>
              <a:ext uri="{FF2B5EF4-FFF2-40B4-BE49-F238E27FC236}">
                <a16:creationId xmlns:a16="http://schemas.microsoft.com/office/drawing/2014/main" id="{ACC468E0-8A42-5F44-9D07-AA6B15FCC089}"/>
              </a:ext>
            </a:extLst>
          </p:cNvPr>
          <p:cNvSpPr/>
          <p:nvPr/>
        </p:nvSpPr>
        <p:spPr>
          <a:xfrm>
            <a:off x="-660711" y="-135391"/>
            <a:ext cx="3426213" cy="1852679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REUNION INFORMATION MERCREDI 24 OCTOBRE 14h30 TERREVILLE</a:t>
            </a:r>
          </a:p>
          <a:p>
            <a:pPr algn="ctr"/>
            <a:r>
              <a:rPr lang="fr-FR" dirty="0"/>
              <a:t>Salle 258/259</a:t>
            </a:r>
          </a:p>
        </p:txBody>
      </p:sp>
    </p:spTree>
    <p:extLst>
      <p:ext uri="{BB962C8B-B14F-4D97-AF65-F5344CB8AC3E}">
        <p14:creationId xmlns:p14="http://schemas.microsoft.com/office/powerpoint/2010/main" val="107889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28BDE9-18A2-284C-9CAD-4B030F3C1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68096"/>
          </a:xfrm>
        </p:spPr>
        <p:txBody>
          <a:bodyPr/>
          <a:lstStyle/>
          <a:p>
            <a:pPr algn="ctr"/>
            <a:r>
              <a:rPr lang="fr-FR" dirty="0"/>
              <a:t>Offres de formation au PAF</a:t>
            </a:r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DB8072E1-DAB2-704F-AED9-81D053B21B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1441102"/>
              </p:ext>
            </p:extLst>
          </p:nvPr>
        </p:nvGraphicFramePr>
        <p:xfrm>
          <a:off x="172064" y="1"/>
          <a:ext cx="11847871" cy="67214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1290">
                  <a:extLst>
                    <a:ext uri="{9D8B030D-6E8A-4147-A177-3AD203B41FA5}">
                      <a16:colId xmlns:a16="http://schemas.microsoft.com/office/drawing/2014/main" val="3008217488"/>
                    </a:ext>
                  </a:extLst>
                </a:gridCol>
                <a:gridCol w="1115094">
                  <a:extLst>
                    <a:ext uri="{9D8B030D-6E8A-4147-A177-3AD203B41FA5}">
                      <a16:colId xmlns:a16="http://schemas.microsoft.com/office/drawing/2014/main" val="2774022516"/>
                    </a:ext>
                  </a:extLst>
                </a:gridCol>
                <a:gridCol w="6676610">
                  <a:extLst>
                    <a:ext uri="{9D8B030D-6E8A-4147-A177-3AD203B41FA5}">
                      <a16:colId xmlns:a16="http://schemas.microsoft.com/office/drawing/2014/main" val="36974596"/>
                    </a:ext>
                  </a:extLst>
                </a:gridCol>
                <a:gridCol w="2271251">
                  <a:extLst>
                    <a:ext uri="{9D8B030D-6E8A-4147-A177-3AD203B41FA5}">
                      <a16:colId xmlns:a16="http://schemas.microsoft.com/office/drawing/2014/main" val="2742335025"/>
                    </a:ext>
                  </a:extLst>
                </a:gridCol>
                <a:gridCol w="373626">
                  <a:extLst>
                    <a:ext uri="{9D8B030D-6E8A-4147-A177-3AD203B41FA5}">
                      <a16:colId xmlns:a16="http://schemas.microsoft.com/office/drawing/2014/main" val="1719013078"/>
                    </a:ext>
                  </a:extLst>
                </a:gridCol>
              </a:tblGrid>
              <a:tr h="399422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>
                          <a:effectLst/>
                        </a:rPr>
                        <a:t>18A0310038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>
                          <a:effectLst/>
                        </a:rPr>
                        <a:t>22499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>
                          <a:effectLst/>
                        </a:rPr>
                        <a:t>Former et évaluer par compétences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>
                          <a:effectLst/>
                        </a:rPr>
                        <a:t>Enseignants collège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>
                          <a:effectLst/>
                        </a:rPr>
                        <a:t>6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30525865"/>
                  </a:ext>
                </a:extLst>
              </a:tr>
              <a:tr h="399422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>
                          <a:effectLst/>
                        </a:rPr>
                        <a:t>18A0310038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>
                          <a:effectLst/>
                        </a:rPr>
                        <a:t>22503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>
                          <a:effectLst/>
                        </a:rPr>
                        <a:t>Prendre en charge la diversité des élèves 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>
                          <a:effectLst/>
                        </a:rPr>
                        <a:t>Enseignants svt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>
                          <a:effectLst/>
                        </a:rPr>
                        <a:t>6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55495811"/>
                  </a:ext>
                </a:extLst>
              </a:tr>
              <a:tr h="399422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>
                          <a:effectLst/>
                        </a:rPr>
                        <a:t>18A0310038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>
                          <a:effectLst/>
                        </a:rPr>
                        <a:t>22516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>
                          <a:effectLst/>
                        </a:rPr>
                        <a:t>Mettre en œuvre un enseignement spiralaire au cycle 4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>
                          <a:effectLst/>
                        </a:rPr>
                        <a:t>Enseignants collège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>
                          <a:effectLst/>
                        </a:rPr>
                        <a:t>6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28757500"/>
                  </a:ext>
                </a:extLst>
              </a:tr>
              <a:tr h="642802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>
                          <a:effectLst/>
                        </a:rPr>
                        <a:t>18A0310038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>
                          <a:effectLst/>
                        </a:rPr>
                        <a:t>22600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 dirty="0">
                          <a:effectLst/>
                        </a:rPr>
                        <a:t>Les parcours d'élèves contribution des SVT au parcours avenir en collège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>
                          <a:effectLst/>
                        </a:rPr>
                        <a:t>Intercatégoriel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>
                          <a:effectLst/>
                        </a:rPr>
                        <a:t>3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10903338"/>
                  </a:ext>
                </a:extLst>
              </a:tr>
              <a:tr h="399422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>
                          <a:effectLst/>
                        </a:rPr>
                        <a:t>18A0310115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 dirty="0">
                          <a:effectLst/>
                        </a:rPr>
                        <a:t>22617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>
                          <a:effectLst/>
                        </a:rPr>
                        <a:t>Connaissance de l'adolescent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>
                          <a:effectLst/>
                        </a:rPr>
                        <a:t>Enseignants SVT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>
                          <a:effectLst/>
                        </a:rPr>
                        <a:t>12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81813320"/>
                  </a:ext>
                </a:extLst>
              </a:tr>
              <a:tr h="642802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>
                          <a:effectLst/>
                        </a:rPr>
                        <a:t>18A0310099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>
                          <a:effectLst/>
                        </a:rPr>
                        <a:t>22589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>
                          <a:effectLst/>
                        </a:rPr>
                        <a:t>Quelques pratiques de classe au quotidien utilisant les outils numériques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 dirty="0">
                          <a:effectLst/>
                        </a:rPr>
                        <a:t>Enseignants SVT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>
                          <a:effectLst/>
                        </a:rPr>
                        <a:t>17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99147273"/>
                  </a:ext>
                </a:extLst>
              </a:tr>
              <a:tr h="399422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>
                          <a:effectLst/>
                        </a:rPr>
                        <a:t>18A0310099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>
                          <a:effectLst/>
                        </a:rPr>
                        <a:t>22594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>
                          <a:effectLst/>
                        </a:rPr>
                        <a:t>Création de visites virtuelles de sites naturels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>
                          <a:effectLst/>
                        </a:rPr>
                        <a:t>Enseignants collège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>
                          <a:effectLst/>
                        </a:rPr>
                        <a:t>6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10910681"/>
                  </a:ext>
                </a:extLst>
              </a:tr>
              <a:tr h="399422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>
                          <a:effectLst/>
                        </a:rPr>
                        <a:t>18A0310081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>
                          <a:effectLst/>
                        </a:rPr>
                        <a:t>22562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>
                          <a:effectLst/>
                        </a:rPr>
                        <a:t>Base de données et préparation des classes de terrain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>
                          <a:effectLst/>
                        </a:rPr>
                        <a:t>Enseignants SVT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>
                          <a:effectLst/>
                        </a:rPr>
                        <a:t>9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12226105"/>
                  </a:ext>
                </a:extLst>
              </a:tr>
              <a:tr h="399422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>
                          <a:effectLst/>
                        </a:rPr>
                        <a:t>18A0310081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>
                          <a:effectLst/>
                        </a:rPr>
                        <a:t>22584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>
                          <a:effectLst/>
                        </a:rPr>
                        <a:t>Sortie de terrain et prise en main d'outils numériques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>
                          <a:effectLst/>
                        </a:rPr>
                        <a:t>Enseignants SVT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>
                          <a:effectLst/>
                        </a:rPr>
                        <a:t>9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27296908"/>
                  </a:ext>
                </a:extLst>
              </a:tr>
              <a:tr h="399422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 dirty="0">
                          <a:effectLst/>
                        </a:rPr>
                        <a:t>18A0310121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 dirty="0">
                          <a:effectLst/>
                        </a:rPr>
                        <a:t>22663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 dirty="0">
                          <a:effectLst/>
                        </a:rPr>
                        <a:t>Filières scientifiques et orientation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>
                          <a:effectLst/>
                        </a:rPr>
                        <a:t>Enseignants lycée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>
                          <a:effectLst/>
                        </a:rPr>
                        <a:t>6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2137139"/>
                  </a:ext>
                </a:extLst>
              </a:tr>
              <a:tr h="399422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>
                          <a:effectLst/>
                        </a:rPr>
                        <a:t>18A0310121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>
                          <a:effectLst/>
                        </a:rPr>
                        <a:t>22669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 dirty="0">
                          <a:effectLst/>
                        </a:rPr>
                        <a:t>Mise en </a:t>
                      </a:r>
                      <a:r>
                        <a:rPr lang="fr-FR" sz="2000" u="none" strike="noStrike" dirty="0" err="1">
                          <a:effectLst/>
                        </a:rPr>
                        <a:t>oeuvre</a:t>
                      </a:r>
                      <a:r>
                        <a:rPr lang="fr-FR" sz="2000" u="none" strike="noStrike" dirty="0">
                          <a:effectLst/>
                        </a:rPr>
                        <a:t> des nouveaux programmes 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>
                          <a:effectLst/>
                        </a:rPr>
                        <a:t>Enseignants lycée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>
                          <a:effectLst/>
                        </a:rPr>
                        <a:t>9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56407854"/>
                  </a:ext>
                </a:extLst>
              </a:tr>
              <a:tr h="399422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>
                          <a:effectLst/>
                        </a:rPr>
                        <a:t>18A0310121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>
                          <a:effectLst/>
                        </a:rPr>
                        <a:t>22673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 dirty="0">
                          <a:effectLst/>
                        </a:rPr>
                        <a:t>Accompagner les élèves du cycle terminal 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 dirty="0">
                          <a:effectLst/>
                        </a:rPr>
                        <a:t>Enseignants lycée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 dirty="0">
                          <a:effectLst/>
                        </a:rPr>
                        <a:t>9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19307174"/>
                  </a:ext>
                </a:extLst>
              </a:tr>
              <a:tr h="399422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>
                          <a:effectLst/>
                        </a:rPr>
                        <a:t>18A0310107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>
                          <a:effectLst/>
                        </a:rPr>
                        <a:t>22607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>
                          <a:effectLst/>
                        </a:rPr>
                        <a:t>Utilisation des stations sismos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>
                          <a:effectLst/>
                        </a:rPr>
                        <a:t>Interdisciplinaire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>
                          <a:effectLst/>
                        </a:rPr>
                        <a:t>9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018947"/>
                  </a:ext>
                </a:extLst>
              </a:tr>
              <a:tr h="399422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>
                          <a:effectLst/>
                        </a:rPr>
                        <a:t>18A0310060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>
                          <a:effectLst/>
                        </a:rPr>
                        <a:t>22536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>
                          <a:effectLst/>
                        </a:rPr>
                        <a:t>EDD, Programmes scolaires et Labellisation E3D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 degré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>
                          <a:effectLst/>
                        </a:rPr>
                        <a:t>3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53748770"/>
                  </a:ext>
                </a:extLst>
              </a:tr>
              <a:tr h="642802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>
                          <a:effectLst/>
                        </a:rPr>
                        <a:t>18A0310060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>
                          <a:effectLst/>
                        </a:rPr>
                        <a:t>22626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 dirty="0">
                          <a:effectLst/>
                        </a:rPr>
                        <a:t>Séminaire EDD/ Travail sur le terrain et ancrage dans les programmes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 dirty="0">
                          <a:effectLst/>
                        </a:rPr>
                        <a:t>Inter degré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 dirty="0">
                          <a:effectLst/>
                        </a:rPr>
                        <a:t>12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3617879"/>
                  </a:ext>
                </a:extLst>
              </a:tr>
            </a:tbl>
          </a:graphicData>
        </a:graphic>
      </p:graphicFrame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37912F0-DAA1-6D4D-9503-3B25E38C8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Florence Godard IA-IPR de SVT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2C43A0B-F513-9143-82CD-0DB3E9F01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92D46-EC8B-8545-BFC5-63423A0F91B5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942064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3600</TotalTime>
  <Words>1800</Words>
  <Application>Microsoft Office PowerPoint</Application>
  <PresentationFormat>Widescreen</PresentationFormat>
  <Paragraphs>305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Thème Office</vt:lpstr>
      <vt:lpstr>REUNION DE RENTREE DES PROFESSEURS DE SVT DE COLLEGE</vt:lpstr>
      <vt:lpstr>ORDRE DU JOUR</vt:lpstr>
      <vt:lpstr>La rencontre locale des équipes de S.V.T</vt:lpstr>
      <vt:lpstr>Les orientations pédagogiques générales les incontournables</vt:lpstr>
      <vt:lpstr>Apprentissage de l’autonomie des élèves </vt:lpstr>
      <vt:lpstr>  Une approche diversifiée dans la démarche: pour une pluralité d’apprentissages : pas de stéréotypes  </vt:lpstr>
      <vt:lpstr>L’intégration de la MDL orale et écrite à tout moment de la démarche: Domaine 1 du socle : les langages pour penser et communiquer</vt:lpstr>
      <vt:lpstr>Offres de formation au PAF</vt:lpstr>
      <vt:lpstr>Offres de formation au PAF</vt:lpstr>
      <vt:lpstr>Contribution des SVT aux orientations ministérielles et académiques: éducation à la sexualité</vt:lpstr>
      <vt:lpstr>Education à la sexualité</vt:lpstr>
      <vt:lpstr>Contribution des SVT aux orientations académiques: projet académique 2018-2022</vt:lpstr>
      <vt:lpstr>Contribution des SVT aux orientations académiques: projet académique 2018-2022</vt:lpstr>
      <vt:lpstr>Contribution des SVT aux orientations académiques: projet académique 2018-2022</vt:lpstr>
      <vt:lpstr>Contribution des SVT aux orientations académiques: projet académique 2018-2022</vt:lpstr>
      <vt:lpstr>présentation de quelques projets académiques impliquant les SVT</vt:lpstr>
      <vt:lpstr>Rappels des actions de promotion scientifique</vt:lpstr>
      <vt:lpstr>MERCI DE VOTRE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REUNION DE RENTREE DES PROFESSEURS DE SVT DE COLLEGE</dc:title>
  <dc:creator>florence godard</dc:creator>
  <cp:lastModifiedBy>word</cp:lastModifiedBy>
  <cp:revision>51</cp:revision>
  <dcterms:created xsi:type="dcterms:W3CDTF">2018-10-17T22:35:27Z</dcterms:created>
  <dcterms:modified xsi:type="dcterms:W3CDTF">2021-09-09T14:10:42Z</dcterms:modified>
</cp:coreProperties>
</file>