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7"/>
  </p:notesMasterIdLst>
  <p:sldIdLst>
    <p:sldId id="256" r:id="rId2"/>
    <p:sldId id="257" r:id="rId3"/>
    <p:sldId id="258" r:id="rId4"/>
    <p:sldId id="259" r:id="rId5"/>
    <p:sldId id="262" r:id="rId6"/>
    <p:sldId id="274" r:id="rId7"/>
    <p:sldId id="273" r:id="rId8"/>
    <p:sldId id="266" r:id="rId9"/>
    <p:sldId id="267" r:id="rId10"/>
    <p:sldId id="268" r:id="rId11"/>
    <p:sldId id="272" r:id="rId12"/>
    <p:sldId id="269" r:id="rId13"/>
    <p:sldId id="275" r:id="rId14"/>
    <p:sldId id="270" r:id="rId15"/>
    <p:sldId id="271" r:id="rId1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7" d="100"/>
          <a:sy n="57" d="100"/>
        </p:scale>
        <p:origin x="-1075" y="19"/>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F8B01F-9206-4E5C-A7E4-0F29948E928A}" type="datetimeFigureOut">
              <a:rPr lang="fr-FR" smtClean="0"/>
              <a:t>08/11/2013</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1B0E3E-F735-484C-851A-3B43AA2DAE6B}" type="slidenum">
              <a:rPr lang="fr-FR" smtClean="0"/>
              <a:t>‹N°›</a:t>
            </a:fld>
            <a:endParaRPr lang="fr-FR"/>
          </a:p>
        </p:txBody>
      </p:sp>
    </p:spTree>
    <p:extLst>
      <p:ext uri="{BB962C8B-B14F-4D97-AF65-F5344CB8AC3E}">
        <p14:creationId xmlns:p14="http://schemas.microsoft.com/office/powerpoint/2010/main" val="624498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941B0E3E-F735-484C-851A-3B43AA2DAE6B}" type="slidenum">
              <a:rPr lang="fr-FR" smtClean="0"/>
              <a:t>15</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2362200" y="4038600"/>
            <a:ext cx="6477000" cy="1828800"/>
          </a:xfrm>
        </p:spPr>
        <p:txBody>
          <a:bodyPr anchor="b"/>
          <a:lstStyle>
            <a:lvl1pPr>
              <a:defRPr cap="all" baseline="0"/>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7AFD300F-8101-487F-AAAF-62F25C5AAEDD}" type="datetime1">
              <a:rPr lang="fr-FR" smtClean="0"/>
              <a:t>08/11/2013</a:t>
            </a:fld>
            <a:endParaRPr lang="fr-FR"/>
          </a:p>
        </p:txBody>
      </p:sp>
      <p:sp>
        <p:nvSpPr>
          <p:cNvPr id="17" name="Espace réservé du pied de page 16"/>
          <p:cNvSpPr>
            <a:spLocks noGrp="1"/>
          </p:cNvSpPr>
          <p:nvPr>
            <p:ph type="ftr" sz="quarter" idx="11"/>
          </p:nvPr>
        </p:nvSpPr>
        <p:spPr>
          <a:xfrm>
            <a:off x="2085393" y="236538"/>
            <a:ext cx="5867400" cy="365125"/>
          </a:xfrm>
        </p:spPr>
        <p:txBody>
          <a:bodyPr/>
          <a:lstStyle>
            <a:lvl1pPr algn="r">
              <a:defRPr>
                <a:solidFill>
                  <a:schemeClr val="tx2"/>
                </a:solidFill>
              </a:defRPr>
            </a:lvl1pPr>
          </a:lstStyle>
          <a:p>
            <a:r>
              <a:rPr lang="fr-FR" smtClean="0"/>
              <a:t>Groupe de Recherche et de Formation Documentation   Martinique décembre 2013</a:t>
            </a:r>
            <a:endParaRPr lang="fr-FR"/>
          </a:p>
        </p:txBody>
      </p:sp>
      <p:sp>
        <p:nvSpPr>
          <p:cNvPr id="29" name="Espace réservé du numéro de diapositive 28"/>
          <p:cNvSpPr>
            <a:spLocks noGrp="1"/>
          </p:cNvSpPr>
          <p:nvPr>
            <p:ph type="sldNum" sz="quarter" idx="12"/>
          </p:nvPr>
        </p:nvSpPr>
        <p:spPr>
          <a:xfrm>
            <a:off x="8001000" y="228600"/>
            <a:ext cx="838200" cy="381000"/>
          </a:xfrm>
        </p:spPr>
        <p:txBody>
          <a:bodyPr/>
          <a:lstStyle>
            <a:lvl1pPr>
              <a:defRPr>
                <a:solidFill>
                  <a:schemeClr val="tx2"/>
                </a:solidFill>
              </a:defRPr>
            </a:lvl1pPr>
          </a:lstStyle>
          <a:p>
            <a:fld id="{2569598A-AC5D-4195-ACE1-710AB6039CAC}" type="slidenum">
              <a:rPr lang="fr-FR" smtClean="0"/>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612648" y="228600"/>
            <a:ext cx="8153400" cy="990600"/>
          </a:xfrm>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E4F06DE7-DF24-432B-B689-786FE0BAAA3D}" type="datetime1">
              <a:rPr lang="fr-FR" smtClean="0"/>
              <a:t>08/11/2013</a:t>
            </a:fld>
            <a:endParaRPr lang="fr-FR"/>
          </a:p>
        </p:txBody>
      </p:sp>
      <p:sp>
        <p:nvSpPr>
          <p:cNvPr id="5" name="Espace réservé du pied de page 4"/>
          <p:cNvSpPr>
            <a:spLocks noGrp="1"/>
          </p:cNvSpPr>
          <p:nvPr>
            <p:ph type="ftr" sz="quarter" idx="11"/>
          </p:nvPr>
        </p:nvSpPr>
        <p:spPr/>
        <p:txBody>
          <a:bodyPr/>
          <a:lstStyle/>
          <a:p>
            <a:r>
              <a:rPr lang="fr-FR" smtClean="0"/>
              <a:t>Groupe de Recherche et de Formation Documentation   Martinique décembre 2013</a:t>
            </a:r>
            <a:endParaRPr lang="fr-FR"/>
          </a:p>
        </p:txBody>
      </p:sp>
      <p:sp>
        <p:nvSpPr>
          <p:cNvPr id="6" name="Espace réservé du numéro de diapositive 5"/>
          <p:cNvSpPr>
            <a:spLocks noGrp="1"/>
          </p:cNvSpPr>
          <p:nvPr>
            <p:ph type="sldNum" sz="quarter" idx="12"/>
          </p:nvPr>
        </p:nvSpPr>
        <p:spPr/>
        <p:txBody>
          <a:bodyPr/>
          <a:lstStyle>
            <a:lvl1pPr>
              <a:defRPr>
                <a:solidFill>
                  <a:srgbClr val="FFFFFF"/>
                </a:solidFill>
              </a:defRPr>
            </a:lvl1pPr>
          </a:lstStyle>
          <a:p>
            <a:fld id="{2569598A-AC5D-4195-ACE1-710AB6039CAC}" type="slidenum">
              <a:rPr lang="fr-FR" smtClean="0"/>
              <a:t>‹N°›</a:t>
            </a:fld>
            <a:endParaRPr lang="fr-FR"/>
          </a:p>
        </p:txBody>
      </p:sp>
      <p:sp>
        <p:nvSpPr>
          <p:cNvPr id="8" name="Espace réservé du contenu 7"/>
          <p:cNvSpPr>
            <a:spLocks noGrp="1"/>
          </p:cNvSpPr>
          <p:nvPr>
            <p:ph sz="quarter" idx="1"/>
          </p:nvPr>
        </p:nvSpPr>
        <p:spPr>
          <a:xfrm>
            <a:off x="612648" y="1600200"/>
            <a:ext cx="8153400" cy="44958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fr-FR" smtClean="0"/>
              <a:t>Cliquez pour modifier le style du titre</a:t>
            </a:r>
            <a:endParaRPr kumimoji="0" lang="en-US"/>
          </a:p>
        </p:txBody>
      </p:sp>
      <p:sp>
        <p:nvSpPr>
          <p:cNvPr id="12" name="Espace réservé de la date 11"/>
          <p:cNvSpPr>
            <a:spLocks noGrp="1"/>
          </p:cNvSpPr>
          <p:nvPr>
            <p:ph type="dt" sz="half" idx="10"/>
          </p:nvPr>
        </p:nvSpPr>
        <p:spPr/>
        <p:txBody>
          <a:bodyPr/>
          <a:lstStyle/>
          <a:p>
            <a:fld id="{20DF271E-65BA-4B1E-91AA-443183BA1C02}" type="datetime1">
              <a:rPr lang="fr-FR" smtClean="0"/>
              <a:t>08/11/2013</a:t>
            </a:fld>
            <a:endParaRPr lang="fr-FR"/>
          </a:p>
        </p:txBody>
      </p:sp>
      <p:sp>
        <p:nvSpPr>
          <p:cNvPr id="13" name="Espace réservé du numéro de diapositive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2569598A-AC5D-4195-ACE1-710AB6039CAC}" type="slidenum">
              <a:rPr lang="fr-FR" smtClean="0"/>
              <a:t>‹N°›</a:t>
            </a:fld>
            <a:endParaRPr lang="fr-FR"/>
          </a:p>
        </p:txBody>
      </p:sp>
      <p:sp>
        <p:nvSpPr>
          <p:cNvPr id="14" name="Espace réservé du pied de page 13"/>
          <p:cNvSpPr>
            <a:spLocks noGrp="1"/>
          </p:cNvSpPr>
          <p:nvPr>
            <p:ph type="ftr" sz="quarter" idx="12"/>
          </p:nvPr>
        </p:nvSpPr>
        <p:spPr/>
        <p:txBody>
          <a:bodyPr/>
          <a:lstStyle/>
          <a:p>
            <a:r>
              <a:rPr lang="fr-FR" smtClean="0"/>
              <a:t>Groupe de Recherche et de Formation Documentation   Martinique décembre 2013</a:t>
            </a:r>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9" name="Espace réservé du contenu 8"/>
          <p:cNvSpPr>
            <a:spLocks noGrp="1"/>
          </p:cNvSpPr>
          <p:nvPr>
            <p:ph sz="quarter" idx="1"/>
          </p:nvPr>
        </p:nvSpPr>
        <p:spPr>
          <a:xfrm>
            <a:off x="609600" y="1589567"/>
            <a:ext cx="38862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844901" y="1589567"/>
            <a:ext cx="38862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8" name="Espace réservé de la date 7"/>
          <p:cNvSpPr>
            <a:spLocks noGrp="1"/>
          </p:cNvSpPr>
          <p:nvPr>
            <p:ph type="dt" sz="half" idx="15"/>
          </p:nvPr>
        </p:nvSpPr>
        <p:spPr/>
        <p:txBody>
          <a:bodyPr rtlCol="0"/>
          <a:lstStyle/>
          <a:p>
            <a:fld id="{CCBABBF2-7D25-4581-A2AC-3D25E6FFBA80}" type="datetime1">
              <a:rPr lang="fr-FR" smtClean="0"/>
              <a:t>08/11/2013</a:t>
            </a:fld>
            <a:endParaRPr lang="fr-FR"/>
          </a:p>
        </p:txBody>
      </p:sp>
      <p:sp>
        <p:nvSpPr>
          <p:cNvPr id="10" name="Espace réservé du numéro de diapositive 9"/>
          <p:cNvSpPr>
            <a:spLocks noGrp="1"/>
          </p:cNvSpPr>
          <p:nvPr>
            <p:ph type="sldNum" sz="quarter" idx="16"/>
          </p:nvPr>
        </p:nvSpPr>
        <p:spPr/>
        <p:txBody>
          <a:bodyPr rtlCol="0"/>
          <a:lstStyle/>
          <a:p>
            <a:fld id="{2569598A-AC5D-4195-ACE1-710AB6039CAC}" type="slidenum">
              <a:rPr lang="fr-FR" smtClean="0"/>
              <a:t>‹N°›</a:t>
            </a:fld>
            <a:endParaRPr lang="fr-FR"/>
          </a:p>
        </p:txBody>
      </p:sp>
      <p:sp>
        <p:nvSpPr>
          <p:cNvPr id="12" name="Espace réservé du pied de page 11"/>
          <p:cNvSpPr>
            <a:spLocks noGrp="1"/>
          </p:cNvSpPr>
          <p:nvPr>
            <p:ph type="ftr" sz="quarter" idx="17"/>
          </p:nvPr>
        </p:nvSpPr>
        <p:spPr/>
        <p:txBody>
          <a:bodyPr rtlCol="0"/>
          <a:lstStyle/>
          <a:p>
            <a:r>
              <a:rPr lang="fr-FR" smtClean="0"/>
              <a:t>Groupe de Recherche et de Formation Documentation   Martinique décembre 2013</a:t>
            </a:r>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533400" y="273050"/>
            <a:ext cx="8153400" cy="869950"/>
          </a:xfrm>
        </p:spPr>
        <p:txBody>
          <a:bodyPr anchor="ctr"/>
          <a:lstStyle>
            <a:lvl1pPr>
              <a:defRPr/>
            </a:lvl1pPr>
          </a:lstStyle>
          <a:p>
            <a:r>
              <a:rPr kumimoji="0" lang="fr-FR" smtClean="0"/>
              <a:t>Cliquez pour modifier le style du titre</a:t>
            </a:r>
            <a:endParaRPr kumimoji="0" lang="en-US"/>
          </a:p>
        </p:txBody>
      </p:sp>
      <p:sp>
        <p:nvSpPr>
          <p:cNvPr id="11" name="Espace réservé du contenu 10"/>
          <p:cNvSpPr>
            <a:spLocks noGrp="1"/>
          </p:cNvSpPr>
          <p:nvPr>
            <p:ph sz="quarter" idx="2"/>
          </p:nvPr>
        </p:nvSpPr>
        <p:spPr>
          <a:xfrm>
            <a:off x="609600" y="2438400"/>
            <a:ext cx="3886200" cy="35814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800600" y="2438400"/>
            <a:ext cx="3886200" cy="35814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0" name="Espace réservé de la date 9"/>
          <p:cNvSpPr>
            <a:spLocks noGrp="1"/>
          </p:cNvSpPr>
          <p:nvPr>
            <p:ph type="dt" sz="half" idx="15"/>
          </p:nvPr>
        </p:nvSpPr>
        <p:spPr/>
        <p:txBody>
          <a:bodyPr rtlCol="0"/>
          <a:lstStyle/>
          <a:p>
            <a:fld id="{F98822A4-6463-43B2-8A40-62B25F390154}" type="datetime1">
              <a:rPr lang="fr-FR" smtClean="0"/>
              <a:t>08/11/2013</a:t>
            </a:fld>
            <a:endParaRPr lang="fr-FR"/>
          </a:p>
        </p:txBody>
      </p:sp>
      <p:sp>
        <p:nvSpPr>
          <p:cNvPr id="12" name="Espace réservé du numéro de diapositive 11"/>
          <p:cNvSpPr>
            <a:spLocks noGrp="1"/>
          </p:cNvSpPr>
          <p:nvPr>
            <p:ph type="sldNum" sz="quarter" idx="16"/>
          </p:nvPr>
        </p:nvSpPr>
        <p:spPr/>
        <p:txBody>
          <a:bodyPr rtlCol="0"/>
          <a:lstStyle/>
          <a:p>
            <a:fld id="{2569598A-AC5D-4195-ACE1-710AB6039CAC}" type="slidenum">
              <a:rPr lang="fr-FR" smtClean="0"/>
              <a:t>‹N°›</a:t>
            </a:fld>
            <a:endParaRPr lang="fr-FR"/>
          </a:p>
        </p:txBody>
      </p:sp>
      <p:sp>
        <p:nvSpPr>
          <p:cNvPr id="14" name="Espace réservé du pied de page 13"/>
          <p:cNvSpPr>
            <a:spLocks noGrp="1"/>
          </p:cNvSpPr>
          <p:nvPr>
            <p:ph type="ftr" sz="quarter" idx="17"/>
          </p:nvPr>
        </p:nvSpPr>
        <p:spPr/>
        <p:txBody>
          <a:bodyPr rtlCol="0"/>
          <a:lstStyle/>
          <a:p>
            <a:r>
              <a:rPr lang="fr-FR" smtClean="0"/>
              <a:t>Groupe de Recherche et de Formation Documentation   Martinique décembre 2013</a:t>
            </a:r>
            <a:endParaRPr lang="fr-FR"/>
          </a:p>
        </p:txBody>
      </p:sp>
      <p:sp>
        <p:nvSpPr>
          <p:cNvPr id="16" name="Espace réservé du texte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
        <p:nvSpPr>
          <p:cNvPr id="15" name="Espace réservé du texte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5EC1E3A4-7A12-47AD-987B-51B13417B9F0}" type="datetime1">
              <a:rPr lang="fr-FR" smtClean="0"/>
              <a:t>08/11/2013</a:t>
            </a:fld>
            <a:endParaRPr lang="fr-FR"/>
          </a:p>
        </p:txBody>
      </p:sp>
      <p:sp>
        <p:nvSpPr>
          <p:cNvPr id="4" name="Espace réservé du pied de page 3"/>
          <p:cNvSpPr>
            <a:spLocks noGrp="1"/>
          </p:cNvSpPr>
          <p:nvPr>
            <p:ph type="ftr" sz="quarter" idx="11"/>
          </p:nvPr>
        </p:nvSpPr>
        <p:spPr/>
        <p:txBody>
          <a:bodyPr/>
          <a:lstStyle/>
          <a:p>
            <a:r>
              <a:rPr lang="fr-FR" smtClean="0"/>
              <a:t>Groupe de Recherche et de Formation Documentation   Martinique décembre 2013</a:t>
            </a:r>
            <a:endParaRPr lang="fr-FR"/>
          </a:p>
        </p:txBody>
      </p:sp>
      <p:sp>
        <p:nvSpPr>
          <p:cNvPr id="5" name="Espace réservé du numéro de diapositive 4"/>
          <p:cNvSpPr>
            <a:spLocks noGrp="1"/>
          </p:cNvSpPr>
          <p:nvPr>
            <p:ph type="sldNum" sz="quarter" idx="12"/>
          </p:nvPr>
        </p:nvSpPr>
        <p:spPr/>
        <p:txBody>
          <a:bodyPr/>
          <a:lstStyle>
            <a:lvl1pPr>
              <a:defRPr>
                <a:solidFill>
                  <a:srgbClr val="FFFFFF"/>
                </a:solidFill>
              </a:defRPr>
            </a:lvl1pPr>
          </a:lstStyle>
          <a:p>
            <a:fld id="{2569598A-AC5D-4195-ACE1-710AB6039CAC}"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1999731-3099-45FD-AFBB-0696DF8F3141}" type="datetime1">
              <a:rPr lang="fr-FR" smtClean="0"/>
              <a:t>08/11/2013</a:t>
            </a:fld>
            <a:endParaRPr lang="fr-FR"/>
          </a:p>
        </p:txBody>
      </p:sp>
      <p:sp>
        <p:nvSpPr>
          <p:cNvPr id="3" name="Espace réservé du pied de page 2"/>
          <p:cNvSpPr>
            <a:spLocks noGrp="1"/>
          </p:cNvSpPr>
          <p:nvPr>
            <p:ph type="ftr" sz="quarter" idx="11"/>
          </p:nvPr>
        </p:nvSpPr>
        <p:spPr/>
        <p:txBody>
          <a:bodyPr/>
          <a:lstStyle/>
          <a:p>
            <a:r>
              <a:rPr lang="fr-FR" smtClean="0"/>
              <a:t>Groupe de Recherche et de Formation Documentation   Martinique décembre 2013</a:t>
            </a:r>
            <a:endParaRPr lang="fr-FR"/>
          </a:p>
        </p:txBody>
      </p:sp>
      <p:sp>
        <p:nvSpPr>
          <p:cNvPr id="4" name="Espace réservé du numéro de diapositive 3"/>
          <p:cNvSpPr>
            <a:spLocks noGrp="1"/>
          </p:cNvSpPr>
          <p:nvPr>
            <p:ph type="sldNum" sz="quarter" idx="12"/>
          </p:nvPr>
        </p:nvSpPr>
        <p:spPr>
          <a:xfrm>
            <a:off x="0" y="6248400"/>
            <a:ext cx="533400" cy="381000"/>
          </a:xfrm>
        </p:spPr>
        <p:txBody>
          <a:bodyPr/>
          <a:lstStyle>
            <a:lvl1pPr>
              <a:defRPr>
                <a:solidFill>
                  <a:schemeClr val="tx2"/>
                </a:solidFill>
              </a:defRPr>
            </a:lvl1pPr>
          </a:lstStyle>
          <a:p>
            <a:fld id="{2569598A-AC5D-4195-ACE1-710AB6039CAC}"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0" y="273050"/>
            <a:ext cx="8077200" cy="869950"/>
          </a:xfrm>
        </p:spPr>
        <p:txBody>
          <a:bodyPr anchor="ctr"/>
          <a:lstStyle>
            <a:lvl1pPr algn="l">
              <a:buNone/>
              <a:defRPr sz="4400" b="0"/>
            </a:lvl1p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A7C13D83-90B8-4AAA-A21F-4650941515ED}" type="datetime1">
              <a:rPr lang="fr-FR" smtClean="0"/>
              <a:t>08/11/2013</a:t>
            </a:fld>
            <a:endParaRPr lang="fr-FR"/>
          </a:p>
        </p:txBody>
      </p:sp>
      <p:sp>
        <p:nvSpPr>
          <p:cNvPr id="6" name="Espace réservé du pied de page 5"/>
          <p:cNvSpPr>
            <a:spLocks noGrp="1"/>
          </p:cNvSpPr>
          <p:nvPr>
            <p:ph type="ftr" sz="quarter" idx="11"/>
          </p:nvPr>
        </p:nvSpPr>
        <p:spPr/>
        <p:txBody>
          <a:bodyPr/>
          <a:lstStyle/>
          <a:p>
            <a:r>
              <a:rPr lang="fr-FR" smtClean="0"/>
              <a:t>Groupe de Recherche et de Formation Documentation   Martinique décembre 2013</a:t>
            </a:r>
            <a:endParaRPr lang="fr-FR"/>
          </a:p>
        </p:txBody>
      </p:sp>
      <p:sp>
        <p:nvSpPr>
          <p:cNvPr id="7" name="Espace réservé du numéro de diapositive 6"/>
          <p:cNvSpPr>
            <a:spLocks noGrp="1"/>
          </p:cNvSpPr>
          <p:nvPr>
            <p:ph type="sldNum" sz="quarter" idx="12"/>
          </p:nvPr>
        </p:nvSpPr>
        <p:spPr/>
        <p:txBody>
          <a:bodyPr/>
          <a:lstStyle>
            <a:lvl1pPr>
              <a:defRPr>
                <a:solidFill>
                  <a:srgbClr val="FFFFFF"/>
                </a:solidFill>
              </a:defRPr>
            </a:lvl1pPr>
          </a:lstStyle>
          <a:p>
            <a:fld id="{2569598A-AC5D-4195-ACE1-710AB6039CAC}" type="slidenum">
              <a:rPr lang="fr-FR" smtClean="0"/>
              <a:t>‹N°›</a:t>
            </a:fld>
            <a:endParaRPr lang="fr-FR"/>
          </a:p>
        </p:txBody>
      </p:sp>
      <p:sp>
        <p:nvSpPr>
          <p:cNvPr id="3" name="Espace réservé du texte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9" name="Espace réservé du contenu 8"/>
          <p:cNvSpPr>
            <a:spLocks noGrp="1"/>
          </p:cNvSpPr>
          <p:nvPr>
            <p:ph sz="quarter" idx="1"/>
          </p:nvPr>
        </p:nvSpPr>
        <p:spPr>
          <a:xfrm>
            <a:off x="2362200" y="1752600"/>
            <a:ext cx="6400800" cy="44196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3">
        <a:schemeClr val="bg2"/>
      </p:bgRef>
    </p:bg>
    <p:spTree>
      <p:nvGrpSpPr>
        <p:cNvPr id="1" name=""/>
        <p:cNvGrpSpPr/>
        <p:nvPr/>
      </p:nvGrpSpPr>
      <p:grpSpPr>
        <a:xfrm>
          <a:off x="0" y="0"/>
          <a:ext cx="0" cy="0"/>
          <a:chOff x="0" y="0"/>
          <a:chExt cx="0" cy="0"/>
        </a:xfrm>
      </p:grpSpPr>
      <p:sp>
        <p:nvSpPr>
          <p:cNvPr id="4" name="Espace réservé du texte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fr-FR" smtClean="0"/>
              <a:t>Cliquez pour modifier les styles du texte du masque</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fr-FR" smtClean="0"/>
              <a:t>Cliquez pour modifier le style du titre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Espace réservé de la date 11"/>
          <p:cNvSpPr>
            <a:spLocks noGrp="1"/>
          </p:cNvSpPr>
          <p:nvPr>
            <p:ph type="dt" sz="half" idx="10"/>
          </p:nvPr>
        </p:nvSpPr>
        <p:spPr>
          <a:xfrm>
            <a:off x="6248400" y="6248400"/>
            <a:ext cx="2667000" cy="365125"/>
          </a:xfrm>
        </p:spPr>
        <p:txBody>
          <a:bodyPr rtlCol="0"/>
          <a:lstStyle/>
          <a:p>
            <a:fld id="{DD1DD5EC-69CB-4C37-90D4-0C398A4EF3AB}" type="datetime1">
              <a:rPr lang="fr-FR" smtClean="0"/>
              <a:t>08/11/2013</a:t>
            </a:fld>
            <a:endParaRPr lang="fr-FR"/>
          </a:p>
        </p:txBody>
      </p:sp>
      <p:sp>
        <p:nvSpPr>
          <p:cNvPr id="13" name="Espace réservé du numéro de diapositive 12"/>
          <p:cNvSpPr>
            <a:spLocks noGrp="1"/>
          </p:cNvSpPr>
          <p:nvPr>
            <p:ph type="sldNum" sz="quarter" idx="11"/>
          </p:nvPr>
        </p:nvSpPr>
        <p:spPr>
          <a:xfrm>
            <a:off x="0" y="4667249"/>
            <a:ext cx="1447800" cy="663578"/>
          </a:xfrm>
        </p:spPr>
        <p:txBody>
          <a:bodyPr rtlCol="0"/>
          <a:lstStyle>
            <a:lvl1pPr>
              <a:defRPr sz="2800"/>
            </a:lvl1pPr>
          </a:lstStyle>
          <a:p>
            <a:fld id="{2569598A-AC5D-4195-ACE1-710AB6039CAC}" type="slidenum">
              <a:rPr lang="fr-FR" smtClean="0"/>
              <a:t>‹N°›</a:t>
            </a:fld>
            <a:endParaRPr lang="fr-FR"/>
          </a:p>
        </p:txBody>
      </p:sp>
      <p:sp>
        <p:nvSpPr>
          <p:cNvPr id="14" name="Espace réservé du pied de page 13"/>
          <p:cNvSpPr>
            <a:spLocks noGrp="1"/>
          </p:cNvSpPr>
          <p:nvPr>
            <p:ph type="ftr" sz="quarter" idx="12"/>
          </p:nvPr>
        </p:nvSpPr>
        <p:spPr>
          <a:xfrm>
            <a:off x="1600200" y="6248206"/>
            <a:ext cx="4572000" cy="365125"/>
          </a:xfrm>
        </p:spPr>
        <p:txBody>
          <a:bodyPr rtlCol="0"/>
          <a:lstStyle/>
          <a:p>
            <a:r>
              <a:rPr lang="fr-FR" smtClean="0"/>
              <a:t>Groupe de Recherche et de Formation Documentation   Martinique décembre 2013</a:t>
            </a:r>
            <a:endParaRPr lang="fr-FR"/>
          </a:p>
        </p:txBody>
      </p:sp>
      <p:sp>
        <p:nvSpPr>
          <p:cNvPr id="3" name="Espace réservé pour une image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fr-FR" smtClean="0"/>
              <a:t>Cliquez sur l'icône pour ajouter une image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187EE23-EEB4-4050-A33D-A00237A34B0A}" type="datetime1">
              <a:rPr lang="fr-FR" smtClean="0"/>
              <a:t>08/11/2013</a:t>
            </a:fld>
            <a:endParaRPr lang="fr-FR"/>
          </a:p>
        </p:txBody>
      </p:sp>
      <p:sp>
        <p:nvSpPr>
          <p:cNvPr id="5" name="Espace réservé du pied de page 4"/>
          <p:cNvSpPr>
            <a:spLocks noGrp="1"/>
          </p:cNvSpPr>
          <p:nvPr>
            <p:ph type="ftr" sz="quarter" idx="11"/>
          </p:nvPr>
        </p:nvSpPr>
        <p:spPr/>
        <p:txBody>
          <a:bodyPr/>
          <a:lstStyle/>
          <a:p>
            <a:r>
              <a:rPr lang="fr-FR" smtClean="0"/>
              <a:t>Groupe de Recherche et de Formation Documentation   Martinique décembre 2013</a:t>
            </a:r>
            <a:endParaRPr lang="fr-FR"/>
          </a:p>
        </p:txBody>
      </p:sp>
      <p:sp>
        <p:nvSpPr>
          <p:cNvPr id="6" name="Espace réservé du numéro de diapositive 5"/>
          <p:cNvSpPr>
            <a:spLocks noGrp="1"/>
          </p:cNvSpPr>
          <p:nvPr>
            <p:ph type="sldNum" sz="quarter" idx="12"/>
          </p:nvPr>
        </p:nvSpPr>
        <p:spPr/>
        <p:txBody>
          <a:bodyPr/>
          <a:lstStyle/>
          <a:p>
            <a:fld id="{2569598A-AC5D-4195-ACE1-710AB6039CAC}"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bg>
      <p:bgRef idx="1001">
        <a:schemeClr val="bg1"/>
      </p:bgRef>
    </p:bg>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53200" y="609600"/>
            <a:ext cx="2057400" cy="55165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609600"/>
            <a:ext cx="5562600" cy="5516564"/>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a:xfrm>
            <a:off x="6553200" y="6248402"/>
            <a:ext cx="2209800" cy="365125"/>
          </a:xfrm>
        </p:spPr>
        <p:txBody>
          <a:bodyPr/>
          <a:lstStyle/>
          <a:p>
            <a:fld id="{AD70425D-C6F6-4D48-8663-199F5FE86BBE}" type="datetime1">
              <a:rPr lang="fr-FR" smtClean="0"/>
              <a:t>08/11/2013</a:t>
            </a:fld>
            <a:endParaRPr lang="fr-FR"/>
          </a:p>
        </p:txBody>
      </p:sp>
      <p:sp>
        <p:nvSpPr>
          <p:cNvPr id="5" name="Espace réservé du pied de page 4"/>
          <p:cNvSpPr>
            <a:spLocks noGrp="1"/>
          </p:cNvSpPr>
          <p:nvPr>
            <p:ph type="ftr" sz="quarter" idx="11"/>
          </p:nvPr>
        </p:nvSpPr>
        <p:spPr>
          <a:xfrm>
            <a:off x="457201" y="6248207"/>
            <a:ext cx="5573483" cy="365125"/>
          </a:xfrm>
        </p:spPr>
        <p:txBody>
          <a:bodyPr/>
          <a:lstStyle/>
          <a:p>
            <a:r>
              <a:rPr lang="fr-FR" smtClean="0"/>
              <a:t>Groupe de Recherche et de Formation Documentation   Martinique décembre 2013</a:t>
            </a:r>
            <a:endParaRPr lang="fr-FR"/>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rot="5400000">
            <a:off x="5989638" y="144462"/>
            <a:ext cx="533400" cy="244476"/>
          </a:xfrm>
        </p:spPr>
        <p:txBody>
          <a:bodyPr/>
          <a:lstStyle/>
          <a:p>
            <a:fld id="{2569598A-AC5D-4195-ACE1-710AB6039CAC}" type="slidenum">
              <a:rPr lang="fr-FR" smtClean="0"/>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609600" y="228600"/>
            <a:ext cx="8153400" cy="990600"/>
          </a:xfrm>
          <a:prstGeom prst="rect">
            <a:avLst/>
          </a:prstGeom>
        </p:spPr>
        <p:txBody>
          <a:bodyPr vert="horz" anchor="ctr">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378F1975-E253-4DED-A23A-4932FC057A5E}" type="datetime1">
              <a:rPr lang="fr-FR" smtClean="0"/>
              <a:t>08/11/2013</a:t>
            </a:fld>
            <a:endParaRPr lang="fr-FR"/>
          </a:p>
        </p:txBody>
      </p:sp>
      <p:sp>
        <p:nvSpPr>
          <p:cNvPr id="3" name="Espace réservé du pied de page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r>
              <a:rPr lang="fr-FR" smtClean="0"/>
              <a:t>Groupe de Recherche et de Formation Documentation   Martinique décembre 2013</a:t>
            </a:r>
            <a:endParaRPr lang="fr-F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Espace réservé du numéro de diapositive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2569598A-AC5D-4195-ACE1-710AB6039CAC}"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sldNum="0" hd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142985"/>
            <a:ext cx="7772400" cy="2457466"/>
          </a:xfrm>
        </p:spPr>
        <p:txBody>
          <a:bodyPr>
            <a:normAutofit fontScale="90000"/>
          </a:bodyPr>
          <a:lstStyle/>
          <a:p>
            <a:r>
              <a:rPr lang="fr-FR" dirty="0" smtClean="0"/>
              <a:t>Référentiel des compétences professionnelles des métiers du professorat et de l’éducation</a:t>
            </a:r>
            <a:endParaRPr lang="fr-FR" dirty="0"/>
          </a:p>
        </p:txBody>
      </p:sp>
      <p:sp>
        <p:nvSpPr>
          <p:cNvPr id="3" name="Sous-titre 2"/>
          <p:cNvSpPr>
            <a:spLocks noGrp="1"/>
          </p:cNvSpPr>
          <p:nvPr>
            <p:ph type="subTitle" idx="1"/>
          </p:nvPr>
        </p:nvSpPr>
        <p:spPr/>
        <p:txBody>
          <a:bodyPr>
            <a:normAutofit fontScale="77500" lnSpcReduction="20000"/>
          </a:bodyPr>
          <a:lstStyle/>
          <a:p>
            <a:r>
              <a:rPr lang="fr-FR" dirty="0" smtClean="0"/>
              <a:t>Arrêté du 1</a:t>
            </a:r>
            <a:r>
              <a:rPr lang="fr-FR" baseline="30000" dirty="0" smtClean="0"/>
              <a:t>er</a:t>
            </a:r>
            <a:r>
              <a:rPr lang="fr-FR" dirty="0" smtClean="0"/>
              <a:t> juillet 2013</a:t>
            </a:r>
          </a:p>
          <a:p>
            <a:r>
              <a:rPr lang="fr-FR" dirty="0" smtClean="0"/>
              <a:t>BOEN N°30 du 25 juillet 2013</a:t>
            </a:r>
            <a:endParaRPr lang="fr-FR" dirty="0"/>
          </a:p>
        </p:txBody>
      </p:sp>
      <p:sp>
        <p:nvSpPr>
          <p:cNvPr id="4" name="Espace réservé du pied de page 3"/>
          <p:cNvSpPr>
            <a:spLocks noGrp="1"/>
          </p:cNvSpPr>
          <p:nvPr>
            <p:ph type="ftr" sz="quarter" idx="11"/>
          </p:nvPr>
        </p:nvSpPr>
        <p:spPr/>
        <p:txBody>
          <a:bodyPr/>
          <a:lstStyle/>
          <a:p>
            <a:r>
              <a:rPr lang="fr-FR" smtClean="0"/>
              <a:t>Groupe de Recherche et de Formation Documentation   Martinique décembre 2013</a:t>
            </a:r>
            <a:endParaRPr lang="fr-F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6700" dirty="0" smtClean="0"/>
              <a:t>La notion de</a:t>
            </a:r>
            <a:r>
              <a:rPr lang="fr-FR" sz="6700" b="1" dirty="0" smtClean="0"/>
              <a:t> compétence </a:t>
            </a:r>
            <a:r>
              <a:rPr lang="fr-FR" sz="6700" dirty="0" smtClean="0"/>
              <a:t> </a:t>
            </a:r>
            <a:r>
              <a:rPr lang="fr-FR" dirty="0" smtClean="0"/>
              <a:t/>
            </a:r>
            <a:br>
              <a:rPr lang="fr-FR" dirty="0" smtClean="0"/>
            </a:br>
            <a:endParaRPr lang="fr-FR" dirty="0"/>
          </a:p>
        </p:txBody>
      </p:sp>
      <p:sp>
        <p:nvSpPr>
          <p:cNvPr id="4" name="Espace réservé du pied de page 3"/>
          <p:cNvSpPr>
            <a:spLocks noGrp="1"/>
          </p:cNvSpPr>
          <p:nvPr>
            <p:ph type="ftr" sz="quarter" idx="11"/>
          </p:nvPr>
        </p:nvSpPr>
        <p:spPr/>
        <p:txBody>
          <a:bodyPr/>
          <a:lstStyle/>
          <a:p>
            <a:r>
              <a:rPr lang="fr-FR" smtClean="0"/>
              <a:t>Groupe de Recherche et de Formation Documentation   Martinique décembre 2013</a:t>
            </a:r>
            <a:endParaRPr lang="fr-FR"/>
          </a:p>
        </p:txBody>
      </p:sp>
      <p:sp>
        <p:nvSpPr>
          <p:cNvPr id="3" name="Espace réservé du contenu 2"/>
          <p:cNvSpPr>
            <a:spLocks noGrp="1"/>
          </p:cNvSpPr>
          <p:nvPr>
            <p:ph sz="quarter" idx="1"/>
          </p:nvPr>
        </p:nvSpPr>
        <p:spPr/>
        <p:txBody>
          <a:bodyPr>
            <a:normAutofit/>
          </a:bodyPr>
          <a:lstStyle/>
          <a:p>
            <a:pPr algn="ctr">
              <a:buNone/>
            </a:pPr>
            <a:r>
              <a:rPr lang="fr-FR" dirty="0" smtClean="0"/>
              <a:t>Cf. recommandation du Parlement européen </a:t>
            </a:r>
          </a:p>
          <a:p>
            <a:pPr algn="ctr">
              <a:buNone/>
            </a:pPr>
            <a:r>
              <a:rPr lang="fr-FR" dirty="0" smtClean="0"/>
              <a:t>2006/962/CE</a:t>
            </a:r>
          </a:p>
          <a:p>
            <a:pPr algn="just">
              <a:buNone/>
            </a:pPr>
            <a:r>
              <a:rPr lang="fr-FR" dirty="0" smtClean="0"/>
              <a:t>« Ensemble de connaissances, d’aptitudes et d’attitudes appropriées au contexte » chaque compétence impliquant de celui qui la met en œuvre « la réflexion critique, la créativité, l’initiative, la résolution de problèmes, l’évaluation des risques, la prise de décision et la gestion constructives des sentiments. »</a:t>
            </a:r>
            <a:endParaRPr lang="fr-F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Des compétences communes</a:t>
            </a:r>
            <a:br>
              <a:rPr lang="fr-FR" dirty="0" smtClean="0"/>
            </a:br>
            <a:r>
              <a:rPr lang="fr-FR" dirty="0" smtClean="0"/>
              <a:t>et spécifiques</a:t>
            </a:r>
            <a:endParaRPr lang="fr-FR" dirty="0"/>
          </a:p>
        </p:txBody>
      </p:sp>
      <p:sp>
        <p:nvSpPr>
          <p:cNvPr id="4" name="Espace réservé du pied de page 3"/>
          <p:cNvSpPr>
            <a:spLocks noGrp="1"/>
          </p:cNvSpPr>
          <p:nvPr>
            <p:ph type="ftr" sz="quarter" idx="11"/>
          </p:nvPr>
        </p:nvSpPr>
        <p:spPr/>
        <p:txBody>
          <a:bodyPr/>
          <a:lstStyle/>
          <a:p>
            <a:r>
              <a:rPr lang="fr-FR" smtClean="0"/>
              <a:t>Groupe de Recherche et de Formation Documentation   Martinique décembre 2013</a:t>
            </a:r>
            <a:endParaRPr lang="fr-FR"/>
          </a:p>
        </p:txBody>
      </p:sp>
      <p:sp>
        <p:nvSpPr>
          <p:cNvPr id="3" name="Espace réservé du contenu 2"/>
          <p:cNvSpPr>
            <a:spLocks noGrp="1"/>
          </p:cNvSpPr>
          <p:nvPr>
            <p:ph sz="quarter" idx="1"/>
          </p:nvPr>
        </p:nvSpPr>
        <p:spPr/>
        <p:txBody>
          <a:bodyPr>
            <a:normAutofit/>
          </a:bodyPr>
          <a:lstStyle/>
          <a:p>
            <a:pPr algn="just">
              <a:buNone/>
            </a:pPr>
            <a:endParaRPr lang="fr-FR" dirty="0" smtClean="0"/>
          </a:p>
          <a:p>
            <a:pPr algn="just">
              <a:buNone/>
            </a:pPr>
            <a:r>
              <a:rPr lang="fr-FR" dirty="0" smtClean="0"/>
              <a:t>Un référentiel qui présente : </a:t>
            </a:r>
          </a:p>
          <a:p>
            <a:pPr algn="just">
              <a:buNone/>
            </a:pPr>
            <a:r>
              <a:rPr lang="fr-FR" dirty="0" smtClean="0"/>
              <a:t>Des compétences communes</a:t>
            </a:r>
            <a:r>
              <a:rPr lang="fr-FR" dirty="0"/>
              <a:t> </a:t>
            </a:r>
            <a:r>
              <a:rPr lang="fr-FR" b="1" dirty="0" smtClean="0"/>
              <a:t>à tous </a:t>
            </a:r>
            <a:r>
              <a:rPr lang="fr-FR" dirty="0" smtClean="0"/>
              <a:t>les </a:t>
            </a:r>
            <a:r>
              <a:rPr lang="fr-FR" b="1" dirty="0" smtClean="0"/>
              <a:t>professeurs</a:t>
            </a:r>
            <a:r>
              <a:rPr lang="fr-FR" dirty="0" smtClean="0"/>
              <a:t> et</a:t>
            </a:r>
            <a:r>
              <a:rPr lang="fr-FR" b="1" dirty="0" smtClean="0"/>
              <a:t> personnels </a:t>
            </a:r>
            <a:r>
              <a:rPr lang="fr-FR" dirty="0" smtClean="0"/>
              <a:t>d’éducation</a:t>
            </a:r>
          </a:p>
          <a:p>
            <a:pPr algn="just">
              <a:buNone/>
            </a:pPr>
            <a:r>
              <a:rPr lang="fr-FR" dirty="0" smtClean="0"/>
              <a:t>Des compétences communes à tous les professeurs et spécifiques aux</a:t>
            </a:r>
            <a:r>
              <a:rPr lang="fr-FR" b="1" dirty="0" smtClean="0"/>
              <a:t> professeurs documentalistes</a:t>
            </a:r>
          </a:p>
          <a:p>
            <a:pPr algn="just">
              <a:buNone/>
            </a:pPr>
            <a:r>
              <a:rPr lang="fr-FR" dirty="0" smtClean="0"/>
              <a:t>Des compétences spécifiques aux </a:t>
            </a:r>
            <a:r>
              <a:rPr lang="fr-FR" b="1" dirty="0" smtClean="0"/>
              <a:t>conseillers principaux d’éducation</a:t>
            </a:r>
            <a:endParaRPr lang="fr-FR"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dirty="0" smtClean="0"/>
              <a:t>Les compétences communes</a:t>
            </a:r>
            <a:endParaRPr lang="fr-FR" sz="4000" dirty="0"/>
          </a:p>
        </p:txBody>
      </p:sp>
      <p:sp>
        <p:nvSpPr>
          <p:cNvPr id="4" name="Espace réservé du pied de page 3"/>
          <p:cNvSpPr>
            <a:spLocks noGrp="1"/>
          </p:cNvSpPr>
          <p:nvPr>
            <p:ph type="ftr" sz="quarter" idx="11"/>
          </p:nvPr>
        </p:nvSpPr>
        <p:spPr/>
        <p:txBody>
          <a:bodyPr/>
          <a:lstStyle/>
          <a:p>
            <a:r>
              <a:rPr lang="fr-FR" smtClean="0"/>
              <a:t>Groupe de Recherche et de Formation Documentation   Martinique décembre 2013</a:t>
            </a:r>
            <a:endParaRPr lang="fr-FR"/>
          </a:p>
        </p:txBody>
      </p:sp>
      <p:sp>
        <p:nvSpPr>
          <p:cNvPr id="3" name="Espace réservé du contenu 2"/>
          <p:cNvSpPr>
            <a:spLocks noGrp="1"/>
          </p:cNvSpPr>
          <p:nvPr>
            <p:ph sz="quarter" idx="1"/>
          </p:nvPr>
        </p:nvSpPr>
        <p:spPr/>
        <p:txBody>
          <a:bodyPr>
            <a:normAutofit fontScale="92500" lnSpcReduction="20000"/>
          </a:bodyPr>
          <a:lstStyle/>
          <a:p>
            <a:pPr marL="514350" indent="-514350">
              <a:buNone/>
            </a:pPr>
            <a:r>
              <a:rPr lang="fr-FR" sz="2400" dirty="0" smtClean="0"/>
              <a:t>1. Faire partager les valeurs de la République</a:t>
            </a:r>
          </a:p>
          <a:p>
            <a:pPr marL="514350" indent="-514350">
              <a:buNone/>
            </a:pPr>
            <a:r>
              <a:rPr lang="fr-FR" sz="2400" dirty="0" smtClean="0"/>
              <a:t>2. Inscrire son action dans le cadre des principes fondamentaux du système éducatif et dans le cadre règlementaire de l’école</a:t>
            </a:r>
          </a:p>
          <a:p>
            <a:pPr marL="514350" indent="-514350">
              <a:buNone/>
            </a:pPr>
            <a:r>
              <a:rPr lang="fr-FR" sz="2400" dirty="0" smtClean="0"/>
              <a:t>3. Connaître les élèves et les processus d’apprentissage, connaître les concepts fondamentaux de la psychologie de l’enfant, de l’adolescent et du jeune adulte</a:t>
            </a:r>
          </a:p>
          <a:p>
            <a:pPr marL="514350" indent="-514350">
              <a:buNone/>
            </a:pPr>
            <a:r>
              <a:rPr lang="fr-FR" sz="2400" dirty="0" smtClean="0"/>
              <a:t>4. Prendre en compte la diversité des élèves</a:t>
            </a:r>
          </a:p>
          <a:p>
            <a:pPr>
              <a:buNone/>
            </a:pPr>
            <a:r>
              <a:rPr lang="fr-FR" sz="2400" dirty="0" smtClean="0"/>
              <a:t>        Personnes ressources</a:t>
            </a:r>
          </a:p>
          <a:p>
            <a:pPr>
              <a:buNone/>
            </a:pPr>
            <a:r>
              <a:rPr lang="fr-FR" sz="2400" dirty="0" smtClean="0"/>
              <a:t>        Décrochage scolaire</a:t>
            </a:r>
          </a:p>
          <a:p>
            <a:pPr marL="457200" indent="-457200">
              <a:buNone/>
            </a:pPr>
            <a:r>
              <a:rPr lang="fr-FR" sz="2400" dirty="0" smtClean="0"/>
              <a:t>5. Accompagner les élèves dans leur parcours de formation</a:t>
            </a:r>
          </a:p>
          <a:p>
            <a:pPr>
              <a:buNone/>
            </a:pPr>
            <a:r>
              <a:rPr lang="fr-FR" sz="2400" dirty="0" smtClean="0"/>
              <a:t>        Maîtrise du socle commun</a:t>
            </a:r>
          </a:p>
          <a:p>
            <a:pPr>
              <a:buNone/>
            </a:pPr>
            <a:r>
              <a:rPr lang="fr-FR" sz="2400" dirty="0" smtClean="0"/>
              <a:t>        Participation aux différents conseils</a:t>
            </a:r>
          </a:p>
          <a:p>
            <a:pPr>
              <a:buNone/>
            </a:pPr>
            <a:r>
              <a:rPr lang="fr-FR" sz="2400" dirty="0" smtClean="0"/>
              <a:t>6. Agir en éducateur responsable et selon des principes éthiques</a:t>
            </a:r>
          </a:p>
          <a:p>
            <a:pPr marL="514350" indent="-514350">
              <a:buAutoNum type="arabicPeriod"/>
            </a:pPr>
            <a:endParaRPr lang="fr-FR" sz="2400" dirty="0" smtClean="0"/>
          </a:p>
          <a:p>
            <a:pPr marL="514350" indent="-514350">
              <a:buNone/>
            </a:pPr>
            <a:endParaRPr lang="fr-F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dirty="0" smtClean="0"/>
              <a:t>Les compétences communes</a:t>
            </a:r>
            <a:endParaRPr lang="fr-FR" sz="4000" dirty="0"/>
          </a:p>
        </p:txBody>
      </p:sp>
      <p:sp>
        <p:nvSpPr>
          <p:cNvPr id="4" name="Espace réservé du pied de page 3"/>
          <p:cNvSpPr>
            <a:spLocks noGrp="1"/>
          </p:cNvSpPr>
          <p:nvPr>
            <p:ph type="ftr" sz="quarter" idx="11"/>
          </p:nvPr>
        </p:nvSpPr>
        <p:spPr/>
        <p:txBody>
          <a:bodyPr/>
          <a:lstStyle/>
          <a:p>
            <a:r>
              <a:rPr lang="fr-FR" smtClean="0"/>
              <a:t>Groupe de Recherche et de Formation Documentation   Martinique décembre 2013</a:t>
            </a:r>
            <a:endParaRPr lang="fr-FR"/>
          </a:p>
        </p:txBody>
      </p:sp>
      <p:sp>
        <p:nvSpPr>
          <p:cNvPr id="3" name="Espace réservé du contenu 2"/>
          <p:cNvSpPr>
            <a:spLocks noGrp="1"/>
          </p:cNvSpPr>
          <p:nvPr>
            <p:ph sz="quarter" idx="1"/>
          </p:nvPr>
        </p:nvSpPr>
        <p:spPr/>
        <p:txBody>
          <a:bodyPr>
            <a:normAutofit lnSpcReduction="10000"/>
          </a:bodyPr>
          <a:lstStyle/>
          <a:p>
            <a:pPr>
              <a:buNone/>
            </a:pPr>
            <a:r>
              <a:rPr lang="fr-FR" sz="2200" dirty="0" smtClean="0"/>
              <a:t>7. Maîtriser la langue française à des fins de communication</a:t>
            </a:r>
          </a:p>
          <a:p>
            <a:pPr>
              <a:buNone/>
            </a:pPr>
            <a:r>
              <a:rPr lang="fr-FR" sz="2200" dirty="0" smtClean="0"/>
              <a:t>8. Utiliser une langue vivante étrangère dans les situations exigées par son métier</a:t>
            </a:r>
          </a:p>
          <a:p>
            <a:pPr>
              <a:buNone/>
            </a:pPr>
            <a:r>
              <a:rPr lang="fr-FR" sz="2200" dirty="0" smtClean="0"/>
              <a:t>9. Intégrer les éléments de la culture numérique nécessaire à l’exercice de son métier</a:t>
            </a:r>
          </a:p>
          <a:p>
            <a:pPr>
              <a:buNone/>
            </a:pPr>
            <a:r>
              <a:rPr lang="fr-FR" sz="2200" dirty="0" smtClean="0"/>
              <a:t>10. Coopérer au sein d’une équipe</a:t>
            </a:r>
          </a:p>
          <a:p>
            <a:pPr>
              <a:buNone/>
            </a:pPr>
            <a:r>
              <a:rPr lang="fr-FR" sz="2200" dirty="0" smtClean="0"/>
              <a:t>11. Contribuer à l’action de la communauté éducative</a:t>
            </a:r>
          </a:p>
          <a:p>
            <a:pPr>
              <a:buNone/>
            </a:pPr>
            <a:r>
              <a:rPr lang="fr-FR" sz="2400" dirty="0" smtClean="0"/>
              <a:t>12. Coopérer avec les parents</a:t>
            </a:r>
          </a:p>
          <a:p>
            <a:pPr>
              <a:buNone/>
            </a:pPr>
            <a:r>
              <a:rPr lang="fr-FR" sz="2400" dirty="0" smtClean="0"/>
              <a:t>13. Coopérer avec les partenaires de l’école</a:t>
            </a:r>
          </a:p>
          <a:p>
            <a:pPr>
              <a:buNone/>
            </a:pPr>
            <a:r>
              <a:rPr lang="fr-FR" sz="2400" dirty="0" smtClean="0"/>
              <a:t>14. S’engager dans une démarche individuelle et collective de développement professionnel</a:t>
            </a:r>
          </a:p>
          <a:p>
            <a:pPr>
              <a:buNone/>
            </a:pPr>
            <a:endParaRPr lang="fr-FR" sz="2200" dirty="0" smtClean="0"/>
          </a:p>
          <a:p>
            <a:pPr>
              <a:buNone/>
            </a:pPr>
            <a:endParaRPr lang="fr-FR" sz="2200" dirty="0" smtClean="0"/>
          </a:p>
          <a:p>
            <a:pPr>
              <a:buNone/>
            </a:pPr>
            <a:endParaRPr lang="fr-FR" dirty="0" smtClean="0"/>
          </a:p>
          <a:p>
            <a:pPr>
              <a:buNone/>
            </a:pPr>
            <a:endParaRPr lang="fr-FR" dirty="0" smtClean="0"/>
          </a:p>
          <a:p>
            <a:pPr>
              <a:buNone/>
            </a:pPr>
            <a:endParaRPr lang="fr-FR" dirty="0" smtClean="0"/>
          </a:p>
          <a:p>
            <a:pPr>
              <a:buNone/>
            </a:pPr>
            <a:endParaRPr lang="fr-FR" dirty="0" smtClean="0"/>
          </a:p>
          <a:p>
            <a:pPr>
              <a:buNone/>
            </a:pPr>
            <a:endParaRPr lang="fr-F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Des compétences communes à tous les professeurs</a:t>
            </a:r>
            <a:endParaRPr lang="fr-FR" dirty="0"/>
          </a:p>
        </p:txBody>
      </p:sp>
      <p:sp>
        <p:nvSpPr>
          <p:cNvPr id="4" name="Espace réservé du pied de page 3"/>
          <p:cNvSpPr>
            <a:spLocks noGrp="1"/>
          </p:cNvSpPr>
          <p:nvPr>
            <p:ph type="ftr" sz="quarter" idx="11"/>
          </p:nvPr>
        </p:nvSpPr>
        <p:spPr/>
        <p:txBody>
          <a:bodyPr/>
          <a:lstStyle/>
          <a:p>
            <a:r>
              <a:rPr lang="fr-FR" smtClean="0"/>
              <a:t>Groupe de Recherche et de Formation Documentation   Martinique décembre 2013</a:t>
            </a:r>
            <a:endParaRPr lang="fr-FR"/>
          </a:p>
        </p:txBody>
      </p:sp>
      <p:sp>
        <p:nvSpPr>
          <p:cNvPr id="3" name="Espace réservé du contenu 2"/>
          <p:cNvSpPr>
            <a:spLocks noGrp="1"/>
          </p:cNvSpPr>
          <p:nvPr>
            <p:ph sz="quarter" idx="1"/>
          </p:nvPr>
        </p:nvSpPr>
        <p:spPr/>
        <p:txBody>
          <a:bodyPr>
            <a:normAutofit/>
          </a:bodyPr>
          <a:lstStyle/>
          <a:p>
            <a:pPr>
              <a:buNone/>
            </a:pPr>
            <a:r>
              <a:rPr lang="fr-FR" sz="2600" dirty="0" smtClean="0"/>
              <a:t>- Maîtriser </a:t>
            </a:r>
            <a:r>
              <a:rPr lang="fr-FR" sz="2600" dirty="0"/>
              <a:t>les savoirs disciplinaires et leur didactique </a:t>
            </a:r>
          </a:p>
          <a:p>
            <a:pPr>
              <a:buNone/>
            </a:pPr>
            <a:r>
              <a:rPr lang="fr-FR" sz="2600" dirty="0" smtClean="0"/>
              <a:t>- Maîtriser </a:t>
            </a:r>
            <a:r>
              <a:rPr lang="fr-FR" sz="2600" dirty="0"/>
              <a:t>la langue française dans le cadre de son enseignement </a:t>
            </a:r>
            <a:endParaRPr lang="fr-FR" sz="2600" dirty="0" smtClean="0"/>
          </a:p>
          <a:p>
            <a:pPr>
              <a:buNone/>
            </a:pPr>
            <a:r>
              <a:rPr lang="fr-FR" sz="2600" dirty="0" smtClean="0"/>
              <a:t>- Construire</a:t>
            </a:r>
            <a:r>
              <a:rPr lang="fr-FR" sz="2600" dirty="0"/>
              <a:t>, mettre en œuvre et animer des situations d’enseignement et d’apprentissage prenant en compte la diversité des élèves </a:t>
            </a:r>
            <a:endParaRPr lang="fr-FR" sz="2600" dirty="0" smtClean="0"/>
          </a:p>
          <a:p>
            <a:pPr>
              <a:buNone/>
            </a:pPr>
            <a:r>
              <a:rPr lang="fr-FR" sz="2600" dirty="0" smtClean="0"/>
              <a:t>- Organiser </a:t>
            </a:r>
            <a:r>
              <a:rPr lang="fr-FR" sz="2600" dirty="0"/>
              <a:t>et assurer un mode de fonctionnement du groupe favorisant l’apprentissage et la socialisation des élèves </a:t>
            </a:r>
            <a:endParaRPr lang="fr-FR" sz="2600" dirty="0" smtClean="0"/>
          </a:p>
          <a:p>
            <a:pPr>
              <a:buNone/>
            </a:pPr>
            <a:endParaRPr lang="fr-FR" sz="2600" dirty="0" smtClean="0"/>
          </a:p>
          <a:p>
            <a:pPr>
              <a:buNone/>
            </a:pPr>
            <a:endParaRPr lang="fr-F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Des compétences communes à tous les professeurs</a:t>
            </a:r>
            <a:endParaRPr lang="fr-FR" dirty="0"/>
          </a:p>
        </p:txBody>
      </p:sp>
      <p:sp>
        <p:nvSpPr>
          <p:cNvPr id="4" name="Espace réservé du pied de page 3"/>
          <p:cNvSpPr>
            <a:spLocks noGrp="1"/>
          </p:cNvSpPr>
          <p:nvPr>
            <p:ph type="ftr" sz="quarter" idx="11"/>
          </p:nvPr>
        </p:nvSpPr>
        <p:spPr/>
        <p:txBody>
          <a:bodyPr/>
          <a:lstStyle/>
          <a:p>
            <a:r>
              <a:rPr lang="fr-FR" smtClean="0"/>
              <a:t>Groupe de Recherche et de Formation Documentation   Martinique décembre 2013</a:t>
            </a:r>
            <a:endParaRPr lang="fr-FR"/>
          </a:p>
        </p:txBody>
      </p:sp>
      <p:sp>
        <p:nvSpPr>
          <p:cNvPr id="3" name="Espace réservé du contenu 2"/>
          <p:cNvSpPr>
            <a:spLocks noGrp="1"/>
          </p:cNvSpPr>
          <p:nvPr>
            <p:ph sz="quarter" idx="1"/>
          </p:nvPr>
        </p:nvSpPr>
        <p:spPr>
          <a:xfrm>
            <a:off x="612648" y="1500174"/>
            <a:ext cx="8153400" cy="4595826"/>
          </a:xfrm>
        </p:spPr>
        <p:txBody>
          <a:bodyPr>
            <a:noAutofit/>
          </a:bodyPr>
          <a:lstStyle/>
          <a:p>
            <a:pPr algn="just">
              <a:buNone/>
            </a:pPr>
            <a:r>
              <a:rPr lang="fr-FR" sz="1800" dirty="0"/>
              <a:t>Au sein de l’équipe pédagogique, les professeurs accompagnent chaque élève dans la construction de son </a:t>
            </a:r>
            <a:r>
              <a:rPr lang="fr-FR" sz="1800" b="1" dirty="0"/>
              <a:t>parcours de formation</a:t>
            </a:r>
            <a:r>
              <a:rPr lang="fr-FR" sz="1800" dirty="0"/>
              <a:t>. Afin que leur enseignement favorise et soutienne les processus d’acquisition de connaissances, de savoir-faire et d’attitudes, ils prennent en compte les concepts fondamentaux relatifs au développement de l’enfant et de l’adolescent et aux mécanismes d’apprentissage ainsi que les résultats de la </a:t>
            </a:r>
            <a:r>
              <a:rPr lang="fr-FR" sz="1800" dirty="0" smtClean="0"/>
              <a:t>recherche </a:t>
            </a:r>
            <a:r>
              <a:rPr lang="fr-FR" sz="1800" dirty="0"/>
              <a:t>dans ces domaines.</a:t>
            </a:r>
          </a:p>
          <a:p>
            <a:pPr algn="just">
              <a:buNone/>
            </a:pPr>
            <a:r>
              <a:rPr lang="fr-FR" sz="1800" dirty="0" smtClean="0"/>
              <a:t>Disposant </a:t>
            </a:r>
            <a:r>
              <a:rPr lang="fr-FR" sz="1800" dirty="0"/>
              <a:t>d’une </a:t>
            </a:r>
            <a:r>
              <a:rPr lang="fr-FR" sz="1800" b="1" dirty="0"/>
              <a:t>liberté pédagogique </a:t>
            </a:r>
            <a:r>
              <a:rPr lang="fr-FR" sz="1800" dirty="0"/>
              <a:t>reconnue par la loi, ils exercent leur responsabilité dans le respect des </a:t>
            </a:r>
            <a:r>
              <a:rPr lang="fr-FR" sz="1800" b="1" dirty="0"/>
              <a:t>programmes et des instructions </a:t>
            </a:r>
            <a:r>
              <a:rPr lang="fr-FR" sz="1800" dirty="0"/>
              <a:t>du ministre de l’éducation nationale ainsi que dans le cadre du projet d’école ou d’établissement, avec le conseil et sous le contrôle des corps d’inspection et de direction.</a:t>
            </a:r>
          </a:p>
          <a:p>
            <a:pPr algn="just">
              <a:buNone/>
            </a:pPr>
            <a:r>
              <a:rPr lang="fr-FR" sz="1800" dirty="0" smtClean="0"/>
              <a:t>Les </a:t>
            </a:r>
            <a:r>
              <a:rPr lang="fr-FR" sz="1800" dirty="0"/>
              <a:t>professeurs, professionnels </a:t>
            </a:r>
            <a:r>
              <a:rPr lang="fr-FR" sz="1800" b="1" dirty="0"/>
              <a:t>porteurs de savoirs et d’une culture commune </a:t>
            </a:r>
            <a:r>
              <a:rPr lang="fr-FR" sz="1800" dirty="0" smtClean="0"/>
              <a:t>: La </a:t>
            </a:r>
            <a:r>
              <a:rPr lang="fr-FR" sz="1800" dirty="0"/>
              <a:t>maîtrise des savoirs enseignés et une solide culture générale sont la condition nécessaire de l’enseignement. Elles permettent aux professeurs des écoles d’exercer la polyvalence propre à leur métier et à tous les professeurs d’avoir une vision globale des apprentissages, en favorisant </a:t>
            </a:r>
            <a:r>
              <a:rPr lang="fr-FR" sz="1800" b="1" dirty="0"/>
              <a:t>la cohérence, la convergence et la continuité des enseignements</a:t>
            </a:r>
            <a:r>
              <a:rPr lang="fr-FR" sz="1800" dirty="0"/>
              <a:t>. </a:t>
            </a:r>
          </a:p>
          <a:p>
            <a:pPr>
              <a:buNone/>
            </a:pPr>
            <a:endParaRPr lang="fr-FR"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Les compétences spécifiques aux professeurs documentalistes</a:t>
            </a:r>
            <a:endParaRPr lang="fr-FR" dirty="0"/>
          </a:p>
        </p:txBody>
      </p:sp>
      <p:sp>
        <p:nvSpPr>
          <p:cNvPr id="4" name="Espace réservé du pied de page 3"/>
          <p:cNvSpPr>
            <a:spLocks noGrp="1"/>
          </p:cNvSpPr>
          <p:nvPr>
            <p:ph type="ftr" sz="quarter" idx="11"/>
          </p:nvPr>
        </p:nvSpPr>
        <p:spPr/>
        <p:txBody>
          <a:bodyPr/>
          <a:lstStyle/>
          <a:p>
            <a:r>
              <a:rPr lang="fr-FR" smtClean="0"/>
              <a:t>Groupe de Recherche et de Formation Documentation   Martinique décembre 2013</a:t>
            </a:r>
            <a:endParaRPr lang="fr-FR"/>
          </a:p>
        </p:txBody>
      </p:sp>
      <p:sp>
        <p:nvSpPr>
          <p:cNvPr id="3" name="Espace réservé du contenu 2"/>
          <p:cNvSpPr>
            <a:spLocks noGrp="1"/>
          </p:cNvSpPr>
          <p:nvPr>
            <p:ph sz="quarter" idx="1"/>
          </p:nvPr>
        </p:nvSpPr>
        <p:spPr/>
        <p:txBody>
          <a:bodyPr>
            <a:normAutofit lnSpcReduction="10000"/>
          </a:bodyPr>
          <a:lstStyle/>
          <a:p>
            <a:pPr algn="just">
              <a:buNone/>
            </a:pPr>
            <a:r>
              <a:rPr lang="fr-FR" sz="2800" dirty="0" smtClean="0"/>
              <a:t>Ils sont enseignants </a:t>
            </a:r>
            <a:r>
              <a:rPr lang="fr-FR" sz="2800" dirty="0"/>
              <a:t>et maîtres d’œuvre de l’acquisition par tous les élèves d’une</a:t>
            </a:r>
            <a:r>
              <a:rPr lang="fr-FR" sz="2800" b="1" dirty="0"/>
              <a:t> culture de l’information et des médias </a:t>
            </a:r>
          </a:p>
          <a:p>
            <a:pPr algn="just">
              <a:buNone/>
            </a:pPr>
            <a:r>
              <a:rPr lang="fr-FR" sz="2800" dirty="0" smtClean="0"/>
              <a:t>Ils apportent </a:t>
            </a:r>
            <a:r>
              <a:rPr lang="fr-FR" sz="2800" dirty="0"/>
              <a:t>les </a:t>
            </a:r>
            <a:r>
              <a:rPr lang="fr-FR" sz="2800" b="1" dirty="0"/>
              <a:t>aides </a:t>
            </a:r>
            <a:r>
              <a:rPr lang="fr-FR" sz="2800" dirty="0"/>
              <a:t>nécessaires aux élèves et aux professeurs, notamment pour que les apprentissages et l’enseignement prennent en compte l’éducation aux médias et à l’information. Ils</a:t>
            </a:r>
            <a:r>
              <a:rPr lang="fr-FR" sz="2800" b="1" dirty="0"/>
              <a:t> interviennent </a:t>
            </a:r>
            <a:r>
              <a:rPr lang="fr-FR" sz="2800" dirty="0"/>
              <a:t>directement auprès des élèves dans les formations et les activités pédagogiques de leur </a:t>
            </a:r>
            <a:r>
              <a:rPr lang="fr-FR" sz="2800" b="1" dirty="0"/>
              <a:t>propre initiative </a:t>
            </a:r>
            <a:r>
              <a:rPr lang="fr-FR" sz="2800" dirty="0"/>
              <a:t>ou selon les </a:t>
            </a:r>
            <a:r>
              <a:rPr lang="fr-FR" sz="2800" b="1" dirty="0"/>
              <a:t>besoins exprimés </a:t>
            </a:r>
            <a:r>
              <a:rPr lang="fr-FR" sz="2800" dirty="0"/>
              <a:t>par les professeurs de discipline. </a:t>
            </a:r>
          </a:p>
          <a:p>
            <a:endParaRPr lang="fr-F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dirty="0" smtClean="0"/>
              <a:t>Compétences spécifiques</a:t>
            </a:r>
            <a:endParaRPr lang="fr-FR" sz="4000" dirty="0"/>
          </a:p>
        </p:txBody>
      </p:sp>
      <p:sp>
        <p:nvSpPr>
          <p:cNvPr id="4" name="Espace réservé du pied de page 3"/>
          <p:cNvSpPr>
            <a:spLocks noGrp="1"/>
          </p:cNvSpPr>
          <p:nvPr>
            <p:ph type="ftr" sz="quarter" idx="11"/>
          </p:nvPr>
        </p:nvSpPr>
        <p:spPr/>
        <p:txBody>
          <a:bodyPr/>
          <a:lstStyle/>
          <a:p>
            <a:r>
              <a:rPr lang="fr-FR" smtClean="0"/>
              <a:t>Groupe de Recherche et de Formation Documentation   Martinique décembre 2013</a:t>
            </a:r>
            <a:endParaRPr lang="fr-FR"/>
          </a:p>
        </p:txBody>
      </p:sp>
      <p:sp>
        <p:nvSpPr>
          <p:cNvPr id="3" name="Espace réservé du contenu 2"/>
          <p:cNvSpPr>
            <a:spLocks noGrp="1"/>
          </p:cNvSpPr>
          <p:nvPr>
            <p:ph sz="quarter" idx="1"/>
          </p:nvPr>
        </p:nvSpPr>
        <p:spPr/>
        <p:txBody>
          <a:bodyPr>
            <a:normAutofit fontScale="85000" lnSpcReduction="20000"/>
          </a:bodyPr>
          <a:lstStyle/>
          <a:p>
            <a:pPr algn="just">
              <a:buNone/>
            </a:pPr>
            <a:r>
              <a:rPr lang="fr-FR" dirty="0" smtClean="0"/>
              <a:t>D1. Maîtriser </a:t>
            </a:r>
            <a:r>
              <a:rPr lang="fr-FR" dirty="0"/>
              <a:t>les connaissances et les compétences </a:t>
            </a:r>
            <a:r>
              <a:rPr lang="fr-FR" dirty="0" smtClean="0"/>
              <a:t>propres à </a:t>
            </a:r>
            <a:r>
              <a:rPr lang="fr-FR" b="1" dirty="0"/>
              <a:t>l’éducation aux médias et à l’information </a:t>
            </a:r>
            <a:endParaRPr lang="fr-FR" b="1" dirty="0" smtClean="0"/>
          </a:p>
          <a:p>
            <a:pPr algn="just">
              <a:buNone/>
            </a:pPr>
            <a:r>
              <a:rPr lang="fr-FR" dirty="0" smtClean="0"/>
              <a:t>Connaître :</a:t>
            </a:r>
          </a:p>
          <a:p>
            <a:pPr algn="just">
              <a:buNone/>
            </a:pPr>
            <a:r>
              <a:rPr lang="fr-FR" dirty="0" smtClean="0"/>
              <a:t>- les principaux éléments des théories de l’information et de la communication, </a:t>
            </a:r>
          </a:p>
          <a:p>
            <a:pPr algn="just">
              <a:buNone/>
            </a:pPr>
            <a:r>
              <a:rPr lang="fr-FR" dirty="0" smtClean="0"/>
              <a:t>- la règlementation en matière d’usage des outils et des ressources numériques, </a:t>
            </a:r>
          </a:p>
          <a:p>
            <a:pPr algn="just">
              <a:buNone/>
            </a:pPr>
            <a:r>
              <a:rPr lang="fr-FR" dirty="0" smtClean="0"/>
              <a:t>- le droit de l’information, </a:t>
            </a:r>
          </a:p>
          <a:p>
            <a:pPr algn="just">
              <a:buNone/>
            </a:pPr>
            <a:r>
              <a:rPr lang="fr-FR" dirty="0" smtClean="0"/>
              <a:t>- les principes et modalités de la protection des données personnelles et de la vie privée, </a:t>
            </a:r>
          </a:p>
          <a:p>
            <a:pPr algn="just">
              <a:buNone/>
            </a:pPr>
            <a:r>
              <a:rPr lang="fr-FR" dirty="0" smtClean="0"/>
              <a:t>- les concepts et analyses sociologiques des médias et de la culture</a:t>
            </a:r>
          </a:p>
          <a:p>
            <a:endParaRPr lang="fr-F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dirty="0" smtClean="0"/>
              <a:t>Compétences spécifiques</a:t>
            </a:r>
            <a:endParaRPr lang="fr-FR" sz="4000" dirty="0"/>
          </a:p>
        </p:txBody>
      </p:sp>
      <p:sp>
        <p:nvSpPr>
          <p:cNvPr id="4" name="Espace réservé du pied de page 3"/>
          <p:cNvSpPr>
            <a:spLocks noGrp="1"/>
          </p:cNvSpPr>
          <p:nvPr>
            <p:ph type="ftr" sz="quarter" idx="11"/>
          </p:nvPr>
        </p:nvSpPr>
        <p:spPr/>
        <p:txBody>
          <a:bodyPr/>
          <a:lstStyle/>
          <a:p>
            <a:r>
              <a:rPr lang="fr-FR" smtClean="0"/>
              <a:t>Groupe de Recherche et de Formation Documentation   Martinique décembre 2013</a:t>
            </a:r>
            <a:endParaRPr lang="fr-FR"/>
          </a:p>
        </p:txBody>
      </p:sp>
      <p:sp>
        <p:nvSpPr>
          <p:cNvPr id="3" name="Espace réservé du contenu 2"/>
          <p:cNvSpPr>
            <a:spLocks noGrp="1"/>
          </p:cNvSpPr>
          <p:nvPr>
            <p:ph sz="quarter" idx="1"/>
          </p:nvPr>
        </p:nvSpPr>
        <p:spPr/>
        <p:txBody>
          <a:bodyPr>
            <a:normAutofit fontScale="70000" lnSpcReduction="20000"/>
          </a:bodyPr>
          <a:lstStyle/>
          <a:p>
            <a:pPr algn="just">
              <a:buNone/>
            </a:pPr>
            <a:r>
              <a:rPr lang="fr-FR" sz="3600" dirty="0" smtClean="0"/>
              <a:t>D2. Mettre </a:t>
            </a:r>
            <a:r>
              <a:rPr lang="fr-FR" sz="3600" dirty="0"/>
              <a:t>en œuvre la</a:t>
            </a:r>
            <a:r>
              <a:rPr lang="fr-FR" sz="3600" b="1" dirty="0"/>
              <a:t> politique </a:t>
            </a:r>
            <a:r>
              <a:rPr lang="fr-FR" sz="3600" b="1" dirty="0" smtClean="0"/>
              <a:t>documentaire </a:t>
            </a:r>
            <a:r>
              <a:rPr lang="fr-FR" sz="3600" dirty="0" smtClean="0"/>
              <a:t>de </a:t>
            </a:r>
            <a:r>
              <a:rPr lang="fr-FR" sz="3600" dirty="0"/>
              <a:t>l’établissement qu’il contribue à définir </a:t>
            </a:r>
            <a:endParaRPr lang="fr-FR" sz="3600" dirty="0" smtClean="0"/>
          </a:p>
          <a:p>
            <a:pPr algn="just">
              <a:buNone/>
            </a:pPr>
            <a:r>
              <a:rPr lang="fr-FR" sz="3600" dirty="0" smtClean="0"/>
              <a:t>Les professeurs documentalistes, </a:t>
            </a:r>
            <a:r>
              <a:rPr lang="fr-FR" sz="3600" b="1" dirty="0" smtClean="0"/>
              <a:t>maîtres d’œuvre de l’organisation des ressources pédagogiques de l’établissement et de leur mise à disposition</a:t>
            </a:r>
          </a:p>
          <a:p>
            <a:pPr algn="just">
              <a:buNone/>
            </a:pPr>
            <a:r>
              <a:rPr lang="fr-FR" sz="3600" dirty="0"/>
              <a:t>En relation avec les autres membres de la communauté éducative et dans le cadre du projet d’établissement, les professeurs documentalistes proposent une politique documentaire au chef d’établissement et participent à sa mise en œuvre dans l’établissement et dans son environnement numérique. Cette politique a pour objectif principal de permettre à tous les élèves d’accéder aux informations et aux ressources nécessaires à leur formation. </a:t>
            </a:r>
            <a:endParaRPr lang="fr-FR" sz="3600" dirty="0" smtClean="0"/>
          </a:p>
          <a:p>
            <a:pPr algn="just">
              <a:buNone/>
            </a:pPr>
            <a:endParaRPr lang="fr-F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200" dirty="0" smtClean="0"/>
              <a:t>D2. Mettre en œuvre la</a:t>
            </a:r>
            <a:r>
              <a:rPr lang="fr-FR" sz="3200" b="1" dirty="0" smtClean="0"/>
              <a:t> politique documentaire </a:t>
            </a:r>
            <a:r>
              <a:rPr lang="fr-FR" sz="3200" dirty="0" smtClean="0"/>
              <a:t>de l’établissement qu’il contribue à définir</a:t>
            </a:r>
            <a:endParaRPr lang="fr-FR" sz="3200" dirty="0"/>
          </a:p>
        </p:txBody>
      </p:sp>
      <p:sp>
        <p:nvSpPr>
          <p:cNvPr id="4" name="Espace réservé du pied de page 3"/>
          <p:cNvSpPr>
            <a:spLocks noGrp="1"/>
          </p:cNvSpPr>
          <p:nvPr>
            <p:ph type="ftr" sz="quarter" idx="11"/>
          </p:nvPr>
        </p:nvSpPr>
        <p:spPr/>
        <p:txBody>
          <a:bodyPr/>
          <a:lstStyle/>
          <a:p>
            <a:r>
              <a:rPr lang="fr-FR" smtClean="0"/>
              <a:t>Groupe de Recherche et de Formation Documentation   Martinique décembre 2013</a:t>
            </a:r>
            <a:endParaRPr lang="fr-FR"/>
          </a:p>
        </p:txBody>
      </p:sp>
      <p:sp>
        <p:nvSpPr>
          <p:cNvPr id="3" name="Espace réservé du contenu 2"/>
          <p:cNvSpPr>
            <a:spLocks noGrp="1"/>
          </p:cNvSpPr>
          <p:nvPr>
            <p:ph sz="quarter" idx="1"/>
          </p:nvPr>
        </p:nvSpPr>
        <p:spPr/>
        <p:txBody>
          <a:bodyPr>
            <a:normAutofit lnSpcReduction="10000"/>
          </a:bodyPr>
          <a:lstStyle/>
          <a:p>
            <a:pPr algn="just">
              <a:buNone/>
            </a:pPr>
            <a:r>
              <a:rPr lang="fr-FR" sz="2700" dirty="0" smtClean="0"/>
              <a:t>- </a:t>
            </a:r>
            <a:r>
              <a:rPr lang="fr-FR" sz="2700" b="1" dirty="0" smtClean="0"/>
              <a:t>Maîtriser </a:t>
            </a:r>
            <a:r>
              <a:rPr lang="fr-FR" sz="2700" b="1" dirty="0"/>
              <a:t>les connaissances et les compétences </a:t>
            </a:r>
            <a:r>
              <a:rPr lang="fr-FR" sz="2700" b="1" dirty="0" smtClean="0"/>
              <a:t>bibliothéconomiques </a:t>
            </a:r>
            <a:r>
              <a:rPr lang="fr-FR" sz="2700" dirty="0" smtClean="0"/>
              <a:t>: </a:t>
            </a:r>
            <a:r>
              <a:rPr lang="fr-FR" sz="2700" dirty="0"/>
              <a:t>gestion d’une organisation documentaire et d’un système d’information, fonctionnement de bibliothèques publiques ou centres de documentation, politique d’acquisition, veille stratégique, accueil et accompagnement des publics, animation et formation, politique de lecture, évaluation</a:t>
            </a:r>
            <a:r>
              <a:rPr lang="fr-FR" sz="2700" dirty="0" smtClean="0"/>
              <a:t>.</a:t>
            </a:r>
          </a:p>
          <a:p>
            <a:pPr algn="just">
              <a:buNone/>
            </a:pPr>
            <a:endParaRPr lang="fr-FR" sz="2700" dirty="0" smtClean="0"/>
          </a:p>
          <a:p>
            <a:pPr algn="just">
              <a:buNone/>
            </a:pPr>
            <a:r>
              <a:rPr lang="fr-FR" sz="2700" dirty="0" smtClean="0"/>
              <a:t>- </a:t>
            </a:r>
            <a:r>
              <a:rPr lang="fr-FR" sz="2700" b="1" dirty="0" smtClean="0"/>
              <a:t>Recenser </a:t>
            </a:r>
            <a:r>
              <a:rPr lang="fr-FR" sz="2700" b="1" dirty="0"/>
              <a:t>et analyser les besoins </a:t>
            </a:r>
            <a:r>
              <a:rPr lang="fr-FR" sz="2700" dirty="0"/>
              <a:t>de la communauté éducative en ressources documentaires et informationnelles. </a:t>
            </a:r>
          </a:p>
          <a:p>
            <a:pPr>
              <a:buNone/>
            </a:pPr>
            <a:endParaRPr lang="fr-F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Compétences spécifiques</a:t>
            </a:r>
            <a:endParaRPr lang="fr-FR" dirty="0"/>
          </a:p>
        </p:txBody>
      </p:sp>
      <p:sp>
        <p:nvSpPr>
          <p:cNvPr id="4" name="Espace réservé du pied de page 3"/>
          <p:cNvSpPr>
            <a:spLocks noGrp="1"/>
          </p:cNvSpPr>
          <p:nvPr>
            <p:ph type="ftr" sz="quarter" idx="11"/>
          </p:nvPr>
        </p:nvSpPr>
        <p:spPr/>
        <p:txBody>
          <a:bodyPr/>
          <a:lstStyle/>
          <a:p>
            <a:r>
              <a:rPr lang="fr-FR" smtClean="0"/>
              <a:t>Groupe de Recherche et de Formation Documentation   Martinique décembre 2013</a:t>
            </a:r>
            <a:endParaRPr lang="fr-FR"/>
          </a:p>
        </p:txBody>
      </p:sp>
      <p:sp>
        <p:nvSpPr>
          <p:cNvPr id="3" name="Espace réservé du contenu 2"/>
          <p:cNvSpPr>
            <a:spLocks noGrp="1"/>
          </p:cNvSpPr>
          <p:nvPr>
            <p:ph sz="quarter" idx="1"/>
          </p:nvPr>
        </p:nvSpPr>
        <p:spPr/>
        <p:txBody>
          <a:bodyPr>
            <a:normAutofit fontScale="55000" lnSpcReduction="20000"/>
          </a:bodyPr>
          <a:lstStyle/>
          <a:p>
            <a:pPr>
              <a:buNone/>
            </a:pPr>
            <a:r>
              <a:rPr lang="fr-FR" sz="4400" dirty="0" smtClean="0"/>
              <a:t>D3. Assurer </a:t>
            </a:r>
            <a:r>
              <a:rPr lang="fr-FR" sz="4400" dirty="0"/>
              <a:t>la responsabilité du centre de ressources et de la diffusion de l’information au sein de </a:t>
            </a:r>
            <a:r>
              <a:rPr lang="fr-FR" sz="4400" dirty="0" smtClean="0"/>
              <a:t>l’établissement : </a:t>
            </a:r>
          </a:p>
          <a:p>
            <a:pPr>
              <a:buNone/>
            </a:pPr>
            <a:endParaRPr lang="fr-FR" sz="4000" dirty="0" smtClean="0"/>
          </a:p>
          <a:p>
            <a:pPr>
              <a:buNone/>
            </a:pPr>
            <a:r>
              <a:rPr lang="fr-FR" sz="4000" dirty="0" smtClean="0"/>
              <a:t>- Organiser </a:t>
            </a:r>
            <a:r>
              <a:rPr lang="fr-FR" sz="4000" dirty="0"/>
              <a:t>et gérer le centre de documentation et d’information </a:t>
            </a:r>
            <a:endParaRPr lang="fr-FR" sz="4000" dirty="0" smtClean="0"/>
          </a:p>
          <a:p>
            <a:pPr>
              <a:buFontTx/>
              <a:buChar char="-"/>
            </a:pPr>
            <a:endParaRPr lang="fr-FR" sz="4000" dirty="0" smtClean="0"/>
          </a:p>
          <a:p>
            <a:pPr>
              <a:buNone/>
            </a:pPr>
            <a:r>
              <a:rPr lang="fr-FR" sz="4000" dirty="0" smtClean="0"/>
              <a:t>- Organiser</a:t>
            </a:r>
            <a:r>
              <a:rPr lang="fr-FR" sz="4000" dirty="0"/>
              <a:t>, en liaison avec l’équipe pédagogique et éducative, la complémentarité des espaces de </a:t>
            </a:r>
            <a:r>
              <a:rPr lang="fr-FR" sz="4000" dirty="0" smtClean="0"/>
              <a:t>travail</a:t>
            </a:r>
          </a:p>
          <a:p>
            <a:pPr>
              <a:buFontTx/>
              <a:buChar char="-"/>
            </a:pPr>
            <a:endParaRPr lang="fr-FR" sz="4000" dirty="0" smtClean="0"/>
          </a:p>
          <a:p>
            <a:pPr>
              <a:buNone/>
            </a:pPr>
            <a:r>
              <a:rPr lang="fr-FR" sz="4000" dirty="0" smtClean="0"/>
              <a:t>- Maîtriser </a:t>
            </a:r>
            <a:r>
              <a:rPr lang="fr-FR" sz="4000" dirty="0"/>
              <a:t>les différentes étapes du traitement documentaire, les fonctionnalités des logiciels documentaires ainsi que les principes de fonctionnement des outils de recherche d’informations</a:t>
            </a:r>
            <a:r>
              <a:rPr lang="fr-FR" sz="4000" dirty="0" smtClean="0"/>
              <a:t>.</a:t>
            </a:r>
          </a:p>
          <a:p>
            <a:pPr>
              <a:buFontTx/>
              <a:buChar char="-"/>
            </a:pPr>
            <a:endParaRPr lang="fr-FR" dirty="0"/>
          </a:p>
          <a:p>
            <a:pPr>
              <a:buNone/>
            </a:pPr>
            <a:endParaRPr lang="fr-F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2200" dirty="0" smtClean="0"/>
              <a:t/>
            </a:r>
            <a:br>
              <a:rPr lang="fr-FR" sz="2200" dirty="0" smtClean="0"/>
            </a:br>
            <a:r>
              <a:rPr lang="fr-FR" sz="2200" dirty="0" smtClean="0"/>
              <a:t/>
            </a:r>
            <a:br>
              <a:rPr lang="fr-FR" sz="2200" dirty="0" smtClean="0"/>
            </a:br>
            <a:r>
              <a:rPr lang="fr-FR" sz="2200" dirty="0" smtClean="0"/>
              <a:t>D3. Assurer la responsabilité du centre de ressources et de la diffusion de l’information au sein de l’établissement </a:t>
            </a:r>
            <a:r>
              <a:rPr lang="fr-FR" dirty="0" smtClean="0"/>
              <a:t/>
            </a:r>
            <a:br>
              <a:rPr lang="fr-FR" dirty="0" smtClean="0"/>
            </a:br>
            <a:endParaRPr lang="fr-FR" dirty="0"/>
          </a:p>
        </p:txBody>
      </p:sp>
      <p:sp>
        <p:nvSpPr>
          <p:cNvPr id="3" name="Espace réservé du pied de page 2"/>
          <p:cNvSpPr>
            <a:spLocks noGrp="1"/>
          </p:cNvSpPr>
          <p:nvPr>
            <p:ph type="ftr" sz="quarter" idx="11"/>
          </p:nvPr>
        </p:nvSpPr>
        <p:spPr/>
        <p:txBody>
          <a:bodyPr/>
          <a:lstStyle/>
          <a:p>
            <a:r>
              <a:rPr lang="fr-FR" smtClean="0"/>
              <a:t>Groupe de Recherche et de Formation Documentation   Martinique décembre 2013</a:t>
            </a:r>
            <a:endParaRPr lang="fr-FR"/>
          </a:p>
        </p:txBody>
      </p:sp>
      <p:sp>
        <p:nvSpPr>
          <p:cNvPr id="4" name="Espace réservé du contenu 3"/>
          <p:cNvSpPr>
            <a:spLocks noGrp="1"/>
          </p:cNvSpPr>
          <p:nvPr>
            <p:ph sz="quarter" idx="1"/>
          </p:nvPr>
        </p:nvSpPr>
        <p:spPr/>
        <p:txBody>
          <a:bodyPr>
            <a:normAutofit/>
          </a:bodyPr>
          <a:lstStyle/>
          <a:p>
            <a:pPr>
              <a:buNone/>
            </a:pPr>
            <a:endParaRPr lang="fr-FR" sz="3200" dirty="0" smtClean="0"/>
          </a:p>
          <a:p>
            <a:pPr>
              <a:buNone/>
            </a:pPr>
            <a:r>
              <a:rPr lang="fr-FR" sz="2400" dirty="0" smtClean="0"/>
              <a:t>- Participer à la définition du volet numérique du projet d’établissement et faciliter l’intégration des ressources numériques dans les pratiques pédagogiques, notamment lors des travaux interdisciplinaires.</a:t>
            </a:r>
          </a:p>
          <a:p>
            <a:pPr>
              <a:buFontTx/>
              <a:buChar char="-"/>
            </a:pPr>
            <a:endParaRPr lang="fr-FR" sz="2400" dirty="0" smtClean="0"/>
          </a:p>
          <a:p>
            <a:pPr>
              <a:buNone/>
            </a:pPr>
            <a:r>
              <a:rPr lang="fr-FR" sz="2400" dirty="0" smtClean="0"/>
              <a:t> - Agir au sein d’un réseau de documentation scolaire en vue d’assurer des relations entre les niveaux d’enseignement et d’optimiser leurs ressources.</a:t>
            </a:r>
          </a:p>
          <a:p>
            <a:endParaRPr lang="fr-F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dirty="0" smtClean="0"/>
              <a:t>Compétences spécifiques</a:t>
            </a:r>
            <a:endParaRPr lang="fr-FR" sz="4000" dirty="0"/>
          </a:p>
        </p:txBody>
      </p:sp>
      <p:sp>
        <p:nvSpPr>
          <p:cNvPr id="4" name="Espace réservé du pied de page 3"/>
          <p:cNvSpPr>
            <a:spLocks noGrp="1"/>
          </p:cNvSpPr>
          <p:nvPr>
            <p:ph type="ftr" sz="quarter" idx="11"/>
          </p:nvPr>
        </p:nvSpPr>
        <p:spPr/>
        <p:txBody>
          <a:bodyPr/>
          <a:lstStyle/>
          <a:p>
            <a:r>
              <a:rPr lang="fr-FR" smtClean="0"/>
              <a:t>Groupe de Recherche et de Formation Documentation   Martinique décembre 2013</a:t>
            </a:r>
            <a:endParaRPr lang="fr-FR"/>
          </a:p>
        </p:txBody>
      </p:sp>
      <p:sp>
        <p:nvSpPr>
          <p:cNvPr id="3" name="Espace réservé du contenu 2"/>
          <p:cNvSpPr>
            <a:spLocks noGrp="1"/>
          </p:cNvSpPr>
          <p:nvPr>
            <p:ph sz="quarter" idx="1"/>
          </p:nvPr>
        </p:nvSpPr>
        <p:spPr/>
        <p:txBody>
          <a:bodyPr>
            <a:normAutofit fontScale="62500" lnSpcReduction="20000"/>
          </a:bodyPr>
          <a:lstStyle/>
          <a:p>
            <a:pPr algn="just">
              <a:buNone/>
            </a:pPr>
            <a:r>
              <a:rPr lang="fr-FR" sz="3800" dirty="0" smtClean="0"/>
              <a:t>D4. Contribuer </a:t>
            </a:r>
            <a:r>
              <a:rPr lang="fr-FR" sz="3800" dirty="0"/>
              <a:t>à </a:t>
            </a:r>
            <a:r>
              <a:rPr lang="fr-FR" sz="3800" b="1" dirty="0"/>
              <a:t>l’ouverture de l’établissement </a:t>
            </a:r>
            <a:r>
              <a:rPr lang="fr-FR" sz="3800" dirty="0"/>
              <a:t>scolaire sur l’environnement éducatif</a:t>
            </a:r>
            <a:r>
              <a:rPr lang="fr-FR" sz="3800" dirty="0" smtClean="0"/>
              <a:t>, culturel </a:t>
            </a:r>
            <a:r>
              <a:rPr lang="fr-FR" sz="3800" dirty="0"/>
              <a:t>et professionnel, local et régional, national, européen et international </a:t>
            </a:r>
            <a:endParaRPr lang="fr-FR" sz="3800" dirty="0" smtClean="0"/>
          </a:p>
          <a:p>
            <a:pPr algn="just">
              <a:buNone/>
            </a:pPr>
            <a:endParaRPr lang="fr-FR" dirty="0" smtClean="0"/>
          </a:p>
          <a:p>
            <a:pPr algn="just">
              <a:buNone/>
            </a:pPr>
            <a:r>
              <a:rPr lang="fr-FR" sz="3400" dirty="0" smtClean="0"/>
              <a:t>- Concourir </a:t>
            </a:r>
            <a:r>
              <a:rPr lang="fr-FR" sz="3400" dirty="0"/>
              <a:t>à la définition du </a:t>
            </a:r>
            <a:r>
              <a:rPr lang="fr-FR" sz="3400" dirty="0" smtClean="0"/>
              <a:t>Programme d’action culturelle de l’établissement</a:t>
            </a:r>
          </a:p>
          <a:p>
            <a:pPr algn="just">
              <a:buNone/>
            </a:pPr>
            <a:endParaRPr lang="fr-FR" sz="3400" dirty="0" smtClean="0"/>
          </a:p>
          <a:p>
            <a:pPr algn="just">
              <a:buNone/>
            </a:pPr>
            <a:r>
              <a:rPr lang="fr-FR" sz="3400" dirty="0" smtClean="0"/>
              <a:t>- Mettre en place de projets</a:t>
            </a:r>
            <a:r>
              <a:rPr lang="fr-FR" sz="3400" dirty="0"/>
              <a:t> qui stimulent l’intérêt pour la lecture, la découverte des cultures artistique (et des différentes formes d’art), scientifique et technique et développer une politique de lecture en relation avec les professeurs, en s’appuyant notamment sur la connaissance de la littérature générale et de jeunesse</a:t>
            </a:r>
            <a:r>
              <a:rPr lang="fr-FR" sz="3400" dirty="0" smtClean="0"/>
              <a:t>.</a:t>
            </a:r>
          </a:p>
          <a:p>
            <a:pPr algn="just">
              <a:buNone/>
            </a:pPr>
            <a:endParaRPr lang="fr-FR" sz="3400" dirty="0" smtClean="0"/>
          </a:p>
          <a:p>
            <a:pPr algn="just">
              <a:buNone/>
            </a:pPr>
            <a:r>
              <a:rPr lang="fr-FR" sz="3400" dirty="0" smtClean="0"/>
              <a:t>- Savoir </a:t>
            </a:r>
            <a:r>
              <a:rPr lang="fr-FR" sz="3400" dirty="0"/>
              <a:t>utiliser les outils et les </a:t>
            </a:r>
            <a:r>
              <a:rPr lang="fr-FR" sz="3400" dirty="0" smtClean="0"/>
              <a:t>dispositifs numériques.</a:t>
            </a:r>
          </a:p>
          <a:p>
            <a:pPr>
              <a:buNone/>
            </a:pPr>
            <a:endParaRPr lang="fr-FR" dirty="0"/>
          </a:p>
          <a:p>
            <a:pPr>
              <a:buNone/>
            </a:pPr>
            <a:endParaRPr lang="fr-F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p:txBody>
          <a:bodyPr/>
          <a:lstStyle/>
          <a:p>
            <a:r>
              <a:rPr lang="fr-FR" smtClean="0"/>
              <a:t>Groupe de Recherche et de Formation Documentation   Martinique décembre 2013</a:t>
            </a:r>
            <a:endParaRPr lang="fr-FR"/>
          </a:p>
        </p:txBody>
      </p:sp>
      <p:sp>
        <p:nvSpPr>
          <p:cNvPr id="3" name="Espace réservé du contenu 2"/>
          <p:cNvSpPr>
            <a:spLocks noGrp="1"/>
          </p:cNvSpPr>
          <p:nvPr>
            <p:ph sz="quarter" idx="1"/>
          </p:nvPr>
        </p:nvSpPr>
        <p:spPr/>
        <p:txBody>
          <a:bodyPr>
            <a:normAutofit/>
          </a:bodyPr>
          <a:lstStyle/>
          <a:p>
            <a:pPr algn="ctr">
              <a:buNone/>
            </a:pPr>
            <a:endParaRPr lang="fr-FR" dirty="0" smtClean="0"/>
          </a:p>
          <a:p>
            <a:pPr algn="ctr">
              <a:buNone/>
            </a:pPr>
            <a:endParaRPr lang="fr-FR" dirty="0"/>
          </a:p>
          <a:p>
            <a:pPr algn="ctr">
              <a:buNone/>
            </a:pPr>
            <a:r>
              <a:rPr lang="fr-FR" sz="5400" dirty="0" smtClean="0"/>
              <a:t>Merci pour votre écoute</a:t>
            </a:r>
            <a:endParaRPr lang="fr-FR" sz="5400"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édian">
  <a:themeElements>
    <a:clrScheme name="Mé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é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é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101</TotalTime>
  <Words>892</Words>
  <Application>Microsoft Office PowerPoint</Application>
  <PresentationFormat>Affichage à l'écran (4:3)</PresentationFormat>
  <Paragraphs>106</Paragraphs>
  <Slides>15</Slides>
  <Notes>1</Notes>
  <HiddenSlides>0</HiddenSlides>
  <MMClips>0</MMClips>
  <ScaleCrop>false</ScaleCrop>
  <HeadingPairs>
    <vt:vector size="4" baseType="variant">
      <vt:variant>
        <vt:lpstr>Thème</vt:lpstr>
      </vt:variant>
      <vt:variant>
        <vt:i4>1</vt:i4>
      </vt:variant>
      <vt:variant>
        <vt:lpstr>Titres des diapositives</vt:lpstr>
      </vt:variant>
      <vt:variant>
        <vt:i4>15</vt:i4>
      </vt:variant>
    </vt:vector>
  </HeadingPairs>
  <TitlesOfParts>
    <vt:vector size="16" baseType="lpstr">
      <vt:lpstr>Médian</vt:lpstr>
      <vt:lpstr>Référentiel des compétences professionnelles des métiers du professorat et de l’éducation</vt:lpstr>
      <vt:lpstr>La notion de compétence   </vt:lpstr>
      <vt:lpstr>Des compétences communes et spécifiques</vt:lpstr>
      <vt:lpstr>Les compétences communes</vt:lpstr>
      <vt:lpstr>Les compétences communes</vt:lpstr>
      <vt:lpstr>Des compétences communes à tous les professeurs</vt:lpstr>
      <vt:lpstr>Des compétences communes à tous les professeurs</vt:lpstr>
      <vt:lpstr>Les compétences spécifiques aux professeurs documentalistes</vt:lpstr>
      <vt:lpstr>Compétences spécifiques</vt:lpstr>
      <vt:lpstr>Compétences spécifiques</vt:lpstr>
      <vt:lpstr>D2. Mettre en œuvre la politique documentaire de l’établissement qu’il contribue à définir</vt:lpstr>
      <vt:lpstr>Compétences spécifiques</vt:lpstr>
      <vt:lpstr>  D3. Assurer la responsabilité du centre de ressources et de la diffusion de l’information au sein de l’établissement  </vt:lpstr>
      <vt:lpstr>Compétences spécifiques</vt:lpstr>
      <vt:lpstr>Présentation PowerPoint</vt:lpstr>
    </vt:vector>
  </TitlesOfParts>
  <Company>Gateway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Référentiel des compétences professionnelles des métiers du professorat et de l’éducation</dc:title>
  <dc:creator>Valued Gateway Customer</dc:creator>
  <cp:lastModifiedBy>Sylvie</cp:lastModifiedBy>
  <cp:revision>87</cp:revision>
  <dcterms:created xsi:type="dcterms:W3CDTF">2013-11-07T11:50:13Z</dcterms:created>
  <dcterms:modified xsi:type="dcterms:W3CDTF">2013-11-08T18:18:42Z</dcterms:modified>
</cp:coreProperties>
</file>