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8" r:id="rId2"/>
    <p:sldMasterId id="2147483682" r:id="rId3"/>
    <p:sldMasterId id="2147483686" r:id="rId4"/>
    <p:sldMasterId id="2147483698" r:id="rId5"/>
    <p:sldMasterId id="2147483702" r:id="rId6"/>
  </p:sldMasterIdLst>
  <p:notesMasterIdLst>
    <p:notesMasterId r:id="rId23"/>
  </p:notesMasterIdLst>
  <p:sldIdLst>
    <p:sldId id="260" r:id="rId7"/>
    <p:sldId id="319" r:id="rId8"/>
    <p:sldId id="312" r:id="rId9"/>
    <p:sldId id="320" r:id="rId10"/>
    <p:sldId id="288" r:id="rId11"/>
    <p:sldId id="324" r:id="rId12"/>
    <p:sldId id="273" r:id="rId13"/>
    <p:sldId id="322" r:id="rId14"/>
    <p:sldId id="321" r:id="rId15"/>
    <p:sldId id="307" r:id="rId16"/>
    <p:sldId id="326" r:id="rId17"/>
    <p:sldId id="327" r:id="rId18"/>
    <p:sldId id="290" r:id="rId19"/>
    <p:sldId id="328" r:id="rId20"/>
    <p:sldId id="325" r:id="rId21"/>
    <p:sldId id="304" r:id="rId2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6165"/>
    <a:srgbClr val="2872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71"/>
    <p:restoredTop sz="93088"/>
  </p:normalViewPr>
  <p:slideViewPr>
    <p:cSldViewPr snapToGrid="0" snapToObjects="1">
      <p:cViewPr>
        <p:scale>
          <a:sx n="77" d="100"/>
          <a:sy n="77" d="100"/>
        </p:scale>
        <p:origin x="-15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5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8D8C4-E36C-A44A-B5EE-1A3C96A6ECE8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80D79-0620-B148-B4DD-FEA612881D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7703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D33C80A-22EE-F443-B331-E9CE3787A74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818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D33C80A-22EE-F443-B331-E9CE3787A74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818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D33C80A-22EE-F443-B331-E9CE3787A74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818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1995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8247" y="1725322"/>
            <a:ext cx="7772400" cy="1470025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8247" y="336066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B9DD-6E10-2C41-87E6-F932BCCDEFFD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39047" y="6341793"/>
            <a:ext cx="2133600" cy="365125"/>
          </a:xfr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fr-FR" dirty="0" err="1">
                <a:solidFill>
                  <a:srgbClr val="FFFFFF"/>
                </a:solidFill>
                <a:latin typeface="Menlo Regular"/>
                <a:cs typeface="Menlo Regular"/>
              </a:rPr>
              <a:t>reseau-canope.fr</a:t>
            </a:r>
            <a:endParaRPr lang="fr-FR" dirty="0">
              <a:solidFill>
                <a:srgbClr val="FFFFFF"/>
              </a:solidFill>
              <a:latin typeface="Menlo Regular"/>
              <a:cs typeface="Menlo Regular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533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B9DD-6E10-2C41-87E6-F932BCCDEFFD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err="1">
                <a:solidFill>
                  <a:srgbClr val="FFFFFF"/>
                </a:solidFill>
                <a:latin typeface="Menlo Regular"/>
                <a:cs typeface="Menlo Regular"/>
              </a:rPr>
              <a:t>reseau-canope.fr</a:t>
            </a:r>
            <a:endParaRPr lang="fr-FR" dirty="0">
              <a:solidFill>
                <a:srgbClr val="FFFFFF"/>
              </a:solidFill>
              <a:latin typeface="Menlo Regular"/>
              <a:cs typeface="Menl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5828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B9DD-6E10-2C41-87E6-F932BCCDEFFD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fr-FR" dirty="0" err="1">
                <a:solidFill>
                  <a:srgbClr val="FFFFFF"/>
                </a:solidFill>
                <a:latin typeface="Menlo Regular"/>
                <a:cs typeface="Menlo Regular"/>
              </a:rPr>
              <a:t>reseau-canope.fr</a:t>
            </a:r>
            <a:endParaRPr lang="fr-FR" dirty="0">
              <a:solidFill>
                <a:srgbClr val="FFFFFF"/>
              </a:solidFill>
              <a:latin typeface="Menlo Regular"/>
              <a:cs typeface="Menl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754662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57200" y="236298"/>
            <a:ext cx="7403191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1893533"/>
            <a:ext cx="8322792" cy="189472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388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337506" cy="1143000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8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8198" y="172998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28198" y="22979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98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260872" cy="1143000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660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39224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594593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594593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0971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359401" cy="1143000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13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237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423060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145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6925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425087" cy="1143000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8443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55461"/>
            <a:ext cx="2057400" cy="5370702"/>
          </a:xfrm>
        </p:spPr>
        <p:txBody>
          <a:bodyPr vert="eaVert"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367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457200" y="130698"/>
            <a:ext cx="7162800" cy="1469502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xfrm>
            <a:off x="6553200" y="6474888"/>
            <a:ext cx="258620" cy="248301"/>
          </a:xfrm>
          <a:prstGeom prst="rect">
            <a:avLst/>
          </a:prstGeom>
        </p:spPr>
        <p:txBody>
          <a:bodyPr anchor="t"/>
          <a:lstStyle>
            <a:lvl1pPr algn="l">
              <a:defRPr sz="12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326320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8247" y="1725322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8247" y="336066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39047" y="6341793"/>
            <a:ext cx="2133600" cy="365125"/>
          </a:xfr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281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13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536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57200" y="236298"/>
            <a:ext cx="7403191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1893533"/>
            <a:ext cx="8322792" cy="189472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296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337506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050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8198" y="172998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28198" y="22979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711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260872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9211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39224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594593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594593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667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359401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4033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4659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423060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23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8073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425087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559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55461"/>
            <a:ext cx="2057400" cy="537070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3247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8247" y="1725322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8247" y="336066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39047" y="6341793"/>
            <a:ext cx="2133600" cy="365125"/>
          </a:xfr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2580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77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4072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57200" y="236298"/>
            <a:ext cx="7403191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1893533"/>
            <a:ext cx="8322792" cy="189472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304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337506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419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8198" y="172998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28198" y="22979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7092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260872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46685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39224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594593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594593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21319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359401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2515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83740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423060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949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5090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7425087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8868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55461"/>
            <a:ext cx="2057400" cy="537070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99A8-B61B-AB4F-A715-9B020545987A}" type="datetimeFigureOut">
              <a:rPr lang="fr-FR" smtClean="0"/>
              <a:t>29/08/2017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EBC8-58F3-D94D-8A90-B24760D0B9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285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38247" y="1587562"/>
            <a:ext cx="8629326" cy="1368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38247" y="63405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fld id="{6214B9DD-6E10-2C41-87E6-F932BCCDEFFD}" type="datetimeFigureOut">
              <a:rPr lang="fr-FR" smtClean="0"/>
              <a:pPr/>
              <a:t>29/08/2017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err="1">
                <a:solidFill>
                  <a:srgbClr val="FFFFFF"/>
                </a:solidFill>
                <a:latin typeface="Menlo Regular"/>
                <a:cs typeface="Menlo Regular"/>
              </a:rPr>
              <a:t>reseau-canope.fr</a:t>
            </a:r>
            <a:endParaRPr lang="fr-FR" dirty="0">
              <a:solidFill>
                <a:srgbClr val="FFFFFF"/>
              </a:solidFill>
              <a:latin typeface="Menlo Regular"/>
              <a:cs typeface="Menlo Regular"/>
            </a:endParaRPr>
          </a:p>
        </p:txBody>
      </p:sp>
      <p:sp>
        <p:nvSpPr>
          <p:cNvPr id="7" name="ZoneTexte 6"/>
          <p:cNvSpPr txBox="1"/>
          <p:nvPr userDrawn="1"/>
        </p:nvSpPr>
        <p:spPr>
          <a:xfrm>
            <a:off x="1313714" y="65363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714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7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 cap="all">
          <a:solidFill>
            <a:schemeClr val="bg1"/>
          </a:solidFill>
          <a:latin typeface="Menlo Bold"/>
          <a:ea typeface="+mj-ea"/>
          <a:cs typeface="Menlo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b="1" i="0" kern="1200" cap="all">
          <a:solidFill>
            <a:schemeClr val="bg1"/>
          </a:solidFill>
          <a:latin typeface="Arial Unicode MS"/>
          <a:ea typeface="+mn-ea"/>
          <a:cs typeface="Arial Unicode M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N_POWER_TETIERE_02_vert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61361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F6165"/>
                </a:solidFill>
              </a:defRPr>
            </a:lvl1pPr>
          </a:lstStyle>
          <a:p>
            <a:fld id="{7E1C99A8-B61B-AB4F-A715-9B020545987A}" type="datetimeFigureOut">
              <a:rPr lang="fr-FR" smtClean="0"/>
              <a:pPr/>
              <a:t>29/08/2017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F6165"/>
                </a:solidFill>
              </a:defRPr>
            </a:lvl1pPr>
          </a:lstStyle>
          <a:p>
            <a:endParaRPr lang="fr-FR" dirty="0">
              <a:latin typeface="Menlo Regular"/>
              <a:cs typeface="Menlo Regular"/>
            </a:endParaRPr>
          </a:p>
          <a:p>
            <a:r>
              <a:rPr lang="fr-FR" dirty="0" err="1">
                <a:latin typeface="Menlo Regular"/>
                <a:cs typeface="Menlo Regular"/>
              </a:rPr>
              <a:t>reseau-canope.fr</a:t>
            </a:r>
            <a:endParaRPr lang="fr-FR" dirty="0">
              <a:latin typeface="Menlo Regular"/>
              <a:cs typeface="Menlo Regular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8194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1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solidFill>
            <a:srgbClr val="2F6165"/>
          </a:solidFill>
          <a:latin typeface="Menlo Bold"/>
          <a:ea typeface="+mj-ea"/>
          <a:cs typeface="Menlo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i="0" kern="1200" cap="all">
          <a:solidFill>
            <a:schemeClr val="tx1"/>
          </a:solidFill>
          <a:latin typeface="Arial Unicode MS"/>
          <a:ea typeface="+mn-ea"/>
          <a:cs typeface="Arial Unicode M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F6165"/>
          </a:solidFill>
          <a:latin typeface="Arial Unicode MS"/>
          <a:ea typeface="+mn-ea"/>
          <a:cs typeface="Arial Unicode M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F6165"/>
          </a:solidFill>
          <a:latin typeface="Arial Unicode MS"/>
          <a:ea typeface="+mn-ea"/>
          <a:cs typeface="Arial Unicode M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F6165"/>
          </a:solidFill>
          <a:latin typeface="Arial Unicode MS"/>
          <a:ea typeface="+mn-ea"/>
          <a:cs typeface="Arial Unicode M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F6165"/>
          </a:solidFill>
          <a:latin typeface="Arial Unicode MS"/>
          <a:ea typeface="+mn-ea"/>
          <a:cs typeface="Arial Unicode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38247" y="1587562"/>
            <a:ext cx="8629326" cy="1368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38247" y="63405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fld id="{6214B9DD-6E10-2C41-87E6-F932BCCDEFFD}" type="datetimeFigureOut">
              <a:rPr lang="fr-FR" smtClean="0"/>
              <a:pPr/>
              <a:t>29/08/2017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>
                <a:solidFill>
                  <a:srgbClr val="FFFFFF"/>
                </a:solidFill>
                <a:latin typeface="Menlo Regular"/>
                <a:cs typeface="Menlo Regular"/>
              </a:rPr>
              <a:t>reseau-canope.fr</a:t>
            </a:r>
            <a:endParaRPr lang="fr-FR" dirty="0">
              <a:solidFill>
                <a:srgbClr val="FFFFFF"/>
              </a:solidFill>
              <a:latin typeface="Menlo Regular"/>
              <a:cs typeface="Menlo Regular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313714" y="65363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8" name="Image 7" descr="CN_POWER_TETIERE_02_vert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6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 cap="all">
          <a:solidFill>
            <a:schemeClr val="bg1"/>
          </a:solidFill>
          <a:latin typeface="Menlo Bold"/>
          <a:ea typeface="+mj-ea"/>
          <a:cs typeface="Menlo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b="1" i="0" kern="1200" cap="all">
          <a:solidFill>
            <a:schemeClr val="bg1"/>
          </a:solidFill>
          <a:latin typeface="Arial Unicode MS"/>
          <a:ea typeface="+mn-ea"/>
          <a:cs typeface="Arial Unicode M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N_POWER_TETIERE_02_vert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61361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F6165"/>
                </a:solidFill>
              </a:defRPr>
            </a:lvl1pPr>
          </a:lstStyle>
          <a:p>
            <a:fld id="{7E1C99A8-B61B-AB4F-A715-9B020545987A}" type="datetimeFigureOut">
              <a:rPr lang="fr-FR" smtClean="0"/>
              <a:pPr/>
              <a:t>29/08/2017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F6165"/>
                </a:solidFill>
              </a:defRPr>
            </a:lvl1pPr>
          </a:lstStyle>
          <a:p>
            <a:endParaRPr lang="fr-FR" dirty="0">
              <a:latin typeface="Menlo Regular"/>
              <a:cs typeface="Menlo Regular"/>
            </a:endParaRPr>
          </a:p>
          <a:p>
            <a:r>
              <a:rPr lang="fr-FR" dirty="0" err="1">
                <a:latin typeface="Menlo Regular"/>
                <a:cs typeface="Menlo Regular"/>
              </a:rPr>
              <a:t>reseau-canope.fr</a:t>
            </a:r>
            <a:endParaRPr lang="fr-FR" dirty="0">
              <a:latin typeface="Menlo Regular"/>
              <a:cs typeface="Menlo Regular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397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solidFill>
            <a:srgbClr val="2F6165"/>
          </a:solidFill>
          <a:latin typeface="Menlo Bold"/>
          <a:ea typeface="+mj-ea"/>
          <a:cs typeface="Menlo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i="0" kern="1200" cap="all">
          <a:solidFill>
            <a:schemeClr val="tx1"/>
          </a:solidFill>
          <a:latin typeface="Arial Unicode MS"/>
          <a:ea typeface="+mn-ea"/>
          <a:cs typeface="Arial Unicode M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F6165"/>
          </a:solidFill>
          <a:latin typeface="Arial Unicode MS"/>
          <a:ea typeface="+mn-ea"/>
          <a:cs typeface="Arial Unicode M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F6165"/>
          </a:solidFill>
          <a:latin typeface="Arial Unicode MS"/>
          <a:ea typeface="+mn-ea"/>
          <a:cs typeface="Arial Unicode M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F6165"/>
          </a:solidFill>
          <a:latin typeface="Arial Unicode MS"/>
          <a:ea typeface="+mn-ea"/>
          <a:cs typeface="Arial Unicode M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F6165"/>
          </a:solidFill>
          <a:latin typeface="Arial Unicode MS"/>
          <a:ea typeface="+mn-ea"/>
          <a:cs typeface="Arial Unicode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38247" y="1587562"/>
            <a:ext cx="8629326" cy="1368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38247" y="63405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fld id="{6214B9DD-6E10-2C41-87E6-F932BCCDEFFD}" type="datetimeFigureOut">
              <a:rPr lang="fr-FR" smtClean="0"/>
              <a:pPr/>
              <a:t>29/08/2017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>
                <a:solidFill>
                  <a:srgbClr val="FFFFFF"/>
                </a:solidFill>
                <a:latin typeface="Menlo Regular"/>
                <a:cs typeface="Menlo Regular"/>
              </a:rPr>
              <a:t>reseau-canope.fr</a:t>
            </a:r>
            <a:endParaRPr lang="fr-FR" dirty="0">
              <a:solidFill>
                <a:srgbClr val="FFFFFF"/>
              </a:solidFill>
              <a:latin typeface="Menlo Regular"/>
              <a:cs typeface="Menlo Regular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313714" y="65363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8" name="Image 7" descr="CN_POWER_TETIERE_02_vert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6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78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 cap="all">
          <a:solidFill>
            <a:schemeClr val="bg1"/>
          </a:solidFill>
          <a:latin typeface="Menlo Bold"/>
          <a:ea typeface="+mj-ea"/>
          <a:cs typeface="Menlo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b="1" i="0" kern="1200" cap="all">
          <a:solidFill>
            <a:schemeClr val="bg1"/>
          </a:solidFill>
          <a:latin typeface="Arial Unicode MS"/>
          <a:ea typeface="+mn-ea"/>
          <a:cs typeface="Arial Unicode M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bg1"/>
          </a:solidFill>
          <a:latin typeface="Arial Unicode MS"/>
          <a:ea typeface="+mn-ea"/>
          <a:cs typeface="Arial Unicode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N_POWER_TETIERE_02_vert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61361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6460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F6165"/>
                </a:solidFill>
              </a:defRPr>
            </a:lvl1pPr>
          </a:lstStyle>
          <a:p>
            <a:fld id="{7E1C99A8-B61B-AB4F-A715-9B020545987A}" type="datetimeFigureOut">
              <a:rPr lang="fr-FR" smtClean="0"/>
              <a:pPr/>
              <a:t>29/08/2017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F6165"/>
                </a:solidFill>
              </a:defRPr>
            </a:lvl1pPr>
          </a:lstStyle>
          <a:p>
            <a:endParaRPr lang="fr-FR" dirty="0">
              <a:latin typeface="Menlo Regular"/>
              <a:cs typeface="Menlo Regular"/>
            </a:endParaRPr>
          </a:p>
          <a:p>
            <a:r>
              <a:rPr lang="fr-FR" dirty="0" err="1">
                <a:latin typeface="Menlo Regular"/>
                <a:cs typeface="Menlo Regular"/>
              </a:rPr>
              <a:t>reseau-canope.fr</a:t>
            </a:r>
            <a:endParaRPr lang="fr-FR" dirty="0">
              <a:latin typeface="Menlo Regular"/>
              <a:cs typeface="Menlo Regular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774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solidFill>
            <a:srgbClr val="2F6165"/>
          </a:solidFill>
          <a:latin typeface="Menlo Bold"/>
          <a:ea typeface="+mj-ea"/>
          <a:cs typeface="Menlo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i="0" kern="1200" cap="all">
          <a:solidFill>
            <a:schemeClr val="tx1"/>
          </a:solidFill>
          <a:latin typeface="Arial Unicode MS"/>
          <a:ea typeface="+mn-ea"/>
          <a:cs typeface="Arial Unicode M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F6165"/>
          </a:solidFill>
          <a:latin typeface="Arial Unicode MS"/>
          <a:ea typeface="+mn-ea"/>
          <a:cs typeface="Arial Unicode M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F6165"/>
          </a:solidFill>
          <a:latin typeface="Arial Unicode MS"/>
          <a:ea typeface="+mn-ea"/>
          <a:cs typeface="Arial Unicode M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F6165"/>
          </a:solidFill>
          <a:latin typeface="Arial Unicode MS"/>
          <a:ea typeface="+mn-ea"/>
          <a:cs typeface="Arial Unicode M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F6165"/>
          </a:solidFill>
          <a:latin typeface="Arial Unicode MS"/>
          <a:ea typeface="+mn-ea"/>
          <a:cs typeface="Arial Unicode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annaic.flahaut@reseau-canope.fr" TargetMode="External"/><Relationship Id="rId2" Type="http://schemas.openxmlformats.org/officeDocument/2006/relationships/hyperlink" Target="mailto:mediatheque.crdp@ac-martinique.fr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9720068s.esidoc.fr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presse.com/fr/" TargetMode="External"/><Relationship Id="rId7" Type="http://schemas.openxmlformats.org/officeDocument/2006/relationships/hyperlink" Target="http://www.vodeclic.com/fr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ycow.eu/journal-anglais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://www.memoelectreplus.com/Default.aspx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u-canope.fr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u-canope.fr/corpus/" TargetMode="External"/><Relationship Id="rId2" Type="http://schemas.openxmlformats.org/officeDocument/2006/relationships/hyperlink" Target="https://www.reseau-canope.fr/notice/banque-de-sequences-didactiques-bsd_576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reseau-canope.fr/lesfondamentaux/accueil.html" TargetMode="External"/><Relationship Id="rId5" Type="http://schemas.openxmlformats.org/officeDocument/2006/relationships/hyperlink" Target="https://www.reseau-canope.fr/musee/" TargetMode="External"/><Relationship Id="rId4" Type="http://schemas.openxmlformats.org/officeDocument/2006/relationships/hyperlink" Target="http://www.lesite.tv/edutheque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twinning.f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agistere.education.fr/reseau-canop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oh1JRKaJcQ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viaeduc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8670" y="3253479"/>
            <a:ext cx="6717399" cy="972159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Canopé de martinique</a:t>
            </a:r>
          </a:p>
        </p:txBody>
      </p:sp>
    </p:spTree>
    <p:extLst>
      <p:ext uri="{BB962C8B-B14F-4D97-AF65-F5344CB8AC3E}">
        <p14:creationId xmlns:p14="http://schemas.microsoft.com/office/powerpoint/2010/main" val="87225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6" y="1163782"/>
            <a:ext cx="9140795" cy="455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20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54" y="1359245"/>
            <a:ext cx="8171093" cy="381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52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524102"/>
            <a:ext cx="7945395" cy="1267629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287278"/>
                </a:solidFill>
              </a:rPr>
              <a:t>ESPACE RESSOURCES ET MÉDIATION</a:t>
            </a:r>
            <a:br>
              <a:rPr lang="fr-FR" dirty="0">
                <a:solidFill>
                  <a:srgbClr val="287278"/>
                </a:solidFill>
              </a:rPr>
            </a:br>
            <a:r>
              <a:rPr lang="fr-FR" dirty="0" smtClean="0">
                <a:solidFill>
                  <a:srgbClr val="FFC000"/>
                </a:solidFill>
              </a:rPr>
              <a:t>Horaires </a:t>
            </a:r>
            <a:r>
              <a:rPr lang="fr-FR" dirty="0">
                <a:solidFill>
                  <a:srgbClr val="FFC000"/>
                </a:solidFill>
              </a:rPr>
              <a:t>de l’atelier</a:t>
            </a:r>
            <a:r>
              <a:rPr lang="fr-FR" dirty="0">
                <a:solidFill>
                  <a:srgbClr val="287278"/>
                </a:solidFill>
              </a:rPr>
              <a:t/>
            </a:r>
            <a:br>
              <a:rPr lang="fr-FR" dirty="0">
                <a:solidFill>
                  <a:srgbClr val="287278"/>
                </a:solidFill>
              </a:rPr>
            </a:br>
            <a:endParaRPr lang="fr-FR" dirty="0">
              <a:solidFill>
                <a:srgbClr val="287278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001794" y="2187146"/>
            <a:ext cx="52516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Lundi : 10 h 00 – 16 h 30</a:t>
            </a:r>
          </a:p>
          <a:p>
            <a:r>
              <a:rPr lang="pt-BR" dirty="0"/>
              <a:t>Mardi : 07 h 30 – 16 h 30</a:t>
            </a:r>
          </a:p>
          <a:p>
            <a:r>
              <a:rPr lang="pt-BR" dirty="0"/>
              <a:t>Mercredi : 07 h 30 – 16 h 30</a:t>
            </a:r>
          </a:p>
          <a:p>
            <a:r>
              <a:rPr lang="pt-BR" dirty="0"/>
              <a:t>Jeudi : 07h 30 – 13 h 00</a:t>
            </a:r>
          </a:p>
          <a:p>
            <a:r>
              <a:rPr lang="pt-BR" dirty="0"/>
              <a:t>Vendredi : 07h 30 – 16 h </a:t>
            </a:r>
            <a:r>
              <a:rPr lang="pt-BR" dirty="0" smtClean="0"/>
              <a:t>30</a:t>
            </a:r>
          </a:p>
          <a:p>
            <a:pPr algn="ctr"/>
            <a:endParaRPr lang="pt-BR" dirty="0" smtClean="0"/>
          </a:p>
          <a:p>
            <a:endParaRPr lang="pt-BR" dirty="0"/>
          </a:p>
          <a:p>
            <a:r>
              <a:rPr lang="fr-FR" dirty="0"/>
              <a:t>Tél. : 0596 61 70 63</a:t>
            </a:r>
          </a:p>
          <a:p>
            <a:r>
              <a:rPr lang="fr-FR" dirty="0"/>
              <a:t>Mél. : </a:t>
            </a:r>
            <a:r>
              <a:rPr lang="fr-FR" dirty="0" smtClean="0">
                <a:hlinkClick r:id="rId2"/>
              </a:rPr>
              <a:t>mediatheque.crdp@ac-martinique.fr</a:t>
            </a:r>
            <a:endParaRPr lang="fr-FR" dirty="0" smtClean="0"/>
          </a:p>
          <a:p>
            <a:endParaRPr lang="fr-FR" dirty="0" smtClean="0">
              <a:hlinkClick r:id="rId3"/>
            </a:endParaRPr>
          </a:p>
          <a:p>
            <a:r>
              <a:rPr lang="fr-FR" dirty="0"/>
              <a:t>Tél. : 0596 61 70 65</a:t>
            </a:r>
          </a:p>
          <a:p>
            <a:r>
              <a:rPr lang="fr-FR" dirty="0" smtClean="0"/>
              <a:t>Mél</a:t>
            </a:r>
            <a:r>
              <a:rPr lang="fr-FR" dirty="0"/>
              <a:t>. </a:t>
            </a:r>
            <a:r>
              <a:rPr lang="fr-FR" dirty="0" smtClean="0"/>
              <a:t>: </a:t>
            </a:r>
            <a:r>
              <a:rPr lang="fr-FR" dirty="0" smtClean="0">
                <a:hlinkClick r:id="rId3"/>
              </a:rPr>
              <a:t>annaic.flahaut@reseau-canope.fr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53070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2960" y="2965061"/>
            <a:ext cx="8629326" cy="1368590"/>
          </a:xfrm>
        </p:spPr>
        <p:txBody>
          <a:bodyPr/>
          <a:lstStyle/>
          <a:p>
            <a:pPr algn="ctr"/>
            <a:r>
              <a:rPr lang="fr-FR" dirty="0" smtClean="0"/>
              <a:t>Bouquet de services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37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363464"/>
            <a:ext cx="7945395" cy="1267629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287278"/>
                </a:solidFill>
              </a:rPr>
              <a:t>ESPACE RESSOURCES ET MÉDIATION</a:t>
            </a:r>
            <a:br>
              <a:rPr lang="fr-FR" dirty="0">
                <a:solidFill>
                  <a:srgbClr val="287278"/>
                </a:solidFill>
              </a:rPr>
            </a:br>
            <a:r>
              <a:rPr lang="fr-FR" dirty="0" smtClean="0">
                <a:solidFill>
                  <a:srgbClr val="FFC000"/>
                </a:solidFill>
              </a:rPr>
              <a:t>Bouquet de services</a:t>
            </a:r>
            <a:r>
              <a:rPr lang="fr-FR" dirty="0">
                <a:solidFill>
                  <a:srgbClr val="287278"/>
                </a:solidFill>
              </a:rPr>
              <a:t/>
            </a:r>
            <a:br>
              <a:rPr lang="fr-FR" dirty="0">
                <a:solidFill>
                  <a:srgbClr val="287278"/>
                </a:solidFill>
              </a:rPr>
            </a:br>
            <a:endParaRPr lang="fr-FR" dirty="0">
              <a:solidFill>
                <a:srgbClr val="28727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12134" y="1689067"/>
            <a:ext cx="1624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PRÊT</a:t>
            </a:r>
          </a:p>
        </p:txBody>
      </p:sp>
      <p:sp>
        <p:nvSpPr>
          <p:cNvPr id="6" name="Rectangle 5"/>
          <p:cNvSpPr/>
          <p:nvPr/>
        </p:nvSpPr>
        <p:spPr>
          <a:xfrm>
            <a:off x="5530663" y="1660543"/>
            <a:ext cx="20697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VENTE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7199" y="2706129"/>
            <a:ext cx="40530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Malles, </a:t>
            </a:r>
            <a:r>
              <a:rPr lang="fr-FR" dirty="0" smtClean="0"/>
              <a:t>expositions</a:t>
            </a:r>
            <a:r>
              <a:rPr lang="fr-FR" dirty="0"/>
              <a:t>, </a:t>
            </a:r>
            <a:r>
              <a:rPr lang="fr-FR" dirty="0" smtClean="0"/>
              <a:t>livres</a:t>
            </a:r>
            <a:r>
              <a:rPr lang="fr-FR" dirty="0"/>
              <a:t>, </a:t>
            </a:r>
            <a:r>
              <a:rPr lang="fr-FR" dirty="0" smtClean="0"/>
              <a:t>périodiques</a:t>
            </a:r>
            <a:r>
              <a:rPr lang="fr-FR" dirty="0"/>
              <a:t>, DVD, </a:t>
            </a:r>
            <a:r>
              <a:rPr lang="fr-FR" dirty="0" smtClean="0"/>
              <a:t>ressources </a:t>
            </a:r>
            <a:r>
              <a:rPr lang="fr-FR" dirty="0"/>
              <a:t>en </a:t>
            </a:r>
            <a:r>
              <a:rPr lang="fr-FR" dirty="0" smtClean="0"/>
              <a:t>ligne, jeux pédagogiques, matériel numérique</a:t>
            </a:r>
          </a:p>
          <a:p>
            <a:endParaRPr lang="fr-FR" b="1" dirty="0"/>
          </a:p>
          <a:p>
            <a:r>
              <a:rPr lang="fr-FR" b="1" dirty="0" smtClean="0"/>
              <a:t>Fonds </a:t>
            </a:r>
            <a:r>
              <a:rPr lang="fr-FR" b="1" dirty="0"/>
              <a:t>Caraïbes </a:t>
            </a:r>
            <a:r>
              <a:rPr lang="fr-FR" dirty="0"/>
              <a:t>: 3000 documents</a:t>
            </a:r>
          </a:p>
          <a:p>
            <a:endParaRPr lang="fr-FR" dirty="0" smtClean="0"/>
          </a:p>
          <a:p>
            <a:r>
              <a:rPr lang="fr-FR" dirty="0" smtClean="0"/>
              <a:t>Mise </a:t>
            </a:r>
            <a:r>
              <a:rPr lang="fr-FR" dirty="0"/>
              <a:t>à disposition de bibliographies, solutions </a:t>
            </a:r>
            <a:r>
              <a:rPr lang="fr-FR" dirty="0" smtClean="0"/>
              <a:t>documentaires</a:t>
            </a:r>
          </a:p>
          <a:p>
            <a:endParaRPr lang="fr-FR" dirty="0"/>
          </a:p>
          <a:p>
            <a:pPr marL="285750" indent="-285750">
              <a:buFont typeface="Wingdings"/>
              <a:buChar char="à"/>
            </a:pPr>
            <a:r>
              <a:rPr lang="fr-FR" dirty="0" smtClean="0">
                <a:sym typeface="Wingdings" panose="05000000000000000000" pitchFamily="2" charset="2"/>
              </a:rPr>
              <a:t>9 documents / 3 semaines</a:t>
            </a:r>
          </a:p>
          <a:p>
            <a:pPr marL="285750" indent="-285750">
              <a:buFont typeface="Wingdings"/>
              <a:buChar char="à"/>
            </a:pPr>
            <a:r>
              <a:rPr lang="fr-FR" dirty="0" smtClean="0">
                <a:sym typeface="Wingdings" panose="05000000000000000000" pitchFamily="2" charset="2"/>
              </a:rPr>
              <a:t>Renouvelable 1 fois</a:t>
            </a:r>
          </a:p>
          <a:p>
            <a:pPr marL="285750" indent="-285750">
              <a:buFont typeface="Wingdings"/>
              <a:buChar char="à"/>
            </a:pPr>
            <a:endParaRPr lang="fr-FR" dirty="0">
              <a:sym typeface="Wingdings" panose="05000000000000000000" pitchFamily="2" charset="2"/>
            </a:endParaRPr>
          </a:p>
          <a:p>
            <a:r>
              <a:rPr lang="fr-FR" dirty="0" smtClean="0">
                <a:sym typeface="Wingdings" panose="05000000000000000000" pitchFamily="2" charset="2"/>
              </a:rPr>
              <a:t>Prêt des spécimens 1 semaine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184671" y="2743199"/>
            <a:ext cx="3811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Livres, malles, périodiques, DVD, ressources </a:t>
            </a:r>
            <a:r>
              <a:rPr lang="fr-FR" dirty="0"/>
              <a:t>en ligne</a:t>
            </a:r>
          </a:p>
          <a:p>
            <a:pPr marL="285750" indent="-285750">
              <a:buFont typeface="Arial" charset="0"/>
              <a:buChar char="•"/>
            </a:pPr>
            <a:endParaRPr lang="fr-FR" dirty="0"/>
          </a:p>
          <a:p>
            <a:r>
              <a:rPr lang="fr-FR" dirty="0" smtClean="0">
                <a:sym typeface="Wingdings" panose="05000000000000000000" pitchFamily="2" charset="2"/>
              </a:rPr>
              <a:t> Remise de 5% pour les abonnés</a:t>
            </a:r>
            <a:endParaRPr lang="fr-FR" dirty="0"/>
          </a:p>
          <a:p>
            <a:pPr marL="285750" indent="-285750">
              <a:buFont typeface="Arial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533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474677"/>
            <a:ext cx="7945395" cy="1267629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287278"/>
                </a:solidFill>
              </a:rPr>
              <a:t>ESPACE RESSOURCES ET MÉDIATION</a:t>
            </a:r>
            <a:br>
              <a:rPr lang="fr-FR" dirty="0">
                <a:solidFill>
                  <a:srgbClr val="287278"/>
                </a:solidFill>
              </a:rPr>
            </a:br>
            <a:r>
              <a:rPr lang="fr-FR" dirty="0" smtClean="0">
                <a:solidFill>
                  <a:srgbClr val="FFC000"/>
                </a:solidFill>
              </a:rPr>
              <a:t>Bouquet de service</a:t>
            </a:r>
            <a:r>
              <a:rPr lang="fr-FR" dirty="0">
                <a:solidFill>
                  <a:srgbClr val="287278"/>
                </a:solidFill>
              </a:rPr>
              <a:t/>
            </a:r>
            <a:br>
              <a:rPr lang="fr-FR" dirty="0">
                <a:solidFill>
                  <a:srgbClr val="287278"/>
                </a:solidFill>
              </a:rPr>
            </a:br>
            <a:endParaRPr lang="fr-FR" dirty="0">
              <a:solidFill>
                <a:srgbClr val="287278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8447" y="1647532"/>
            <a:ext cx="68306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Prestation de services sur devis</a:t>
            </a:r>
            <a:endParaRPr lang="fr-F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322170" y="2928552"/>
            <a:ext cx="718826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Formations</a:t>
            </a:r>
            <a:endParaRPr lang="fr-FR" dirty="0" smtClean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 smtClean="0"/>
              <a:t>Captation et montage audiovisuels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Location de salles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Conception de documents : maquettage, </a:t>
            </a:r>
            <a:r>
              <a:rPr lang="fr-FR" dirty="0" smtClean="0"/>
              <a:t>reprographie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 smtClean="0"/>
              <a:t>Accompagnement de projets éducatifs</a:t>
            </a:r>
            <a:endParaRPr lang="fr-FR" dirty="0" smtClean="0"/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r>
              <a:rPr lang="fr-FR" dirty="0" smtClean="0">
                <a:sym typeface="Wingdings" panose="05000000000000000000" pitchFamily="2" charset="2"/>
              </a:rPr>
              <a:t> 10 % de réduction pour abonnés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93140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363464"/>
            <a:ext cx="7945395" cy="1267629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287278"/>
                </a:solidFill>
              </a:rPr>
              <a:t>ESPACE RESSOURCES ET MÉDIATION</a:t>
            </a:r>
            <a:br>
              <a:rPr lang="fr-FR" dirty="0">
                <a:solidFill>
                  <a:srgbClr val="287278"/>
                </a:solidFill>
              </a:rPr>
            </a:br>
            <a:r>
              <a:rPr lang="fr-FR" dirty="0" smtClean="0">
                <a:solidFill>
                  <a:srgbClr val="FFC000"/>
                </a:solidFill>
              </a:rPr>
              <a:t>ESIDOC </a:t>
            </a:r>
            <a:endParaRPr lang="fr-FR" dirty="0">
              <a:solidFill>
                <a:srgbClr val="28727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7" t="8446" r="8828" b="4054"/>
          <a:stretch/>
        </p:blipFill>
        <p:spPr bwMode="auto">
          <a:xfrm>
            <a:off x="1524692" y="1631093"/>
            <a:ext cx="6067170" cy="369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410466" y="5465107"/>
            <a:ext cx="2678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3"/>
              </a:rPr>
              <a:t>http://9720068s.esidoc.fr</a:t>
            </a:r>
            <a:r>
              <a:rPr lang="fr-FR" dirty="0" smtClean="0">
                <a:hlinkClick r:id="rId3"/>
              </a:rPr>
              <a:t>/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068208" y="5926772"/>
            <a:ext cx="3284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Catalogue de Canopé Martinique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40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363464"/>
            <a:ext cx="7945395" cy="1267629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287278"/>
                </a:solidFill>
              </a:rPr>
              <a:t>ESPACE RESSOURCES ET MÉDIATION</a:t>
            </a:r>
            <a:br>
              <a:rPr lang="fr-FR" dirty="0">
                <a:solidFill>
                  <a:srgbClr val="287278"/>
                </a:solidFill>
              </a:rPr>
            </a:br>
            <a:r>
              <a:rPr lang="fr-FR" dirty="0" smtClean="0">
                <a:solidFill>
                  <a:srgbClr val="FFC000"/>
                </a:solidFill>
              </a:rPr>
              <a:t>services en ligne</a:t>
            </a:r>
            <a:r>
              <a:rPr lang="fr-FR" dirty="0">
                <a:solidFill>
                  <a:srgbClr val="287278"/>
                </a:solidFill>
              </a:rPr>
              <a:t/>
            </a:r>
            <a:br>
              <a:rPr lang="fr-FR" dirty="0">
                <a:solidFill>
                  <a:srgbClr val="287278"/>
                </a:solidFill>
              </a:rPr>
            </a:br>
            <a:endParaRPr lang="fr-FR" dirty="0">
              <a:solidFill>
                <a:srgbClr val="28727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13" t="33615" r="15572" b="6250"/>
          <a:stretch/>
        </p:blipFill>
        <p:spPr bwMode="auto">
          <a:xfrm>
            <a:off x="840259" y="1408672"/>
            <a:ext cx="1667747" cy="380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163329" y="1836689"/>
            <a:ext cx="5004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hlinkClick r:id="rId3"/>
              </a:rPr>
              <a:t>http</a:t>
            </a:r>
            <a:r>
              <a:rPr lang="fr-FR" dirty="0">
                <a:hlinkClick r:id="rId3"/>
              </a:rPr>
              <a:t>://www.europresse.com/fr</a:t>
            </a:r>
            <a:r>
              <a:rPr lang="fr-FR" dirty="0" smtClean="0">
                <a:hlinkClick r:id="rId3"/>
              </a:rPr>
              <a:t>/</a:t>
            </a:r>
            <a:endParaRPr lang="fr-FR" dirty="0" smtClean="0"/>
          </a:p>
          <a:p>
            <a:endParaRPr lang="fr-FR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3064475" y="3058973"/>
            <a:ext cx="4831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hlinkClick r:id="rId4"/>
              </a:rPr>
              <a:t>http</a:t>
            </a:r>
            <a:r>
              <a:rPr lang="fr-FR" dirty="0">
                <a:hlinkClick r:id="rId4"/>
              </a:rPr>
              <a:t>://</a:t>
            </a:r>
            <a:r>
              <a:rPr lang="fr-FR" dirty="0" smtClean="0">
                <a:hlinkClick r:id="rId4"/>
              </a:rPr>
              <a:t>www.memoelectreplus.com/Default.aspx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8" t="42568" r="45391" b="34966"/>
          <a:stretch/>
        </p:blipFill>
        <p:spPr bwMode="auto">
          <a:xfrm>
            <a:off x="827902" y="5163093"/>
            <a:ext cx="1569310" cy="13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064475" y="4345798"/>
            <a:ext cx="4905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6"/>
              </a:rPr>
              <a:t>http://</a:t>
            </a:r>
            <a:r>
              <a:rPr lang="fr-FR" dirty="0" smtClean="0">
                <a:hlinkClick r:id="rId6"/>
              </a:rPr>
              <a:t>www.mycow.eu/journal-anglais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200399" y="5836377"/>
            <a:ext cx="5202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hlinkClick r:id="rId7"/>
              </a:rPr>
              <a:t>http</a:t>
            </a:r>
            <a:r>
              <a:rPr lang="fr-FR" dirty="0">
                <a:hlinkClick r:id="rId7"/>
              </a:rPr>
              <a:t>://</a:t>
            </a:r>
            <a:r>
              <a:rPr lang="fr-FR" dirty="0" smtClean="0">
                <a:hlinkClick r:id="rId7"/>
              </a:rPr>
              <a:t>www.vodeclic.com/fr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40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262960" y="3224552"/>
            <a:ext cx="8629326" cy="136859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 cap="all">
                <a:solidFill>
                  <a:schemeClr val="bg1"/>
                </a:solidFill>
                <a:latin typeface="Menlo Bold"/>
                <a:ea typeface="+mj-ea"/>
                <a:cs typeface="Menlo Bold"/>
              </a:defRPr>
            </a:lvl1pPr>
          </a:lstStyle>
          <a:p>
            <a:pPr algn="ctr"/>
            <a:r>
              <a:rPr lang="fr-FR" dirty="0" smtClean="0"/>
              <a:t>Outils et services gratuits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334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199" y="363464"/>
            <a:ext cx="7945395" cy="1267629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287278"/>
                </a:solidFill>
              </a:rPr>
              <a:t>ESPACE RESSOURCES ET MÉDIATION</a:t>
            </a:r>
            <a:br>
              <a:rPr lang="fr-FR" dirty="0">
                <a:solidFill>
                  <a:srgbClr val="287278"/>
                </a:solidFill>
              </a:rPr>
            </a:br>
            <a:r>
              <a:rPr lang="fr-FR" dirty="0">
                <a:solidFill>
                  <a:srgbClr val="FFC000"/>
                </a:solidFill>
              </a:rPr>
              <a:t>Réseau </a:t>
            </a:r>
            <a:r>
              <a:rPr lang="fr-FR" dirty="0" err="1">
                <a:solidFill>
                  <a:srgbClr val="FFC000"/>
                </a:solidFill>
              </a:rPr>
              <a:t>canopé</a:t>
            </a:r>
            <a:r>
              <a:rPr lang="fr-FR" dirty="0">
                <a:solidFill>
                  <a:srgbClr val="287278"/>
                </a:solidFill>
              </a:rPr>
              <a:t/>
            </a:r>
            <a:br>
              <a:rPr lang="fr-FR" dirty="0">
                <a:solidFill>
                  <a:srgbClr val="287278"/>
                </a:solidFill>
              </a:rPr>
            </a:br>
            <a:endParaRPr lang="fr-FR" dirty="0">
              <a:solidFill>
                <a:srgbClr val="287278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9" t="8110" r="11349" b="5306"/>
          <a:stretch/>
        </p:blipFill>
        <p:spPr bwMode="auto">
          <a:xfrm>
            <a:off x="1297975" y="1524914"/>
            <a:ext cx="6820414" cy="429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249827" y="6005384"/>
            <a:ext cx="318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3"/>
              </a:rPr>
              <a:t>https://www.reseau-canope.fr</a:t>
            </a:r>
            <a:r>
              <a:rPr lang="fr-FR" dirty="0" smtClean="0">
                <a:hlinkClick r:id="rId3"/>
              </a:rPr>
              <a:t>/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378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5546" y="1433385"/>
            <a:ext cx="75870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Banque de séquences didactiques : </a:t>
            </a:r>
            <a:endParaRPr lang="fr-FR" dirty="0"/>
          </a:p>
          <a:p>
            <a:r>
              <a:rPr lang="fr-FR" dirty="0">
                <a:hlinkClick r:id="rId2"/>
              </a:rPr>
              <a:t>https://www.reseau-canope.fr/notice/banque-de-sequences-didactiques-bsd_5760.html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Corpus : </a:t>
            </a:r>
          </a:p>
          <a:p>
            <a:r>
              <a:rPr lang="fr-FR" dirty="0">
                <a:hlinkClick r:id="rId3"/>
              </a:rPr>
              <a:t>https://www.reseau-canope.fr/corpus</a:t>
            </a:r>
            <a:r>
              <a:rPr lang="fr-FR" dirty="0" smtClean="0">
                <a:hlinkClick r:id="rId3"/>
              </a:rPr>
              <a:t>/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Le </a:t>
            </a:r>
            <a:r>
              <a:rPr lang="fr-FR" dirty="0" err="1" smtClean="0"/>
              <a:t>SiteTV</a:t>
            </a:r>
            <a:r>
              <a:rPr lang="fr-FR" dirty="0" smtClean="0"/>
              <a:t> : </a:t>
            </a:r>
          </a:p>
          <a:p>
            <a:r>
              <a:rPr lang="fr-FR" dirty="0">
                <a:hlinkClick r:id="rId4"/>
              </a:rPr>
              <a:t>http://www.lesite.tv/edutheque</a:t>
            </a:r>
            <a:r>
              <a:rPr lang="fr-FR" dirty="0" smtClean="0">
                <a:hlinkClick r:id="rId4"/>
              </a:rPr>
              <a:t>/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/>
              <a:t>Munaé</a:t>
            </a:r>
            <a:r>
              <a:rPr lang="fr-FR" dirty="0"/>
              <a:t> : Musée national de </a:t>
            </a:r>
            <a:r>
              <a:rPr lang="fr-FR" dirty="0" smtClean="0"/>
              <a:t>l’éducation :</a:t>
            </a:r>
            <a:endParaRPr lang="fr-FR" dirty="0"/>
          </a:p>
          <a:p>
            <a:r>
              <a:rPr lang="fr-FR" dirty="0">
                <a:hlinkClick r:id="rId5"/>
              </a:rPr>
              <a:t>https://www.reseau-canope.fr/musee</a:t>
            </a:r>
            <a:r>
              <a:rPr lang="fr-FR" dirty="0" smtClean="0">
                <a:hlinkClick r:id="rId5"/>
              </a:rPr>
              <a:t>/</a:t>
            </a:r>
            <a:r>
              <a:rPr lang="fr-FR" dirty="0" smtClean="0"/>
              <a:t> </a:t>
            </a:r>
          </a:p>
          <a:p>
            <a:endParaRPr lang="fr-FR" dirty="0"/>
          </a:p>
          <a:p>
            <a:r>
              <a:rPr lang="fr-FR" dirty="0" smtClean="0"/>
              <a:t>Les fondamentaux :</a:t>
            </a:r>
          </a:p>
          <a:p>
            <a:r>
              <a:rPr lang="fr-FR" dirty="0">
                <a:hlinkClick r:id="rId6"/>
              </a:rPr>
              <a:t>https://</a:t>
            </a:r>
            <a:r>
              <a:rPr lang="fr-FR" dirty="0" smtClean="0">
                <a:hlinkClick r:id="rId6"/>
              </a:rPr>
              <a:t>www.reseau-canope.fr/lesfondamentaux/accueil.html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199" y="363464"/>
            <a:ext cx="7945395" cy="1267629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287278"/>
                </a:solidFill>
              </a:rPr>
              <a:t>Quelques outils gratuits</a:t>
            </a:r>
            <a:r>
              <a:rPr lang="fr-FR" dirty="0">
                <a:solidFill>
                  <a:srgbClr val="287278"/>
                </a:solidFill>
              </a:rPr>
              <a:t/>
            </a:r>
            <a:br>
              <a:rPr lang="fr-FR" dirty="0">
                <a:solidFill>
                  <a:srgbClr val="287278"/>
                </a:solidFill>
              </a:rPr>
            </a:br>
            <a:r>
              <a:rPr lang="fr-FR" dirty="0">
                <a:solidFill>
                  <a:srgbClr val="287278"/>
                </a:solidFill>
              </a:rPr>
              <a:t/>
            </a:r>
            <a:br>
              <a:rPr lang="fr-FR" dirty="0">
                <a:solidFill>
                  <a:srgbClr val="287278"/>
                </a:solidFill>
              </a:rPr>
            </a:br>
            <a:endParaRPr lang="fr-FR" dirty="0">
              <a:solidFill>
                <a:srgbClr val="2872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932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91"/>
          <p:cNvSpPr txBox="1">
            <a:spLocks/>
          </p:cNvSpPr>
          <p:nvPr/>
        </p:nvSpPr>
        <p:spPr>
          <a:xfrm>
            <a:off x="290574" y="408841"/>
            <a:ext cx="8167689" cy="742590"/>
          </a:xfrm>
          <a:prstGeom prst="rect">
            <a:avLst/>
          </a:prstGeom>
          <a:solidFill>
            <a:srgbClr val="2D757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0000" lnSpcReduction="10000"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2pPr>
            <a:lvl3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3pPr>
            <a:lvl4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4pPr>
            <a:lvl5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5pPr>
            <a:lvl6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6pPr>
            <a:lvl7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7pPr>
            <a:lvl8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8pPr>
            <a:lvl9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9pPr>
          </a:lstStyle>
          <a:p>
            <a:pPr algn="l" hangingPunct="1"/>
            <a:r>
              <a:rPr lang="fr-FR" dirty="0" err="1" smtClean="0">
                <a:solidFill>
                  <a:schemeClr val="bg1"/>
                </a:solidFill>
              </a:rPr>
              <a:t>eTwinning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075039" y="3329081"/>
            <a:ext cx="7166918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fr-FR" dirty="0" smtClean="0"/>
              <a:t>Action </a:t>
            </a:r>
            <a:r>
              <a:rPr lang="fr-FR" dirty="0"/>
              <a:t>européenne qui offre aux enseignants des 33 pays participant la possibilité d’entrer en contact afin de mener des projets d’échange à distance avec leurs élèves à l’aide des TICE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>
                <a:hlinkClick r:id="rId3"/>
              </a:rPr>
              <a:t>http://www.etwinning.fr</a:t>
            </a:r>
            <a:r>
              <a:rPr lang="fr-FR" dirty="0" smtClean="0">
                <a:hlinkClick r:id="rId3"/>
              </a:rPr>
              <a:t>/</a:t>
            </a:r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Roman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793" y="1780531"/>
            <a:ext cx="39052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18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91"/>
          <p:cNvSpPr txBox="1">
            <a:spLocks/>
          </p:cNvSpPr>
          <p:nvPr/>
        </p:nvSpPr>
        <p:spPr>
          <a:xfrm>
            <a:off x="290573" y="744726"/>
            <a:ext cx="8167689" cy="742590"/>
          </a:xfrm>
          <a:prstGeom prst="rect">
            <a:avLst/>
          </a:prstGeom>
          <a:solidFill>
            <a:srgbClr val="2D757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0000" lnSpcReduction="10000"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2pPr>
            <a:lvl3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3pPr>
            <a:lvl4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4pPr>
            <a:lvl5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5pPr>
            <a:lvl6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6pPr>
            <a:lvl7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7pPr>
            <a:lvl8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8pPr>
            <a:lvl9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9pPr>
          </a:lstStyle>
          <a:p>
            <a:pPr algn="l" hangingPunct="1"/>
            <a:r>
              <a:rPr lang="fr-FR" dirty="0" err="1" smtClean="0">
                <a:solidFill>
                  <a:schemeClr val="bg1"/>
                </a:solidFill>
              </a:rPr>
              <a:t>M@gistere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38729" y="3927319"/>
            <a:ext cx="7471375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fr-FR" dirty="0" smtClean="0"/>
              <a:t>Dispositif </a:t>
            </a:r>
            <a:r>
              <a:rPr lang="fr-FR" dirty="0"/>
              <a:t>de formation continue en ligne, </a:t>
            </a:r>
            <a:r>
              <a:rPr lang="fr-FR" dirty="0" err="1"/>
              <a:t>tutorée</a:t>
            </a:r>
            <a:r>
              <a:rPr lang="fr-FR" dirty="0"/>
              <a:t> et interactive conçu pour les enseignants du premier et du second degré. </a:t>
            </a:r>
            <a:endParaRPr lang="fr-FR" dirty="0" smtClean="0">
              <a:hlinkClick r:id="rId3"/>
            </a:endParaRPr>
          </a:p>
          <a:p>
            <a:endParaRPr lang="fr-FR" dirty="0" smtClean="0">
              <a:hlinkClick r:id="rId3"/>
            </a:endParaRPr>
          </a:p>
          <a:p>
            <a:r>
              <a:rPr lang="fr-FR" dirty="0">
                <a:hlinkClick r:id="rId3"/>
              </a:rPr>
              <a:t>https://www.reseau-canope.fr/notice/parcours-magistere.html</a:t>
            </a:r>
          </a:p>
          <a:p>
            <a:r>
              <a:rPr lang="fr-FR" dirty="0" smtClean="0">
                <a:hlinkClick r:id="rId3"/>
              </a:rPr>
              <a:t>https</a:t>
            </a:r>
            <a:r>
              <a:rPr lang="fr-FR" dirty="0">
                <a:hlinkClick r:id="rId3"/>
              </a:rPr>
              <a:t>://magistere.education.fr/reseau-canope</a:t>
            </a:r>
            <a:r>
              <a:rPr lang="fr-FR" dirty="0" smtClean="0">
                <a:hlinkClick r:id="rId3"/>
              </a:rPr>
              <a:t>/</a:t>
            </a:r>
            <a:endParaRPr lang="fr-FR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45" y="2091982"/>
            <a:ext cx="5560541" cy="122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06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91"/>
          <p:cNvSpPr txBox="1">
            <a:spLocks/>
          </p:cNvSpPr>
          <p:nvPr/>
        </p:nvSpPr>
        <p:spPr>
          <a:xfrm>
            <a:off x="290511" y="482983"/>
            <a:ext cx="8167689" cy="742590"/>
          </a:xfrm>
          <a:prstGeom prst="rect">
            <a:avLst/>
          </a:prstGeom>
          <a:solidFill>
            <a:srgbClr val="2D757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0000" lnSpcReduction="10000"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2pPr>
            <a:lvl3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3pPr>
            <a:lvl4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4pPr>
            <a:lvl5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5pPr>
            <a:lvl6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6pPr>
            <a:lvl7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7pPr>
            <a:lvl8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8pPr>
            <a:lvl9pPr marL="0" marR="0" indent="0" algn="l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2F6165"/>
                </a:solidFill>
                <a:uFillTx/>
                <a:latin typeface="Menlo"/>
                <a:ea typeface="Menlo"/>
                <a:cs typeface="Menlo"/>
                <a:sym typeface="Menlo"/>
              </a:defRPr>
            </a:lvl9pPr>
          </a:lstStyle>
          <a:p>
            <a:pPr algn="l" hangingPunct="1"/>
            <a:r>
              <a:rPr lang="fr-FR" dirty="0" smtClean="0">
                <a:solidFill>
                  <a:schemeClr val="bg1"/>
                </a:solidFill>
              </a:rPr>
              <a:t>Canoprof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264852" y="5055560"/>
            <a:ext cx="683616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fr-FR" dirty="0"/>
              <a:t>Présentation : </a:t>
            </a:r>
            <a:r>
              <a:rPr lang="fr-FR" dirty="0">
                <a:hlinkClick r:id="rId3"/>
              </a:rPr>
              <a:t>https://www.youtube.com/watch?v=Yoh1JRKaJcQ</a:t>
            </a:r>
            <a:endParaRPr lang="fr-FR" dirty="0"/>
          </a:p>
          <a:p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Roman"/>
            </a:endParaRPr>
          </a:p>
        </p:txBody>
      </p:sp>
      <p:pic>
        <p:nvPicPr>
          <p:cNvPr id="4" name="canoprof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2714" y="1652224"/>
            <a:ext cx="3224760" cy="246234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ZoneTexte 2"/>
          <p:cNvSpPr txBox="1"/>
          <p:nvPr/>
        </p:nvSpPr>
        <p:spPr>
          <a:xfrm>
            <a:off x="3978599" y="2558333"/>
            <a:ext cx="43125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Concevoir et publier des ressources pédagogiques </a:t>
            </a:r>
            <a:r>
              <a:rPr lang="fr-FR" dirty="0" err="1"/>
              <a:t>transmédias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0781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6125376" y="653184"/>
            <a:ext cx="2663826" cy="1469505"/>
          </a:xfrm>
          <a:prstGeom prst="rect">
            <a:avLst/>
          </a:prstGeom>
        </p:spPr>
        <p:txBody>
          <a:bodyPr>
            <a:normAutofit/>
          </a:bodyPr>
          <a:lstStyle>
            <a:lvl1pPr defTabSz="448055">
              <a:defRPr sz="4998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smtClean="0"/>
              <a:t>Viaéduc</a:t>
            </a:r>
            <a:endParaRPr dirty="0"/>
          </a:p>
        </p:txBody>
      </p:sp>
      <p:pic>
        <p:nvPicPr>
          <p:cNvPr id="142" name="image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6396" y="653184"/>
            <a:ext cx="5767178" cy="582847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ZoneTexte 1"/>
          <p:cNvSpPr txBox="1"/>
          <p:nvPr/>
        </p:nvSpPr>
        <p:spPr>
          <a:xfrm>
            <a:off x="6125376" y="2161819"/>
            <a:ext cx="3027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réseau professionnel des enseignants</a:t>
            </a:r>
          </a:p>
          <a:p>
            <a:endParaRPr lang="fr-FR" dirty="0"/>
          </a:p>
          <a:p>
            <a:r>
              <a:rPr lang="fr-FR" dirty="0">
                <a:hlinkClick r:id="rId4"/>
              </a:rPr>
              <a:t>https://</a:t>
            </a:r>
            <a:r>
              <a:rPr lang="fr-FR" dirty="0" smtClean="0">
                <a:hlinkClick r:id="rId4"/>
              </a:rPr>
              <a:t>www.viaeduc.fr/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0294224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PPT CANOPE VER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1VERT Titr2Corp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Thème1VERT Titr2Corps" id="{E451DFB4-651E-4206-AD7C-17E7AB9B95EB}" vid="{94322A15-69B7-444D-9171-9F981A65E645}"/>
    </a:ext>
  </a:extLst>
</a:theme>
</file>

<file path=ppt/theme/theme6.xml><?xml version="1.0" encoding="utf-8"?>
<a:theme xmlns:a="http://schemas.openxmlformats.org/drawingml/2006/main" name="3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1762</TotalTime>
  <Words>346</Words>
  <Application>Microsoft Office PowerPoint</Application>
  <PresentationFormat>Affichage à l'écran (4:3)</PresentationFormat>
  <Paragraphs>90</Paragraphs>
  <Slides>16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6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Conception personnalisée</vt:lpstr>
      <vt:lpstr>1_Conception personnalisée</vt:lpstr>
      <vt:lpstr>Thème PPT CANOPE VERT</vt:lpstr>
      <vt:lpstr>2_Conception personnalisée</vt:lpstr>
      <vt:lpstr>Thème1VERT Titr2Corps</vt:lpstr>
      <vt:lpstr>3_Conception personnalisée</vt:lpstr>
      <vt:lpstr>Canopé de martinique</vt:lpstr>
      <vt:lpstr>Présentation PowerPoint</vt:lpstr>
      <vt:lpstr>Présentation PowerPoint</vt:lpstr>
      <vt:lpstr>ESPACE RESSOURCES ET MÉDIATION Horaires de l’atelier </vt:lpstr>
      <vt:lpstr>Bouquet de services</vt:lpstr>
      <vt:lpstr>ESPACE RESSOURCES ET MÉDIATION Bouquet de services </vt:lpstr>
      <vt:lpstr>ESPACE RESSOURCES ET MÉDIATION Bouquet de service </vt:lpstr>
      <vt:lpstr>ESPACE RESSOURCES ET MÉDIATION ESIDOC </vt:lpstr>
      <vt:lpstr>ESPACE RESSOURCES ET MÉDIATION services en ligne </vt:lpstr>
      <vt:lpstr>Présentation PowerPoint</vt:lpstr>
      <vt:lpstr>ESPACE RESSOURCES ET MÉDIATION Réseau canopé </vt:lpstr>
      <vt:lpstr>Quelques outils gratuits  </vt:lpstr>
      <vt:lpstr>Présentation PowerPoint</vt:lpstr>
      <vt:lpstr>Présentation PowerPoint</vt:lpstr>
      <vt:lpstr>Présentation PowerPoint</vt:lpstr>
      <vt:lpstr>Viaéduc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Huber Gaëlle</dc:creator>
  <cp:lastModifiedBy>ad</cp:lastModifiedBy>
  <cp:revision>56</cp:revision>
  <dcterms:created xsi:type="dcterms:W3CDTF">2014-02-20T09:19:29Z</dcterms:created>
  <dcterms:modified xsi:type="dcterms:W3CDTF">2017-08-29T15:56:15Z</dcterms:modified>
</cp:coreProperties>
</file>