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 id="2147483660" r:id="rId2"/>
  </p:sldMasterIdLst>
  <p:notesMasterIdLst>
    <p:notesMasterId r:id="rId48"/>
  </p:notesMasterIdLst>
  <p:sldIdLst>
    <p:sldId id="354" r:id="rId3"/>
    <p:sldId id="355" r:id="rId4"/>
    <p:sldId id="256" r:id="rId5"/>
    <p:sldId id="270" r:id="rId6"/>
    <p:sldId id="260" r:id="rId7"/>
    <p:sldId id="329" r:id="rId8"/>
    <p:sldId id="265" r:id="rId9"/>
    <p:sldId id="331" r:id="rId10"/>
    <p:sldId id="327" r:id="rId11"/>
    <p:sldId id="328" r:id="rId12"/>
    <p:sldId id="326" r:id="rId13"/>
    <p:sldId id="352" r:id="rId14"/>
    <p:sldId id="353" r:id="rId15"/>
    <p:sldId id="303" r:id="rId16"/>
    <p:sldId id="308" r:id="rId17"/>
    <p:sldId id="309" r:id="rId18"/>
    <p:sldId id="311" r:id="rId19"/>
    <p:sldId id="307" r:id="rId20"/>
    <p:sldId id="313" r:id="rId21"/>
    <p:sldId id="285" r:id="rId22"/>
    <p:sldId id="288" r:id="rId23"/>
    <p:sldId id="314" r:id="rId24"/>
    <p:sldId id="333" r:id="rId25"/>
    <p:sldId id="335" r:id="rId26"/>
    <p:sldId id="306" r:id="rId27"/>
    <p:sldId id="319" r:id="rId28"/>
    <p:sldId id="294" r:id="rId29"/>
    <p:sldId id="320" r:id="rId30"/>
    <p:sldId id="321" r:id="rId31"/>
    <p:sldId id="293" r:id="rId32"/>
    <p:sldId id="322" r:id="rId33"/>
    <p:sldId id="324" r:id="rId34"/>
    <p:sldId id="325" r:id="rId35"/>
    <p:sldId id="348" r:id="rId36"/>
    <p:sldId id="349" r:id="rId37"/>
    <p:sldId id="350" r:id="rId38"/>
    <p:sldId id="351" r:id="rId39"/>
    <p:sldId id="336" r:id="rId40"/>
    <p:sldId id="339" r:id="rId41"/>
    <p:sldId id="342" r:id="rId42"/>
    <p:sldId id="343" r:id="rId43"/>
    <p:sldId id="344" r:id="rId44"/>
    <p:sldId id="346" r:id="rId45"/>
    <p:sldId id="347" r:id="rId46"/>
    <p:sldId id="283" r:id="rId47"/>
  </p:sldIdLst>
  <p:sldSz cx="9144000" cy="5143500" type="screen16x9"/>
  <p:notesSz cx="6858000" cy="9144000"/>
  <p:embeddedFontLst>
    <p:embeddedFont>
      <p:font typeface="Bahnschrift" panose="020B0502040204020203" pitchFamily="34" charset="0"/>
      <p:regular r:id="rId49"/>
      <p:bold r:id="rId50"/>
    </p:embeddedFon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
      <p:font typeface="Red Hat Text" panose="020B0604020202020204" charset="0"/>
      <p:regular r:id="rId57"/>
      <p:bold r:id="rId58"/>
      <p:italic r:id="rId59"/>
      <p:boldItalic r:id="rId60"/>
    </p:embeddedFont>
    <p:embeddedFont>
      <p:font typeface="Zilla Slab" panose="020B0604020202020204" charset="0"/>
      <p:regular r:id="rId61"/>
      <p:bold r:id="rId62"/>
      <p:italic r:id="rId63"/>
    </p:embeddedFont>
    <p:embeddedFont>
      <p:font typeface="Zilla Slab SemiBold" panose="020B0604020202020204" charset="0"/>
      <p:bold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ph Audrey" initials="JA" lastIdx="2" clrIdx="0">
    <p:extLst>
      <p:ext uri="{19B8F6BF-5375-455C-9EA6-DF929625EA0E}">
        <p15:presenceInfo xmlns:p15="http://schemas.microsoft.com/office/powerpoint/2012/main" userId="dae67afdbd04bbd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9999FF"/>
    <a:srgbClr val="99CC00"/>
    <a:srgbClr val="AEFF5D"/>
    <a:srgbClr val="CCFF99"/>
    <a:srgbClr val="7DFF7D"/>
    <a:srgbClr val="53FFC6"/>
    <a:srgbClr val="99FFCC"/>
    <a:srgbClr val="CC330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239422-59BC-4844-8D63-A1ACE7F455B1}">
  <a:tblStyle styleId="{E2239422-59BC-4844-8D63-A1ACE7F455B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5.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2.fntdata"/><Relationship Id="rId5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4618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397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7535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8581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0796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1437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5669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4949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4152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0654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8347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5839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8689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6722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8579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7804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5813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5501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047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3365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91655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5121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1694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7535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479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6706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1085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2146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0060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9142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656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874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1439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779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1103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9112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08206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214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41a98d525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41a98d525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35" name="Google Shape;35;p2"/>
          <p:cNvSpPr txBox="1">
            <a:spLocks noGrp="1"/>
          </p:cNvSpPr>
          <p:nvPr>
            <p:ph type="ctrTitle"/>
          </p:nvPr>
        </p:nvSpPr>
        <p:spPr>
          <a:xfrm>
            <a:off x="1419825" y="2220425"/>
            <a:ext cx="4993200" cy="1159800"/>
          </a:xfrm>
          <a:prstGeom prst="rect">
            <a:avLst/>
          </a:prstGeom>
        </p:spPr>
        <p:txBody>
          <a:bodyPr spcFirstLastPara="1" wrap="square" lIns="0" tIns="0" rIns="0" bIns="0" anchor="ctr" anchorCtr="0">
            <a:noAutofit/>
          </a:bodyPr>
          <a:lstStyle>
            <a:lvl1pPr lvl="0">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1pPr>
            <a:lvl2pPr lvl="1">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2pPr>
            <a:lvl3pPr lvl="2">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3pPr>
            <a:lvl4pPr lvl="3">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4pPr>
            <a:lvl5pPr lvl="4">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5pPr>
            <a:lvl6pPr lvl="5">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6pPr>
            <a:lvl7pPr lvl="6">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7pPr>
            <a:lvl8pPr lvl="7">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8pPr>
            <a:lvl9pPr lvl="8">
              <a:lnSpc>
                <a:spcPct val="80000"/>
              </a:lnSpc>
              <a:spcBef>
                <a:spcPts val="0"/>
              </a:spcBef>
              <a:spcAft>
                <a:spcPts val="0"/>
              </a:spcAft>
              <a:buClr>
                <a:schemeClr val="lt1"/>
              </a:buClr>
              <a:buSzPts val="5600"/>
              <a:buFont typeface="Zilla Slab SemiBold"/>
              <a:buNone/>
              <a:defRPr sz="5600" b="0">
                <a:solidFill>
                  <a:schemeClr val="lt1"/>
                </a:solidFill>
                <a:latin typeface="Zilla Slab SemiBold"/>
                <a:ea typeface="Zilla Slab SemiBold"/>
                <a:cs typeface="Zilla Slab SemiBold"/>
                <a:sym typeface="Zilla Slab SemiBold"/>
              </a:defRPr>
            </a:lvl9pPr>
          </a:lstStyle>
          <a:p>
            <a:endParaRPr/>
          </a:p>
        </p:txBody>
      </p:sp>
      <p:pic>
        <p:nvPicPr>
          <p:cNvPr id="3" name="Image 2">
            <a:extLst>
              <a:ext uri="{FF2B5EF4-FFF2-40B4-BE49-F238E27FC236}">
                <a16:creationId xmlns:a16="http://schemas.microsoft.com/office/drawing/2014/main" id="{1E5B04FA-1CE0-4CD1-96A0-51A3F30D8464}"/>
              </a:ext>
            </a:extLst>
          </p:cNvPr>
          <p:cNvPicPr>
            <a:picLocks noChangeAspect="1"/>
          </p:cNvPicPr>
          <p:nvPr userDrawn="1"/>
        </p:nvPicPr>
        <p:blipFill>
          <a:blip r:embed="rId2"/>
          <a:stretch>
            <a:fillRect/>
          </a:stretch>
        </p:blipFill>
        <p:spPr>
          <a:xfrm>
            <a:off x="0" y="0"/>
            <a:ext cx="2867290" cy="68301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userDrawn="1">
  <p:cSld name="BLANK">
    <p:spTree>
      <p:nvGrpSpPr>
        <p:cNvPr id="1" name="Shape 235"/>
        <p:cNvGrpSpPr/>
        <p:nvPr/>
      </p:nvGrpSpPr>
      <p:grpSpPr>
        <a:xfrm>
          <a:off x="0" y="0"/>
          <a:ext cx="0" cy="0"/>
          <a:chOff x="0" y="0"/>
          <a:chExt cx="0" cy="0"/>
        </a:xfrm>
      </p:grpSpPr>
      <p:grpSp>
        <p:nvGrpSpPr>
          <p:cNvPr id="236" name="Google Shape;236;p10"/>
          <p:cNvGrpSpPr/>
          <p:nvPr/>
        </p:nvGrpSpPr>
        <p:grpSpPr>
          <a:xfrm>
            <a:off x="7871174" y="92177"/>
            <a:ext cx="1335000" cy="5059552"/>
            <a:chOff x="9222656" y="-5102761"/>
            <a:chExt cx="3079003" cy="11960760"/>
          </a:xfrm>
        </p:grpSpPr>
        <p:sp>
          <p:nvSpPr>
            <p:cNvPr id="239" name="Google Shape;239;p10"/>
            <p:cNvSpPr/>
            <p:nvPr/>
          </p:nvSpPr>
          <p:spPr>
            <a:xfrm>
              <a:off x="9875608" y="5009690"/>
              <a:ext cx="2316390" cy="184830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45" name="Google Shape;245;p10"/>
            <p:cNvSpPr/>
            <p:nvPr/>
          </p:nvSpPr>
          <p:spPr>
            <a:xfrm>
              <a:off x="9222656" y="6315114"/>
              <a:ext cx="779103" cy="506529"/>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0"/>
            <p:cNvSpPr/>
            <p:nvPr/>
          </p:nvSpPr>
          <p:spPr>
            <a:xfrm>
              <a:off x="11201650" y="5257555"/>
              <a:ext cx="577035" cy="555898"/>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0"/>
            <p:cNvSpPr/>
            <p:nvPr/>
          </p:nvSpPr>
          <p:spPr>
            <a:xfrm>
              <a:off x="11074507" y="-5102761"/>
              <a:ext cx="342683" cy="325726"/>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10"/>
            <p:cNvSpPr/>
            <p:nvPr/>
          </p:nvSpPr>
          <p:spPr>
            <a:xfrm>
              <a:off x="11778685" y="-4777035"/>
              <a:ext cx="522974" cy="555794"/>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0"/>
            <p:cNvSpPr/>
            <p:nvPr/>
          </p:nvSpPr>
          <p:spPr>
            <a:xfrm>
              <a:off x="11142556" y="3604731"/>
              <a:ext cx="866002" cy="834311"/>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56" name="Google Shape;256;p10"/>
            <p:cNvSpPr/>
            <p:nvPr/>
          </p:nvSpPr>
          <p:spPr>
            <a:xfrm>
              <a:off x="9916555" y="4472994"/>
              <a:ext cx="1729110" cy="1843328"/>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58" name="Google Shape;258;p10"/>
            <p:cNvSpPr/>
            <p:nvPr userDrawn="1"/>
          </p:nvSpPr>
          <p:spPr>
            <a:xfrm>
              <a:off x="11245850" y="5946076"/>
              <a:ext cx="946150" cy="911923"/>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0"/>
            <p:cNvSpPr/>
            <p:nvPr/>
          </p:nvSpPr>
          <p:spPr>
            <a:xfrm>
              <a:off x="9746968" y="6082223"/>
              <a:ext cx="169518" cy="161674"/>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accent3">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3" name="Google Shape;259;p10">
            <a:extLst>
              <a:ext uri="{FF2B5EF4-FFF2-40B4-BE49-F238E27FC236}">
                <a16:creationId xmlns:a16="http://schemas.microsoft.com/office/drawing/2014/main" id="{B91BB1D5-8967-428B-BB92-95FAE99813E4}"/>
              </a:ext>
            </a:extLst>
          </p:cNvPr>
          <p:cNvSpPr/>
          <p:nvPr userDrawn="1"/>
        </p:nvSpPr>
        <p:spPr>
          <a:xfrm>
            <a:off x="8957802" y="28370"/>
            <a:ext cx="121289" cy="112841"/>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color background">
  <p:cSld name="BLANK_1">
    <p:bg>
      <p:bgPr>
        <a:solidFill>
          <a:schemeClr val="accent3"/>
        </a:solidFill>
        <a:effectLst/>
      </p:bgPr>
    </p:bg>
    <p:spTree>
      <p:nvGrpSpPr>
        <p:cNvPr id="1" name="Shape 264"/>
        <p:cNvGrpSpPr/>
        <p:nvPr/>
      </p:nvGrpSpPr>
      <p:grpSpPr>
        <a:xfrm>
          <a:off x="0" y="0"/>
          <a:ext cx="0" cy="0"/>
          <a:chOff x="0" y="0"/>
          <a:chExt cx="0" cy="0"/>
        </a:xfrm>
      </p:grpSpPr>
      <p:grpSp>
        <p:nvGrpSpPr>
          <p:cNvPr id="265" name="Google Shape;265;p11"/>
          <p:cNvGrpSpPr/>
          <p:nvPr/>
        </p:nvGrpSpPr>
        <p:grpSpPr>
          <a:xfrm>
            <a:off x="2385" y="2386"/>
            <a:ext cx="9146643" cy="5143181"/>
            <a:chOff x="3175" y="3175"/>
            <a:chExt cx="12185776" cy="6852093"/>
          </a:xfrm>
        </p:grpSpPr>
        <p:sp>
          <p:nvSpPr>
            <p:cNvPr id="266" name="Google Shape;266;p11"/>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1"/>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11"/>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11"/>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1"/>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1"/>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1"/>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1"/>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1"/>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1"/>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1"/>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1"/>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11"/>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79;p11"/>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80;p11"/>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11"/>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11"/>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11"/>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1"/>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1"/>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11"/>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11"/>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1"/>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91"/>
        <p:cNvGrpSpPr/>
        <p:nvPr/>
      </p:nvGrpSpPr>
      <p:grpSpPr>
        <a:xfrm>
          <a:off x="0" y="0"/>
          <a:ext cx="0" cy="0"/>
          <a:chOff x="0" y="0"/>
          <a:chExt cx="0" cy="0"/>
        </a:xfrm>
      </p:grpSpPr>
      <p:grpSp>
        <p:nvGrpSpPr>
          <p:cNvPr id="92" name="Google Shape;92;p5"/>
          <p:cNvGrpSpPr/>
          <p:nvPr/>
        </p:nvGrpSpPr>
        <p:grpSpPr>
          <a:xfrm>
            <a:off x="0" y="0"/>
            <a:ext cx="9158630" cy="5151729"/>
            <a:chOff x="0" y="0"/>
            <a:chExt cx="12191999" cy="6857999"/>
          </a:xfrm>
        </p:grpSpPr>
        <p:sp>
          <p:nvSpPr>
            <p:cNvPr id="94" name="Google Shape;94;p5"/>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5"/>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5"/>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9671999" y="1528237"/>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9299245" y="4987958"/>
              <a:ext cx="248446" cy="257469"/>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9595898" y="2571860"/>
              <a:ext cx="2132585" cy="2128743"/>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4">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5"/>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5"/>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5"/>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5"/>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5"/>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422289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A02E8F1-68FC-4A08-B341-389CE2E48EB4}" type="datetimeFigureOut">
              <a:rPr lang="en-GB" smtClean="0"/>
              <a:t>31/12/2021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3286688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02E8F1-68FC-4A08-B341-389CE2E48EB4}" type="datetimeFigureOut">
              <a:rPr lang="en-GB" smtClean="0"/>
              <a:t>31/12/2021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3353606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A02E8F1-68FC-4A08-B341-389CE2E48EB4}" type="datetimeFigureOut">
              <a:rPr lang="en-GB" smtClean="0"/>
              <a:t>31/12/2021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1546887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A02E8F1-68FC-4A08-B341-389CE2E48EB4}" type="datetimeFigureOut">
              <a:rPr lang="en-GB" smtClean="0"/>
              <a:t>31/12/2021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1932708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A02E8F1-68FC-4A08-B341-389CE2E48EB4}" type="datetimeFigureOut">
              <a:rPr lang="en-GB" smtClean="0"/>
              <a:t>31/12/2021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21416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A02E8F1-68FC-4A08-B341-389CE2E48EB4}" type="datetimeFigureOut">
              <a:rPr lang="en-GB" smtClean="0"/>
              <a:t>31/12/2021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4031197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2E8F1-68FC-4A08-B341-389CE2E48EB4}" type="datetimeFigureOut">
              <a:rPr lang="en-GB" smtClean="0"/>
              <a:t>31/12/2021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1281989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02E8F1-68FC-4A08-B341-389CE2E48EB4}" type="datetimeFigureOut">
              <a:rPr lang="en-GB" smtClean="0"/>
              <a:t>31/12/2021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2864601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02E8F1-68FC-4A08-B341-389CE2E48EB4}" type="datetimeFigureOut">
              <a:rPr lang="en-GB" smtClean="0"/>
              <a:t>31/12/2021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2477078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02E8F1-68FC-4A08-B341-389CE2E48EB4}" type="datetimeFigureOut">
              <a:rPr lang="en-GB" smtClean="0"/>
              <a:t>31/12/2021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3885068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02E8F1-68FC-4A08-B341-389CE2E48EB4}" type="datetimeFigureOut">
              <a:rPr lang="en-GB" smtClean="0"/>
              <a:t>31/12/2021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3B4E60-C2E8-4568-80C7-A75320E3EB31}" type="slidenum">
              <a:rPr lang="en-GB" smtClean="0"/>
              <a:t>‹N°›</a:t>
            </a:fld>
            <a:endParaRPr lang="en-GB"/>
          </a:p>
        </p:txBody>
      </p:sp>
    </p:spTree>
    <p:extLst>
      <p:ext uri="{BB962C8B-B14F-4D97-AF65-F5344CB8AC3E}">
        <p14:creationId xmlns:p14="http://schemas.microsoft.com/office/powerpoint/2010/main" val="32842234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11400" y="369925"/>
            <a:ext cx="5889900" cy="641100"/>
          </a:xfrm>
          <a:prstGeom prst="rect">
            <a:avLst/>
          </a:prstGeom>
          <a:noFill/>
          <a:ln>
            <a:noFill/>
          </a:ln>
        </p:spPr>
        <p:txBody>
          <a:bodyPr spcFirstLastPara="1" wrap="square" lIns="0" tIns="0" rIns="0" bIns="0" anchor="b" anchorCtr="0">
            <a:noAutofit/>
          </a:bodyPr>
          <a:lstStyle>
            <a:lvl1pPr lvl="0">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1pPr>
            <a:lvl2pPr lvl="1">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2pPr>
            <a:lvl3pPr lvl="2">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3pPr>
            <a:lvl4pPr lvl="3">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4pPr>
            <a:lvl5pPr lvl="4">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5pPr>
            <a:lvl6pPr lvl="5">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6pPr>
            <a:lvl7pPr lvl="6">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7pPr>
            <a:lvl8pPr lvl="7">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8pPr>
            <a:lvl9pPr lvl="8">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9pPr>
          </a:lstStyle>
          <a:p>
            <a:endParaRPr/>
          </a:p>
        </p:txBody>
      </p:sp>
      <p:sp>
        <p:nvSpPr>
          <p:cNvPr id="7" name="Google Shape;7;p1"/>
          <p:cNvSpPr txBox="1">
            <a:spLocks noGrp="1"/>
          </p:cNvSpPr>
          <p:nvPr>
            <p:ph type="body" idx="1"/>
          </p:nvPr>
        </p:nvSpPr>
        <p:spPr>
          <a:xfrm>
            <a:off x="611400" y="1265783"/>
            <a:ext cx="5889900" cy="2786100"/>
          </a:xfrm>
          <a:prstGeom prst="rect">
            <a:avLst/>
          </a:prstGeom>
          <a:noFill/>
          <a:ln>
            <a:noFill/>
          </a:ln>
        </p:spPr>
        <p:txBody>
          <a:bodyPr spcFirstLastPara="1" wrap="square" lIns="0" tIns="0" rIns="0" bIns="0" anchor="t" anchorCtr="0">
            <a:noAutofit/>
          </a:bodyPr>
          <a:lstStyle>
            <a:lvl1pPr marL="457200" lvl="0" indent="-355600">
              <a:lnSpc>
                <a:spcPct val="115000"/>
              </a:lnSpc>
              <a:spcBef>
                <a:spcPts val="600"/>
              </a:spcBef>
              <a:spcAft>
                <a:spcPts val="0"/>
              </a:spcAft>
              <a:buClr>
                <a:schemeClr val="accent2"/>
              </a:buClr>
              <a:buSzPts val="2000"/>
              <a:buFont typeface="Red Hat Text"/>
              <a:buChar char="⦁"/>
              <a:defRPr sz="2000">
                <a:solidFill>
                  <a:schemeClr val="dk1"/>
                </a:solidFill>
                <a:latin typeface="Red Hat Text"/>
                <a:ea typeface="Red Hat Text"/>
                <a:cs typeface="Red Hat Text"/>
                <a:sym typeface="Red Hat Text"/>
              </a:defRPr>
            </a:lvl1pPr>
            <a:lvl2pPr marL="914400" lvl="1" indent="-355600">
              <a:lnSpc>
                <a:spcPct val="115000"/>
              </a:lnSpc>
              <a:spcBef>
                <a:spcPts val="0"/>
              </a:spcBef>
              <a:spcAft>
                <a:spcPts val="0"/>
              </a:spcAft>
              <a:buClr>
                <a:schemeClr val="accent3"/>
              </a:buClr>
              <a:buSzPts val="2000"/>
              <a:buFont typeface="Red Hat Text"/>
              <a:buChar char="⦁"/>
              <a:defRPr sz="2000">
                <a:solidFill>
                  <a:schemeClr val="dk1"/>
                </a:solidFill>
                <a:latin typeface="Red Hat Text"/>
                <a:ea typeface="Red Hat Text"/>
                <a:cs typeface="Red Hat Text"/>
                <a:sym typeface="Red Hat Text"/>
              </a:defRPr>
            </a:lvl2pPr>
            <a:lvl3pPr marL="1371600" lvl="2" indent="-355600">
              <a:lnSpc>
                <a:spcPct val="115000"/>
              </a:lnSpc>
              <a:spcBef>
                <a:spcPts val="0"/>
              </a:spcBef>
              <a:spcAft>
                <a:spcPts val="0"/>
              </a:spcAft>
              <a:buClr>
                <a:schemeClr val="accent4"/>
              </a:buClr>
              <a:buSzPts val="2000"/>
              <a:buFont typeface="Red Hat Text"/>
              <a:buChar char="⦁"/>
              <a:defRPr sz="2000">
                <a:solidFill>
                  <a:schemeClr val="dk1"/>
                </a:solidFill>
                <a:latin typeface="Red Hat Text"/>
                <a:ea typeface="Red Hat Text"/>
                <a:cs typeface="Red Hat Text"/>
                <a:sym typeface="Red Hat Text"/>
              </a:defRPr>
            </a:lvl3pPr>
            <a:lvl4pPr marL="1828800" lvl="3"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4pPr>
            <a:lvl5pPr marL="2286000" lvl="4"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5pPr>
            <a:lvl6pPr marL="2743200" lvl="5"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6pPr>
            <a:lvl7pPr marL="3200400" lvl="6"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7pPr>
            <a:lvl8pPr marL="3657600" lvl="7"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8pPr>
            <a:lvl9pPr marL="4114800" lvl="8"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6" r:id="rId2"/>
    <p:sldLayoutId id="2147483657" r:id="rId3"/>
    <p:sldLayoutId id="2147483659"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A02E8F1-68FC-4A08-B341-389CE2E48EB4}" type="datetimeFigureOut">
              <a:rPr lang="en-GB" smtClean="0"/>
              <a:t>31/12/2021</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3B4E60-C2E8-4568-80C7-A75320E3EB31}" type="slidenum">
              <a:rPr lang="en-GB" smtClean="0"/>
              <a:t>‹N°›</a:t>
            </a:fld>
            <a:endParaRPr lang="en-GB"/>
          </a:p>
        </p:txBody>
      </p:sp>
    </p:spTree>
    <p:extLst>
      <p:ext uri="{BB962C8B-B14F-4D97-AF65-F5344CB8AC3E}">
        <p14:creationId xmlns:p14="http://schemas.microsoft.com/office/powerpoint/2010/main" val="3698702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elan-interreg.org/" TargetMode="Externa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7" Type="http://schemas.microsoft.com/office/2007/relationships/hdphoto" Target="../media/hdphoto3.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3" name="Rectangle 22">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52744" y="2526955"/>
            <a:ext cx="24003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5" name="Rectangle 24">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780857" y="780353"/>
            <a:ext cx="5143502"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6" y="643340"/>
            <a:ext cx="6020510" cy="390669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9" name="Rectangle 28">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43007" y="2524594"/>
            <a:ext cx="24003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pic>
        <p:nvPicPr>
          <p:cNvPr id="5" name="Image 4" descr="Une image contenant dessin&#10;&#10;Description générée automatiquement">
            <a:extLst>
              <a:ext uri="{FF2B5EF4-FFF2-40B4-BE49-F238E27FC236}">
                <a16:creationId xmlns:a16="http://schemas.microsoft.com/office/drawing/2014/main" id="{46DD85E4-4FD5-4433-AF6B-9D1061E6DD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486" y="3513259"/>
            <a:ext cx="3324014" cy="791815"/>
          </a:xfrm>
          <a:prstGeom prst="rect">
            <a:avLst/>
          </a:prstGeom>
        </p:spPr>
      </p:pic>
      <p:sp>
        <p:nvSpPr>
          <p:cNvPr id="14" name="Titre 1">
            <a:extLst>
              <a:ext uri="{FF2B5EF4-FFF2-40B4-BE49-F238E27FC236}">
                <a16:creationId xmlns:a16="http://schemas.microsoft.com/office/drawing/2014/main" id="{EA6B9149-9B58-49C8-85B1-DE662D8300E1}"/>
              </a:ext>
            </a:extLst>
          </p:cNvPr>
          <p:cNvSpPr>
            <a:spLocks noGrp="1"/>
          </p:cNvSpPr>
          <p:nvPr>
            <p:ph type="ctrTitle"/>
          </p:nvPr>
        </p:nvSpPr>
        <p:spPr>
          <a:xfrm>
            <a:off x="570397" y="593461"/>
            <a:ext cx="5331683" cy="3012466"/>
          </a:xfrm>
        </p:spPr>
        <p:txBody>
          <a:bodyPr anchor="ctr">
            <a:normAutofit/>
          </a:bodyPr>
          <a:lstStyle/>
          <a:p>
            <a:pPr algn="l"/>
            <a:r>
              <a:rPr lang="fr-FR" b="1" dirty="0">
                <a:latin typeface="Bahnschrift" panose="020B0502040204020203" pitchFamily="34" charset="0"/>
              </a:rPr>
              <a:t>Parcours pédagogique sous format « quizz » ELAN </a:t>
            </a:r>
            <a:endParaRPr lang="en-GB" b="1" dirty="0">
              <a:latin typeface="Bahnschrift" panose="020B0502040204020203" pitchFamily="34" charset="0"/>
            </a:endParaRPr>
          </a:p>
        </p:txBody>
      </p:sp>
      <p:sp>
        <p:nvSpPr>
          <p:cNvPr id="12" name="Titre 1">
            <a:extLst>
              <a:ext uri="{FF2B5EF4-FFF2-40B4-BE49-F238E27FC236}">
                <a16:creationId xmlns:a16="http://schemas.microsoft.com/office/drawing/2014/main" id="{3F66FA7D-6D30-4743-B45D-8DD33F5788DB}"/>
              </a:ext>
            </a:extLst>
          </p:cNvPr>
          <p:cNvSpPr txBox="1">
            <a:spLocks/>
          </p:cNvSpPr>
          <p:nvPr/>
        </p:nvSpPr>
        <p:spPr>
          <a:xfrm>
            <a:off x="6602382" y="2067388"/>
            <a:ext cx="1971221" cy="837950"/>
          </a:xfrm>
          <a:prstGeom prst="rect">
            <a:avLst/>
          </a:prstGeom>
        </p:spPr>
        <p:txBody>
          <a:bodyPr vert="horz" lIns="68580" tIns="34290" rIns="68580" bIns="34290" rtlCol="0" anchor="ctr">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buClrTx/>
            </a:pPr>
            <a:r>
              <a:rPr lang="fr-FR" sz="4950" u="sng" dirty="0">
                <a:solidFill>
                  <a:prstClr val="black"/>
                </a:solidFill>
                <a:latin typeface="Bahnschrift" panose="020B0502040204020203" pitchFamily="34" charset="0"/>
              </a:rPr>
              <a:t>Sainte-Lucie</a:t>
            </a:r>
            <a:endParaRPr lang="en-GB" sz="4950" u="sng" dirty="0">
              <a:solidFill>
                <a:prstClr val="black"/>
              </a:solidFill>
              <a:latin typeface="Bahnschrift" panose="020B0502040204020203" pitchFamily="34" charset="0"/>
            </a:endParaRPr>
          </a:p>
        </p:txBody>
      </p:sp>
      <p:sp>
        <p:nvSpPr>
          <p:cNvPr id="13" name="Titre 1">
            <a:extLst>
              <a:ext uri="{FF2B5EF4-FFF2-40B4-BE49-F238E27FC236}">
                <a16:creationId xmlns:a16="http://schemas.microsoft.com/office/drawing/2014/main" id="{D9541265-3BF3-478B-8580-A553A9F44986}"/>
              </a:ext>
            </a:extLst>
          </p:cNvPr>
          <p:cNvSpPr txBox="1">
            <a:spLocks/>
          </p:cNvSpPr>
          <p:nvPr/>
        </p:nvSpPr>
        <p:spPr>
          <a:xfrm>
            <a:off x="290935" y="4452697"/>
            <a:ext cx="4370518" cy="837950"/>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buClrTx/>
            </a:pPr>
            <a:r>
              <a:rPr lang="fr-FR" sz="900" dirty="0">
                <a:solidFill>
                  <a:prstClr val="black"/>
                </a:solidFill>
                <a:latin typeface="Bahnschrift" panose="020B0502040204020203" pitchFamily="34" charset="0"/>
              </a:rPr>
              <a:t>Pour en savoir plus sur le projet ELAN: http://www.elan-interreg.org/</a:t>
            </a:r>
            <a:endParaRPr lang="en-GB" sz="900" dirty="0">
              <a:solidFill>
                <a:prstClr val="black"/>
              </a:solidFill>
              <a:latin typeface="Bahnschrift" panose="020B0502040204020203" pitchFamily="34" charset="0"/>
            </a:endParaRPr>
          </a:p>
        </p:txBody>
      </p:sp>
    </p:spTree>
    <p:extLst>
      <p:ext uri="{BB962C8B-B14F-4D97-AF65-F5344CB8AC3E}">
        <p14:creationId xmlns:p14="http://schemas.microsoft.com/office/powerpoint/2010/main" val="1609608628"/>
      </p:ext>
    </p:extLst>
  </p:cSld>
  <p:clrMapOvr>
    <a:masterClrMapping/>
  </p:clrMapOvr>
  <p:transition spd="slow" advClick="0" advTm="3000">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3" name="Rectangle 22">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52744" y="2526955"/>
            <a:ext cx="24003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5" name="Rectangle 24">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780857" y="780353"/>
            <a:ext cx="5143502"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6" y="643340"/>
            <a:ext cx="6020510" cy="390669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29" name="Rectangle 28">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43007" y="2524594"/>
            <a:ext cx="24003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14" name="Titre 1">
            <a:extLst>
              <a:ext uri="{FF2B5EF4-FFF2-40B4-BE49-F238E27FC236}">
                <a16:creationId xmlns:a16="http://schemas.microsoft.com/office/drawing/2014/main" id="{EA6B9149-9B58-49C8-85B1-DE662D8300E1}"/>
              </a:ext>
            </a:extLst>
          </p:cNvPr>
          <p:cNvSpPr>
            <a:spLocks noGrp="1"/>
          </p:cNvSpPr>
          <p:nvPr>
            <p:ph type="ctrTitle"/>
          </p:nvPr>
        </p:nvSpPr>
        <p:spPr>
          <a:xfrm>
            <a:off x="595486" y="541137"/>
            <a:ext cx="5331683" cy="1040280"/>
          </a:xfrm>
        </p:spPr>
        <p:txBody>
          <a:bodyPr anchor="ctr">
            <a:normAutofit/>
          </a:bodyPr>
          <a:lstStyle/>
          <a:p>
            <a:pPr algn="l"/>
            <a:r>
              <a:rPr lang="fr-FR" b="1" dirty="0">
                <a:latin typeface="Bahnschrift" panose="020B0502040204020203" pitchFamily="34" charset="0"/>
              </a:rPr>
              <a:t>ELAN </a:t>
            </a:r>
            <a:endParaRPr lang="en-GB" b="1" dirty="0">
              <a:latin typeface="Bahnschrift" panose="020B0502040204020203" pitchFamily="34" charset="0"/>
            </a:endParaRPr>
          </a:p>
        </p:txBody>
      </p:sp>
      <p:sp>
        <p:nvSpPr>
          <p:cNvPr id="12" name="Titre 1">
            <a:extLst>
              <a:ext uri="{FF2B5EF4-FFF2-40B4-BE49-F238E27FC236}">
                <a16:creationId xmlns:a16="http://schemas.microsoft.com/office/drawing/2014/main" id="{3F66FA7D-6D30-4743-B45D-8DD33F5788DB}"/>
              </a:ext>
            </a:extLst>
          </p:cNvPr>
          <p:cNvSpPr txBox="1">
            <a:spLocks/>
          </p:cNvSpPr>
          <p:nvPr/>
        </p:nvSpPr>
        <p:spPr>
          <a:xfrm>
            <a:off x="6602382" y="2067388"/>
            <a:ext cx="1971221" cy="837950"/>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buClrTx/>
            </a:pPr>
            <a:endParaRPr lang="en-GB" sz="4950" u="sng" dirty="0">
              <a:solidFill>
                <a:prstClr val="black"/>
              </a:solidFill>
              <a:latin typeface="Bahnschrift" panose="020B0502040204020203" pitchFamily="34" charset="0"/>
            </a:endParaRPr>
          </a:p>
        </p:txBody>
      </p:sp>
      <p:sp>
        <p:nvSpPr>
          <p:cNvPr id="13" name="Titre 1">
            <a:extLst>
              <a:ext uri="{FF2B5EF4-FFF2-40B4-BE49-F238E27FC236}">
                <a16:creationId xmlns:a16="http://schemas.microsoft.com/office/drawing/2014/main" id="{D9541265-3BF3-478B-8580-A553A9F44986}"/>
              </a:ext>
            </a:extLst>
          </p:cNvPr>
          <p:cNvSpPr txBox="1">
            <a:spLocks/>
          </p:cNvSpPr>
          <p:nvPr/>
        </p:nvSpPr>
        <p:spPr>
          <a:xfrm>
            <a:off x="638533" y="1661074"/>
            <a:ext cx="5036968" cy="837950"/>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buClrTx/>
            </a:pPr>
            <a:r>
              <a:rPr lang="fr-FR" sz="1050" dirty="0">
                <a:solidFill>
                  <a:prstClr val="black"/>
                </a:solidFill>
                <a:latin typeface="Calibri Light" panose="020F0302020204030204"/>
              </a:rPr>
              <a:t>Le projet ELAN, « Echanges linguistiques et apprentissage novateur par la mobilité » vise à encourager la maîtrise des langues de la Caraïbe et à renforcer la mobilité scolaire, étudiante, enseignante, universitaire et professionnelle, au sein du bassin caribéen.</a:t>
            </a:r>
          </a:p>
          <a:p>
            <a:pPr algn="l" defTabSz="685800">
              <a:buClrTx/>
            </a:pPr>
            <a:endParaRPr lang="fr-FR" sz="1050" dirty="0">
              <a:solidFill>
                <a:prstClr val="black"/>
              </a:solidFill>
              <a:latin typeface="Bahnschrift" panose="020B0502040204020203" pitchFamily="34" charset="0"/>
            </a:endParaRPr>
          </a:p>
          <a:p>
            <a:pPr algn="l" defTabSz="685800">
              <a:buClrTx/>
            </a:pPr>
            <a:r>
              <a:rPr lang="fr-FR" sz="1050" dirty="0">
                <a:solidFill>
                  <a:prstClr val="black"/>
                </a:solidFill>
                <a:latin typeface="Bahnschrift" panose="020B0502040204020203" pitchFamily="34" charset="0"/>
              </a:rPr>
              <a:t>Pour en savoir plus sur le projet ELAN et découvrir toutes les ressources mis à disposition : </a:t>
            </a:r>
            <a:r>
              <a:rPr lang="fr-FR" sz="1050" dirty="0">
                <a:solidFill>
                  <a:prstClr val="black"/>
                </a:solidFill>
                <a:latin typeface="Bahnschrift" panose="020B0502040204020203" pitchFamily="34" charset="0"/>
                <a:hlinkClick r:id="rId2"/>
              </a:rPr>
              <a:t>http://www.elan-interreg.org/</a:t>
            </a:r>
            <a:endParaRPr lang="fr-FR" sz="1050" dirty="0">
              <a:solidFill>
                <a:prstClr val="black"/>
              </a:solidFill>
              <a:latin typeface="Bahnschrift" panose="020B0502040204020203" pitchFamily="34" charset="0"/>
            </a:endParaRPr>
          </a:p>
          <a:p>
            <a:pPr algn="l" defTabSz="685800">
              <a:buClrTx/>
            </a:pPr>
            <a:endParaRPr lang="fr-FR" sz="1050" dirty="0">
              <a:solidFill>
                <a:prstClr val="black"/>
              </a:solidFill>
              <a:latin typeface="Bahnschrift" panose="020B0502040204020203" pitchFamily="34" charset="0"/>
            </a:endParaRPr>
          </a:p>
          <a:p>
            <a:pPr algn="l" defTabSz="685800">
              <a:buClrTx/>
            </a:pPr>
            <a:r>
              <a:rPr lang="fr-FR" sz="900" dirty="0">
                <a:solidFill>
                  <a:prstClr val="black"/>
                </a:solidFill>
                <a:latin typeface="Calibri Light" panose="020F0302020204030204"/>
              </a:rPr>
              <a:t>Le projet ELAN est co-financé par le programme Interreg Caraïbes au titre du Fonds Européen de Développement Régional et du Fond Européen de Développement</a:t>
            </a:r>
            <a:endParaRPr lang="en-GB" sz="100" dirty="0">
              <a:solidFill>
                <a:prstClr val="black"/>
              </a:solidFill>
              <a:latin typeface="Bahnschrift" panose="020B0502040204020203" pitchFamily="34" charset="0"/>
            </a:endParaRPr>
          </a:p>
        </p:txBody>
      </p:sp>
      <p:pic>
        <p:nvPicPr>
          <p:cNvPr id="15" name="Image 14" descr="Une image contenant dessin&#10;&#10;Description générée automatiquement">
            <a:extLst>
              <a:ext uri="{FF2B5EF4-FFF2-40B4-BE49-F238E27FC236}">
                <a16:creationId xmlns:a16="http://schemas.microsoft.com/office/drawing/2014/main" id="{304D23A7-C714-4C0D-B953-A53B305381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272" y="2868494"/>
            <a:ext cx="2707029" cy="644843"/>
          </a:xfrm>
          <a:prstGeom prst="rect">
            <a:avLst/>
          </a:prstGeom>
        </p:spPr>
      </p:pic>
      <p:pic>
        <p:nvPicPr>
          <p:cNvPr id="16" name="Image 15">
            <a:extLst>
              <a:ext uri="{FF2B5EF4-FFF2-40B4-BE49-F238E27FC236}">
                <a16:creationId xmlns:a16="http://schemas.microsoft.com/office/drawing/2014/main" id="{5859DFA5-4E1D-4927-A487-738FAD97F1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37"/>
          <a:stretch/>
        </p:blipFill>
        <p:spPr>
          <a:xfrm>
            <a:off x="638533" y="3513340"/>
            <a:ext cx="4180255" cy="1050637"/>
          </a:xfrm>
          <a:prstGeom prst="rect">
            <a:avLst/>
          </a:prstGeom>
        </p:spPr>
      </p:pic>
    </p:spTree>
    <p:extLst>
      <p:ext uri="{BB962C8B-B14F-4D97-AF65-F5344CB8AC3E}">
        <p14:creationId xmlns:p14="http://schemas.microsoft.com/office/powerpoint/2010/main" val="2702007522"/>
      </p:ext>
    </p:extLst>
  </p:cSld>
  <p:clrMapOvr>
    <a:masterClrMapping/>
  </p:clrMapOvr>
  <p:transition spd="slow" advClick="0" advTm="3000">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Shape 293"/>
        <p:cNvGrpSpPr/>
        <p:nvPr/>
      </p:nvGrpSpPr>
      <p:grpSpPr>
        <a:xfrm>
          <a:off x="0" y="0"/>
          <a:ext cx="0" cy="0"/>
          <a:chOff x="0" y="0"/>
          <a:chExt cx="0" cy="0"/>
        </a:xfrm>
      </p:grpSpPr>
      <p:sp>
        <p:nvSpPr>
          <p:cNvPr id="294" name="Google Shape;294;p12"/>
          <p:cNvSpPr txBox="1">
            <a:spLocks noGrp="1"/>
          </p:cNvSpPr>
          <p:nvPr>
            <p:ph type="ctrTitle"/>
          </p:nvPr>
        </p:nvSpPr>
        <p:spPr>
          <a:xfrm>
            <a:off x="287079" y="1384917"/>
            <a:ext cx="8569842" cy="2126288"/>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FR" sz="7200" dirty="0">
                <a:effectLst>
                  <a:glow rad="63500">
                    <a:srgbClr val="002060">
                      <a:alpha val="40000"/>
                    </a:srgbClr>
                  </a:glow>
                </a:effectLst>
              </a:rPr>
              <a:t>À LA DÉCOUVERTE DE SAINTE-LUCIE</a:t>
            </a:r>
            <a:endParaRPr sz="7200" dirty="0">
              <a:effectLst>
                <a:glow rad="63500">
                  <a:srgbClr val="002060">
                    <a:alpha val="40000"/>
                  </a:srgbClr>
                </a:glow>
              </a:effectLst>
            </a:endParaRPr>
          </a:p>
        </p:txBody>
      </p:sp>
      <p:sp>
        <p:nvSpPr>
          <p:cNvPr id="2" name="Est égal à 1">
            <a:extLst>
              <a:ext uri="{FF2B5EF4-FFF2-40B4-BE49-F238E27FC236}">
                <a16:creationId xmlns:a16="http://schemas.microsoft.com/office/drawing/2014/main" id="{43D6F373-9FCB-488F-95E7-C5E917E2BEBA}"/>
              </a:ext>
            </a:extLst>
          </p:cNvPr>
          <p:cNvSpPr/>
          <p:nvPr/>
        </p:nvSpPr>
        <p:spPr>
          <a:xfrm>
            <a:off x="1254641" y="3511205"/>
            <a:ext cx="6634717" cy="354419"/>
          </a:xfrm>
          <a:prstGeom prst="mathEqual">
            <a:avLst/>
          </a:prstGeom>
          <a:solidFill>
            <a:schemeClr val="bg1"/>
          </a:solidFill>
          <a:ln w="31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811696" y="278003"/>
            <a:ext cx="8332304" cy="1309792"/>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6000" dirty="0">
                <a:solidFill>
                  <a:schemeClr val="bg1"/>
                </a:solidFill>
                <a:effectLst>
                  <a:outerShdw blurRad="38100" dist="38100" dir="2700000" algn="tl">
                    <a:srgbClr val="000000">
                      <a:alpha val="43137"/>
                    </a:srgbClr>
                  </a:outerShdw>
                </a:effectLst>
              </a:rPr>
              <a:t>INTRODUCTION</a:t>
            </a:r>
            <a:endParaRPr sz="6600" dirty="0">
              <a:solidFill>
                <a:schemeClr val="bg1"/>
              </a:solidFill>
              <a:effectLst>
                <a:outerShdw blurRad="38100" dist="38100" dir="2700000" algn="tl">
                  <a:srgbClr val="000000">
                    <a:alpha val="43137"/>
                  </a:srgbClr>
                </a:outerShdw>
              </a:effectLst>
            </a:endParaRPr>
          </a:p>
        </p:txBody>
      </p:sp>
      <p:pic>
        <p:nvPicPr>
          <p:cNvPr id="5" name="Image 4">
            <a:extLst>
              <a:ext uri="{FF2B5EF4-FFF2-40B4-BE49-F238E27FC236}">
                <a16:creationId xmlns:a16="http://schemas.microsoft.com/office/drawing/2014/main" id="{6ADF72DC-1EF0-4365-9EF2-93227BD7A6C0}"/>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Effect>
                      <a14:brightnessContrast bright="40000"/>
                    </a14:imgEffect>
                  </a14:imgLayer>
                </a14:imgProps>
              </a:ext>
            </a:extLst>
          </a:blip>
          <a:stretch>
            <a:fillRect/>
          </a:stretch>
        </p:blipFill>
        <p:spPr>
          <a:xfrm rot="14719516">
            <a:off x="1017352" y="2145384"/>
            <a:ext cx="1670562" cy="852732"/>
          </a:xfrm>
          <a:prstGeom prst="rect">
            <a:avLst/>
          </a:prstGeom>
        </p:spPr>
      </p:pic>
      <p:pic>
        <p:nvPicPr>
          <p:cNvPr id="7" name="Image 6">
            <a:extLst>
              <a:ext uri="{FF2B5EF4-FFF2-40B4-BE49-F238E27FC236}">
                <a16:creationId xmlns:a16="http://schemas.microsoft.com/office/drawing/2014/main" id="{7465799A-392A-466F-AD41-E22D3AB9542F}"/>
              </a:ext>
            </a:extLst>
          </p:cNvPr>
          <p:cNvPicPr>
            <a:picLocks noChangeAspect="1"/>
          </p:cNvPicPr>
          <p:nvPr/>
        </p:nvPicPr>
        <p:blipFill>
          <a:blip r:embed="rId5"/>
          <a:stretch>
            <a:fillRect/>
          </a:stretch>
        </p:blipFill>
        <p:spPr>
          <a:xfrm>
            <a:off x="3595182" y="2465423"/>
            <a:ext cx="1953635" cy="1953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chemeClr val="accent4"/>
          </a:solidFill>
          <a:ln>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3955774" y="418729"/>
            <a:ext cx="5073510" cy="138356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chemeClr val="accent4"/>
                </a:solidFill>
                <a:latin typeface="Zilla Slab"/>
                <a:ea typeface="Zilla Slab"/>
                <a:sym typeface="Zilla Slab"/>
              </a:rPr>
              <a:t>Quelle est la capitale de Sainte-Lucie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92164" y="988573"/>
            <a:ext cx="3018773"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CASTRIES</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ROSEAU</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KINGSTON</a:t>
            </a:r>
          </a:p>
        </p:txBody>
      </p:sp>
      <p:pic>
        <p:nvPicPr>
          <p:cNvPr id="13" name="Image 12">
            <a:extLst>
              <a:ext uri="{FF2B5EF4-FFF2-40B4-BE49-F238E27FC236}">
                <a16:creationId xmlns:a16="http://schemas.microsoft.com/office/drawing/2014/main" id="{C76CC916-57B3-495D-9039-DF7F4D27EDF0}"/>
              </a:ext>
            </a:extLst>
          </p:cNvPr>
          <p:cNvPicPr>
            <a:picLocks noChangeAspect="1"/>
          </p:cNvPicPr>
          <p:nvPr/>
        </p:nvPicPr>
        <p:blipFill>
          <a:blip r:embed="rId3"/>
          <a:stretch>
            <a:fillRect/>
          </a:stretch>
        </p:blipFill>
        <p:spPr>
          <a:xfrm>
            <a:off x="4697128" y="2187951"/>
            <a:ext cx="3590802" cy="21762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chemeClr val="accent4"/>
          </a:solidFill>
          <a:ln>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92164" y="3643423"/>
            <a:ext cx="3018773" cy="51150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CASTRIES</a:t>
            </a:r>
          </a:p>
        </p:txBody>
      </p:sp>
      <p:sp>
        <p:nvSpPr>
          <p:cNvPr id="6" name="Google Shape;294;p12">
            <a:extLst>
              <a:ext uri="{FF2B5EF4-FFF2-40B4-BE49-F238E27FC236}">
                <a16:creationId xmlns:a16="http://schemas.microsoft.com/office/drawing/2014/main" id="{38D3B1BF-31CD-420C-B54F-463CE26B258D}"/>
              </a:ext>
            </a:extLst>
          </p:cNvPr>
          <p:cNvSpPr txBox="1">
            <a:spLocks/>
          </p:cNvSpPr>
          <p:nvPr/>
        </p:nvSpPr>
        <p:spPr>
          <a:xfrm>
            <a:off x="3962860" y="318977"/>
            <a:ext cx="5073510" cy="3247151"/>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b="1" dirty="0">
                <a:solidFill>
                  <a:schemeClr val="tx2">
                    <a:lumMod val="25000"/>
                  </a:schemeClr>
                </a:solidFill>
                <a:latin typeface="Zilla Slab"/>
                <a:ea typeface="Zilla Slab"/>
                <a:sym typeface="Zilla Slab"/>
              </a:rPr>
              <a:t>Castries</a:t>
            </a:r>
            <a:r>
              <a:rPr lang="fr-FR" sz="2400" dirty="0">
                <a:solidFill>
                  <a:schemeClr val="tx2">
                    <a:lumMod val="25000"/>
                  </a:schemeClr>
                </a:solidFill>
                <a:latin typeface="Zilla Slab"/>
                <a:ea typeface="Zilla Slab"/>
                <a:sym typeface="Zilla Slab"/>
              </a:rPr>
              <a:t> est la capitale de Sainte-Lucie. Cette dernière est connue pour sa plage bordée de palmiers, Vigie Beach, ainsi que pour son célèbre port où accostent de nombreux bateaux de croisière. La ville se caractérise par une architecture atypique et colorée.</a:t>
            </a:r>
          </a:p>
        </p:txBody>
      </p:sp>
      <p:sp>
        <p:nvSpPr>
          <p:cNvPr id="7" name="Est égal à 6">
            <a:extLst>
              <a:ext uri="{FF2B5EF4-FFF2-40B4-BE49-F238E27FC236}">
                <a16:creationId xmlns:a16="http://schemas.microsoft.com/office/drawing/2014/main" id="{80895B1C-E4C8-46B4-814A-CB2C517FAA98}"/>
              </a:ext>
            </a:extLst>
          </p:cNvPr>
          <p:cNvSpPr/>
          <p:nvPr/>
        </p:nvSpPr>
        <p:spPr>
          <a:xfrm>
            <a:off x="4655986" y="3566128"/>
            <a:ext cx="3687257" cy="354419"/>
          </a:xfrm>
          <a:prstGeom prst="mathEqual">
            <a:avLst/>
          </a:prstGeom>
          <a:solidFill>
            <a:schemeClr val="accent4"/>
          </a:solidFill>
          <a:ln w="3175">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11" name="Image 10">
            <a:extLst>
              <a:ext uri="{FF2B5EF4-FFF2-40B4-BE49-F238E27FC236}">
                <a16:creationId xmlns:a16="http://schemas.microsoft.com/office/drawing/2014/main" id="{C0D18DB4-485D-49B2-9675-43A8FD8185FB}"/>
              </a:ext>
            </a:extLst>
          </p:cNvPr>
          <p:cNvPicPr>
            <a:picLocks noChangeAspect="1"/>
          </p:cNvPicPr>
          <p:nvPr/>
        </p:nvPicPr>
        <p:blipFill>
          <a:blip r:embed="rId3"/>
          <a:stretch>
            <a:fillRect/>
          </a:stretch>
        </p:blipFill>
        <p:spPr>
          <a:xfrm>
            <a:off x="185795" y="847341"/>
            <a:ext cx="3408866" cy="2065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531671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10" name="Google Shape;294;p12">
            <a:extLst>
              <a:ext uri="{FF2B5EF4-FFF2-40B4-BE49-F238E27FC236}">
                <a16:creationId xmlns:a16="http://schemas.microsoft.com/office/drawing/2014/main" id="{3E310A61-EB20-4ED3-8BB8-CB8231DA9EC5}"/>
              </a:ext>
            </a:extLst>
          </p:cNvPr>
          <p:cNvSpPr txBox="1">
            <a:spLocks/>
          </p:cNvSpPr>
          <p:nvPr/>
        </p:nvSpPr>
        <p:spPr>
          <a:xfrm>
            <a:off x="3929270" y="457201"/>
            <a:ext cx="3684104" cy="3531704"/>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000" b="1" dirty="0">
                <a:solidFill>
                  <a:schemeClr val="bg1"/>
                </a:solidFill>
                <a:latin typeface="Zilla Slab"/>
                <a:ea typeface="Zilla Slab"/>
                <a:sym typeface="Zilla Slab"/>
              </a:rPr>
              <a:t>Lequel de ces drapeaux est celui de Sainte-Lucie ?</a:t>
            </a:r>
          </a:p>
        </p:txBody>
      </p:sp>
      <p:pic>
        <p:nvPicPr>
          <p:cNvPr id="11" name="Image 10">
            <a:extLst>
              <a:ext uri="{FF2B5EF4-FFF2-40B4-BE49-F238E27FC236}">
                <a16:creationId xmlns:a16="http://schemas.microsoft.com/office/drawing/2014/main" id="{3E129E3E-8A52-4CF3-997A-C0394091FD7B}"/>
              </a:ext>
            </a:extLst>
          </p:cNvPr>
          <p:cNvPicPr>
            <a:picLocks noChangeAspect="1"/>
          </p:cNvPicPr>
          <p:nvPr/>
        </p:nvPicPr>
        <p:blipFill>
          <a:blip r:embed="rId3"/>
          <a:stretch>
            <a:fillRect/>
          </a:stretch>
        </p:blipFill>
        <p:spPr>
          <a:xfrm>
            <a:off x="960783" y="155055"/>
            <a:ext cx="2040835" cy="13597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1814C27C-4355-4398-BD2A-AC2DB6561344}"/>
              </a:ext>
            </a:extLst>
          </p:cNvPr>
          <p:cNvPicPr>
            <a:picLocks noChangeAspect="1"/>
          </p:cNvPicPr>
          <p:nvPr/>
        </p:nvPicPr>
        <p:blipFill>
          <a:blip r:embed="rId4"/>
          <a:stretch>
            <a:fillRect/>
          </a:stretch>
        </p:blipFill>
        <p:spPr>
          <a:xfrm>
            <a:off x="960782" y="1890262"/>
            <a:ext cx="2040835" cy="13597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 12">
            <a:extLst>
              <a:ext uri="{FF2B5EF4-FFF2-40B4-BE49-F238E27FC236}">
                <a16:creationId xmlns:a16="http://schemas.microsoft.com/office/drawing/2014/main" id="{0ED4F42D-42A6-423E-BFC9-7D75E103FC89}"/>
              </a:ext>
            </a:extLst>
          </p:cNvPr>
          <p:cNvPicPr>
            <a:picLocks noChangeAspect="1"/>
          </p:cNvPicPr>
          <p:nvPr/>
        </p:nvPicPr>
        <p:blipFill>
          <a:blip r:embed="rId5"/>
          <a:stretch>
            <a:fillRect/>
          </a:stretch>
        </p:blipFill>
        <p:spPr>
          <a:xfrm>
            <a:off x="960782" y="3628740"/>
            <a:ext cx="2040835" cy="13597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13251" y="8327"/>
            <a:ext cx="3776597" cy="5135173"/>
          </a:xfrm>
          <a:prstGeom prst="rect">
            <a:avLst/>
          </a:prstGeom>
          <a:solidFill>
            <a:schemeClr val="accent5">
              <a:lumMod val="75000"/>
            </a:schemeClr>
          </a:solidFill>
          <a:ln>
            <a:solidFill>
              <a:schemeClr val="accent5">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83645" y="3437861"/>
            <a:ext cx="3018773" cy="84465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3200" b="1" dirty="0">
                <a:solidFill>
                  <a:schemeClr val="bg1"/>
                </a:solidFill>
                <a:latin typeface="Zilla Slab"/>
                <a:ea typeface="Zilla Slab"/>
                <a:sym typeface="Wingdings" panose="05000000000000000000" pitchFamily="2" charset="2"/>
              </a:rPr>
              <a:t></a:t>
            </a:r>
            <a:endParaRPr lang="fr-FR" sz="3200" b="1" dirty="0">
              <a:solidFill>
                <a:schemeClr val="bg1"/>
              </a:solidFill>
              <a:latin typeface="Zilla Slab"/>
              <a:ea typeface="Zilla Slab"/>
            </a:endParaRPr>
          </a:p>
        </p:txBody>
      </p:sp>
      <p:pic>
        <p:nvPicPr>
          <p:cNvPr id="4" name="Image 3">
            <a:extLst>
              <a:ext uri="{FF2B5EF4-FFF2-40B4-BE49-F238E27FC236}">
                <a16:creationId xmlns:a16="http://schemas.microsoft.com/office/drawing/2014/main" id="{E29A25E5-D084-4C0E-A243-5E7E61C6DFE6}"/>
              </a:ext>
            </a:extLst>
          </p:cNvPr>
          <p:cNvPicPr>
            <a:picLocks noChangeAspect="1"/>
          </p:cNvPicPr>
          <p:nvPr/>
        </p:nvPicPr>
        <p:blipFill>
          <a:blip r:embed="rId3"/>
          <a:stretch>
            <a:fillRect/>
          </a:stretch>
        </p:blipFill>
        <p:spPr>
          <a:xfrm>
            <a:off x="305674" y="938061"/>
            <a:ext cx="3174717" cy="21151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Google Shape;294;p12">
            <a:extLst>
              <a:ext uri="{FF2B5EF4-FFF2-40B4-BE49-F238E27FC236}">
                <a16:creationId xmlns:a16="http://schemas.microsoft.com/office/drawing/2014/main" id="{6FDD828F-E7A3-45E8-B0D1-E27430AC138C}"/>
              </a:ext>
            </a:extLst>
          </p:cNvPr>
          <p:cNvSpPr txBox="1">
            <a:spLocks/>
          </p:cNvSpPr>
          <p:nvPr/>
        </p:nvSpPr>
        <p:spPr>
          <a:xfrm>
            <a:off x="3934047" y="99237"/>
            <a:ext cx="5124893" cy="4529470"/>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 fond bleu du drapeau représente le ciel et la mer des Caraïbes.</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Les deux triangles blanc et noir représentent les deux Pitons jumeaux, symboles de l’île, qui émergent de la mer en direction  du ciel. Ces couleurs symbolisent également l’aspiration et l’espoir du peuple.</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Le triangle jaune fait référence au soleil et à la prospérité.</a:t>
            </a:r>
          </a:p>
        </p:txBody>
      </p:sp>
      <p:sp>
        <p:nvSpPr>
          <p:cNvPr id="6" name="Est égal à 5">
            <a:extLst>
              <a:ext uri="{FF2B5EF4-FFF2-40B4-BE49-F238E27FC236}">
                <a16:creationId xmlns:a16="http://schemas.microsoft.com/office/drawing/2014/main" id="{64B04924-9234-41B3-A59E-A3C54B0325DF}"/>
              </a:ext>
            </a:extLst>
          </p:cNvPr>
          <p:cNvSpPr/>
          <p:nvPr/>
        </p:nvSpPr>
        <p:spPr>
          <a:xfrm>
            <a:off x="4726871" y="4689844"/>
            <a:ext cx="3687257" cy="354419"/>
          </a:xfrm>
          <a:prstGeom prst="mathEqual">
            <a:avLst/>
          </a:prstGeom>
          <a:solidFill>
            <a:schemeClr val="accent5">
              <a:lumMod val="75000"/>
            </a:schemeClr>
          </a:solidFill>
          <a:ln w="3175">
            <a:solidFill>
              <a:schemeClr val="accent5">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1030792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323907" cy="5135173"/>
          </a:xfrm>
          <a:prstGeom prst="rect">
            <a:avLst/>
          </a:prstGeom>
          <a:solidFill>
            <a:srgbClr val="99CC00"/>
          </a:solidFill>
          <a:ln>
            <a:solidFill>
              <a:srgbClr val="99CC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731027" y="425817"/>
            <a:ext cx="4026588" cy="138356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rgbClr val="99CC00"/>
                </a:solidFill>
                <a:latin typeface="Zilla Slab"/>
                <a:ea typeface="Zilla Slab"/>
                <a:sym typeface="Zilla Slab"/>
              </a:rPr>
              <a:t>Quelle est sa monnaie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14717" y="988573"/>
            <a:ext cx="4616310"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800" b="1" dirty="0">
                <a:solidFill>
                  <a:schemeClr val="bg1"/>
                </a:solidFill>
                <a:latin typeface="Zilla Slab"/>
                <a:ea typeface="Zilla Slab"/>
                <a:sym typeface="Wingdings" panose="05000000000000000000" pitchFamily="2" charset="2"/>
              </a:rPr>
              <a:t>  </a:t>
            </a:r>
            <a:r>
              <a:rPr lang="fr-FR" sz="2800" b="1" dirty="0">
                <a:solidFill>
                  <a:schemeClr val="bg1"/>
                </a:solidFill>
                <a:latin typeface="Zilla Slab"/>
                <a:ea typeface="Zilla Slab"/>
              </a:rPr>
              <a:t>LE DOLLAR DES CARAÏBES ORIENTALES</a:t>
            </a:r>
            <a:br>
              <a:rPr lang="fr-FR" sz="2800" b="1" dirty="0">
                <a:solidFill>
                  <a:schemeClr val="bg1"/>
                </a:solidFill>
                <a:latin typeface="Zilla Slab"/>
                <a:ea typeface="Zilla Slab"/>
              </a:rPr>
            </a:br>
            <a:br>
              <a:rPr lang="fr-FR" sz="2800" b="1" dirty="0">
                <a:solidFill>
                  <a:schemeClr val="bg1"/>
                </a:solidFill>
                <a:latin typeface="Zilla Slab"/>
                <a:ea typeface="Zilla Slab"/>
              </a:rPr>
            </a:br>
            <a:r>
              <a:rPr lang="fr-FR" sz="2800" b="1" dirty="0">
                <a:solidFill>
                  <a:schemeClr val="bg1"/>
                </a:solidFill>
                <a:latin typeface="Zilla Slab"/>
                <a:ea typeface="Zilla Slab"/>
                <a:sym typeface="Wingdings" panose="05000000000000000000" pitchFamily="2" charset="2"/>
              </a:rPr>
              <a:t>  LA LIVRE STERLING</a:t>
            </a:r>
            <a:br>
              <a:rPr lang="fr-FR" sz="2800" b="1" dirty="0">
                <a:solidFill>
                  <a:schemeClr val="bg1"/>
                </a:solidFill>
                <a:latin typeface="Zilla Slab"/>
                <a:ea typeface="Zilla Slab"/>
              </a:rPr>
            </a:br>
            <a:br>
              <a:rPr lang="fr-FR" sz="2800" b="1" dirty="0">
                <a:solidFill>
                  <a:schemeClr val="bg1"/>
                </a:solidFill>
                <a:latin typeface="Zilla Slab"/>
                <a:ea typeface="Zilla Slab"/>
              </a:rPr>
            </a:br>
            <a:r>
              <a:rPr lang="fr-FR" sz="2800" b="1" dirty="0">
                <a:solidFill>
                  <a:schemeClr val="bg1"/>
                </a:solidFill>
                <a:latin typeface="Zilla Slab"/>
                <a:ea typeface="Zilla Slab"/>
                <a:sym typeface="Wingdings" panose="05000000000000000000" pitchFamily="2" charset="2"/>
              </a:rPr>
              <a:t>  L’EURO</a:t>
            </a:r>
            <a:endParaRPr lang="fr-FR" sz="2800" b="1" dirty="0">
              <a:solidFill>
                <a:schemeClr val="bg1"/>
              </a:solidFill>
              <a:latin typeface="Zilla Slab"/>
              <a:ea typeface="Zilla Slab"/>
            </a:endParaRPr>
          </a:p>
        </p:txBody>
      </p:sp>
      <p:pic>
        <p:nvPicPr>
          <p:cNvPr id="3" name="Image 2">
            <a:extLst>
              <a:ext uri="{FF2B5EF4-FFF2-40B4-BE49-F238E27FC236}">
                <a16:creationId xmlns:a16="http://schemas.microsoft.com/office/drawing/2014/main" id="{280746C7-63CC-40C0-BAB3-511289A9DD03}"/>
              </a:ext>
            </a:extLst>
          </p:cNvPr>
          <p:cNvPicPr>
            <a:picLocks noChangeAspect="1"/>
          </p:cNvPicPr>
          <p:nvPr/>
        </p:nvPicPr>
        <p:blipFill>
          <a:blip r:embed="rId3"/>
          <a:stretch>
            <a:fillRect/>
          </a:stretch>
        </p:blipFill>
        <p:spPr>
          <a:xfrm>
            <a:off x="5686220" y="2285429"/>
            <a:ext cx="2125730" cy="2125730"/>
          </a:xfrm>
          <a:prstGeom prst="rect">
            <a:avLst/>
          </a:prstGeom>
        </p:spPr>
      </p:pic>
    </p:spTree>
    <p:extLst>
      <p:ext uri="{BB962C8B-B14F-4D97-AF65-F5344CB8AC3E}">
        <p14:creationId xmlns:p14="http://schemas.microsoft.com/office/powerpoint/2010/main" val="2533839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217581" cy="5135173"/>
          </a:xfrm>
          <a:prstGeom prst="rect">
            <a:avLst/>
          </a:prstGeom>
          <a:solidFill>
            <a:srgbClr val="99CC00"/>
          </a:solidFill>
          <a:ln>
            <a:solidFill>
              <a:srgbClr val="99CC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14717" y="988573"/>
            <a:ext cx="4616310"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800" b="1" dirty="0">
                <a:solidFill>
                  <a:schemeClr val="bg1"/>
                </a:solidFill>
                <a:latin typeface="Zilla Slab"/>
                <a:ea typeface="Zilla Slab"/>
                <a:sym typeface="Wingdings" panose="05000000000000000000" pitchFamily="2" charset="2"/>
              </a:rPr>
              <a:t>  </a:t>
            </a:r>
            <a:r>
              <a:rPr lang="fr-FR" sz="2800" b="1" dirty="0">
                <a:solidFill>
                  <a:schemeClr val="bg1"/>
                </a:solidFill>
                <a:latin typeface="Zilla Slab"/>
                <a:ea typeface="Zilla Slab"/>
              </a:rPr>
              <a:t>LE DOLLAR DES CARAÏBES ORIENTALES</a:t>
            </a:r>
          </a:p>
        </p:txBody>
      </p:sp>
      <p:sp>
        <p:nvSpPr>
          <p:cNvPr id="6" name="Google Shape;294;p12">
            <a:extLst>
              <a:ext uri="{FF2B5EF4-FFF2-40B4-BE49-F238E27FC236}">
                <a16:creationId xmlns:a16="http://schemas.microsoft.com/office/drawing/2014/main" id="{3E6A40F1-CC12-4F5C-ACA8-ACC01980D341}"/>
              </a:ext>
            </a:extLst>
          </p:cNvPr>
          <p:cNvSpPr txBox="1">
            <a:spLocks/>
          </p:cNvSpPr>
          <p:nvPr/>
        </p:nvSpPr>
        <p:spPr>
          <a:xfrm>
            <a:off x="4420059" y="99237"/>
            <a:ext cx="4616311" cy="4487847"/>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 </a:t>
            </a:r>
            <a:r>
              <a:rPr lang="fr-FR" sz="2400" b="1" dirty="0">
                <a:solidFill>
                  <a:schemeClr val="tx2">
                    <a:lumMod val="25000"/>
                  </a:schemeClr>
                </a:solidFill>
                <a:latin typeface="Zilla Slab"/>
                <a:ea typeface="Zilla Slab"/>
                <a:sym typeface="Zilla Slab"/>
              </a:rPr>
              <a:t>dollar des Caraïbes orientales (XCD) </a:t>
            </a:r>
            <a:r>
              <a:rPr lang="fr-FR" sz="2400" dirty="0">
                <a:solidFill>
                  <a:schemeClr val="tx2">
                    <a:lumMod val="25000"/>
                  </a:schemeClr>
                </a:solidFill>
                <a:latin typeface="Zilla Slab"/>
                <a:ea typeface="Zilla Slab"/>
                <a:sym typeface="Zilla Slab"/>
              </a:rPr>
              <a:t>est utilisé comme monnaie officielle à Sainte-Lucie. La production, l'émission et la réglementation de la monnaie sont effectuées par la Banque centrale des Caraïbes orientales.</a:t>
            </a:r>
          </a:p>
          <a:p>
            <a:pPr algn="ctr"/>
            <a:endParaRPr lang="fr-FR" sz="2400" dirty="0">
              <a:solidFill>
                <a:schemeClr val="tx2">
                  <a:lumMod val="25000"/>
                </a:schemeClr>
              </a:solidFill>
              <a:latin typeface="Zilla Slab"/>
              <a:ea typeface="Zilla Slab"/>
              <a:sym typeface="Zilla Slab"/>
            </a:endParaRPr>
          </a:p>
          <a:p>
            <a:pPr algn="ctr"/>
            <a:r>
              <a:rPr lang="fr-FR" sz="2400" b="1" dirty="0">
                <a:solidFill>
                  <a:schemeClr val="tx2">
                    <a:lumMod val="25000"/>
                  </a:schemeClr>
                </a:solidFill>
                <a:latin typeface="Zilla Slab"/>
                <a:ea typeface="Zilla Slab"/>
                <a:sym typeface="Zilla Slab"/>
              </a:rPr>
              <a:t>1 XCD = 0.33 €</a:t>
            </a:r>
          </a:p>
          <a:p>
            <a:pPr algn="ctr"/>
            <a:r>
              <a:rPr lang="fr-FR" sz="2400" b="1" dirty="0">
                <a:solidFill>
                  <a:schemeClr val="tx2">
                    <a:lumMod val="25000"/>
                  </a:schemeClr>
                </a:solidFill>
                <a:latin typeface="Zilla Slab"/>
                <a:ea typeface="Zilla Slab"/>
                <a:sym typeface="Zilla Slab"/>
              </a:rPr>
              <a:t>1 € = 3.04 XCD</a:t>
            </a:r>
          </a:p>
          <a:p>
            <a:pPr algn="ctr"/>
            <a:endParaRPr lang="fr-FR" sz="2400" dirty="0">
              <a:solidFill>
                <a:schemeClr val="tx2">
                  <a:lumMod val="25000"/>
                </a:schemeClr>
              </a:solidFill>
              <a:latin typeface="Zilla Slab"/>
              <a:ea typeface="Zilla Slab"/>
              <a:sym typeface="Zilla Slab"/>
            </a:endParaRPr>
          </a:p>
        </p:txBody>
      </p:sp>
      <p:sp>
        <p:nvSpPr>
          <p:cNvPr id="7" name="Est égal à 6">
            <a:extLst>
              <a:ext uri="{FF2B5EF4-FFF2-40B4-BE49-F238E27FC236}">
                <a16:creationId xmlns:a16="http://schemas.microsoft.com/office/drawing/2014/main" id="{C56553D9-F33F-4A1C-B10B-05352C6395CF}"/>
              </a:ext>
            </a:extLst>
          </p:cNvPr>
          <p:cNvSpPr/>
          <p:nvPr/>
        </p:nvSpPr>
        <p:spPr>
          <a:xfrm>
            <a:off x="4884585" y="4232666"/>
            <a:ext cx="3687257" cy="354419"/>
          </a:xfrm>
          <a:prstGeom prst="mathEqual">
            <a:avLst/>
          </a:prstGeom>
          <a:solidFill>
            <a:srgbClr val="99CC00"/>
          </a:solidFill>
          <a:ln w="3175">
            <a:solidFill>
              <a:srgbClr val="99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3080335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811696" y="278003"/>
            <a:ext cx="8332304"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6600" dirty="0">
                <a:solidFill>
                  <a:schemeClr val="bg1"/>
                </a:solidFill>
                <a:effectLst>
                  <a:outerShdw blurRad="38100" dist="38100" dir="2700000" algn="tl">
                    <a:srgbClr val="000000">
                      <a:alpha val="43137"/>
                    </a:srgbClr>
                  </a:outerShdw>
                </a:effectLst>
              </a:rPr>
              <a:t>HISTOIRE</a:t>
            </a:r>
            <a:endParaRPr sz="7200" dirty="0">
              <a:solidFill>
                <a:schemeClr val="bg1"/>
              </a:solidFill>
              <a:effectLst>
                <a:outerShdw blurRad="38100" dist="38100" dir="2700000" algn="tl">
                  <a:srgbClr val="000000">
                    <a:alpha val="43137"/>
                  </a:srgbClr>
                </a:outerShdw>
              </a:effectLst>
            </a:endParaRPr>
          </a:p>
        </p:txBody>
      </p:sp>
      <p:pic>
        <p:nvPicPr>
          <p:cNvPr id="3" name="Image 2">
            <a:extLst>
              <a:ext uri="{FF2B5EF4-FFF2-40B4-BE49-F238E27FC236}">
                <a16:creationId xmlns:a16="http://schemas.microsoft.com/office/drawing/2014/main" id="{8AA3D6EA-A00D-4448-8345-64284F51994F}"/>
              </a:ext>
            </a:extLst>
          </p:cNvPr>
          <p:cNvPicPr>
            <a:picLocks noChangeAspect="1"/>
          </p:cNvPicPr>
          <p:nvPr/>
        </p:nvPicPr>
        <p:blipFill>
          <a:blip r:embed="rId3"/>
          <a:srcRect/>
          <a:stretch/>
        </p:blipFill>
        <p:spPr>
          <a:xfrm>
            <a:off x="2939251" y="2100279"/>
            <a:ext cx="3265497" cy="2553720"/>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Image 4">
            <a:extLst>
              <a:ext uri="{FF2B5EF4-FFF2-40B4-BE49-F238E27FC236}">
                <a16:creationId xmlns:a16="http://schemas.microsoft.com/office/drawing/2014/main" id="{6ADF72DC-1EF0-4365-9EF2-93227BD7A6C0}"/>
              </a:ext>
            </a:extLst>
          </p:cNvPr>
          <p:cNvPicPr>
            <a:picLocks noChangeAspect="1"/>
          </p:cNvPicPr>
          <p:nvPr/>
        </p:nvPicPr>
        <p:blipFill>
          <a:blip r:embed="rId4">
            <a:duotone>
              <a:prstClr val="black"/>
              <a:srgbClr val="7030A0">
                <a:tint val="45000"/>
                <a:satMod val="400000"/>
              </a:srgbClr>
            </a:duotone>
            <a:extLst>
              <a:ext uri="{BEBA8EAE-BF5A-486C-A8C5-ECC9F3942E4B}">
                <a14:imgProps xmlns:a14="http://schemas.microsoft.com/office/drawing/2010/main">
                  <a14:imgLayer r:embed="rId5">
                    <a14:imgEffect>
                      <a14:saturation sat="0"/>
                    </a14:imgEffect>
                    <a14:imgEffect>
                      <a14:brightnessContrast bright="40000"/>
                    </a14:imgEffect>
                  </a14:imgLayer>
                </a14:imgProps>
              </a:ext>
            </a:extLst>
          </a:blip>
          <a:stretch>
            <a:fillRect/>
          </a:stretch>
        </p:blipFill>
        <p:spPr>
          <a:xfrm rot="14719516">
            <a:off x="712551" y="1660904"/>
            <a:ext cx="1670562" cy="852732"/>
          </a:xfrm>
          <a:prstGeom prst="rect">
            <a:avLst/>
          </a:prstGeom>
        </p:spPr>
      </p:pic>
    </p:spTree>
    <p:extLst>
      <p:ext uri="{BB962C8B-B14F-4D97-AF65-F5344CB8AC3E}">
        <p14:creationId xmlns:p14="http://schemas.microsoft.com/office/powerpoint/2010/main" val="27794445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rgbClr val="CC0000"/>
          </a:solidFill>
          <a:ln>
            <a:solidFill>
              <a:srgbClr val="CC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1520" y="988573"/>
            <a:ext cx="3713555"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dirty="0">
                <a:solidFill>
                  <a:schemeClr val="bg1"/>
                </a:solidFill>
                <a:latin typeface="Zilla Slab"/>
                <a:ea typeface="Zilla Slab"/>
                <a:sym typeface="Wingdings" panose="05000000000000000000" pitchFamily="2" charset="2"/>
              </a:rPr>
              <a:t>  LES YUCAYOS</a:t>
            </a:r>
          </a:p>
          <a:p>
            <a:endParaRPr lang="fr-FR" sz="3200" b="1" dirty="0">
              <a:solidFill>
                <a:schemeClr val="bg1"/>
              </a:solidFill>
              <a:latin typeface="Zilla Slab"/>
              <a:ea typeface="Zilla Slab"/>
              <a:sym typeface="Wingdings" panose="05000000000000000000" pitchFamily="2" charset="2"/>
            </a:endParaRPr>
          </a:p>
          <a:p>
            <a:pPr lvl="0"/>
            <a:r>
              <a:rPr lang="fr-FR" sz="3200" b="1" dirty="0">
                <a:solidFill>
                  <a:srgbClr val="FFFFFF"/>
                </a:solidFill>
                <a:latin typeface="Zilla Slab"/>
                <a:ea typeface="Zilla Slab"/>
                <a:sym typeface="Wingdings" panose="05000000000000000000" pitchFamily="2" charset="2"/>
              </a:rPr>
              <a:t>  LES ARAWAKS</a:t>
            </a:r>
          </a:p>
          <a:p>
            <a:endParaRPr lang="fr-FR" sz="3200" b="1" dirty="0">
              <a:solidFill>
                <a:schemeClr val="bg1"/>
              </a:solidFill>
              <a:latin typeface="Zilla Slab"/>
              <a:ea typeface="Zilla Slab"/>
            </a:endParaRPr>
          </a:p>
          <a:p>
            <a:pPr lvl="0"/>
            <a:r>
              <a:rPr lang="fr-FR" sz="3200" b="1" dirty="0">
                <a:solidFill>
                  <a:srgbClr val="FFFFFF"/>
                </a:solidFill>
                <a:latin typeface="Zilla Slab"/>
                <a:ea typeface="Zilla Slab"/>
                <a:sym typeface="Wingdings" panose="05000000000000000000" pitchFamily="2" charset="2"/>
              </a:rPr>
              <a:t>  LES CALUSAS</a:t>
            </a:r>
          </a:p>
        </p:txBody>
      </p:sp>
      <p:sp>
        <p:nvSpPr>
          <p:cNvPr id="7" name="Google Shape;294;p12">
            <a:extLst>
              <a:ext uri="{FF2B5EF4-FFF2-40B4-BE49-F238E27FC236}">
                <a16:creationId xmlns:a16="http://schemas.microsoft.com/office/drawing/2014/main" id="{37AE839E-6757-4D80-BFEA-DAFF35BE4901}"/>
              </a:ext>
            </a:extLst>
          </p:cNvPr>
          <p:cNvSpPr txBox="1">
            <a:spLocks/>
          </p:cNvSpPr>
          <p:nvPr/>
        </p:nvSpPr>
        <p:spPr>
          <a:xfrm>
            <a:off x="3926958" y="418729"/>
            <a:ext cx="5102326" cy="184246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200" b="1" dirty="0">
                <a:solidFill>
                  <a:srgbClr val="CC0000"/>
                </a:solidFill>
                <a:latin typeface="Zilla Slab"/>
                <a:ea typeface="Zilla Slab"/>
                <a:sym typeface="Zilla Slab"/>
              </a:rPr>
              <a:t>Par quel peuple l’île de Sainte-Lucie fut habitée ?  </a:t>
            </a:r>
          </a:p>
        </p:txBody>
      </p:sp>
      <p:pic>
        <p:nvPicPr>
          <p:cNvPr id="3" name="Image 2">
            <a:extLst>
              <a:ext uri="{FF2B5EF4-FFF2-40B4-BE49-F238E27FC236}">
                <a16:creationId xmlns:a16="http://schemas.microsoft.com/office/drawing/2014/main" id="{27415CEB-8B0B-4A1B-9DC7-81165782011F}"/>
              </a:ext>
            </a:extLst>
          </p:cNvPr>
          <p:cNvPicPr>
            <a:picLocks noChangeAspect="1"/>
          </p:cNvPicPr>
          <p:nvPr/>
        </p:nvPicPr>
        <p:blipFill>
          <a:blip r:embed="rId3"/>
          <a:stretch>
            <a:fillRect/>
          </a:stretch>
        </p:blipFill>
        <p:spPr>
          <a:xfrm>
            <a:off x="4802581" y="2694135"/>
            <a:ext cx="3351080" cy="21826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993107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rgbClr val="CC0000"/>
          </a:solidFill>
          <a:ln>
            <a:solidFill>
              <a:srgbClr val="CC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1520" y="3586716"/>
            <a:ext cx="3713555" cy="80212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fr-FR" sz="3200" b="1" dirty="0">
                <a:solidFill>
                  <a:srgbClr val="FFFFFF"/>
                </a:solidFill>
                <a:latin typeface="Zilla Slab"/>
                <a:ea typeface="Zilla Slab"/>
                <a:sym typeface="Wingdings" panose="05000000000000000000" pitchFamily="2" charset="2"/>
              </a:rPr>
              <a:t>  LES ARAWAKS</a:t>
            </a:r>
          </a:p>
        </p:txBody>
      </p:sp>
      <p:pic>
        <p:nvPicPr>
          <p:cNvPr id="3" name="Image 2">
            <a:extLst>
              <a:ext uri="{FF2B5EF4-FFF2-40B4-BE49-F238E27FC236}">
                <a16:creationId xmlns:a16="http://schemas.microsoft.com/office/drawing/2014/main" id="{27415CEB-8B0B-4A1B-9DC7-81165782011F}"/>
              </a:ext>
            </a:extLst>
          </p:cNvPr>
          <p:cNvPicPr>
            <a:picLocks noChangeAspect="1"/>
          </p:cNvPicPr>
          <p:nvPr/>
        </p:nvPicPr>
        <p:blipFill>
          <a:blip r:embed="rId3"/>
          <a:stretch>
            <a:fillRect/>
          </a:stretch>
        </p:blipFill>
        <p:spPr>
          <a:xfrm>
            <a:off x="212757" y="754658"/>
            <a:ext cx="3351080" cy="21826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Google Shape;294;p12">
            <a:extLst>
              <a:ext uri="{FF2B5EF4-FFF2-40B4-BE49-F238E27FC236}">
                <a16:creationId xmlns:a16="http://schemas.microsoft.com/office/drawing/2014/main" id="{6A68B30F-1754-48E7-99FA-A0ECAD48FB8B}"/>
              </a:ext>
            </a:extLst>
          </p:cNvPr>
          <p:cNvSpPr txBox="1">
            <a:spLocks/>
          </p:cNvSpPr>
          <p:nvPr/>
        </p:nvSpPr>
        <p:spPr>
          <a:xfrm>
            <a:off x="3962861" y="99238"/>
            <a:ext cx="5073510" cy="350233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Entre 800 et 1000, Sainte-Lucie fut habitée par un peuple amérindien, appelé les </a:t>
            </a:r>
            <a:r>
              <a:rPr lang="fr-FR" sz="2400" b="1" dirty="0">
                <a:solidFill>
                  <a:schemeClr val="tx2">
                    <a:lumMod val="25000"/>
                  </a:schemeClr>
                </a:solidFill>
                <a:latin typeface="Zilla Slab"/>
                <a:ea typeface="Zilla Slab"/>
                <a:sym typeface="Zilla Slab"/>
              </a:rPr>
              <a:t>Arawaks</a:t>
            </a:r>
            <a:r>
              <a:rPr lang="fr-FR" sz="2400" dirty="0">
                <a:solidFill>
                  <a:schemeClr val="tx2">
                    <a:lumMod val="25000"/>
                  </a:schemeClr>
                </a:solidFill>
                <a:latin typeface="Zilla Slab"/>
                <a:ea typeface="Zilla Slab"/>
                <a:sym typeface="Zilla Slab"/>
              </a:rPr>
              <a:t>.</a:t>
            </a:r>
          </a:p>
        </p:txBody>
      </p:sp>
      <p:sp>
        <p:nvSpPr>
          <p:cNvPr id="8" name="Est égal à 7">
            <a:extLst>
              <a:ext uri="{FF2B5EF4-FFF2-40B4-BE49-F238E27FC236}">
                <a16:creationId xmlns:a16="http://schemas.microsoft.com/office/drawing/2014/main" id="{0A92088C-19C0-4514-9777-4A1E18016C3F}"/>
              </a:ext>
            </a:extLst>
          </p:cNvPr>
          <p:cNvSpPr/>
          <p:nvPr/>
        </p:nvSpPr>
        <p:spPr>
          <a:xfrm>
            <a:off x="4655987" y="3013234"/>
            <a:ext cx="3687257" cy="354419"/>
          </a:xfrm>
          <a:prstGeom prst="mathEqual">
            <a:avLst/>
          </a:prstGeom>
          <a:solidFill>
            <a:srgbClr val="CC0000"/>
          </a:solidFill>
          <a:ln w="3175">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50215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2385391"/>
            <a:ext cx="9144000" cy="2758109"/>
          </a:xfrm>
          <a:prstGeom prst="rect">
            <a:avLst/>
          </a:prstGeom>
          <a:solidFill>
            <a:srgbClr val="92D050"/>
          </a:solidFill>
          <a:ln>
            <a:solidFill>
              <a:srgbClr val="92D0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66261" y="136913"/>
            <a:ext cx="9006855" cy="202286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rgbClr val="92D050"/>
                </a:solidFill>
                <a:latin typeface="Zilla Slab"/>
                <a:ea typeface="Zilla Slab"/>
                <a:sym typeface="Zilla Slab"/>
              </a:rPr>
              <a:t>Au milieu du 18</a:t>
            </a:r>
            <a:r>
              <a:rPr lang="fr-FR" sz="4400" b="1" baseline="30000" dirty="0">
                <a:solidFill>
                  <a:srgbClr val="92D050"/>
                </a:solidFill>
                <a:latin typeface="Zilla Slab"/>
                <a:ea typeface="Zilla Slab"/>
                <a:sym typeface="Zilla Slab"/>
              </a:rPr>
              <a:t>e</a:t>
            </a:r>
            <a:r>
              <a:rPr lang="fr-FR" sz="4400" b="1" dirty="0">
                <a:solidFill>
                  <a:srgbClr val="92D050"/>
                </a:solidFill>
                <a:latin typeface="Zilla Slab"/>
                <a:ea typeface="Zilla Slab"/>
                <a:sym typeface="Zilla Slab"/>
              </a:rPr>
              <a:t> siècle, la bataille de Sainte-Lucie opposa quels camps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66261" y="2611000"/>
            <a:ext cx="8806067" cy="2306890"/>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dirty="0">
                <a:solidFill>
                  <a:schemeClr val="bg1"/>
                </a:solidFill>
                <a:latin typeface="Zilla Slab"/>
                <a:ea typeface="Zilla Slab"/>
                <a:sym typeface="Wingdings" panose="05000000000000000000" pitchFamily="2" charset="2"/>
              </a:rPr>
              <a:t>A)  Les forces françaises et américaines</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B)  Les forces françaises et britanniques</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C)  Les forces américaines et britanniques</a:t>
            </a:r>
            <a:endParaRPr lang="fr-FR" sz="3200" b="1" dirty="0">
              <a:solidFill>
                <a:schemeClr val="bg1"/>
              </a:solidFill>
              <a:latin typeface="Zilla Slab"/>
              <a:ea typeface="Zilla Slab"/>
            </a:endParaRPr>
          </a:p>
        </p:txBody>
      </p:sp>
    </p:spTree>
    <p:extLst>
      <p:ext uri="{BB962C8B-B14F-4D97-AF65-F5344CB8AC3E}">
        <p14:creationId xmlns:p14="http://schemas.microsoft.com/office/powerpoint/2010/main" val="2798247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3700130"/>
            <a:ext cx="9144000" cy="1443370"/>
          </a:xfrm>
          <a:prstGeom prst="rect">
            <a:avLst/>
          </a:prstGeom>
          <a:solidFill>
            <a:srgbClr val="92D050"/>
          </a:solidFill>
          <a:ln>
            <a:solidFill>
              <a:srgbClr val="92D0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66261" y="3934046"/>
            <a:ext cx="8806067" cy="98384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B)  Les forces françaises et britanniques  </a:t>
            </a:r>
            <a:br>
              <a:rPr lang="fr-FR" sz="3200" b="1" dirty="0">
                <a:solidFill>
                  <a:schemeClr val="bg1"/>
                </a:solidFill>
                <a:latin typeface="Zilla Slab"/>
                <a:ea typeface="Zilla Slab"/>
              </a:rPr>
            </a:br>
            <a:endParaRPr lang="fr-FR" sz="3200" b="1" dirty="0">
              <a:solidFill>
                <a:schemeClr val="bg1"/>
              </a:solidFill>
              <a:latin typeface="Zilla Slab"/>
              <a:ea typeface="Zilla Slab"/>
            </a:endParaRPr>
          </a:p>
        </p:txBody>
      </p:sp>
      <p:sp>
        <p:nvSpPr>
          <p:cNvPr id="5" name="Google Shape;294;p12">
            <a:extLst>
              <a:ext uri="{FF2B5EF4-FFF2-40B4-BE49-F238E27FC236}">
                <a16:creationId xmlns:a16="http://schemas.microsoft.com/office/drawing/2014/main" id="{0D499267-5B08-4069-BBC7-98B61C5EA2C0}"/>
              </a:ext>
            </a:extLst>
          </p:cNvPr>
          <p:cNvSpPr txBox="1">
            <a:spLocks/>
          </p:cNvSpPr>
          <p:nvPr/>
        </p:nvSpPr>
        <p:spPr>
          <a:xfrm>
            <a:off x="489558" y="225611"/>
            <a:ext cx="8129902" cy="247384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800" dirty="0">
                <a:solidFill>
                  <a:schemeClr val="tx2">
                    <a:lumMod val="25000"/>
                  </a:schemeClr>
                </a:solidFill>
                <a:latin typeface="Zilla Slab"/>
                <a:ea typeface="Zilla Slab"/>
                <a:sym typeface="Zilla Slab"/>
              </a:rPr>
              <a:t>Au milieu du 18</a:t>
            </a:r>
            <a:r>
              <a:rPr lang="fr-FR" sz="2800" baseline="30000" dirty="0">
                <a:solidFill>
                  <a:schemeClr val="tx2">
                    <a:lumMod val="25000"/>
                  </a:schemeClr>
                </a:solidFill>
                <a:latin typeface="Zilla Slab"/>
                <a:ea typeface="Zilla Slab"/>
                <a:sym typeface="Zilla Slab"/>
              </a:rPr>
              <a:t>e</a:t>
            </a:r>
            <a:r>
              <a:rPr lang="fr-FR" sz="2800" dirty="0">
                <a:solidFill>
                  <a:schemeClr val="tx2">
                    <a:lumMod val="25000"/>
                  </a:schemeClr>
                </a:solidFill>
                <a:latin typeface="Zilla Slab"/>
                <a:ea typeface="Zilla Slab"/>
                <a:sym typeface="Zilla Slab"/>
              </a:rPr>
              <a:t> siècle, alors que l’industrie du sucre se développe, un conflit éclate pour prendre possession de l’île. Le </a:t>
            </a:r>
            <a:r>
              <a:rPr lang="fr-FR" sz="2800" b="1" dirty="0">
                <a:solidFill>
                  <a:schemeClr val="tx2">
                    <a:lumMod val="25000"/>
                  </a:schemeClr>
                </a:solidFill>
                <a:latin typeface="Zilla Slab"/>
                <a:ea typeface="Zilla Slab"/>
                <a:sym typeface="Zilla Slab"/>
              </a:rPr>
              <a:t>15 décembre 1778 </a:t>
            </a:r>
            <a:r>
              <a:rPr lang="fr-FR" sz="2800" dirty="0">
                <a:solidFill>
                  <a:schemeClr val="tx2">
                    <a:lumMod val="25000"/>
                  </a:schemeClr>
                </a:solidFill>
                <a:latin typeface="Zilla Slab"/>
                <a:ea typeface="Zilla Slab"/>
                <a:sym typeface="Zilla Slab"/>
              </a:rPr>
              <a:t>a lieu la </a:t>
            </a:r>
            <a:r>
              <a:rPr lang="fr-FR" sz="2800" b="1" dirty="0">
                <a:solidFill>
                  <a:schemeClr val="tx2">
                    <a:lumMod val="25000"/>
                  </a:schemeClr>
                </a:solidFill>
                <a:latin typeface="Zilla Slab"/>
                <a:ea typeface="Zilla Slab"/>
                <a:sym typeface="Zilla Slab"/>
              </a:rPr>
              <a:t>bataille de Sainte-Lucie</a:t>
            </a:r>
            <a:r>
              <a:rPr lang="fr-FR" sz="2800" dirty="0">
                <a:solidFill>
                  <a:schemeClr val="tx2">
                    <a:lumMod val="25000"/>
                  </a:schemeClr>
                </a:solidFill>
                <a:latin typeface="Zilla Slab"/>
                <a:ea typeface="Zilla Slab"/>
                <a:sym typeface="Zilla Slab"/>
              </a:rPr>
              <a:t> opposant les </a:t>
            </a:r>
            <a:r>
              <a:rPr lang="fr-FR" sz="2800" b="1" dirty="0">
                <a:solidFill>
                  <a:schemeClr val="tx2">
                    <a:lumMod val="25000"/>
                  </a:schemeClr>
                </a:solidFill>
                <a:latin typeface="Zilla Slab"/>
                <a:ea typeface="Zilla Slab"/>
                <a:sym typeface="Zilla Slab"/>
              </a:rPr>
              <a:t>forces françaises et britanniques</a:t>
            </a:r>
            <a:r>
              <a:rPr lang="fr-FR" sz="2800" dirty="0">
                <a:solidFill>
                  <a:schemeClr val="tx2">
                    <a:lumMod val="25000"/>
                  </a:schemeClr>
                </a:solidFill>
                <a:latin typeface="Zilla Slab"/>
                <a:ea typeface="Zilla Slab"/>
                <a:sym typeface="Zilla Slab"/>
              </a:rPr>
              <a:t>.</a:t>
            </a:r>
          </a:p>
        </p:txBody>
      </p:sp>
      <p:sp>
        <p:nvSpPr>
          <p:cNvPr id="6" name="Est égal à 5">
            <a:extLst>
              <a:ext uri="{FF2B5EF4-FFF2-40B4-BE49-F238E27FC236}">
                <a16:creationId xmlns:a16="http://schemas.microsoft.com/office/drawing/2014/main" id="{20EF63C4-ADE6-4393-81E8-E286566F8EF8}"/>
              </a:ext>
            </a:extLst>
          </p:cNvPr>
          <p:cNvSpPr/>
          <p:nvPr/>
        </p:nvSpPr>
        <p:spPr>
          <a:xfrm>
            <a:off x="2710880" y="2845372"/>
            <a:ext cx="3687257" cy="354419"/>
          </a:xfrm>
          <a:prstGeom prst="mathEqual">
            <a:avLst/>
          </a:prstGeom>
          <a:solidFill>
            <a:srgbClr val="92D050"/>
          </a:solidFill>
          <a:ln w="3175">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4597185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2385391"/>
            <a:ext cx="9144000" cy="2758109"/>
          </a:xfrm>
          <a:prstGeom prst="rect">
            <a:avLst/>
          </a:prstGeom>
          <a:solidFill>
            <a:schemeClr val="accent4"/>
          </a:solidFill>
          <a:ln>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66261" y="136913"/>
            <a:ext cx="9006855" cy="202286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chemeClr val="accent4"/>
                </a:solidFill>
                <a:latin typeface="Zilla Slab"/>
                <a:ea typeface="Zilla Slab"/>
                <a:sym typeface="Zilla Slab"/>
              </a:rPr>
              <a:t>En 1814, quel est le Traité qui cède définitivement Sainte-Lucie au Royaume-Uni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66261" y="2611000"/>
            <a:ext cx="8806067" cy="2306890"/>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dirty="0">
                <a:solidFill>
                  <a:schemeClr val="bg1"/>
                </a:solidFill>
                <a:latin typeface="Zilla Slab"/>
                <a:ea typeface="Zilla Slab"/>
                <a:sym typeface="Wingdings" panose="05000000000000000000" pitchFamily="2" charset="2"/>
              </a:rPr>
              <a:t>A)  Le Traité de Paris</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B)  Le Traité de Maastricht</a:t>
            </a:r>
            <a:br>
              <a:rPr lang="fr-FR" sz="3200" b="1" dirty="0">
                <a:solidFill>
                  <a:schemeClr val="bg1"/>
                </a:solidFill>
                <a:latin typeface="Zilla Slab"/>
                <a:ea typeface="Zilla Slab"/>
              </a:rPr>
            </a:br>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C)  Le Traité de Versailles</a:t>
            </a:r>
            <a:endParaRPr lang="fr-FR" sz="3200" b="1" dirty="0">
              <a:solidFill>
                <a:schemeClr val="bg1"/>
              </a:solidFill>
              <a:latin typeface="Zilla Slab"/>
              <a:ea typeface="Zilla Slab"/>
            </a:endParaRPr>
          </a:p>
        </p:txBody>
      </p:sp>
      <p:pic>
        <p:nvPicPr>
          <p:cNvPr id="3" name="Image 2">
            <a:extLst>
              <a:ext uri="{FF2B5EF4-FFF2-40B4-BE49-F238E27FC236}">
                <a16:creationId xmlns:a16="http://schemas.microsoft.com/office/drawing/2014/main" id="{3ED213C4-3159-462D-A851-32FD9673BD97}"/>
              </a:ext>
            </a:extLst>
          </p:cNvPr>
          <p:cNvPicPr>
            <a:picLocks noChangeAspect="1"/>
          </p:cNvPicPr>
          <p:nvPr/>
        </p:nvPicPr>
        <p:blipFill>
          <a:blip r:embed="rId3"/>
          <a:stretch>
            <a:fillRect/>
          </a:stretch>
        </p:blipFill>
        <p:spPr>
          <a:xfrm>
            <a:off x="6100776" y="2984946"/>
            <a:ext cx="2771552" cy="15589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674131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3700130"/>
            <a:ext cx="9144000" cy="1443370"/>
          </a:xfrm>
          <a:prstGeom prst="rect">
            <a:avLst/>
          </a:prstGeom>
          <a:solidFill>
            <a:schemeClr val="accent4"/>
          </a:solidFill>
          <a:ln>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66261" y="3934046"/>
            <a:ext cx="8806067" cy="98384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br>
              <a:rPr lang="fr-FR" sz="3200" b="1" dirty="0">
                <a:solidFill>
                  <a:schemeClr val="bg1"/>
                </a:solidFill>
                <a:latin typeface="Zilla Slab"/>
                <a:ea typeface="Zilla Slab"/>
              </a:rPr>
            </a:br>
            <a:r>
              <a:rPr lang="fr-FR" sz="3200" b="1" dirty="0">
                <a:solidFill>
                  <a:schemeClr val="bg1"/>
                </a:solidFill>
                <a:latin typeface="Zilla Slab"/>
                <a:ea typeface="Zilla Slab"/>
                <a:sym typeface="Wingdings" panose="05000000000000000000" pitchFamily="2" charset="2"/>
              </a:rPr>
              <a:t>A)  Le Traité de Paris  </a:t>
            </a:r>
            <a:br>
              <a:rPr lang="fr-FR" sz="3200" b="1" dirty="0">
                <a:solidFill>
                  <a:schemeClr val="bg1"/>
                </a:solidFill>
                <a:latin typeface="Zilla Slab"/>
                <a:ea typeface="Zilla Slab"/>
              </a:rPr>
            </a:br>
            <a:endParaRPr lang="fr-FR" sz="3200" b="1" dirty="0">
              <a:solidFill>
                <a:schemeClr val="bg1"/>
              </a:solidFill>
              <a:latin typeface="Zilla Slab"/>
              <a:ea typeface="Zilla Slab"/>
            </a:endParaRPr>
          </a:p>
        </p:txBody>
      </p:sp>
      <p:sp>
        <p:nvSpPr>
          <p:cNvPr id="5" name="Google Shape;294;p12">
            <a:extLst>
              <a:ext uri="{FF2B5EF4-FFF2-40B4-BE49-F238E27FC236}">
                <a16:creationId xmlns:a16="http://schemas.microsoft.com/office/drawing/2014/main" id="{0D499267-5B08-4069-BBC7-98B61C5EA2C0}"/>
              </a:ext>
            </a:extLst>
          </p:cNvPr>
          <p:cNvSpPr txBox="1">
            <a:spLocks/>
          </p:cNvSpPr>
          <p:nvPr/>
        </p:nvSpPr>
        <p:spPr>
          <a:xfrm>
            <a:off x="489558" y="225611"/>
            <a:ext cx="8129902" cy="268062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800" dirty="0">
                <a:solidFill>
                  <a:schemeClr val="tx2">
                    <a:lumMod val="25000"/>
                  </a:schemeClr>
                </a:solidFill>
                <a:latin typeface="Zilla Slab"/>
                <a:ea typeface="Zilla Slab"/>
                <a:sym typeface="Zilla Slab"/>
              </a:rPr>
              <a:t>En 1814, le </a:t>
            </a:r>
            <a:r>
              <a:rPr lang="fr-FR" sz="2800" b="1" dirty="0">
                <a:solidFill>
                  <a:schemeClr val="tx2">
                    <a:lumMod val="25000"/>
                  </a:schemeClr>
                </a:solidFill>
                <a:latin typeface="Zilla Slab"/>
                <a:ea typeface="Zilla Slab"/>
                <a:sym typeface="Zilla Slab"/>
              </a:rPr>
              <a:t>Traité de Paris </a:t>
            </a:r>
            <a:r>
              <a:rPr lang="fr-FR" sz="2800" dirty="0">
                <a:solidFill>
                  <a:schemeClr val="tx2">
                    <a:lumMod val="25000"/>
                  </a:schemeClr>
                </a:solidFill>
                <a:latin typeface="Zilla Slab"/>
                <a:ea typeface="Zilla Slab"/>
                <a:sym typeface="Zilla Slab"/>
              </a:rPr>
              <a:t>cède définitivement Sainte-Lucie au Royaume-Uni. Toutefois, l’influence française reste très présente. On la retrouve notamment dans le créole local, la cuisine, l’architecture ou encore le nom des sites et villages. </a:t>
            </a:r>
          </a:p>
        </p:txBody>
      </p:sp>
      <p:sp>
        <p:nvSpPr>
          <p:cNvPr id="6" name="Est égal à 5">
            <a:extLst>
              <a:ext uri="{FF2B5EF4-FFF2-40B4-BE49-F238E27FC236}">
                <a16:creationId xmlns:a16="http://schemas.microsoft.com/office/drawing/2014/main" id="{20EF63C4-ADE6-4393-81E8-E286566F8EF8}"/>
              </a:ext>
            </a:extLst>
          </p:cNvPr>
          <p:cNvSpPr/>
          <p:nvPr/>
        </p:nvSpPr>
        <p:spPr>
          <a:xfrm>
            <a:off x="2710880" y="2845372"/>
            <a:ext cx="3687257" cy="354419"/>
          </a:xfrm>
          <a:prstGeom prst="mathEqual">
            <a:avLst/>
          </a:prstGeom>
          <a:solidFill>
            <a:schemeClr val="accent4"/>
          </a:solidFill>
          <a:ln w="3175">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13127150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rgbClr val="66CCFF"/>
          </a:solidFill>
          <a:ln>
            <a:solidFill>
              <a:srgbClr val="66CCFF"/>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1520" y="988573"/>
            <a:ext cx="3713555"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dirty="0">
                <a:solidFill>
                  <a:schemeClr val="bg1"/>
                </a:solidFill>
                <a:latin typeface="Zilla Slab"/>
                <a:ea typeface="Zilla Slab"/>
                <a:sym typeface="Wingdings" panose="05000000000000000000" pitchFamily="2" charset="2"/>
              </a:rPr>
              <a:t>  Le 22 février 1902</a:t>
            </a:r>
          </a:p>
          <a:p>
            <a:endParaRPr lang="fr-FR" sz="3200" b="1" dirty="0">
              <a:solidFill>
                <a:schemeClr val="bg1"/>
              </a:solidFill>
              <a:latin typeface="Zilla Slab"/>
              <a:ea typeface="Zilla Slab"/>
              <a:sym typeface="Wingdings" panose="05000000000000000000" pitchFamily="2" charset="2"/>
            </a:endParaRPr>
          </a:p>
          <a:p>
            <a:pPr lvl="0"/>
            <a:r>
              <a:rPr lang="fr-FR" sz="3200" b="1" dirty="0">
                <a:solidFill>
                  <a:srgbClr val="FFFFFF"/>
                </a:solidFill>
                <a:latin typeface="Zilla Slab"/>
                <a:ea typeface="Zilla Slab"/>
                <a:sym typeface="Wingdings" panose="05000000000000000000" pitchFamily="2" charset="2"/>
              </a:rPr>
              <a:t>  Le 22 février 1967</a:t>
            </a:r>
          </a:p>
          <a:p>
            <a:endParaRPr lang="fr-FR" sz="3200" b="1" dirty="0">
              <a:solidFill>
                <a:schemeClr val="bg1"/>
              </a:solidFill>
              <a:latin typeface="Zilla Slab"/>
              <a:ea typeface="Zilla Slab"/>
            </a:endParaRPr>
          </a:p>
          <a:p>
            <a:pPr lvl="0"/>
            <a:r>
              <a:rPr lang="fr-FR" sz="3200" b="1" dirty="0">
                <a:solidFill>
                  <a:srgbClr val="FFFFFF"/>
                </a:solidFill>
                <a:latin typeface="Zilla Slab"/>
                <a:ea typeface="Zilla Slab"/>
                <a:sym typeface="Wingdings" panose="05000000000000000000" pitchFamily="2" charset="2"/>
              </a:rPr>
              <a:t>  Le 22 février 1979</a:t>
            </a:r>
          </a:p>
        </p:txBody>
      </p:sp>
      <p:sp>
        <p:nvSpPr>
          <p:cNvPr id="7" name="Google Shape;294;p12">
            <a:extLst>
              <a:ext uri="{FF2B5EF4-FFF2-40B4-BE49-F238E27FC236}">
                <a16:creationId xmlns:a16="http://schemas.microsoft.com/office/drawing/2014/main" id="{37AE839E-6757-4D80-BFEA-DAFF35BE4901}"/>
              </a:ext>
            </a:extLst>
          </p:cNvPr>
          <p:cNvSpPr txBox="1">
            <a:spLocks/>
          </p:cNvSpPr>
          <p:nvPr/>
        </p:nvSpPr>
        <p:spPr>
          <a:xfrm>
            <a:off x="3926958" y="418729"/>
            <a:ext cx="5102326" cy="184246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200" b="1" dirty="0">
                <a:solidFill>
                  <a:srgbClr val="66CCFF"/>
                </a:solidFill>
                <a:latin typeface="Zilla Slab"/>
                <a:ea typeface="Zilla Slab"/>
                <a:sym typeface="Zilla Slab"/>
              </a:rPr>
              <a:t>En quelle année Sainte-Lucie obtient-elle définitivement son indépendance ?</a:t>
            </a:r>
          </a:p>
        </p:txBody>
      </p:sp>
      <p:pic>
        <p:nvPicPr>
          <p:cNvPr id="9" name="Image 8">
            <a:extLst>
              <a:ext uri="{FF2B5EF4-FFF2-40B4-BE49-F238E27FC236}">
                <a16:creationId xmlns:a16="http://schemas.microsoft.com/office/drawing/2014/main" id="{3AE04E7C-228F-4AD1-848B-2F7DB5BFD344}"/>
              </a:ext>
            </a:extLst>
          </p:cNvPr>
          <p:cNvPicPr>
            <a:picLocks noChangeAspect="1"/>
          </p:cNvPicPr>
          <p:nvPr/>
        </p:nvPicPr>
        <p:blipFill>
          <a:blip r:embed="rId3"/>
          <a:stretch>
            <a:fillRect/>
          </a:stretch>
        </p:blipFill>
        <p:spPr>
          <a:xfrm>
            <a:off x="4963135" y="2932252"/>
            <a:ext cx="3029971" cy="20187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78236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278"/>
            <a:ext cx="3776597" cy="5135173"/>
          </a:xfrm>
          <a:prstGeom prst="rect">
            <a:avLst/>
          </a:prstGeom>
          <a:solidFill>
            <a:srgbClr val="66CCFF"/>
          </a:solidFill>
          <a:ln>
            <a:solidFill>
              <a:srgbClr val="66CCFF"/>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31520" y="988573"/>
            <a:ext cx="3713555"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fr-FR" sz="3200" b="1" dirty="0">
                <a:solidFill>
                  <a:srgbClr val="FFFFFF"/>
                </a:solidFill>
                <a:latin typeface="Zilla Slab"/>
                <a:ea typeface="Zilla Slab"/>
                <a:sym typeface="Wingdings" panose="05000000000000000000" pitchFamily="2" charset="2"/>
              </a:rPr>
              <a:t>  Le 22 février 1979</a:t>
            </a:r>
          </a:p>
        </p:txBody>
      </p:sp>
      <p:sp>
        <p:nvSpPr>
          <p:cNvPr id="6" name="Google Shape;294;p12">
            <a:extLst>
              <a:ext uri="{FF2B5EF4-FFF2-40B4-BE49-F238E27FC236}">
                <a16:creationId xmlns:a16="http://schemas.microsoft.com/office/drawing/2014/main" id="{8ADE8C24-1CFA-41BD-962D-2BDA60A4FFA0}"/>
              </a:ext>
            </a:extLst>
          </p:cNvPr>
          <p:cNvSpPr txBox="1">
            <a:spLocks/>
          </p:cNvSpPr>
          <p:nvPr/>
        </p:nvSpPr>
        <p:spPr>
          <a:xfrm>
            <a:off x="3962861" y="99238"/>
            <a:ext cx="5073510" cy="350233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En 1967, l'île devient semi-indépendante. Toutes ses affaires internes sont réglées sur place, seules ses affaires étrangères sont encore gérées par le Royaume-Uni.</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Le </a:t>
            </a:r>
            <a:r>
              <a:rPr lang="fr-FR" sz="2400" b="1" dirty="0">
                <a:solidFill>
                  <a:schemeClr val="tx2">
                    <a:lumMod val="25000"/>
                  </a:schemeClr>
                </a:solidFill>
                <a:latin typeface="Zilla Slab"/>
                <a:ea typeface="Zilla Slab"/>
                <a:sym typeface="Zilla Slab"/>
              </a:rPr>
              <a:t>22 février 1979</a:t>
            </a:r>
            <a:r>
              <a:rPr lang="fr-FR" sz="2400" dirty="0">
                <a:solidFill>
                  <a:schemeClr val="tx2">
                    <a:lumMod val="25000"/>
                  </a:schemeClr>
                </a:solidFill>
                <a:latin typeface="Zilla Slab"/>
                <a:ea typeface="Zilla Slab"/>
                <a:sym typeface="Zilla Slab"/>
              </a:rPr>
              <a:t>, Sainte-Lucie devient totalement indépendante.</a:t>
            </a:r>
          </a:p>
        </p:txBody>
      </p:sp>
      <p:sp>
        <p:nvSpPr>
          <p:cNvPr id="8" name="Est égal à 7">
            <a:extLst>
              <a:ext uri="{FF2B5EF4-FFF2-40B4-BE49-F238E27FC236}">
                <a16:creationId xmlns:a16="http://schemas.microsoft.com/office/drawing/2014/main" id="{8F1E92E6-B689-4EFE-BD94-EF1252CFFA3F}"/>
              </a:ext>
            </a:extLst>
          </p:cNvPr>
          <p:cNvSpPr/>
          <p:nvPr/>
        </p:nvSpPr>
        <p:spPr>
          <a:xfrm>
            <a:off x="4655987" y="3601569"/>
            <a:ext cx="3687257" cy="354419"/>
          </a:xfrm>
          <a:prstGeom prst="mathEqual">
            <a:avLst/>
          </a:prstGeom>
          <a:solidFill>
            <a:srgbClr val="66CCFF"/>
          </a:solidFill>
          <a:ln w="3175">
            <a:solidFill>
              <a:srgbClr val="66CC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38347835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9933"/>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811696" y="278003"/>
            <a:ext cx="8332304"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6600" dirty="0">
                <a:solidFill>
                  <a:schemeClr val="bg1"/>
                </a:solidFill>
              </a:rPr>
              <a:t>CULTURE</a:t>
            </a:r>
            <a:endParaRPr sz="7200" dirty="0">
              <a:solidFill>
                <a:schemeClr val="bg1"/>
              </a:solidFill>
            </a:endParaRPr>
          </a:p>
        </p:txBody>
      </p:sp>
      <p:pic>
        <p:nvPicPr>
          <p:cNvPr id="3" name="Image 2">
            <a:extLst>
              <a:ext uri="{FF2B5EF4-FFF2-40B4-BE49-F238E27FC236}">
                <a16:creationId xmlns:a16="http://schemas.microsoft.com/office/drawing/2014/main" id="{8AA3D6EA-A00D-4448-8345-64284F51994F}"/>
              </a:ext>
            </a:extLst>
          </p:cNvPr>
          <p:cNvPicPr>
            <a:picLocks noChangeAspect="1"/>
          </p:cNvPicPr>
          <p:nvPr/>
        </p:nvPicPr>
        <p:blipFill>
          <a:blip r:embed="rId3"/>
          <a:srcRect/>
          <a:stretch/>
        </p:blipFill>
        <p:spPr>
          <a:xfrm>
            <a:off x="2975537" y="2078919"/>
            <a:ext cx="3458929" cy="2304395"/>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Image 4">
            <a:extLst>
              <a:ext uri="{FF2B5EF4-FFF2-40B4-BE49-F238E27FC236}">
                <a16:creationId xmlns:a16="http://schemas.microsoft.com/office/drawing/2014/main" id="{6ADF72DC-1EF0-4365-9EF2-93227BD7A6C0}"/>
              </a:ext>
            </a:extLst>
          </p:cNvPr>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40000"/>
                    </a14:imgEffect>
                  </a14:imgLayer>
                </a14:imgProps>
              </a:ext>
            </a:extLst>
          </a:blip>
          <a:stretch>
            <a:fillRect/>
          </a:stretch>
        </p:blipFill>
        <p:spPr>
          <a:xfrm rot="14719516">
            <a:off x="712551" y="1660904"/>
            <a:ext cx="1670562" cy="852732"/>
          </a:xfrm>
          <a:prstGeom prst="rect">
            <a:avLst/>
          </a:prstGeom>
        </p:spPr>
      </p:pic>
    </p:spTree>
    <p:extLst>
      <p:ext uri="{BB962C8B-B14F-4D97-AF65-F5344CB8AC3E}">
        <p14:creationId xmlns:p14="http://schemas.microsoft.com/office/powerpoint/2010/main" val="7502735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832585" cy="5135173"/>
          </a:xfrm>
          <a:prstGeom prst="rect">
            <a:avLst/>
          </a:prstGeom>
          <a:solidFill>
            <a:schemeClr val="accent1"/>
          </a:solidFill>
          <a:ln>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5002696" y="418729"/>
            <a:ext cx="4026588" cy="195587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rgbClr val="981526"/>
                </a:solidFill>
                <a:latin typeface="Zilla Slab"/>
                <a:ea typeface="Zilla Slab"/>
                <a:sym typeface="Zilla Slab"/>
              </a:rPr>
              <a:t>Lequel de ces auteurs est originaire de Sainte-Lucie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14716" y="988573"/>
            <a:ext cx="4747639"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800" b="1" dirty="0">
                <a:solidFill>
                  <a:schemeClr val="bg1"/>
                </a:solidFill>
                <a:latin typeface="Zilla Slab"/>
                <a:ea typeface="Zilla Slab"/>
                <a:sym typeface="Wingdings" panose="05000000000000000000" pitchFamily="2" charset="2"/>
              </a:rPr>
              <a:t>  DEREK WALCOTT</a:t>
            </a:r>
            <a:br>
              <a:rPr lang="fr-FR" sz="2800" b="1" dirty="0">
                <a:solidFill>
                  <a:schemeClr val="bg1"/>
                </a:solidFill>
                <a:latin typeface="Zilla Slab"/>
                <a:ea typeface="Zilla Slab"/>
              </a:rPr>
            </a:br>
            <a:br>
              <a:rPr lang="fr-FR" sz="2800" b="1" dirty="0">
                <a:solidFill>
                  <a:schemeClr val="bg1"/>
                </a:solidFill>
                <a:latin typeface="Zilla Slab"/>
                <a:ea typeface="Zilla Slab"/>
              </a:rPr>
            </a:br>
            <a:r>
              <a:rPr lang="fr-FR" sz="2800" b="1" dirty="0">
                <a:solidFill>
                  <a:schemeClr val="bg1"/>
                </a:solidFill>
                <a:latin typeface="Zilla Slab"/>
                <a:ea typeface="Zilla Slab"/>
                <a:sym typeface="Wingdings" panose="05000000000000000000" pitchFamily="2" charset="2"/>
              </a:rPr>
              <a:t>  PATRICK CHAMOISEAU</a:t>
            </a:r>
            <a:br>
              <a:rPr lang="fr-FR" sz="2800" b="1" dirty="0">
                <a:solidFill>
                  <a:schemeClr val="bg1"/>
                </a:solidFill>
                <a:latin typeface="Zilla Slab"/>
                <a:ea typeface="Zilla Slab"/>
              </a:rPr>
            </a:br>
            <a:br>
              <a:rPr lang="fr-FR" sz="2800" b="1" dirty="0">
                <a:solidFill>
                  <a:schemeClr val="bg1"/>
                </a:solidFill>
                <a:latin typeface="Zilla Slab"/>
                <a:ea typeface="Zilla Slab"/>
              </a:rPr>
            </a:br>
            <a:r>
              <a:rPr lang="fr-FR" sz="2800" b="1" dirty="0">
                <a:solidFill>
                  <a:schemeClr val="bg1"/>
                </a:solidFill>
                <a:latin typeface="Zilla Slab"/>
                <a:ea typeface="Zilla Slab"/>
                <a:sym typeface="Wingdings" panose="05000000000000000000" pitchFamily="2" charset="2"/>
              </a:rPr>
              <a:t>  GEORGE LAMMING</a:t>
            </a:r>
            <a:endParaRPr lang="fr-FR" sz="2800" b="1" dirty="0">
              <a:solidFill>
                <a:schemeClr val="bg1"/>
              </a:solidFill>
              <a:latin typeface="Zilla Slab"/>
              <a:ea typeface="Zilla Slab"/>
            </a:endParaRPr>
          </a:p>
        </p:txBody>
      </p:sp>
      <p:pic>
        <p:nvPicPr>
          <p:cNvPr id="6" name="Image 5">
            <a:extLst>
              <a:ext uri="{FF2B5EF4-FFF2-40B4-BE49-F238E27FC236}">
                <a16:creationId xmlns:a16="http://schemas.microsoft.com/office/drawing/2014/main" id="{E6018369-C8DD-4D3E-ACF5-F4B7F60169A5}"/>
              </a:ext>
            </a:extLst>
          </p:cNvPr>
          <p:cNvPicPr>
            <a:picLocks noChangeAspect="1"/>
          </p:cNvPicPr>
          <p:nvPr/>
        </p:nvPicPr>
        <p:blipFill>
          <a:blip r:embed="rId3"/>
          <a:srcRect/>
          <a:stretch/>
        </p:blipFill>
        <p:spPr>
          <a:xfrm>
            <a:off x="5672072" y="3082917"/>
            <a:ext cx="2685119" cy="17900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26675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1" y="8327"/>
            <a:ext cx="4267200" cy="5135173"/>
          </a:xfrm>
          <a:prstGeom prst="rect">
            <a:avLst/>
          </a:prstGeom>
          <a:solidFill>
            <a:schemeClr val="accent1"/>
          </a:solidFill>
          <a:ln>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57190" y="4004930"/>
            <a:ext cx="3946978" cy="54504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800" b="1" dirty="0">
                <a:solidFill>
                  <a:schemeClr val="bg1"/>
                </a:solidFill>
                <a:latin typeface="Zilla Slab"/>
                <a:ea typeface="Zilla Slab"/>
                <a:sym typeface="Wingdings" panose="05000000000000000000" pitchFamily="2" charset="2"/>
              </a:rPr>
              <a:t>  DEREK WALCOTT</a:t>
            </a:r>
            <a:endParaRPr lang="fr-FR" sz="2800" b="1" dirty="0">
              <a:solidFill>
                <a:schemeClr val="bg1"/>
              </a:solidFill>
              <a:latin typeface="Zilla Slab"/>
              <a:ea typeface="Zilla Slab"/>
            </a:endParaRPr>
          </a:p>
        </p:txBody>
      </p:sp>
      <p:sp>
        <p:nvSpPr>
          <p:cNvPr id="7" name="Google Shape;294;p12">
            <a:extLst>
              <a:ext uri="{FF2B5EF4-FFF2-40B4-BE49-F238E27FC236}">
                <a16:creationId xmlns:a16="http://schemas.microsoft.com/office/drawing/2014/main" id="{53ABB1CF-0BB5-4A66-A1A6-B52431F71DD2}"/>
              </a:ext>
            </a:extLst>
          </p:cNvPr>
          <p:cNvSpPr txBox="1">
            <a:spLocks/>
          </p:cNvSpPr>
          <p:nvPr/>
        </p:nvSpPr>
        <p:spPr>
          <a:xfrm>
            <a:off x="4424390" y="148856"/>
            <a:ext cx="4611981" cy="377810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b="1" dirty="0">
                <a:solidFill>
                  <a:schemeClr val="tx2">
                    <a:lumMod val="25000"/>
                  </a:schemeClr>
                </a:solidFill>
                <a:latin typeface="Zilla Slab"/>
                <a:ea typeface="Zilla Slab"/>
                <a:sym typeface="Zilla Slab"/>
              </a:rPr>
              <a:t>Derek Walcott </a:t>
            </a:r>
            <a:r>
              <a:rPr lang="fr-FR" sz="2400" dirty="0">
                <a:solidFill>
                  <a:schemeClr val="tx2">
                    <a:lumMod val="25000"/>
                  </a:schemeClr>
                </a:solidFill>
                <a:latin typeface="Zilla Slab"/>
                <a:ea typeface="Zilla Slab"/>
                <a:sym typeface="Zilla Slab"/>
              </a:rPr>
              <a:t>est un poète et dramaturge saint-lucien qui a reçu en 1992 le prix Nobel de la littérature.</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Il est sans conteste l'une des plus grandes fiertés des habitants. Il est notamment connu pour avoir écrit le poème épique Omeros, adaptation créole de l'Iliade.</a:t>
            </a:r>
          </a:p>
        </p:txBody>
      </p:sp>
      <p:sp>
        <p:nvSpPr>
          <p:cNvPr id="8" name="Est égal à 7">
            <a:extLst>
              <a:ext uri="{FF2B5EF4-FFF2-40B4-BE49-F238E27FC236}">
                <a16:creationId xmlns:a16="http://schemas.microsoft.com/office/drawing/2014/main" id="{E52C5432-CBA1-4B02-8457-F7821998D107}"/>
              </a:ext>
            </a:extLst>
          </p:cNvPr>
          <p:cNvSpPr/>
          <p:nvPr/>
        </p:nvSpPr>
        <p:spPr>
          <a:xfrm>
            <a:off x="4886751" y="4195557"/>
            <a:ext cx="3687257" cy="354419"/>
          </a:xfrm>
          <a:prstGeom prst="mathEqual">
            <a:avLst/>
          </a:prstGeom>
          <a:solidFill>
            <a:srgbClr val="981526"/>
          </a:solidFill>
          <a:ln w="3175">
            <a:solidFill>
              <a:srgbClr val="98152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3" name="Image 2">
            <a:extLst>
              <a:ext uri="{FF2B5EF4-FFF2-40B4-BE49-F238E27FC236}">
                <a16:creationId xmlns:a16="http://schemas.microsoft.com/office/drawing/2014/main" id="{FAA8CE22-3431-4082-BD19-C3C6780E4ABC}"/>
              </a:ext>
            </a:extLst>
          </p:cNvPr>
          <p:cNvPicPr>
            <a:picLocks noChangeAspect="1"/>
          </p:cNvPicPr>
          <p:nvPr/>
        </p:nvPicPr>
        <p:blipFill>
          <a:blip r:embed="rId3"/>
          <a:stretch>
            <a:fillRect/>
          </a:stretch>
        </p:blipFill>
        <p:spPr>
          <a:xfrm>
            <a:off x="623026" y="285082"/>
            <a:ext cx="3021149" cy="32046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39707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1842977"/>
            <a:ext cx="9144000" cy="3300523"/>
          </a:xfrm>
          <a:prstGeom prst="rect">
            <a:avLst/>
          </a:prstGeom>
          <a:solidFill>
            <a:schemeClr val="accent4">
              <a:lumMod val="75000"/>
            </a:schemeClr>
          </a:solidFill>
          <a:ln>
            <a:solidFill>
              <a:schemeClr val="accent4">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333305" y="251634"/>
            <a:ext cx="8534498" cy="110740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3400" b="1" dirty="0">
                <a:solidFill>
                  <a:schemeClr val="accent4">
                    <a:lumMod val="75000"/>
                  </a:schemeClr>
                </a:solidFill>
                <a:latin typeface="Zilla Slab"/>
                <a:ea typeface="Zilla Slab"/>
                <a:sym typeface="Zilla Slab"/>
              </a:rPr>
              <a:t>Laquelle de ces personnalités est un célèbre économiste saint-lucien ayant remporté le prix Nobel d’économie en 1979 ?</a:t>
            </a:r>
          </a:p>
        </p:txBody>
      </p:sp>
      <p:sp>
        <p:nvSpPr>
          <p:cNvPr id="8" name="ZoneTexte 7">
            <a:extLst>
              <a:ext uri="{FF2B5EF4-FFF2-40B4-BE49-F238E27FC236}">
                <a16:creationId xmlns:a16="http://schemas.microsoft.com/office/drawing/2014/main" id="{2C1E613B-3D77-4DF8-9462-485A780DCCE8}"/>
              </a:ext>
            </a:extLst>
          </p:cNvPr>
          <p:cNvSpPr txBox="1"/>
          <p:nvPr/>
        </p:nvSpPr>
        <p:spPr>
          <a:xfrm>
            <a:off x="-56953" y="1899333"/>
            <a:ext cx="3252097" cy="461665"/>
          </a:xfrm>
          <a:prstGeom prst="rect">
            <a:avLst/>
          </a:prstGeom>
          <a:noFill/>
        </p:spPr>
        <p:txBody>
          <a:bodyPr wrap="square" rtlCol="0">
            <a:spAutoFit/>
          </a:bodyPr>
          <a:lstStyle/>
          <a:p>
            <a:pPr algn="ctr"/>
            <a:r>
              <a:rPr lang="fr-FR" sz="2400" b="1" dirty="0">
                <a:solidFill>
                  <a:schemeClr val="bg1"/>
                </a:solidFill>
                <a:latin typeface="Zilla Slab"/>
                <a:ea typeface="Zilla Slab"/>
              </a:rPr>
              <a:t>Winston </a:t>
            </a:r>
            <a:r>
              <a:rPr lang="fr-FR" sz="2400" b="1" dirty="0" err="1">
                <a:solidFill>
                  <a:schemeClr val="bg1"/>
                </a:solidFill>
                <a:latin typeface="Zilla Slab"/>
                <a:ea typeface="Zilla Slab"/>
              </a:rPr>
              <a:t>Dookeran</a:t>
            </a:r>
            <a:endParaRPr lang="fr-FR" sz="2400" b="1" dirty="0">
              <a:solidFill>
                <a:schemeClr val="bg1"/>
              </a:solidFill>
              <a:latin typeface="Zilla Slab"/>
              <a:ea typeface="Zilla Slab"/>
            </a:endParaRPr>
          </a:p>
        </p:txBody>
      </p:sp>
      <p:sp>
        <p:nvSpPr>
          <p:cNvPr id="11" name="ZoneTexte 10">
            <a:extLst>
              <a:ext uri="{FF2B5EF4-FFF2-40B4-BE49-F238E27FC236}">
                <a16:creationId xmlns:a16="http://schemas.microsoft.com/office/drawing/2014/main" id="{E8D13F42-39C1-4AF4-9D07-1DCD477496D2}"/>
              </a:ext>
            </a:extLst>
          </p:cNvPr>
          <p:cNvSpPr txBox="1"/>
          <p:nvPr/>
        </p:nvSpPr>
        <p:spPr>
          <a:xfrm>
            <a:off x="3263046" y="1908526"/>
            <a:ext cx="2667440" cy="461665"/>
          </a:xfrm>
          <a:prstGeom prst="rect">
            <a:avLst/>
          </a:prstGeom>
          <a:noFill/>
        </p:spPr>
        <p:txBody>
          <a:bodyPr wrap="square" rtlCol="0">
            <a:spAutoFit/>
          </a:bodyPr>
          <a:lstStyle/>
          <a:p>
            <a:pPr algn="ctr"/>
            <a:r>
              <a:rPr lang="fr-FR" sz="2400" b="1" dirty="0">
                <a:solidFill>
                  <a:schemeClr val="bg1"/>
                </a:solidFill>
                <a:latin typeface="Zilla Slab"/>
                <a:ea typeface="Zilla Slab"/>
              </a:rPr>
              <a:t>Sir Arthur Lewis</a:t>
            </a: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669924" y="2595431"/>
            <a:ext cx="1853683" cy="18773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a:stretch/>
        </p:blipFill>
        <p:spPr>
          <a:xfrm>
            <a:off x="585146" y="2571057"/>
            <a:ext cx="1853682" cy="19017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
        <p:nvSpPr>
          <p:cNvPr id="19" name="ZoneTexte 18">
            <a:extLst>
              <a:ext uri="{FF2B5EF4-FFF2-40B4-BE49-F238E27FC236}">
                <a16:creationId xmlns:a16="http://schemas.microsoft.com/office/drawing/2014/main" id="{8256D14A-BF3A-4533-B15F-099624C4561D}"/>
              </a:ext>
            </a:extLst>
          </p:cNvPr>
          <p:cNvSpPr txBox="1"/>
          <p:nvPr/>
        </p:nvSpPr>
        <p:spPr>
          <a:xfrm>
            <a:off x="6126789" y="1908526"/>
            <a:ext cx="3010446" cy="461665"/>
          </a:xfrm>
          <a:prstGeom prst="rect">
            <a:avLst/>
          </a:prstGeom>
          <a:noFill/>
        </p:spPr>
        <p:txBody>
          <a:bodyPr wrap="square" rtlCol="0">
            <a:spAutoFit/>
          </a:bodyPr>
          <a:lstStyle/>
          <a:p>
            <a:pPr algn="ctr"/>
            <a:r>
              <a:rPr lang="fr-FR" sz="2400" b="1" dirty="0">
                <a:solidFill>
                  <a:schemeClr val="bg1"/>
                </a:solidFill>
                <a:latin typeface="Zilla Slab"/>
                <a:ea typeface="Zilla Slab"/>
              </a:rPr>
              <a:t>Jean </a:t>
            </a:r>
            <a:r>
              <a:rPr lang="fr-FR" sz="2400" b="1" dirty="0" err="1">
                <a:solidFill>
                  <a:schemeClr val="bg1"/>
                </a:solidFill>
                <a:latin typeface="Zilla Slab"/>
                <a:ea typeface="Zilla Slab"/>
              </a:rPr>
              <a:t>Crusol</a:t>
            </a:r>
            <a:endParaRPr lang="fr-FR" sz="2400" b="1" dirty="0">
              <a:solidFill>
                <a:schemeClr val="bg1"/>
              </a:solidFill>
              <a:latin typeface="Zilla Slab"/>
              <a:ea typeface="Zilla Slab"/>
            </a:endParaRPr>
          </a:p>
        </p:txBody>
      </p:sp>
      <p:pic>
        <p:nvPicPr>
          <p:cNvPr id="3" name="Image 2">
            <a:extLst>
              <a:ext uri="{FF2B5EF4-FFF2-40B4-BE49-F238E27FC236}">
                <a16:creationId xmlns:a16="http://schemas.microsoft.com/office/drawing/2014/main" id="{C99D0EF3-6958-472C-BCF0-FC056EA4F404}"/>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t="2756" b="24754"/>
          <a:stretch/>
        </p:blipFill>
        <p:spPr>
          <a:xfrm>
            <a:off x="6705171" y="2546683"/>
            <a:ext cx="1853681" cy="1926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35867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413392" cy="5143500"/>
          </a:xfrm>
          <a:prstGeom prst="rect">
            <a:avLst/>
          </a:prstGeom>
          <a:solidFill>
            <a:schemeClr val="accent4">
              <a:lumMod val="75000"/>
            </a:schemeClr>
          </a:solidFill>
          <a:ln>
            <a:solidFill>
              <a:schemeClr val="accent4">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1931708" y="4379732"/>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9" name="ZoneTexte 18">
            <a:extLst>
              <a:ext uri="{FF2B5EF4-FFF2-40B4-BE49-F238E27FC236}">
                <a16:creationId xmlns:a16="http://schemas.microsoft.com/office/drawing/2014/main" id="{8256D14A-BF3A-4533-B15F-099624C4561D}"/>
              </a:ext>
            </a:extLst>
          </p:cNvPr>
          <p:cNvSpPr txBox="1"/>
          <p:nvPr/>
        </p:nvSpPr>
        <p:spPr>
          <a:xfrm>
            <a:off x="0" y="567297"/>
            <a:ext cx="4413392" cy="584775"/>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Sir Arthur Lewis </a:t>
            </a: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572000" y="161325"/>
            <a:ext cx="441339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b="1" dirty="0">
                <a:solidFill>
                  <a:schemeClr val="tx2">
                    <a:lumMod val="25000"/>
                  </a:schemeClr>
                </a:solidFill>
                <a:latin typeface="Zilla Slab"/>
                <a:ea typeface="Zilla Slab"/>
                <a:sym typeface="Zilla Slab"/>
              </a:rPr>
              <a:t>Sir William Arthur Lewis </a:t>
            </a:r>
            <a:r>
              <a:rPr lang="fr-FR" sz="2400" dirty="0">
                <a:solidFill>
                  <a:schemeClr val="tx2">
                    <a:lumMod val="25000"/>
                  </a:schemeClr>
                </a:solidFill>
                <a:latin typeface="Zilla Slab"/>
                <a:ea typeface="Zilla Slab"/>
                <a:sym typeface="Zilla Slab"/>
              </a:rPr>
              <a:t>(1915–1991) est un célèbre économiste originaire de Sainte-Lucie ayant remporté en 1979 le prix Nobel d’économie. Il a été honoré pour son travail en économie et ses engagements.</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Par ailleurs, il a été le premier professeur noir dans le système universitaire britannique.</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379732"/>
            <a:ext cx="3687257" cy="354419"/>
          </a:xfrm>
          <a:prstGeom prst="mathEqual">
            <a:avLst/>
          </a:prstGeom>
          <a:solidFill>
            <a:schemeClr val="accent4">
              <a:lumMod val="75000"/>
            </a:schemeClr>
          </a:solidFill>
          <a:ln w="3175">
            <a:solidFill>
              <a:schemeClr val="accent4">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8" name="Image 7">
            <a:extLst>
              <a:ext uri="{FF2B5EF4-FFF2-40B4-BE49-F238E27FC236}">
                <a16:creationId xmlns:a16="http://schemas.microsoft.com/office/drawing/2014/main" id="{0DB38CFA-194C-4EA2-AA5D-3B51BB000361}"/>
              </a:ext>
            </a:extLst>
          </p:cNvPr>
          <p:cNvPicPr>
            <a:picLocks noChangeAspect="1"/>
          </p:cNvPicPr>
          <p:nvPr/>
        </p:nvPicPr>
        <p:blipFill>
          <a:blip r:embed="rId3"/>
          <a:srcRect/>
          <a:stretch/>
        </p:blipFill>
        <p:spPr>
          <a:xfrm>
            <a:off x="763281" y="1338597"/>
            <a:ext cx="2886820" cy="29236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7806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1842977"/>
            <a:ext cx="9144000" cy="3300523"/>
          </a:xfrm>
          <a:prstGeom prst="rect">
            <a:avLst/>
          </a:prstGeom>
          <a:solidFill>
            <a:srgbClr val="FF6600"/>
          </a:solidFill>
          <a:ln>
            <a:solidFill>
              <a:srgbClr val="FF66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98577" y="251634"/>
            <a:ext cx="8146846" cy="110740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rgbClr val="FF6600"/>
                </a:solidFill>
                <a:latin typeface="Zilla Slab"/>
                <a:ea typeface="Zilla Slab"/>
                <a:sym typeface="Zilla Slab"/>
              </a:rPr>
              <a:t>Lequel de ces mets est le plat national de l’île ?</a:t>
            </a:r>
          </a:p>
        </p:txBody>
      </p:sp>
      <p:sp>
        <p:nvSpPr>
          <p:cNvPr id="8" name="ZoneTexte 7">
            <a:extLst>
              <a:ext uri="{FF2B5EF4-FFF2-40B4-BE49-F238E27FC236}">
                <a16:creationId xmlns:a16="http://schemas.microsoft.com/office/drawing/2014/main" id="{2C1E613B-3D77-4DF8-9462-485A780DCCE8}"/>
              </a:ext>
            </a:extLst>
          </p:cNvPr>
          <p:cNvSpPr txBox="1"/>
          <p:nvPr/>
        </p:nvSpPr>
        <p:spPr>
          <a:xfrm>
            <a:off x="-56953" y="1899333"/>
            <a:ext cx="3252097" cy="461665"/>
          </a:xfrm>
          <a:prstGeom prst="rect">
            <a:avLst/>
          </a:prstGeom>
          <a:noFill/>
        </p:spPr>
        <p:txBody>
          <a:bodyPr wrap="square" rtlCol="0">
            <a:spAutoFit/>
          </a:bodyPr>
          <a:lstStyle/>
          <a:p>
            <a:pPr algn="ctr"/>
            <a:r>
              <a:rPr lang="fr-FR" sz="2400" b="1" dirty="0">
                <a:solidFill>
                  <a:schemeClr val="bg1"/>
                </a:solidFill>
                <a:latin typeface="Zilla Slab"/>
                <a:ea typeface="Zilla Slab"/>
              </a:rPr>
              <a:t>Cou-Cou &amp; </a:t>
            </a:r>
            <a:r>
              <a:rPr lang="fr-FR" sz="2400" b="1" dirty="0" err="1">
                <a:solidFill>
                  <a:schemeClr val="bg1"/>
                </a:solidFill>
                <a:latin typeface="Zilla Slab"/>
                <a:ea typeface="Zilla Slab"/>
              </a:rPr>
              <a:t>Flying</a:t>
            </a:r>
            <a:r>
              <a:rPr lang="fr-FR" sz="2400" b="1" dirty="0">
                <a:solidFill>
                  <a:schemeClr val="bg1"/>
                </a:solidFill>
                <a:latin typeface="Zilla Slab"/>
                <a:ea typeface="Zilla Slab"/>
              </a:rPr>
              <a:t> Fish</a:t>
            </a:r>
          </a:p>
        </p:txBody>
      </p:sp>
      <p:sp>
        <p:nvSpPr>
          <p:cNvPr id="11" name="ZoneTexte 10">
            <a:extLst>
              <a:ext uri="{FF2B5EF4-FFF2-40B4-BE49-F238E27FC236}">
                <a16:creationId xmlns:a16="http://schemas.microsoft.com/office/drawing/2014/main" id="{E8D13F42-39C1-4AF4-9D07-1DCD477496D2}"/>
              </a:ext>
            </a:extLst>
          </p:cNvPr>
          <p:cNvSpPr txBox="1"/>
          <p:nvPr/>
        </p:nvSpPr>
        <p:spPr>
          <a:xfrm>
            <a:off x="3364765" y="1908526"/>
            <a:ext cx="2410944" cy="461665"/>
          </a:xfrm>
          <a:prstGeom prst="rect">
            <a:avLst/>
          </a:prstGeom>
          <a:noFill/>
        </p:spPr>
        <p:txBody>
          <a:bodyPr wrap="square" rtlCol="0">
            <a:spAutoFit/>
          </a:bodyPr>
          <a:lstStyle/>
          <a:p>
            <a:pPr algn="ctr"/>
            <a:r>
              <a:rPr lang="fr-FR" sz="2400" b="1" dirty="0" err="1">
                <a:solidFill>
                  <a:schemeClr val="bg1"/>
                </a:solidFill>
                <a:latin typeface="Zilla Slab"/>
                <a:ea typeface="Zilla Slab"/>
              </a:rPr>
              <a:t>Ackee</a:t>
            </a:r>
            <a:r>
              <a:rPr lang="fr-FR" sz="2400" b="1" dirty="0">
                <a:solidFill>
                  <a:schemeClr val="bg1"/>
                </a:solidFill>
                <a:latin typeface="Zilla Slab"/>
                <a:ea typeface="Zilla Slab"/>
              </a:rPr>
              <a:t> &amp; </a:t>
            </a:r>
            <a:r>
              <a:rPr lang="fr-FR" sz="2400" b="1" dirty="0" err="1">
                <a:solidFill>
                  <a:schemeClr val="bg1"/>
                </a:solidFill>
                <a:latin typeface="Zilla Slab"/>
                <a:ea typeface="Zilla Slab"/>
              </a:rPr>
              <a:t>Saltfish</a:t>
            </a:r>
            <a:endParaRPr lang="fr-FR" sz="2400" b="1" dirty="0">
              <a:solidFill>
                <a:schemeClr val="bg1"/>
              </a:solidFill>
              <a:latin typeface="Zilla Slab"/>
              <a:ea typeface="Zilla Slab"/>
            </a:endParaRP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33305" y="2595431"/>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4"/>
          <a:srcRect/>
          <a:stretch/>
        </p:blipFill>
        <p:spPr>
          <a:xfrm>
            <a:off x="6396224" y="2595431"/>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5"/>
          <a:srcRect/>
          <a:stretch/>
        </p:blipFill>
        <p:spPr>
          <a:xfrm>
            <a:off x="3364765" y="2595432"/>
            <a:ext cx="2471579" cy="18536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
        <p:nvSpPr>
          <p:cNvPr id="19" name="ZoneTexte 18">
            <a:extLst>
              <a:ext uri="{FF2B5EF4-FFF2-40B4-BE49-F238E27FC236}">
                <a16:creationId xmlns:a16="http://schemas.microsoft.com/office/drawing/2014/main" id="{8256D14A-BF3A-4533-B15F-099624C4561D}"/>
              </a:ext>
            </a:extLst>
          </p:cNvPr>
          <p:cNvSpPr txBox="1"/>
          <p:nvPr/>
        </p:nvSpPr>
        <p:spPr>
          <a:xfrm>
            <a:off x="6126789" y="1908526"/>
            <a:ext cx="3010446" cy="461665"/>
          </a:xfrm>
          <a:prstGeom prst="rect">
            <a:avLst/>
          </a:prstGeom>
          <a:noFill/>
        </p:spPr>
        <p:txBody>
          <a:bodyPr wrap="square" rtlCol="0">
            <a:spAutoFit/>
          </a:bodyPr>
          <a:lstStyle/>
          <a:p>
            <a:pPr algn="ctr"/>
            <a:r>
              <a:rPr lang="fr-FR" sz="2400" b="1" dirty="0">
                <a:solidFill>
                  <a:schemeClr val="bg1"/>
                </a:solidFill>
                <a:latin typeface="Zilla Slab"/>
                <a:ea typeface="Zilla Slab"/>
              </a:rPr>
              <a:t>Greenfig &amp; Salt Fish</a:t>
            </a:r>
          </a:p>
        </p:txBody>
      </p:sp>
    </p:spTree>
    <p:extLst>
      <p:ext uri="{BB962C8B-B14F-4D97-AF65-F5344CB8AC3E}">
        <p14:creationId xmlns:p14="http://schemas.microsoft.com/office/powerpoint/2010/main" val="21049043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413392" cy="5143500"/>
          </a:xfrm>
          <a:prstGeom prst="rect">
            <a:avLst/>
          </a:prstGeom>
          <a:solidFill>
            <a:srgbClr val="FF6600"/>
          </a:solidFill>
          <a:ln>
            <a:solidFill>
              <a:srgbClr val="FF66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1931709" y="4018257"/>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590318" y="1483315"/>
            <a:ext cx="3232752" cy="2424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2" y="802077"/>
            <a:ext cx="4413392" cy="584775"/>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a:t>
            </a:r>
            <a:r>
              <a:rPr lang="fr-FR" sz="3200" b="1" dirty="0">
                <a:solidFill>
                  <a:schemeClr val="bg1"/>
                </a:solidFill>
                <a:latin typeface="Zilla Slab"/>
                <a:ea typeface="Zilla Slab"/>
              </a:rPr>
              <a:t>Greenfig &amp; Salt Fish</a:t>
            </a: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572000" y="161325"/>
            <a:ext cx="441339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 plat national est le </a:t>
            </a:r>
            <a:r>
              <a:rPr lang="fr-FR" sz="2400" b="1" dirty="0">
                <a:solidFill>
                  <a:schemeClr val="tx2">
                    <a:lumMod val="25000"/>
                  </a:schemeClr>
                </a:solidFill>
                <a:latin typeface="Zilla Slab"/>
                <a:ea typeface="Zilla Slab"/>
                <a:sym typeface="Zilla Slab"/>
              </a:rPr>
              <a:t>Greenfig and Salt Fish</a:t>
            </a:r>
            <a:r>
              <a:rPr lang="fr-FR" sz="2400" dirty="0">
                <a:solidFill>
                  <a:schemeClr val="tx2">
                    <a:lumMod val="25000"/>
                  </a:schemeClr>
                </a:solidFill>
                <a:latin typeface="Zilla Slab"/>
                <a:ea typeface="Zilla Slab"/>
                <a:sym typeface="Zilla Slab"/>
              </a:rPr>
              <a:t>.</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Il est composé de bananes vertes accompagnées de morue séchée et agrémenté d’herbes aromatiques ainsi que d’épices.</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3907877"/>
            <a:ext cx="3687257" cy="354419"/>
          </a:xfrm>
          <a:prstGeom prst="mathEqual">
            <a:avLst/>
          </a:prstGeom>
          <a:solidFill>
            <a:srgbClr val="FF6600"/>
          </a:solidFill>
          <a:ln w="3175">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31682293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896756" y="92150"/>
            <a:ext cx="8247244" cy="1701207"/>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5000" dirty="0">
                <a:solidFill>
                  <a:schemeClr val="bg1"/>
                </a:solidFill>
              </a:rPr>
              <a:t>LIEUX </a:t>
            </a:r>
            <a:br>
              <a:rPr lang="fr-FR" sz="5000" dirty="0">
                <a:solidFill>
                  <a:schemeClr val="bg1"/>
                </a:solidFill>
              </a:rPr>
            </a:br>
            <a:r>
              <a:rPr lang="fr-FR" sz="5000" dirty="0">
                <a:solidFill>
                  <a:schemeClr val="bg1"/>
                </a:solidFill>
              </a:rPr>
              <a:t>INCONTOURNABLES</a:t>
            </a:r>
            <a:endParaRPr sz="5000" dirty="0">
              <a:solidFill>
                <a:schemeClr val="bg1"/>
              </a:solidFill>
            </a:endParaRPr>
          </a:p>
        </p:txBody>
      </p:sp>
      <p:pic>
        <p:nvPicPr>
          <p:cNvPr id="3" name="Image 2">
            <a:extLst>
              <a:ext uri="{FF2B5EF4-FFF2-40B4-BE49-F238E27FC236}">
                <a16:creationId xmlns:a16="http://schemas.microsoft.com/office/drawing/2014/main" id="{8AA3D6EA-A00D-4448-8345-64284F51994F}"/>
              </a:ext>
            </a:extLst>
          </p:cNvPr>
          <p:cNvPicPr>
            <a:picLocks noChangeAspect="1"/>
          </p:cNvPicPr>
          <p:nvPr/>
        </p:nvPicPr>
        <p:blipFill>
          <a:blip r:embed="rId3"/>
          <a:srcRect/>
          <a:stretch/>
        </p:blipFill>
        <p:spPr>
          <a:xfrm>
            <a:off x="2895175" y="2241204"/>
            <a:ext cx="3526807" cy="2351205"/>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Image 4">
            <a:extLst>
              <a:ext uri="{FF2B5EF4-FFF2-40B4-BE49-F238E27FC236}">
                <a16:creationId xmlns:a16="http://schemas.microsoft.com/office/drawing/2014/main" id="{6ADF72DC-1EF0-4365-9EF2-93227BD7A6C0}"/>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11200"/>
                    </a14:imgEffect>
                    <a14:imgEffect>
                      <a14:saturation sat="66000"/>
                    </a14:imgEffect>
                    <a14:imgEffect>
                      <a14:brightnessContrast bright="40000"/>
                    </a14:imgEffect>
                  </a14:imgLayer>
                </a14:imgProps>
              </a:ext>
            </a:extLst>
          </a:blip>
          <a:stretch>
            <a:fillRect/>
          </a:stretch>
        </p:blipFill>
        <p:spPr>
          <a:xfrm rot="14719516">
            <a:off x="797613" y="2303998"/>
            <a:ext cx="1670562" cy="852732"/>
          </a:xfrm>
          <a:prstGeom prst="rect">
            <a:avLst/>
          </a:prstGeom>
        </p:spPr>
      </p:pic>
    </p:spTree>
    <p:extLst>
      <p:ext uri="{BB962C8B-B14F-4D97-AF65-F5344CB8AC3E}">
        <p14:creationId xmlns:p14="http://schemas.microsoft.com/office/powerpoint/2010/main" val="36401104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1842977"/>
            <a:ext cx="9144000" cy="3300523"/>
          </a:xfrm>
          <a:prstGeom prst="rect">
            <a:avLst/>
          </a:prstGeom>
          <a:solidFill>
            <a:schemeClr val="accent5"/>
          </a:solidFill>
          <a:ln>
            <a:solidFill>
              <a:schemeClr val="accent5"/>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98577" y="251634"/>
            <a:ext cx="8146846" cy="110740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400" b="1" dirty="0">
                <a:solidFill>
                  <a:schemeClr val="accent5"/>
                </a:solidFill>
                <a:latin typeface="Zilla Slab"/>
                <a:ea typeface="Zilla Slab"/>
                <a:sym typeface="Zilla Slab"/>
              </a:rPr>
              <a:t>Lequel de ces lieux se situe sur l’île de Sainte-Lucie ?</a:t>
            </a:r>
          </a:p>
        </p:txBody>
      </p:sp>
      <p:sp>
        <p:nvSpPr>
          <p:cNvPr id="8" name="ZoneTexte 7">
            <a:extLst>
              <a:ext uri="{FF2B5EF4-FFF2-40B4-BE49-F238E27FC236}">
                <a16:creationId xmlns:a16="http://schemas.microsoft.com/office/drawing/2014/main" id="{2C1E613B-3D77-4DF8-9462-485A780DCCE8}"/>
              </a:ext>
            </a:extLst>
          </p:cNvPr>
          <p:cNvSpPr txBox="1"/>
          <p:nvPr/>
        </p:nvSpPr>
        <p:spPr>
          <a:xfrm>
            <a:off x="-56953" y="1899333"/>
            <a:ext cx="3252097" cy="461665"/>
          </a:xfrm>
          <a:prstGeom prst="rect">
            <a:avLst/>
          </a:prstGeom>
          <a:noFill/>
        </p:spPr>
        <p:txBody>
          <a:bodyPr wrap="square" rtlCol="0">
            <a:spAutoFit/>
          </a:bodyPr>
          <a:lstStyle/>
          <a:p>
            <a:pPr algn="ctr"/>
            <a:r>
              <a:rPr lang="fr-FR" sz="2400" b="1" dirty="0">
                <a:solidFill>
                  <a:schemeClr val="bg1"/>
                </a:solidFill>
                <a:latin typeface="Zilla Slab"/>
                <a:ea typeface="Zilla Slab"/>
              </a:rPr>
              <a:t>Middleham </a:t>
            </a:r>
            <a:r>
              <a:rPr lang="fr-FR" sz="2400" b="1" dirty="0" err="1">
                <a:solidFill>
                  <a:schemeClr val="bg1"/>
                </a:solidFill>
                <a:latin typeface="Zilla Slab"/>
                <a:ea typeface="Zilla Slab"/>
              </a:rPr>
              <a:t>Waterfalls</a:t>
            </a:r>
            <a:endParaRPr lang="fr-FR" sz="2400" b="1" dirty="0">
              <a:solidFill>
                <a:schemeClr val="bg1"/>
              </a:solidFill>
              <a:latin typeface="Zilla Slab"/>
              <a:ea typeface="Zilla Slab"/>
            </a:endParaRPr>
          </a:p>
        </p:txBody>
      </p:sp>
      <p:sp>
        <p:nvSpPr>
          <p:cNvPr id="11" name="ZoneTexte 10">
            <a:extLst>
              <a:ext uri="{FF2B5EF4-FFF2-40B4-BE49-F238E27FC236}">
                <a16:creationId xmlns:a16="http://schemas.microsoft.com/office/drawing/2014/main" id="{E8D13F42-39C1-4AF4-9D07-1DCD477496D2}"/>
              </a:ext>
            </a:extLst>
          </p:cNvPr>
          <p:cNvSpPr txBox="1"/>
          <p:nvPr/>
        </p:nvSpPr>
        <p:spPr>
          <a:xfrm>
            <a:off x="3364765" y="1908526"/>
            <a:ext cx="2410944" cy="461665"/>
          </a:xfrm>
          <a:prstGeom prst="rect">
            <a:avLst/>
          </a:prstGeom>
          <a:noFill/>
        </p:spPr>
        <p:txBody>
          <a:bodyPr wrap="square" rtlCol="0">
            <a:spAutoFit/>
          </a:bodyPr>
          <a:lstStyle/>
          <a:p>
            <a:pPr algn="ctr"/>
            <a:r>
              <a:rPr lang="fr-FR" sz="2400" b="1" dirty="0">
                <a:solidFill>
                  <a:schemeClr val="bg1"/>
                </a:solidFill>
                <a:latin typeface="Zilla Slab"/>
                <a:ea typeface="Zilla Slab"/>
              </a:rPr>
              <a:t>Pigeon Island</a:t>
            </a: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33305" y="2594308"/>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4"/>
          <a:srcRect/>
          <a:stretch/>
        </p:blipFill>
        <p:spPr>
          <a:xfrm>
            <a:off x="6396224" y="2594307"/>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5"/>
          <a:srcRect/>
          <a:stretch/>
        </p:blipFill>
        <p:spPr>
          <a:xfrm>
            <a:off x="3364765" y="2595430"/>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
        <p:nvSpPr>
          <p:cNvPr id="19" name="ZoneTexte 18">
            <a:extLst>
              <a:ext uri="{FF2B5EF4-FFF2-40B4-BE49-F238E27FC236}">
                <a16:creationId xmlns:a16="http://schemas.microsoft.com/office/drawing/2014/main" id="{8256D14A-BF3A-4533-B15F-099624C4561D}"/>
              </a:ext>
            </a:extLst>
          </p:cNvPr>
          <p:cNvSpPr txBox="1"/>
          <p:nvPr/>
        </p:nvSpPr>
        <p:spPr>
          <a:xfrm>
            <a:off x="6126789" y="1908526"/>
            <a:ext cx="3010446" cy="461665"/>
          </a:xfrm>
          <a:prstGeom prst="rect">
            <a:avLst/>
          </a:prstGeom>
          <a:noFill/>
        </p:spPr>
        <p:txBody>
          <a:bodyPr wrap="square" rtlCol="0">
            <a:spAutoFit/>
          </a:bodyPr>
          <a:lstStyle/>
          <a:p>
            <a:pPr algn="ctr"/>
            <a:r>
              <a:rPr lang="fr-FR" sz="2400" b="1" dirty="0">
                <a:solidFill>
                  <a:schemeClr val="bg1"/>
                </a:solidFill>
                <a:latin typeface="Zilla Slab"/>
                <a:ea typeface="Zilla Slab"/>
              </a:rPr>
              <a:t>Harrison's Cave</a:t>
            </a:r>
          </a:p>
        </p:txBody>
      </p:sp>
    </p:spTree>
    <p:extLst>
      <p:ext uri="{BB962C8B-B14F-4D97-AF65-F5344CB8AC3E}">
        <p14:creationId xmlns:p14="http://schemas.microsoft.com/office/powerpoint/2010/main" val="3812079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413392" cy="5143500"/>
          </a:xfrm>
          <a:prstGeom prst="rect">
            <a:avLst/>
          </a:prstGeom>
          <a:solidFill>
            <a:schemeClr val="accent5"/>
          </a:solidFill>
          <a:ln>
            <a:solidFill>
              <a:schemeClr val="accent5"/>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1931709" y="4018257"/>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590318" y="1621604"/>
            <a:ext cx="3232752" cy="21479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0" y="780812"/>
            <a:ext cx="4413392" cy="584775"/>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Pigeon Island</a:t>
            </a:r>
            <a:endParaRPr lang="fr-FR" sz="3200" b="1" dirty="0">
              <a:solidFill>
                <a:schemeClr val="bg1"/>
              </a:solidFill>
              <a:latin typeface="Zilla Slab"/>
              <a:ea typeface="Zilla Slab"/>
            </a:endParaRP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572000" y="161325"/>
            <a:ext cx="441339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b="1" dirty="0">
                <a:solidFill>
                  <a:schemeClr val="tx2">
                    <a:lumMod val="25000"/>
                  </a:schemeClr>
                </a:solidFill>
                <a:latin typeface="Zilla Slab"/>
                <a:ea typeface="Zilla Slab"/>
                <a:sym typeface="Zilla Slab"/>
              </a:rPr>
              <a:t>Pigeon Island </a:t>
            </a:r>
            <a:r>
              <a:rPr lang="fr-FR" sz="2400" dirty="0">
                <a:solidFill>
                  <a:schemeClr val="tx2">
                    <a:lumMod val="25000"/>
                  </a:schemeClr>
                </a:solidFill>
                <a:latin typeface="Zilla Slab"/>
                <a:ea typeface="Zilla Slab"/>
                <a:sym typeface="Zilla Slab"/>
              </a:rPr>
              <a:t>est une presqu’île qui fut reliée au continent dans les années 1970 grâce à la construction d'une chaussée de sable.</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Ce lieu est classé Parc national historique pour les ruines de Fort Rodney, lieu de bataille franco-britannique.</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164212"/>
            <a:ext cx="3687257" cy="354419"/>
          </a:xfrm>
          <a:prstGeom prst="mathEqual">
            <a:avLst/>
          </a:prstGeom>
          <a:solidFill>
            <a:schemeClr val="accent5"/>
          </a:solidFill>
          <a:ln w="3175">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4173871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1" y="8327"/>
            <a:ext cx="4954773" cy="5135173"/>
          </a:xfrm>
          <a:prstGeom prst="rect">
            <a:avLst/>
          </a:prstGeom>
          <a:solidFill>
            <a:srgbClr val="00B050"/>
          </a:solidFill>
          <a:ln>
            <a:solidFill>
              <a:srgbClr val="00B0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5119108" y="8327"/>
            <a:ext cx="3910176" cy="247969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000" b="1" dirty="0">
                <a:solidFill>
                  <a:srgbClr val="00B050"/>
                </a:solidFill>
                <a:latin typeface="Zilla Slab"/>
                <a:ea typeface="Zilla Slab"/>
                <a:sym typeface="Zilla Slab"/>
              </a:rPr>
              <a:t>Comment se nomme le volcan emblématique de l’île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14716" y="988573"/>
            <a:ext cx="4740819"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600" b="1" dirty="0">
                <a:solidFill>
                  <a:schemeClr val="bg1"/>
                </a:solidFill>
                <a:latin typeface="Zilla Slab"/>
                <a:ea typeface="Zilla Slab"/>
                <a:sym typeface="Wingdings" panose="05000000000000000000" pitchFamily="2" charset="2"/>
              </a:rPr>
              <a:t>  </a:t>
            </a:r>
            <a:r>
              <a:rPr lang="fr-FR" sz="2600" b="1" dirty="0">
                <a:solidFill>
                  <a:schemeClr val="bg1"/>
                </a:solidFill>
                <a:latin typeface="Zilla Slab"/>
                <a:ea typeface="Zilla Slab"/>
              </a:rPr>
              <a:t>LE PITON DE LA FOURNAISE</a:t>
            </a:r>
            <a:br>
              <a:rPr lang="fr-FR" sz="2600" b="1" dirty="0">
                <a:solidFill>
                  <a:schemeClr val="bg1"/>
                </a:solidFill>
                <a:latin typeface="Zilla Slab"/>
                <a:ea typeface="Zilla Slab"/>
              </a:rPr>
            </a:br>
            <a:br>
              <a:rPr lang="fr-FR" sz="2600" b="1" dirty="0">
                <a:solidFill>
                  <a:schemeClr val="bg1"/>
                </a:solidFill>
                <a:latin typeface="Zilla Slab"/>
                <a:ea typeface="Zilla Slab"/>
              </a:rPr>
            </a:br>
            <a:r>
              <a:rPr lang="fr-FR" sz="2600" b="1" dirty="0">
                <a:solidFill>
                  <a:schemeClr val="bg1"/>
                </a:solidFill>
                <a:latin typeface="Zilla Slab"/>
                <a:ea typeface="Zilla Slab"/>
                <a:sym typeface="Wingdings" panose="05000000000000000000" pitchFamily="2" charset="2"/>
              </a:rPr>
              <a:t>  LE KICK'EM JENNY</a:t>
            </a:r>
            <a:br>
              <a:rPr lang="fr-FR" sz="2600" b="1" dirty="0">
                <a:solidFill>
                  <a:schemeClr val="bg1"/>
                </a:solidFill>
                <a:latin typeface="Zilla Slab"/>
                <a:ea typeface="Zilla Slab"/>
              </a:rPr>
            </a:br>
            <a:br>
              <a:rPr lang="fr-FR" sz="2600" b="1" dirty="0">
                <a:solidFill>
                  <a:schemeClr val="bg1"/>
                </a:solidFill>
                <a:latin typeface="Zilla Slab"/>
                <a:ea typeface="Zilla Slab"/>
              </a:rPr>
            </a:br>
            <a:r>
              <a:rPr lang="fr-FR" sz="2600" b="1" dirty="0">
                <a:solidFill>
                  <a:schemeClr val="bg1"/>
                </a:solidFill>
                <a:latin typeface="Zilla Slab"/>
                <a:ea typeface="Zilla Slab"/>
                <a:sym typeface="Wingdings" panose="05000000000000000000" pitchFamily="2" charset="2"/>
              </a:rPr>
              <a:t>  LE QUALIBOU</a:t>
            </a:r>
            <a:endParaRPr lang="fr-FR" sz="2600" b="1" dirty="0">
              <a:solidFill>
                <a:schemeClr val="bg1"/>
              </a:solidFill>
              <a:latin typeface="Zilla Slab"/>
              <a:ea typeface="Zilla Slab"/>
            </a:endParaRPr>
          </a:p>
        </p:txBody>
      </p:sp>
      <p:pic>
        <p:nvPicPr>
          <p:cNvPr id="4" name="Image 3">
            <a:extLst>
              <a:ext uri="{FF2B5EF4-FFF2-40B4-BE49-F238E27FC236}">
                <a16:creationId xmlns:a16="http://schemas.microsoft.com/office/drawing/2014/main" id="{94E322A7-7851-43D9-A66A-A852382F0721}"/>
              </a:ext>
            </a:extLst>
          </p:cNvPr>
          <p:cNvPicPr>
            <a:picLocks noChangeAspect="1"/>
          </p:cNvPicPr>
          <p:nvPr/>
        </p:nvPicPr>
        <p:blipFill>
          <a:blip r:embed="rId3"/>
          <a:stretch>
            <a:fillRect/>
          </a:stretch>
        </p:blipFill>
        <p:spPr>
          <a:xfrm>
            <a:off x="5879932" y="2740181"/>
            <a:ext cx="2385110" cy="20914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65241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3884432" cy="5143500"/>
          </a:xfrm>
          <a:prstGeom prst="rect">
            <a:avLst/>
          </a:prstGeom>
          <a:solidFill>
            <a:srgbClr val="00B050"/>
          </a:solidFill>
          <a:ln>
            <a:solidFill>
              <a:srgbClr val="00B0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398709" y="545805"/>
            <a:ext cx="3097391" cy="26040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0" y="3854310"/>
            <a:ext cx="3884428" cy="584775"/>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LE QUALIBOU</a:t>
            </a:r>
            <a:endParaRPr lang="fr-FR" sz="3200" b="1" dirty="0">
              <a:solidFill>
                <a:schemeClr val="bg1"/>
              </a:solidFill>
              <a:latin typeface="Zilla Slab"/>
              <a:ea typeface="Zilla Slab"/>
            </a:endParaRP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004930" y="161325"/>
            <a:ext cx="498046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 </a:t>
            </a:r>
            <a:r>
              <a:rPr lang="fr-FR" sz="2400" b="1" dirty="0">
                <a:solidFill>
                  <a:schemeClr val="tx2">
                    <a:lumMod val="25000"/>
                  </a:schemeClr>
                </a:solidFill>
                <a:latin typeface="Zilla Slab"/>
                <a:ea typeface="Zilla Slab"/>
                <a:sym typeface="Zilla Slab"/>
              </a:rPr>
              <a:t>Qualibou</a:t>
            </a:r>
            <a:r>
              <a:rPr lang="fr-FR" sz="2400" dirty="0">
                <a:solidFill>
                  <a:schemeClr val="tx2">
                    <a:lumMod val="25000"/>
                  </a:schemeClr>
                </a:solidFill>
                <a:latin typeface="Zilla Slab"/>
                <a:ea typeface="Zilla Slab"/>
                <a:sym typeface="Zilla Slab"/>
              </a:rPr>
              <a:t>, aussi appelé Soufrière, est le volcan principal de l’île. Cette chaîne volcanique est composée de deux pitons, symboles mythiques de l’île que l’on retrouve sur le drapeau.</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Sainte-Lucie est une île volcanique, dont la zone d'activité a été classée au patrimoine mondial de l'humanité de l'UNESCO en 2004.</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164212"/>
            <a:ext cx="3687257" cy="354419"/>
          </a:xfrm>
          <a:prstGeom prst="mathEqual">
            <a:avLst/>
          </a:prstGeom>
          <a:solidFill>
            <a:srgbClr val="00B050"/>
          </a:solidFill>
          <a:ln w="31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4158342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2247014"/>
            <a:ext cx="9144000" cy="2896486"/>
          </a:xfrm>
          <a:prstGeom prst="rect">
            <a:avLst/>
          </a:prstGeom>
          <a:solidFill>
            <a:srgbClr val="C9B479"/>
          </a:solidFill>
          <a:ln>
            <a:solidFill>
              <a:srgbClr val="C9B479"/>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98577" y="251634"/>
            <a:ext cx="8146846" cy="1541724"/>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fr-FR" sz="3600" b="1" dirty="0">
                <a:solidFill>
                  <a:srgbClr val="C9B479"/>
                </a:solidFill>
                <a:latin typeface="Zilla Slab"/>
                <a:ea typeface="Zilla Slab"/>
                <a:sym typeface="Zilla Slab"/>
              </a:rPr>
              <a:t>Lequel de ces lieux désigne une célèbre plantation de chocolat appelée Morne Courbaril ?</a:t>
            </a: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33306" y="2594308"/>
            <a:ext cx="2471577"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4"/>
          <a:srcRect/>
          <a:stretch/>
        </p:blipFill>
        <p:spPr>
          <a:xfrm>
            <a:off x="6397721" y="2594307"/>
            <a:ext cx="2468585"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5"/>
          <a:srcRect/>
          <a:stretch/>
        </p:blipFill>
        <p:spPr>
          <a:xfrm>
            <a:off x="3364765" y="2594307"/>
            <a:ext cx="2471579" cy="185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Tree>
    <p:extLst>
      <p:ext uri="{BB962C8B-B14F-4D97-AF65-F5344CB8AC3E}">
        <p14:creationId xmlns:p14="http://schemas.microsoft.com/office/powerpoint/2010/main" val="3744265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413392" cy="5143500"/>
          </a:xfrm>
          <a:prstGeom prst="rect">
            <a:avLst/>
          </a:prstGeom>
          <a:solidFill>
            <a:srgbClr val="C9B479"/>
          </a:solidFill>
          <a:ln>
            <a:solidFill>
              <a:srgbClr val="C9B479"/>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1645002" y="3872300"/>
            <a:ext cx="1123379" cy="646331"/>
          </a:xfrm>
          <a:prstGeom prst="rect">
            <a:avLst/>
          </a:prstGeom>
          <a:noFill/>
        </p:spPr>
        <p:txBody>
          <a:bodyPr wrap="square" rtlCol="0">
            <a:spAutoFit/>
          </a:bodyPr>
          <a:lstStyle/>
          <a:p>
            <a:pPr algn="ctr"/>
            <a:r>
              <a:rPr lang="fr-FR" sz="3600" b="1" dirty="0">
                <a:solidFill>
                  <a:schemeClr val="bg1"/>
                </a:solidFill>
                <a:latin typeface="Zilla Slab"/>
                <a:ea typeface="Zilla Slab"/>
                <a:sym typeface="Wingdings" panose="05000000000000000000" pitchFamily="2" charset="2"/>
              </a:rPr>
              <a:t>  C</a:t>
            </a:r>
            <a:endParaRPr lang="fr-FR" sz="3600" b="1" dirty="0">
              <a:solidFill>
                <a:schemeClr val="bg1"/>
              </a:solidFill>
              <a:latin typeface="Zilla Slab"/>
              <a:ea typeface="Zilla Slab"/>
            </a:endParaRP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475103" y="644297"/>
            <a:ext cx="3466643" cy="26031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572000" y="161325"/>
            <a:ext cx="441339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La plantation de </a:t>
            </a:r>
            <a:r>
              <a:rPr lang="fr-FR" sz="2400" b="1" dirty="0">
                <a:solidFill>
                  <a:schemeClr val="tx2">
                    <a:lumMod val="25000"/>
                  </a:schemeClr>
                </a:solidFill>
                <a:latin typeface="Zilla Slab"/>
                <a:ea typeface="Zilla Slab"/>
                <a:sym typeface="Zilla Slab"/>
              </a:rPr>
              <a:t>Morne Courbaril </a:t>
            </a:r>
            <a:r>
              <a:rPr lang="fr-FR" sz="2400" dirty="0">
                <a:solidFill>
                  <a:schemeClr val="tx2">
                    <a:lumMod val="25000"/>
                  </a:schemeClr>
                </a:solidFill>
                <a:latin typeface="Zilla Slab"/>
                <a:ea typeface="Zilla Slab"/>
                <a:sym typeface="Zilla Slab"/>
              </a:rPr>
              <a:t>produit du café, du cacao, du coprah ainsi que de nombreux fruits comme des oranges, du raisin ou des citrons verts.</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Le site dispose également d’un parcours en tyrolienne permettant de contempler les superbes paysages de l’île.</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341422"/>
            <a:ext cx="3687257" cy="354419"/>
          </a:xfrm>
          <a:prstGeom prst="mathEqual">
            <a:avLst/>
          </a:prstGeom>
          <a:solidFill>
            <a:srgbClr val="C9B479"/>
          </a:solidFill>
          <a:ln w="3175">
            <a:solidFill>
              <a:srgbClr val="C9B47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28740469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572000" cy="5135173"/>
          </a:xfrm>
          <a:prstGeom prst="rect">
            <a:avLst/>
          </a:prstGeom>
          <a:solidFill>
            <a:srgbClr val="9999FF"/>
          </a:solidFill>
          <a:ln>
            <a:solidFill>
              <a:srgbClr val="9999FF"/>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736336" y="8327"/>
            <a:ext cx="4292948" cy="247969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4000" b="1" dirty="0">
                <a:solidFill>
                  <a:srgbClr val="9999FF"/>
                </a:solidFill>
                <a:latin typeface="Zilla Slab"/>
                <a:ea typeface="Zilla Slab"/>
                <a:sym typeface="Zilla Slab"/>
              </a:rPr>
              <a:t>Lequel de ces lieux désigne un parc naturel de l’île ?</a:t>
            </a: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114716" y="988573"/>
            <a:ext cx="4358047"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600" b="1" dirty="0">
                <a:solidFill>
                  <a:schemeClr val="bg1"/>
                </a:solidFill>
                <a:latin typeface="Zilla Slab"/>
                <a:ea typeface="Zilla Slab"/>
                <a:sym typeface="Wingdings" panose="05000000000000000000" pitchFamily="2" charset="2"/>
              </a:rPr>
              <a:t>  </a:t>
            </a:r>
            <a:r>
              <a:rPr lang="fr-FR" sz="2600" b="1" dirty="0">
                <a:solidFill>
                  <a:schemeClr val="bg1"/>
                </a:solidFill>
                <a:latin typeface="Zilla Slab"/>
                <a:ea typeface="Zilla Slab"/>
              </a:rPr>
              <a:t>MESOPOTAMIA VALLEY</a:t>
            </a:r>
            <a:br>
              <a:rPr lang="fr-FR" sz="2600" b="1" dirty="0">
                <a:solidFill>
                  <a:schemeClr val="bg1"/>
                </a:solidFill>
                <a:latin typeface="Zilla Slab"/>
                <a:ea typeface="Zilla Slab"/>
              </a:rPr>
            </a:br>
            <a:br>
              <a:rPr lang="fr-FR" sz="2600" b="1" dirty="0">
                <a:solidFill>
                  <a:schemeClr val="bg1"/>
                </a:solidFill>
                <a:latin typeface="Zilla Slab"/>
                <a:ea typeface="Zilla Slab"/>
              </a:rPr>
            </a:br>
            <a:r>
              <a:rPr lang="fr-FR" sz="2600" b="1" dirty="0">
                <a:solidFill>
                  <a:schemeClr val="bg1"/>
                </a:solidFill>
                <a:latin typeface="Zilla Slab"/>
                <a:ea typeface="Zilla Slab"/>
                <a:sym typeface="Wingdings" panose="05000000000000000000" pitchFamily="2" charset="2"/>
              </a:rPr>
              <a:t>  BOILING LAKE</a:t>
            </a:r>
            <a:br>
              <a:rPr lang="fr-FR" sz="2600" b="1" dirty="0">
                <a:solidFill>
                  <a:schemeClr val="bg1"/>
                </a:solidFill>
                <a:latin typeface="Zilla Slab"/>
                <a:ea typeface="Zilla Slab"/>
              </a:rPr>
            </a:br>
            <a:br>
              <a:rPr lang="fr-FR" sz="2600" b="1" dirty="0">
                <a:solidFill>
                  <a:schemeClr val="bg1"/>
                </a:solidFill>
                <a:latin typeface="Zilla Slab"/>
                <a:ea typeface="Zilla Slab"/>
              </a:rPr>
            </a:br>
            <a:r>
              <a:rPr lang="fr-FR" sz="2600" b="1" dirty="0">
                <a:solidFill>
                  <a:schemeClr val="bg1"/>
                </a:solidFill>
                <a:latin typeface="Zilla Slab"/>
                <a:ea typeface="Zilla Slab"/>
                <a:sym typeface="Wingdings" panose="05000000000000000000" pitchFamily="2" charset="2"/>
              </a:rPr>
              <a:t>  SULPHUR SPRINGS</a:t>
            </a:r>
          </a:p>
        </p:txBody>
      </p:sp>
      <p:pic>
        <p:nvPicPr>
          <p:cNvPr id="6" name="Image 5">
            <a:extLst>
              <a:ext uri="{FF2B5EF4-FFF2-40B4-BE49-F238E27FC236}">
                <a16:creationId xmlns:a16="http://schemas.microsoft.com/office/drawing/2014/main" id="{98158249-B05B-44EF-A3A4-99327ADD00F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66000"/>
                    </a14:imgEffect>
                    <a14:imgEffect>
                      <a14:brightnessContrast bright="40000"/>
                    </a14:imgEffect>
                  </a14:imgLayer>
                </a14:imgProps>
              </a:ext>
            </a:extLst>
          </a:blip>
          <a:stretch>
            <a:fillRect/>
          </a:stretch>
        </p:blipFill>
        <p:spPr>
          <a:xfrm rot="8394301" flipH="1">
            <a:off x="5695332" y="3068975"/>
            <a:ext cx="2374956" cy="1212287"/>
          </a:xfrm>
          <a:prstGeom prst="rect">
            <a:avLst/>
          </a:prstGeom>
        </p:spPr>
      </p:pic>
    </p:spTree>
    <p:extLst>
      <p:ext uri="{BB962C8B-B14F-4D97-AF65-F5344CB8AC3E}">
        <p14:creationId xmlns:p14="http://schemas.microsoft.com/office/powerpoint/2010/main" val="18361061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3884432" cy="5143500"/>
          </a:xfrm>
          <a:prstGeom prst="rect">
            <a:avLst/>
          </a:prstGeom>
          <a:solidFill>
            <a:srgbClr val="9999FF"/>
          </a:solidFill>
          <a:ln>
            <a:solidFill>
              <a:srgbClr val="9999FF"/>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457745" y="122629"/>
            <a:ext cx="2968934" cy="19821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0" y="4518631"/>
            <a:ext cx="3884428" cy="523220"/>
          </a:xfrm>
          <a:prstGeom prst="rect">
            <a:avLst/>
          </a:prstGeom>
          <a:noFill/>
        </p:spPr>
        <p:txBody>
          <a:bodyPr wrap="square" rtlCol="0">
            <a:spAutoFit/>
          </a:bodyPr>
          <a:lstStyle/>
          <a:p>
            <a:pPr algn="ctr"/>
            <a:r>
              <a:rPr lang="fr-FR" sz="2800" b="1" dirty="0">
                <a:solidFill>
                  <a:schemeClr val="bg1"/>
                </a:solidFill>
                <a:latin typeface="Zilla Slab"/>
                <a:ea typeface="Zilla Slab"/>
                <a:sym typeface="Wingdings" panose="05000000000000000000" pitchFamily="2" charset="2"/>
              </a:rPr>
              <a:t>  SULPHUR SPRINGS</a:t>
            </a:r>
            <a:endParaRPr lang="fr-FR" sz="2800" b="1" dirty="0">
              <a:solidFill>
                <a:schemeClr val="bg1"/>
              </a:solidFill>
              <a:latin typeface="Zilla Slab"/>
              <a:ea typeface="Zilla Slab"/>
            </a:endParaRP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3962401" y="161325"/>
            <a:ext cx="5117804"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Les </a:t>
            </a:r>
            <a:r>
              <a:rPr lang="fr-FR" sz="2400" b="1" dirty="0">
                <a:solidFill>
                  <a:schemeClr val="tx2">
                    <a:lumMod val="25000"/>
                  </a:schemeClr>
                </a:solidFill>
                <a:latin typeface="Zilla Slab"/>
                <a:ea typeface="Zilla Slab"/>
                <a:sym typeface="Zilla Slab"/>
              </a:rPr>
              <a:t>Sulphur Springs</a:t>
            </a:r>
            <a:r>
              <a:rPr lang="fr-FR" sz="2400" dirty="0">
                <a:solidFill>
                  <a:schemeClr val="tx2">
                    <a:lumMod val="25000"/>
                  </a:schemeClr>
                </a:solidFill>
                <a:latin typeface="Zilla Slab"/>
                <a:ea typeface="Zilla Slab"/>
                <a:sym typeface="Zilla Slab"/>
              </a:rPr>
              <a:t> sont des sources sulfureuses situées au fond d’un cratère à proximité du Gros Piton. </a:t>
            </a:r>
          </a:p>
          <a:p>
            <a:pPr algn="ctr"/>
            <a:endParaRPr lang="fr-FR" sz="2400" dirty="0">
              <a:solidFill>
                <a:schemeClr val="tx2">
                  <a:lumMod val="25000"/>
                </a:schemeClr>
              </a:solidFill>
              <a:latin typeface="Zilla Slab"/>
              <a:ea typeface="Zilla Slab"/>
              <a:sym typeface="Zilla Slab"/>
            </a:endParaRPr>
          </a:p>
          <a:p>
            <a:pPr algn="ctr"/>
            <a:r>
              <a:rPr lang="fr-FR" sz="2400" dirty="0">
                <a:solidFill>
                  <a:schemeClr val="tx2">
                    <a:lumMod val="25000"/>
                  </a:schemeClr>
                </a:solidFill>
                <a:latin typeface="Zilla Slab"/>
                <a:ea typeface="Zilla Slab"/>
                <a:sym typeface="Zilla Slab"/>
              </a:rPr>
              <a:t>On y retrouve des ruisseaux fumants qui forment des piscines naturelles ainsi qu’un espace dédié aux bains de boue pour un moment détente assuré.</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164212"/>
            <a:ext cx="3687257" cy="354419"/>
          </a:xfrm>
          <a:prstGeom prst="mathEqual">
            <a:avLst/>
          </a:prstGeom>
          <a:solidFill>
            <a:srgbClr val="9999FF"/>
          </a:solidFill>
          <a:ln w="3175">
            <a:solidFill>
              <a:srgbClr val="9999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8" name="Image 7">
            <a:extLst>
              <a:ext uri="{FF2B5EF4-FFF2-40B4-BE49-F238E27FC236}">
                <a16:creationId xmlns:a16="http://schemas.microsoft.com/office/drawing/2014/main" id="{E45A9E39-13BF-40D4-AFBB-366AE5972689}"/>
              </a:ext>
            </a:extLst>
          </p:cNvPr>
          <p:cNvPicPr>
            <a:picLocks noChangeAspect="1"/>
          </p:cNvPicPr>
          <p:nvPr/>
        </p:nvPicPr>
        <p:blipFill>
          <a:blip r:embed="rId4"/>
          <a:srcRect/>
          <a:stretch/>
        </p:blipFill>
        <p:spPr>
          <a:xfrm>
            <a:off x="457745" y="2320630"/>
            <a:ext cx="2968934" cy="19821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41605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1866782"/>
            <a:ext cx="9144000" cy="3276718"/>
          </a:xfrm>
          <a:prstGeom prst="rect">
            <a:avLst/>
          </a:prstGeom>
          <a:solidFill>
            <a:schemeClr val="accent3"/>
          </a:solidFill>
          <a:ln>
            <a:solidFill>
              <a:schemeClr val="accent3"/>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98577" y="0"/>
            <a:ext cx="8146846" cy="1793358"/>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fr-FR" sz="3600" b="1" dirty="0">
                <a:solidFill>
                  <a:schemeClr val="accent3"/>
                </a:solidFill>
                <a:latin typeface="Zilla Slab"/>
                <a:ea typeface="Zilla Slab"/>
                <a:sym typeface="Zilla Slab"/>
              </a:rPr>
              <a:t>Quel jardin botanique est présent sur l’île de Sainte-Lucie ?</a:t>
            </a: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34152" y="2667731"/>
            <a:ext cx="2471577" cy="18536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rotWithShape="1">
          <a:blip r:embed="rId4"/>
          <a:srcRect b="8692"/>
          <a:stretch/>
        </p:blipFill>
        <p:spPr>
          <a:xfrm>
            <a:off x="6338273" y="2663965"/>
            <a:ext cx="2468585" cy="18536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5"/>
          <a:srcRect/>
          <a:stretch/>
        </p:blipFill>
        <p:spPr>
          <a:xfrm>
            <a:off x="3305317" y="2663965"/>
            <a:ext cx="2471579" cy="18536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
        <p:nvSpPr>
          <p:cNvPr id="11" name="ZoneTexte 10">
            <a:extLst>
              <a:ext uri="{FF2B5EF4-FFF2-40B4-BE49-F238E27FC236}">
                <a16:creationId xmlns:a16="http://schemas.microsoft.com/office/drawing/2014/main" id="{4BA8758D-2C11-4D20-A8B2-DB4F16231E38}"/>
              </a:ext>
            </a:extLst>
          </p:cNvPr>
          <p:cNvSpPr txBox="1"/>
          <p:nvPr/>
        </p:nvSpPr>
        <p:spPr>
          <a:xfrm>
            <a:off x="-56107" y="1819641"/>
            <a:ext cx="3252097" cy="830997"/>
          </a:xfrm>
          <a:prstGeom prst="rect">
            <a:avLst/>
          </a:prstGeom>
          <a:noFill/>
        </p:spPr>
        <p:txBody>
          <a:bodyPr wrap="square" rtlCol="0">
            <a:spAutoFit/>
          </a:bodyPr>
          <a:lstStyle/>
          <a:p>
            <a:pPr algn="ctr"/>
            <a:r>
              <a:rPr lang="fr-FR" sz="2400" b="1" dirty="0">
                <a:solidFill>
                  <a:schemeClr val="bg1"/>
                </a:solidFill>
                <a:latin typeface="Zilla Slab"/>
                <a:ea typeface="Zilla Slab"/>
              </a:rPr>
              <a:t>Diamond Botanical Garden</a:t>
            </a:r>
          </a:p>
        </p:txBody>
      </p:sp>
      <p:sp>
        <p:nvSpPr>
          <p:cNvPr id="19" name="ZoneTexte 18">
            <a:extLst>
              <a:ext uri="{FF2B5EF4-FFF2-40B4-BE49-F238E27FC236}">
                <a16:creationId xmlns:a16="http://schemas.microsoft.com/office/drawing/2014/main" id="{A5DD2173-5509-47B0-AF74-9F749144BC24}"/>
              </a:ext>
            </a:extLst>
          </p:cNvPr>
          <p:cNvSpPr txBox="1"/>
          <p:nvPr/>
        </p:nvSpPr>
        <p:spPr>
          <a:xfrm>
            <a:off x="3252865" y="1813163"/>
            <a:ext cx="2576482" cy="830997"/>
          </a:xfrm>
          <a:prstGeom prst="rect">
            <a:avLst/>
          </a:prstGeom>
          <a:noFill/>
        </p:spPr>
        <p:txBody>
          <a:bodyPr wrap="square" rtlCol="0">
            <a:spAutoFit/>
          </a:bodyPr>
          <a:lstStyle/>
          <a:p>
            <a:pPr algn="ctr"/>
            <a:r>
              <a:rPr lang="fr-FR" sz="2400" b="1" dirty="0">
                <a:solidFill>
                  <a:schemeClr val="bg1"/>
                </a:solidFill>
                <a:latin typeface="Zilla Slab"/>
                <a:ea typeface="Zilla Slab"/>
              </a:rPr>
              <a:t>Andromeda Botanic Gardens</a:t>
            </a:r>
          </a:p>
        </p:txBody>
      </p:sp>
      <p:sp>
        <p:nvSpPr>
          <p:cNvPr id="20" name="ZoneTexte 19">
            <a:extLst>
              <a:ext uri="{FF2B5EF4-FFF2-40B4-BE49-F238E27FC236}">
                <a16:creationId xmlns:a16="http://schemas.microsoft.com/office/drawing/2014/main" id="{33D5ED2B-28D2-4514-B0CC-B1998C916EC5}"/>
              </a:ext>
            </a:extLst>
          </p:cNvPr>
          <p:cNvSpPr txBox="1"/>
          <p:nvPr/>
        </p:nvSpPr>
        <p:spPr>
          <a:xfrm>
            <a:off x="6126789" y="1819641"/>
            <a:ext cx="3010446" cy="830997"/>
          </a:xfrm>
          <a:prstGeom prst="rect">
            <a:avLst/>
          </a:prstGeom>
          <a:noFill/>
        </p:spPr>
        <p:txBody>
          <a:bodyPr wrap="square" rtlCol="0">
            <a:spAutoFit/>
          </a:bodyPr>
          <a:lstStyle/>
          <a:p>
            <a:pPr algn="ctr"/>
            <a:r>
              <a:rPr lang="fr-FR" sz="2400" b="1" dirty="0">
                <a:solidFill>
                  <a:schemeClr val="bg1"/>
                </a:solidFill>
                <a:latin typeface="Zilla Slab"/>
                <a:ea typeface="Zilla Slab"/>
              </a:rPr>
              <a:t>Victoria Park Botanical Gardens</a:t>
            </a:r>
          </a:p>
        </p:txBody>
      </p:sp>
    </p:spTree>
    <p:extLst>
      <p:ext uri="{BB962C8B-B14F-4D97-AF65-F5344CB8AC3E}">
        <p14:creationId xmlns:p14="http://schemas.microsoft.com/office/powerpoint/2010/main" val="512663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206542" cy="5143500"/>
          </a:xfrm>
          <a:prstGeom prst="rect">
            <a:avLst/>
          </a:prstGeom>
          <a:solidFill>
            <a:schemeClr val="accent3"/>
          </a:solidFill>
          <a:ln>
            <a:solidFill>
              <a:schemeClr val="accent3"/>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457098" y="3608637"/>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232718" y="1184886"/>
            <a:ext cx="2600562" cy="19504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6" y="0"/>
            <a:ext cx="4206542" cy="1077218"/>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Diamond Botanical Garden</a:t>
            </a: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366437" y="161325"/>
            <a:ext cx="4706679"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200" dirty="0">
                <a:solidFill>
                  <a:schemeClr val="tx2">
                    <a:lumMod val="25000"/>
                  </a:schemeClr>
                </a:solidFill>
                <a:latin typeface="Zilla Slab"/>
                <a:ea typeface="Zilla Slab"/>
                <a:sym typeface="Zilla Slab"/>
              </a:rPr>
              <a:t>Le </a:t>
            </a:r>
            <a:r>
              <a:rPr lang="fr-FR" sz="2200" b="1" dirty="0">
                <a:solidFill>
                  <a:schemeClr val="tx2">
                    <a:lumMod val="25000"/>
                  </a:schemeClr>
                </a:solidFill>
                <a:latin typeface="Zilla Slab"/>
                <a:ea typeface="Zilla Slab"/>
                <a:sym typeface="Zilla Slab"/>
              </a:rPr>
              <a:t>Diamond Botanical Garden  </a:t>
            </a:r>
            <a:r>
              <a:rPr lang="fr-FR" sz="2200" dirty="0">
                <a:solidFill>
                  <a:schemeClr val="tx2">
                    <a:lumMod val="25000"/>
                  </a:schemeClr>
                </a:solidFill>
                <a:latin typeface="Zilla Slab"/>
                <a:ea typeface="Zilla Slab"/>
                <a:sym typeface="Zilla Slab"/>
              </a:rPr>
              <a:t>est un jardin tropical à la végétation luxuriante avec des espèces tels que les magnolias, gommiers, arbres à pain et autres arbres aux troncs gigantesques qui dominent le paysage.</a:t>
            </a:r>
          </a:p>
          <a:p>
            <a:pPr algn="ctr"/>
            <a:endParaRPr lang="fr-FR" sz="2200" dirty="0">
              <a:solidFill>
                <a:schemeClr val="tx2">
                  <a:lumMod val="25000"/>
                </a:schemeClr>
              </a:solidFill>
              <a:latin typeface="Zilla Slab"/>
              <a:ea typeface="Zilla Slab"/>
              <a:sym typeface="Zilla Slab"/>
            </a:endParaRPr>
          </a:p>
          <a:p>
            <a:pPr algn="ctr"/>
            <a:r>
              <a:rPr lang="fr-FR" sz="2200" dirty="0">
                <a:solidFill>
                  <a:schemeClr val="tx2">
                    <a:lumMod val="25000"/>
                  </a:schemeClr>
                </a:solidFill>
                <a:latin typeface="Zilla Slab"/>
                <a:ea typeface="Zilla Slab"/>
                <a:sym typeface="Zilla Slab"/>
              </a:rPr>
              <a:t>Une gigantesque chute d'eau naturelle provenant de sources thermales souterraines est accessible à l'extrémité du jardin. </a:t>
            </a:r>
          </a:p>
        </p:txBody>
      </p:sp>
      <p:sp>
        <p:nvSpPr>
          <p:cNvPr id="21" name="Est égal à 20">
            <a:extLst>
              <a:ext uri="{FF2B5EF4-FFF2-40B4-BE49-F238E27FC236}">
                <a16:creationId xmlns:a16="http://schemas.microsoft.com/office/drawing/2014/main" id="{5A150489-0C07-4C90-BC78-8B2795F6E748}"/>
              </a:ext>
            </a:extLst>
          </p:cNvPr>
          <p:cNvSpPr/>
          <p:nvPr/>
        </p:nvSpPr>
        <p:spPr>
          <a:xfrm>
            <a:off x="4876147" y="4254968"/>
            <a:ext cx="3687257" cy="354419"/>
          </a:xfrm>
          <a:prstGeom prst="mathEqual">
            <a:avLst/>
          </a:prstGeom>
          <a:solidFill>
            <a:schemeClr val="accent3"/>
          </a:solidFill>
          <a:ln w="3175">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ysClr val="windowText" lastClr="000000"/>
                </a:solidFill>
              </a:ln>
              <a:solidFill>
                <a:schemeClr val="accent3"/>
              </a:solidFill>
              <a:effectLst>
                <a:glow rad="101600">
                  <a:srgbClr val="002060">
                    <a:alpha val="60000"/>
                  </a:srgbClr>
                </a:glow>
              </a:effectLst>
            </a:endParaRPr>
          </a:p>
        </p:txBody>
      </p:sp>
      <p:pic>
        <p:nvPicPr>
          <p:cNvPr id="8" name="Image 7">
            <a:extLst>
              <a:ext uri="{FF2B5EF4-FFF2-40B4-BE49-F238E27FC236}">
                <a16:creationId xmlns:a16="http://schemas.microsoft.com/office/drawing/2014/main" id="{BC980041-09CE-4D96-9C45-67A31F15FFCF}"/>
              </a:ext>
            </a:extLst>
          </p:cNvPr>
          <p:cNvPicPr>
            <a:picLocks noChangeAspect="1"/>
          </p:cNvPicPr>
          <p:nvPr/>
        </p:nvPicPr>
        <p:blipFill>
          <a:blip r:embed="rId4"/>
          <a:srcRect/>
          <a:stretch/>
        </p:blipFill>
        <p:spPr>
          <a:xfrm>
            <a:off x="1426425" y="2777875"/>
            <a:ext cx="2587903" cy="19504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459985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896756" y="92150"/>
            <a:ext cx="8247244" cy="125464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6600" dirty="0">
                <a:solidFill>
                  <a:schemeClr val="bg1"/>
                </a:solidFill>
              </a:rPr>
              <a:t>ÉVÉNEMENTS</a:t>
            </a:r>
            <a:endParaRPr sz="6600" dirty="0">
              <a:solidFill>
                <a:schemeClr val="bg1"/>
              </a:solidFill>
            </a:endParaRPr>
          </a:p>
        </p:txBody>
      </p:sp>
      <p:pic>
        <p:nvPicPr>
          <p:cNvPr id="3" name="Image 2">
            <a:extLst>
              <a:ext uri="{FF2B5EF4-FFF2-40B4-BE49-F238E27FC236}">
                <a16:creationId xmlns:a16="http://schemas.microsoft.com/office/drawing/2014/main" id="{8AA3D6EA-A00D-4448-8345-64284F51994F}"/>
              </a:ext>
            </a:extLst>
          </p:cNvPr>
          <p:cNvPicPr>
            <a:picLocks noChangeAspect="1"/>
          </p:cNvPicPr>
          <p:nvPr/>
        </p:nvPicPr>
        <p:blipFill>
          <a:blip r:embed="rId3"/>
          <a:srcRect/>
          <a:stretch/>
        </p:blipFill>
        <p:spPr>
          <a:xfrm>
            <a:off x="3076931" y="2021464"/>
            <a:ext cx="3134940" cy="2351205"/>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Image 4">
            <a:extLst>
              <a:ext uri="{FF2B5EF4-FFF2-40B4-BE49-F238E27FC236}">
                <a16:creationId xmlns:a16="http://schemas.microsoft.com/office/drawing/2014/main" id="{6ADF72DC-1EF0-4365-9EF2-93227BD7A6C0}"/>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11200"/>
                    </a14:imgEffect>
                    <a14:imgEffect>
                      <a14:saturation sat="66000"/>
                    </a14:imgEffect>
                    <a14:imgEffect>
                      <a14:brightnessContrast bright="40000"/>
                    </a14:imgEffect>
                  </a14:imgLayer>
                </a14:imgProps>
              </a:ext>
            </a:extLst>
          </a:blip>
          <a:stretch>
            <a:fillRect/>
          </a:stretch>
        </p:blipFill>
        <p:spPr>
          <a:xfrm rot="14719516">
            <a:off x="797613" y="2303998"/>
            <a:ext cx="1670562" cy="852732"/>
          </a:xfrm>
          <a:prstGeom prst="rect">
            <a:avLst/>
          </a:prstGeom>
        </p:spPr>
      </p:pic>
    </p:spTree>
    <p:extLst>
      <p:ext uri="{BB962C8B-B14F-4D97-AF65-F5344CB8AC3E}">
        <p14:creationId xmlns:p14="http://schemas.microsoft.com/office/powerpoint/2010/main" val="13571868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1836734"/>
            <a:ext cx="9144000" cy="3306766"/>
          </a:xfrm>
          <a:prstGeom prst="rect">
            <a:avLst/>
          </a:prstGeom>
          <a:solidFill>
            <a:schemeClr val="accent2">
              <a:lumMod val="60000"/>
              <a:lumOff val="40000"/>
            </a:schemeClr>
          </a:solidFill>
          <a:ln>
            <a:solidFill>
              <a:schemeClr val="accent2">
                <a:lumMod val="60000"/>
                <a:lumOff val="4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294;p12">
            <a:extLst>
              <a:ext uri="{FF2B5EF4-FFF2-40B4-BE49-F238E27FC236}">
                <a16:creationId xmlns:a16="http://schemas.microsoft.com/office/drawing/2014/main" id="{CC3E97E9-F5D6-4808-AD62-EC3818CAB2E4}"/>
              </a:ext>
            </a:extLst>
          </p:cNvPr>
          <p:cNvSpPr txBox="1">
            <a:spLocks/>
          </p:cNvSpPr>
          <p:nvPr/>
        </p:nvSpPr>
        <p:spPr>
          <a:xfrm>
            <a:off x="498577" y="113414"/>
            <a:ext cx="8146846" cy="1559442"/>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fr-FR" sz="3600" b="1" dirty="0">
                <a:solidFill>
                  <a:schemeClr val="accent2">
                    <a:lumMod val="60000"/>
                    <a:lumOff val="40000"/>
                  </a:schemeClr>
                </a:solidFill>
                <a:latin typeface="Zilla Slab"/>
                <a:ea typeface="Zilla Slab"/>
                <a:sym typeface="Zilla Slab"/>
              </a:rPr>
              <a:t>Quel événement culturel a lieu chaque année à Sainte-Lucie durant le mois d’octobre ?</a:t>
            </a:r>
          </a:p>
        </p:txBody>
      </p:sp>
      <p:sp>
        <p:nvSpPr>
          <p:cNvPr id="13" name="ZoneTexte 12">
            <a:extLst>
              <a:ext uri="{FF2B5EF4-FFF2-40B4-BE49-F238E27FC236}">
                <a16:creationId xmlns:a16="http://schemas.microsoft.com/office/drawing/2014/main" id="{D02C3FE8-4C2D-4250-A5DB-C14F9200844B}"/>
              </a:ext>
            </a:extLst>
          </p:cNvPr>
          <p:cNvSpPr txBox="1"/>
          <p:nvPr/>
        </p:nvSpPr>
        <p:spPr>
          <a:xfrm>
            <a:off x="7357030" y="4521415"/>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C</a:t>
            </a:r>
          </a:p>
        </p:txBody>
      </p:sp>
      <p:pic>
        <p:nvPicPr>
          <p:cNvPr id="15" name="Image 14">
            <a:extLst>
              <a:ext uri="{FF2B5EF4-FFF2-40B4-BE49-F238E27FC236}">
                <a16:creationId xmlns:a16="http://schemas.microsoft.com/office/drawing/2014/main" id="{1E9C483E-582E-4BA2-A166-F6638BF25F8C}"/>
              </a:ext>
            </a:extLst>
          </p:cNvPr>
          <p:cNvPicPr>
            <a:picLocks noChangeAspect="1"/>
          </p:cNvPicPr>
          <p:nvPr/>
        </p:nvPicPr>
        <p:blipFill>
          <a:blip r:embed="rId3"/>
          <a:srcRect/>
          <a:stretch/>
        </p:blipFill>
        <p:spPr>
          <a:xfrm>
            <a:off x="304953" y="2667732"/>
            <a:ext cx="2471577" cy="18536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4"/>
          <a:srcRect/>
          <a:stretch/>
        </p:blipFill>
        <p:spPr>
          <a:xfrm>
            <a:off x="6369368" y="2667729"/>
            <a:ext cx="2468585" cy="1829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6C51D25E-F8D2-49A7-B76F-161788D25026}"/>
              </a:ext>
            </a:extLst>
          </p:cNvPr>
          <p:cNvPicPr>
            <a:picLocks noChangeAspect="1"/>
          </p:cNvPicPr>
          <p:nvPr/>
        </p:nvPicPr>
        <p:blipFill>
          <a:blip r:embed="rId5"/>
          <a:srcRect/>
          <a:stretch/>
        </p:blipFill>
        <p:spPr>
          <a:xfrm>
            <a:off x="3336412" y="2667732"/>
            <a:ext cx="2471579" cy="1829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ZoneTexte 11">
            <a:extLst>
              <a:ext uri="{FF2B5EF4-FFF2-40B4-BE49-F238E27FC236}">
                <a16:creationId xmlns:a16="http://schemas.microsoft.com/office/drawing/2014/main" id="{C1D8601E-3379-4821-937F-BC195DB7A845}"/>
              </a:ext>
            </a:extLst>
          </p:cNvPr>
          <p:cNvSpPr txBox="1"/>
          <p:nvPr/>
        </p:nvSpPr>
        <p:spPr>
          <a:xfrm>
            <a:off x="4295254" y="4521414"/>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B</a:t>
            </a:r>
          </a:p>
        </p:txBody>
      </p:sp>
      <p:sp>
        <p:nvSpPr>
          <p:cNvPr id="18" name="ZoneTexte 17">
            <a:extLst>
              <a:ext uri="{FF2B5EF4-FFF2-40B4-BE49-F238E27FC236}">
                <a16:creationId xmlns:a16="http://schemas.microsoft.com/office/drawing/2014/main" id="{50C939AC-5A80-4902-BD6F-4071DF4DAA5C}"/>
              </a:ext>
            </a:extLst>
          </p:cNvPr>
          <p:cNvSpPr txBox="1"/>
          <p:nvPr/>
        </p:nvSpPr>
        <p:spPr>
          <a:xfrm>
            <a:off x="1237005" y="4497169"/>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sp>
        <p:nvSpPr>
          <p:cNvPr id="11" name="ZoneTexte 10">
            <a:extLst>
              <a:ext uri="{FF2B5EF4-FFF2-40B4-BE49-F238E27FC236}">
                <a16:creationId xmlns:a16="http://schemas.microsoft.com/office/drawing/2014/main" id="{C224550B-822D-4E71-BAEE-79A2631FB260}"/>
              </a:ext>
            </a:extLst>
          </p:cNvPr>
          <p:cNvSpPr txBox="1"/>
          <p:nvPr/>
        </p:nvSpPr>
        <p:spPr>
          <a:xfrm>
            <a:off x="-37454" y="1836734"/>
            <a:ext cx="3154895" cy="830997"/>
          </a:xfrm>
          <a:prstGeom prst="rect">
            <a:avLst/>
          </a:prstGeom>
          <a:noFill/>
        </p:spPr>
        <p:txBody>
          <a:bodyPr wrap="square" rtlCol="0">
            <a:spAutoFit/>
          </a:bodyPr>
          <a:lstStyle/>
          <a:p>
            <a:pPr algn="ctr"/>
            <a:r>
              <a:rPr lang="fr-FR" sz="2400" b="1" dirty="0">
                <a:solidFill>
                  <a:schemeClr val="bg1"/>
                </a:solidFill>
                <a:latin typeface="Zilla Slab"/>
                <a:ea typeface="Zilla Slab"/>
              </a:rPr>
              <a:t>Creole Heritage Month</a:t>
            </a:r>
          </a:p>
        </p:txBody>
      </p:sp>
      <p:sp>
        <p:nvSpPr>
          <p:cNvPr id="19" name="ZoneTexte 18">
            <a:extLst>
              <a:ext uri="{FF2B5EF4-FFF2-40B4-BE49-F238E27FC236}">
                <a16:creationId xmlns:a16="http://schemas.microsoft.com/office/drawing/2014/main" id="{5CE14EB8-0AD6-4749-92F3-92C3803CF65B}"/>
              </a:ext>
            </a:extLst>
          </p:cNvPr>
          <p:cNvSpPr txBox="1"/>
          <p:nvPr/>
        </p:nvSpPr>
        <p:spPr>
          <a:xfrm>
            <a:off x="3364764" y="2021400"/>
            <a:ext cx="2410944" cy="461665"/>
          </a:xfrm>
          <a:prstGeom prst="rect">
            <a:avLst/>
          </a:prstGeom>
          <a:noFill/>
        </p:spPr>
        <p:txBody>
          <a:bodyPr wrap="square" rtlCol="0">
            <a:spAutoFit/>
          </a:bodyPr>
          <a:lstStyle/>
          <a:p>
            <a:pPr algn="ctr"/>
            <a:r>
              <a:rPr lang="fr-FR" sz="2400" b="1" dirty="0">
                <a:solidFill>
                  <a:schemeClr val="bg1"/>
                </a:solidFill>
                <a:latin typeface="Zilla Slab"/>
                <a:ea typeface="Zilla Slab"/>
              </a:rPr>
              <a:t>Fête Nationale</a:t>
            </a:r>
          </a:p>
        </p:txBody>
      </p:sp>
      <p:sp>
        <p:nvSpPr>
          <p:cNvPr id="20" name="ZoneTexte 19">
            <a:extLst>
              <a:ext uri="{FF2B5EF4-FFF2-40B4-BE49-F238E27FC236}">
                <a16:creationId xmlns:a16="http://schemas.microsoft.com/office/drawing/2014/main" id="{A3DCA260-174F-495F-9473-9292A350A89A}"/>
              </a:ext>
            </a:extLst>
          </p:cNvPr>
          <p:cNvSpPr txBox="1"/>
          <p:nvPr/>
        </p:nvSpPr>
        <p:spPr>
          <a:xfrm>
            <a:off x="6133554" y="2021399"/>
            <a:ext cx="3010446" cy="461665"/>
          </a:xfrm>
          <a:prstGeom prst="rect">
            <a:avLst/>
          </a:prstGeom>
          <a:noFill/>
        </p:spPr>
        <p:txBody>
          <a:bodyPr wrap="square" rtlCol="0">
            <a:spAutoFit/>
          </a:bodyPr>
          <a:lstStyle/>
          <a:p>
            <a:pPr algn="ctr"/>
            <a:r>
              <a:rPr lang="fr-FR" sz="2400" b="1" dirty="0">
                <a:solidFill>
                  <a:schemeClr val="bg1"/>
                </a:solidFill>
                <a:latin typeface="Zilla Slab"/>
                <a:ea typeface="Zilla Slab"/>
              </a:rPr>
              <a:t>Carnaval</a:t>
            </a:r>
          </a:p>
        </p:txBody>
      </p:sp>
    </p:spTree>
    <p:extLst>
      <p:ext uri="{BB962C8B-B14F-4D97-AF65-F5344CB8AC3E}">
        <p14:creationId xmlns:p14="http://schemas.microsoft.com/office/powerpoint/2010/main" val="3052213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4" y="0"/>
            <a:ext cx="4413392" cy="5143500"/>
          </a:xfrm>
          <a:prstGeom prst="rect">
            <a:avLst/>
          </a:prstGeom>
          <a:solidFill>
            <a:schemeClr val="accent2">
              <a:lumMod val="60000"/>
              <a:lumOff val="40000"/>
            </a:schemeClr>
          </a:solidFill>
          <a:ln>
            <a:solidFill>
              <a:schemeClr val="accent2">
                <a:lumMod val="60000"/>
                <a:lumOff val="4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D02C3FE8-4C2D-4250-A5DB-C14F9200844B}"/>
              </a:ext>
            </a:extLst>
          </p:cNvPr>
          <p:cNvSpPr txBox="1"/>
          <p:nvPr/>
        </p:nvSpPr>
        <p:spPr>
          <a:xfrm>
            <a:off x="1931709" y="4018257"/>
            <a:ext cx="549965" cy="646331"/>
          </a:xfrm>
          <a:prstGeom prst="rect">
            <a:avLst/>
          </a:prstGeom>
          <a:noFill/>
        </p:spPr>
        <p:txBody>
          <a:bodyPr wrap="square" rtlCol="0">
            <a:spAutoFit/>
          </a:bodyPr>
          <a:lstStyle/>
          <a:p>
            <a:pPr algn="ctr"/>
            <a:r>
              <a:rPr lang="fr-FR" sz="3600" b="1" dirty="0">
                <a:solidFill>
                  <a:schemeClr val="bg1"/>
                </a:solidFill>
                <a:latin typeface="Zilla Slab"/>
                <a:ea typeface="Zilla Slab"/>
              </a:rPr>
              <a:t>A</a:t>
            </a:r>
          </a:p>
        </p:txBody>
      </p:sp>
      <p:pic>
        <p:nvPicPr>
          <p:cNvPr id="16" name="Image 15">
            <a:extLst>
              <a:ext uri="{FF2B5EF4-FFF2-40B4-BE49-F238E27FC236}">
                <a16:creationId xmlns:a16="http://schemas.microsoft.com/office/drawing/2014/main" id="{316EB847-DF43-4F7E-9965-03DB82ABDC9D}"/>
              </a:ext>
            </a:extLst>
          </p:cNvPr>
          <p:cNvPicPr>
            <a:picLocks noChangeAspect="1"/>
          </p:cNvPicPr>
          <p:nvPr/>
        </p:nvPicPr>
        <p:blipFill>
          <a:blip r:embed="rId3"/>
          <a:srcRect/>
          <a:stretch/>
        </p:blipFill>
        <p:spPr>
          <a:xfrm>
            <a:off x="640119" y="1621604"/>
            <a:ext cx="3133149" cy="21479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ZoneTexte 18">
            <a:extLst>
              <a:ext uri="{FF2B5EF4-FFF2-40B4-BE49-F238E27FC236}">
                <a16:creationId xmlns:a16="http://schemas.microsoft.com/office/drawing/2014/main" id="{8256D14A-BF3A-4533-B15F-099624C4561D}"/>
              </a:ext>
            </a:extLst>
          </p:cNvPr>
          <p:cNvSpPr txBox="1"/>
          <p:nvPr/>
        </p:nvSpPr>
        <p:spPr>
          <a:xfrm>
            <a:off x="0" y="420052"/>
            <a:ext cx="4413392" cy="1077218"/>
          </a:xfrm>
          <a:prstGeom prst="rect">
            <a:avLst/>
          </a:prstGeom>
          <a:noFill/>
        </p:spPr>
        <p:txBody>
          <a:bodyPr wrap="square" rtlCol="0">
            <a:spAutoFit/>
          </a:bodyPr>
          <a:lstStyle/>
          <a:p>
            <a:pPr algn="ctr"/>
            <a:r>
              <a:rPr lang="fr-FR" sz="3200" b="1" dirty="0">
                <a:solidFill>
                  <a:schemeClr val="bg1"/>
                </a:solidFill>
                <a:latin typeface="Zilla Slab"/>
                <a:ea typeface="Zilla Slab"/>
                <a:sym typeface="Wingdings" panose="05000000000000000000" pitchFamily="2" charset="2"/>
              </a:rPr>
              <a:t>  Creole Heritage Month</a:t>
            </a:r>
            <a:endParaRPr lang="fr-FR" sz="3200" b="1" dirty="0">
              <a:solidFill>
                <a:schemeClr val="bg1"/>
              </a:solidFill>
              <a:latin typeface="Zilla Slab"/>
              <a:ea typeface="Zilla Slab"/>
            </a:endParaRPr>
          </a:p>
        </p:txBody>
      </p:sp>
      <p:sp>
        <p:nvSpPr>
          <p:cNvPr id="20" name="Google Shape;294;p12">
            <a:extLst>
              <a:ext uri="{FF2B5EF4-FFF2-40B4-BE49-F238E27FC236}">
                <a16:creationId xmlns:a16="http://schemas.microsoft.com/office/drawing/2014/main" id="{1865C783-55AA-46C4-813E-4EF4D7620F05}"/>
              </a:ext>
            </a:extLst>
          </p:cNvPr>
          <p:cNvSpPr txBox="1">
            <a:spLocks/>
          </p:cNvSpPr>
          <p:nvPr/>
        </p:nvSpPr>
        <p:spPr>
          <a:xfrm>
            <a:off x="4572000" y="161325"/>
            <a:ext cx="4413392" cy="398537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400" dirty="0">
                <a:solidFill>
                  <a:schemeClr val="tx2">
                    <a:lumMod val="25000"/>
                  </a:schemeClr>
                </a:solidFill>
                <a:latin typeface="Zilla Slab"/>
                <a:ea typeface="Zilla Slab"/>
                <a:sym typeface="Zilla Slab"/>
              </a:rPr>
              <a:t>Le </a:t>
            </a:r>
            <a:r>
              <a:rPr lang="fr-FR" sz="2400" b="1" dirty="0">
                <a:solidFill>
                  <a:schemeClr val="tx2">
                    <a:lumMod val="25000"/>
                  </a:schemeClr>
                </a:solidFill>
                <a:latin typeface="Zilla Slab"/>
                <a:ea typeface="Zilla Slab"/>
                <a:sym typeface="Zilla Slab"/>
              </a:rPr>
              <a:t>Creole Heritage Month </a:t>
            </a:r>
            <a:r>
              <a:rPr lang="fr-FR" sz="2400" dirty="0">
                <a:solidFill>
                  <a:schemeClr val="tx2">
                    <a:lumMod val="25000"/>
                  </a:schemeClr>
                </a:solidFill>
                <a:latin typeface="Zilla Slab"/>
                <a:ea typeface="Zilla Slab"/>
                <a:sym typeface="Zilla Slab"/>
              </a:rPr>
              <a:t>se caractérise par des  manifestations et événements qui valorisent les différentes facettes de la culture créole de Sainte-Lucie : gastronomie, artisanat, musique, danse, sports, mode.</a:t>
            </a:r>
          </a:p>
        </p:txBody>
      </p:sp>
      <p:sp>
        <p:nvSpPr>
          <p:cNvPr id="21" name="Est égal à 20">
            <a:extLst>
              <a:ext uri="{FF2B5EF4-FFF2-40B4-BE49-F238E27FC236}">
                <a16:creationId xmlns:a16="http://schemas.microsoft.com/office/drawing/2014/main" id="{5A150489-0C07-4C90-BC78-8B2795F6E748}"/>
              </a:ext>
            </a:extLst>
          </p:cNvPr>
          <p:cNvSpPr/>
          <p:nvPr/>
        </p:nvSpPr>
        <p:spPr>
          <a:xfrm>
            <a:off x="4935067" y="4164212"/>
            <a:ext cx="3687257" cy="354419"/>
          </a:xfrm>
          <a:prstGeom prst="mathEqual">
            <a:avLst/>
          </a:prstGeom>
          <a:solidFill>
            <a:schemeClr val="accent2">
              <a:lumMod val="60000"/>
              <a:lumOff val="40000"/>
            </a:schemeClr>
          </a:solidFill>
          <a:ln w="3175">
            <a:solidFill>
              <a:schemeClr val="accent2">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spTree>
    <p:extLst>
      <p:ext uri="{BB962C8B-B14F-4D97-AF65-F5344CB8AC3E}">
        <p14:creationId xmlns:p14="http://schemas.microsoft.com/office/powerpoint/2010/main" val="42804603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742121" cy="5135173"/>
          </a:xfrm>
          <a:prstGeom prst="rect">
            <a:avLst/>
          </a:prstGeom>
          <a:solidFill>
            <a:srgbClr val="99CC00"/>
          </a:solidFill>
          <a:ln>
            <a:solidFill>
              <a:srgbClr val="99CC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Google Shape;294;p12">
            <a:extLst>
              <a:ext uri="{FF2B5EF4-FFF2-40B4-BE49-F238E27FC236}">
                <a16:creationId xmlns:a16="http://schemas.microsoft.com/office/drawing/2014/main" id="{A211567F-8C26-4638-8A66-2715E3915523}"/>
              </a:ext>
            </a:extLst>
          </p:cNvPr>
          <p:cNvSpPr txBox="1">
            <a:spLocks/>
          </p:cNvSpPr>
          <p:nvPr/>
        </p:nvSpPr>
        <p:spPr>
          <a:xfrm>
            <a:off x="4933507" y="0"/>
            <a:ext cx="4083905" cy="2962424"/>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3800" b="1" dirty="0">
                <a:solidFill>
                  <a:srgbClr val="99CC00"/>
                </a:solidFill>
                <a:latin typeface="Zilla Slab"/>
                <a:ea typeface="Zilla Slab"/>
                <a:sym typeface="Zilla Slab"/>
              </a:rPr>
              <a:t>Quel événement musical est particulièrement apprécié par les habitants ?</a:t>
            </a:r>
          </a:p>
        </p:txBody>
      </p:sp>
      <p:sp>
        <p:nvSpPr>
          <p:cNvPr id="10" name="Google Shape;67;p14">
            <a:extLst>
              <a:ext uri="{FF2B5EF4-FFF2-40B4-BE49-F238E27FC236}">
                <a16:creationId xmlns:a16="http://schemas.microsoft.com/office/drawing/2014/main" id="{4CBDA43E-17BD-442D-9EB8-885684CB4378}"/>
              </a:ext>
            </a:extLst>
          </p:cNvPr>
          <p:cNvSpPr txBox="1">
            <a:spLocks/>
          </p:cNvSpPr>
          <p:nvPr/>
        </p:nvSpPr>
        <p:spPr>
          <a:xfrm>
            <a:off x="45573" y="988573"/>
            <a:ext cx="4650973"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Zilla Slab"/>
                <a:ea typeface="Zilla Slab"/>
                <a:sym typeface="Wingdings" panose="05000000000000000000" pitchFamily="2" charset="2"/>
              </a:rPr>
              <a:t>  Saint Lucia Jazz Festival</a:t>
            </a:r>
            <a:br>
              <a:rPr lang="fr-FR" sz="3000" b="1" dirty="0">
                <a:solidFill>
                  <a:schemeClr val="bg1"/>
                </a:solidFill>
                <a:latin typeface="Zilla Slab"/>
                <a:ea typeface="Zilla Slab"/>
              </a:rPr>
            </a:br>
            <a:br>
              <a:rPr lang="fr-FR" sz="3000" b="1" dirty="0">
                <a:solidFill>
                  <a:schemeClr val="bg1"/>
                </a:solidFill>
                <a:latin typeface="Zilla Slab"/>
                <a:ea typeface="Zilla Slab"/>
              </a:rPr>
            </a:br>
            <a:r>
              <a:rPr lang="fr-FR" sz="3000" b="1" dirty="0">
                <a:solidFill>
                  <a:schemeClr val="bg1"/>
                </a:solidFill>
                <a:latin typeface="Zilla Slab"/>
                <a:ea typeface="Zilla Slab"/>
                <a:sym typeface="Wingdings" panose="05000000000000000000" pitchFamily="2" charset="2"/>
              </a:rPr>
              <a:t>  Saint Lucia Soca Festival</a:t>
            </a:r>
            <a:br>
              <a:rPr lang="fr-FR" sz="3000" b="1" dirty="0">
                <a:solidFill>
                  <a:schemeClr val="bg1"/>
                </a:solidFill>
                <a:latin typeface="Zilla Slab"/>
                <a:ea typeface="Zilla Slab"/>
              </a:rPr>
            </a:br>
            <a:br>
              <a:rPr lang="fr-FR" sz="3000" b="1" dirty="0">
                <a:solidFill>
                  <a:schemeClr val="bg1"/>
                </a:solidFill>
                <a:latin typeface="Zilla Slab"/>
                <a:ea typeface="Zilla Slab"/>
              </a:rPr>
            </a:br>
            <a:r>
              <a:rPr lang="fr-FR" sz="3000" b="1" dirty="0">
                <a:solidFill>
                  <a:schemeClr val="bg1"/>
                </a:solidFill>
                <a:latin typeface="Zilla Slab"/>
                <a:ea typeface="Zilla Slab"/>
                <a:sym typeface="Wingdings" panose="05000000000000000000" pitchFamily="2" charset="2"/>
              </a:rPr>
              <a:t>  Saint Lucia Blues Party</a:t>
            </a:r>
            <a:endParaRPr lang="fr-FR" sz="3000" b="1" dirty="0">
              <a:solidFill>
                <a:schemeClr val="bg1"/>
              </a:solidFill>
              <a:latin typeface="Zilla Slab"/>
              <a:ea typeface="Zilla Slab"/>
            </a:endParaRPr>
          </a:p>
        </p:txBody>
      </p:sp>
      <p:pic>
        <p:nvPicPr>
          <p:cNvPr id="6" name="Image 5">
            <a:extLst>
              <a:ext uri="{FF2B5EF4-FFF2-40B4-BE49-F238E27FC236}">
                <a16:creationId xmlns:a16="http://schemas.microsoft.com/office/drawing/2014/main" id="{C0D91B9A-4A8B-4EE0-B65B-40C300D90304}"/>
              </a:ext>
            </a:extLst>
          </p:cNvPr>
          <p:cNvPicPr>
            <a:picLocks noChangeAspect="1"/>
          </p:cNvPicPr>
          <p:nvPr/>
        </p:nvPicPr>
        <p:blipFill>
          <a:blip r:embed="rId3"/>
          <a:stretch>
            <a:fillRect/>
          </a:stretch>
        </p:blipFill>
        <p:spPr>
          <a:xfrm>
            <a:off x="6074792" y="3117998"/>
            <a:ext cx="1807478" cy="1807478"/>
          </a:xfrm>
          <a:prstGeom prst="rect">
            <a:avLst/>
          </a:prstGeom>
        </p:spPr>
      </p:pic>
    </p:spTree>
    <p:extLst>
      <p:ext uri="{BB962C8B-B14F-4D97-AF65-F5344CB8AC3E}">
        <p14:creationId xmlns:p14="http://schemas.microsoft.com/office/powerpoint/2010/main" val="38464803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1" y="8327"/>
            <a:ext cx="4408966" cy="5135173"/>
          </a:xfrm>
          <a:prstGeom prst="rect">
            <a:avLst/>
          </a:prstGeom>
          <a:solidFill>
            <a:srgbClr val="99CC00"/>
          </a:solidFill>
          <a:ln>
            <a:solidFill>
              <a:srgbClr val="99CC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53815" y="4011259"/>
            <a:ext cx="4301338" cy="54504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800" b="1" dirty="0">
                <a:solidFill>
                  <a:schemeClr val="bg1"/>
                </a:solidFill>
                <a:latin typeface="Zilla Slab"/>
                <a:ea typeface="Zilla Slab"/>
                <a:sym typeface="Wingdings" panose="05000000000000000000" pitchFamily="2" charset="2"/>
              </a:rPr>
              <a:t>  Saint Lucia Jazz Festival</a:t>
            </a:r>
            <a:endParaRPr lang="fr-FR" sz="2800" b="1" dirty="0">
              <a:solidFill>
                <a:schemeClr val="bg1"/>
              </a:solidFill>
              <a:latin typeface="Zilla Slab"/>
              <a:ea typeface="Zilla Slab"/>
            </a:endParaRPr>
          </a:p>
        </p:txBody>
      </p:sp>
      <p:sp>
        <p:nvSpPr>
          <p:cNvPr id="7" name="Google Shape;294;p12">
            <a:extLst>
              <a:ext uri="{FF2B5EF4-FFF2-40B4-BE49-F238E27FC236}">
                <a16:creationId xmlns:a16="http://schemas.microsoft.com/office/drawing/2014/main" id="{53ABB1CF-0BB5-4A66-A1A6-B52431F71DD2}"/>
              </a:ext>
            </a:extLst>
          </p:cNvPr>
          <p:cNvSpPr txBox="1">
            <a:spLocks/>
          </p:cNvSpPr>
          <p:nvPr/>
        </p:nvSpPr>
        <p:spPr>
          <a:xfrm>
            <a:off x="4572000" y="148855"/>
            <a:ext cx="4464371" cy="4104167"/>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200" dirty="0">
                <a:solidFill>
                  <a:schemeClr val="tx2">
                    <a:lumMod val="25000"/>
                  </a:schemeClr>
                </a:solidFill>
                <a:latin typeface="Zilla Slab"/>
                <a:ea typeface="Zilla Slab"/>
                <a:sym typeface="Zilla Slab"/>
              </a:rPr>
              <a:t>La musique fait partie intégrante de la culture à Sainte-Lucie. Bien que la soca, le reggae ou encore le calypso soient particulièrement appréciés par les locaux, le </a:t>
            </a:r>
            <a:r>
              <a:rPr lang="fr-FR" sz="2200" b="1" dirty="0">
                <a:solidFill>
                  <a:schemeClr val="tx2">
                    <a:lumMod val="25000"/>
                  </a:schemeClr>
                </a:solidFill>
                <a:latin typeface="Zilla Slab"/>
                <a:ea typeface="Zilla Slab"/>
                <a:sym typeface="Zilla Slab"/>
              </a:rPr>
              <a:t>jazz</a:t>
            </a:r>
            <a:r>
              <a:rPr lang="fr-FR" sz="2200" dirty="0">
                <a:solidFill>
                  <a:schemeClr val="tx2">
                    <a:lumMod val="25000"/>
                  </a:schemeClr>
                </a:solidFill>
                <a:latin typeface="Zilla Slab"/>
                <a:ea typeface="Zilla Slab"/>
                <a:sym typeface="Zilla Slab"/>
              </a:rPr>
              <a:t> occupe une place de premier choix sur l’île.</a:t>
            </a:r>
          </a:p>
          <a:p>
            <a:pPr algn="ctr"/>
            <a:endParaRPr lang="fr-FR" sz="2200" dirty="0">
              <a:solidFill>
                <a:schemeClr val="tx2">
                  <a:lumMod val="25000"/>
                </a:schemeClr>
              </a:solidFill>
              <a:latin typeface="Zilla Slab"/>
              <a:ea typeface="Zilla Slab"/>
              <a:sym typeface="Zilla Slab"/>
            </a:endParaRPr>
          </a:p>
          <a:p>
            <a:pPr algn="ctr"/>
            <a:r>
              <a:rPr lang="fr-FR" sz="2200" dirty="0">
                <a:solidFill>
                  <a:schemeClr val="tx2">
                    <a:lumMod val="25000"/>
                  </a:schemeClr>
                </a:solidFill>
                <a:latin typeface="Zilla Slab"/>
                <a:ea typeface="Zilla Slab"/>
                <a:sym typeface="Zilla Slab"/>
              </a:rPr>
              <a:t>En effet, chaque année, Sainte-Lucie accueille le </a:t>
            </a:r>
            <a:r>
              <a:rPr lang="fr-FR" sz="2200" b="1" dirty="0">
                <a:solidFill>
                  <a:schemeClr val="tx2">
                    <a:lumMod val="25000"/>
                  </a:schemeClr>
                </a:solidFill>
                <a:latin typeface="Zilla Slab"/>
                <a:ea typeface="Zilla Slab"/>
                <a:sym typeface="Zilla Slab"/>
              </a:rPr>
              <a:t>5e plus grand festival de jazz au monde </a:t>
            </a:r>
            <a:r>
              <a:rPr lang="fr-FR" sz="2200" dirty="0">
                <a:solidFill>
                  <a:schemeClr val="tx2">
                    <a:lumMod val="25000"/>
                  </a:schemeClr>
                </a:solidFill>
                <a:latin typeface="Zilla Slab"/>
                <a:ea typeface="Zilla Slab"/>
                <a:sym typeface="Zilla Slab"/>
              </a:rPr>
              <a:t>en mai.</a:t>
            </a:r>
          </a:p>
        </p:txBody>
      </p:sp>
      <p:sp>
        <p:nvSpPr>
          <p:cNvPr id="8" name="Est égal à 7">
            <a:extLst>
              <a:ext uri="{FF2B5EF4-FFF2-40B4-BE49-F238E27FC236}">
                <a16:creationId xmlns:a16="http://schemas.microsoft.com/office/drawing/2014/main" id="{E52C5432-CBA1-4B02-8457-F7821998D107}"/>
              </a:ext>
            </a:extLst>
          </p:cNvPr>
          <p:cNvSpPr/>
          <p:nvPr/>
        </p:nvSpPr>
        <p:spPr>
          <a:xfrm>
            <a:off x="4808156" y="4283782"/>
            <a:ext cx="3687257" cy="354419"/>
          </a:xfrm>
          <a:prstGeom prst="mathEqual">
            <a:avLst/>
          </a:prstGeom>
          <a:solidFill>
            <a:srgbClr val="99CC00"/>
          </a:solidFill>
          <a:ln w="3175">
            <a:solidFill>
              <a:srgbClr val="99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3" name="Image 2">
            <a:extLst>
              <a:ext uri="{FF2B5EF4-FFF2-40B4-BE49-F238E27FC236}">
                <a16:creationId xmlns:a16="http://schemas.microsoft.com/office/drawing/2014/main" id="{FAA8CE22-3431-4082-BD19-C3C6780E4ABC}"/>
              </a:ext>
            </a:extLst>
          </p:cNvPr>
          <p:cNvPicPr>
            <a:picLocks noChangeAspect="1"/>
          </p:cNvPicPr>
          <p:nvPr/>
        </p:nvPicPr>
        <p:blipFill>
          <a:blip r:embed="rId3"/>
          <a:srcRect/>
          <a:stretch/>
        </p:blipFill>
        <p:spPr>
          <a:xfrm>
            <a:off x="344078" y="770361"/>
            <a:ext cx="3720812" cy="24788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63010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0" y="8327"/>
            <a:ext cx="4742121" cy="5135173"/>
          </a:xfrm>
          <a:prstGeom prst="rect">
            <a:avLst/>
          </a:prstGeom>
          <a:solidFill>
            <a:srgbClr val="CC0000"/>
          </a:solidFill>
          <a:ln>
            <a:solidFill>
              <a:srgbClr val="CC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Google Shape;294;p12">
            <a:extLst>
              <a:ext uri="{FF2B5EF4-FFF2-40B4-BE49-F238E27FC236}">
                <a16:creationId xmlns:a16="http://schemas.microsoft.com/office/drawing/2014/main" id="{A211567F-8C26-4638-8A66-2715E3915523}"/>
              </a:ext>
            </a:extLst>
          </p:cNvPr>
          <p:cNvSpPr txBox="1">
            <a:spLocks/>
          </p:cNvSpPr>
          <p:nvPr/>
        </p:nvSpPr>
        <p:spPr>
          <a:xfrm>
            <a:off x="4933507" y="0"/>
            <a:ext cx="4083905" cy="2962424"/>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3800" b="1" dirty="0">
                <a:solidFill>
                  <a:srgbClr val="CC0000"/>
                </a:solidFill>
                <a:latin typeface="Zilla Slab"/>
                <a:ea typeface="Zilla Slab"/>
                <a:sym typeface="Zilla Slab"/>
              </a:rPr>
              <a:t>Quel événement est célébré au mois de janvier à Sainte-Lucie ?</a:t>
            </a:r>
          </a:p>
        </p:txBody>
      </p:sp>
      <p:sp>
        <p:nvSpPr>
          <p:cNvPr id="10" name="Google Shape;67;p14">
            <a:extLst>
              <a:ext uri="{FF2B5EF4-FFF2-40B4-BE49-F238E27FC236}">
                <a16:creationId xmlns:a16="http://schemas.microsoft.com/office/drawing/2014/main" id="{4CBDA43E-17BD-442D-9EB8-885684CB4378}"/>
              </a:ext>
            </a:extLst>
          </p:cNvPr>
          <p:cNvSpPr txBox="1">
            <a:spLocks/>
          </p:cNvSpPr>
          <p:nvPr/>
        </p:nvSpPr>
        <p:spPr>
          <a:xfrm>
            <a:off x="45573" y="988573"/>
            <a:ext cx="4650973" cy="3166353"/>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3000" b="1" dirty="0">
                <a:solidFill>
                  <a:schemeClr val="bg1"/>
                </a:solidFill>
                <a:latin typeface="Zilla Slab"/>
                <a:ea typeface="Zilla Slab"/>
                <a:sym typeface="Wingdings" panose="05000000000000000000" pitchFamily="2" charset="2"/>
              </a:rPr>
              <a:t>  Emancipation day</a:t>
            </a:r>
            <a:br>
              <a:rPr lang="en-GB" sz="3000" b="1" dirty="0">
                <a:solidFill>
                  <a:schemeClr val="bg1"/>
                </a:solidFill>
                <a:latin typeface="Zilla Slab"/>
                <a:ea typeface="Zilla Slab"/>
              </a:rPr>
            </a:br>
            <a:br>
              <a:rPr lang="en-GB" sz="3000" b="1" dirty="0">
                <a:solidFill>
                  <a:schemeClr val="bg1"/>
                </a:solidFill>
                <a:latin typeface="Zilla Slab"/>
                <a:ea typeface="Zilla Slab"/>
              </a:rPr>
            </a:br>
            <a:r>
              <a:rPr lang="en-GB" sz="3000" b="1" dirty="0">
                <a:solidFill>
                  <a:schemeClr val="bg1"/>
                </a:solidFill>
                <a:latin typeface="Zilla Slab"/>
                <a:ea typeface="Zilla Slab"/>
                <a:sym typeface="Wingdings" panose="05000000000000000000" pitchFamily="2" charset="2"/>
              </a:rPr>
              <a:t>  Nobel Laureate Week</a:t>
            </a:r>
            <a:br>
              <a:rPr lang="en-GB" sz="3000" b="1" dirty="0">
                <a:solidFill>
                  <a:schemeClr val="bg1"/>
                </a:solidFill>
                <a:latin typeface="Zilla Slab"/>
                <a:ea typeface="Zilla Slab"/>
              </a:rPr>
            </a:br>
            <a:br>
              <a:rPr lang="en-GB" sz="3000" b="1" dirty="0">
                <a:solidFill>
                  <a:schemeClr val="bg1"/>
                </a:solidFill>
                <a:latin typeface="Zilla Slab"/>
                <a:ea typeface="Zilla Slab"/>
              </a:rPr>
            </a:br>
            <a:r>
              <a:rPr lang="en-GB" sz="3000" b="1" dirty="0">
                <a:solidFill>
                  <a:schemeClr val="bg1"/>
                </a:solidFill>
                <a:latin typeface="Zilla Slab"/>
                <a:ea typeface="Zilla Slab"/>
                <a:sym typeface="Wingdings" panose="05000000000000000000" pitchFamily="2" charset="2"/>
              </a:rPr>
              <a:t>  St Cecilia's day</a:t>
            </a:r>
          </a:p>
        </p:txBody>
      </p:sp>
      <p:pic>
        <p:nvPicPr>
          <p:cNvPr id="7" name="Image 6">
            <a:extLst>
              <a:ext uri="{FF2B5EF4-FFF2-40B4-BE49-F238E27FC236}">
                <a16:creationId xmlns:a16="http://schemas.microsoft.com/office/drawing/2014/main" id="{093466F6-109F-4A92-8687-FD8B0D2EEE65}"/>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66000"/>
                    </a14:imgEffect>
                    <a14:imgEffect>
                      <a14:brightnessContrast bright="40000"/>
                    </a14:imgEffect>
                  </a14:imgLayer>
                </a14:imgProps>
              </a:ext>
            </a:extLst>
          </a:blip>
          <a:stretch>
            <a:fillRect/>
          </a:stretch>
        </p:blipFill>
        <p:spPr>
          <a:xfrm rot="8394301" flipH="1">
            <a:off x="5787980" y="3194094"/>
            <a:ext cx="2374956" cy="1212287"/>
          </a:xfrm>
          <a:prstGeom prst="rect">
            <a:avLst/>
          </a:prstGeom>
        </p:spPr>
      </p:pic>
    </p:spTree>
    <p:extLst>
      <p:ext uri="{BB962C8B-B14F-4D97-AF65-F5344CB8AC3E}">
        <p14:creationId xmlns:p14="http://schemas.microsoft.com/office/powerpoint/2010/main" val="84982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14" name="Rectangle 13">
            <a:extLst>
              <a:ext uri="{FF2B5EF4-FFF2-40B4-BE49-F238E27FC236}">
                <a16:creationId xmlns:a16="http://schemas.microsoft.com/office/drawing/2014/main" id="{D7E8B3CD-E57E-4FCD-A51B-AFB2018C3E0B}"/>
              </a:ext>
            </a:extLst>
          </p:cNvPr>
          <p:cNvSpPr/>
          <p:nvPr/>
        </p:nvSpPr>
        <p:spPr>
          <a:xfrm>
            <a:off x="1" y="8327"/>
            <a:ext cx="4408966" cy="5135173"/>
          </a:xfrm>
          <a:prstGeom prst="rect">
            <a:avLst/>
          </a:prstGeom>
          <a:solidFill>
            <a:srgbClr val="CC0000"/>
          </a:solidFill>
          <a:ln>
            <a:solidFill>
              <a:srgbClr val="CC000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67;p14">
            <a:extLst>
              <a:ext uri="{FF2B5EF4-FFF2-40B4-BE49-F238E27FC236}">
                <a16:creationId xmlns:a16="http://schemas.microsoft.com/office/drawing/2014/main" id="{4F8FCDB2-02E1-4F4C-BFB6-92CB35695CAF}"/>
              </a:ext>
            </a:extLst>
          </p:cNvPr>
          <p:cNvSpPr txBox="1">
            <a:spLocks/>
          </p:cNvSpPr>
          <p:nvPr/>
        </p:nvSpPr>
        <p:spPr>
          <a:xfrm>
            <a:off x="53815" y="4011259"/>
            <a:ext cx="4301338" cy="545046"/>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800" b="1" dirty="0">
                <a:solidFill>
                  <a:schemeClr val="bg1"/>
                </a:solidFill>
                <a:latin typeface="Zilla Slab"/>
                <a:ea typeface="Zilla Slab"/>
                <a:sym typeface="Wingdings" panose="05000000000000000000" pitchFamily="2" charset="2"/>
              </a:rPr>
              <a:t>  Nobel Laureate Week</a:t>
            </a:r>
            <a:endParaRPr lang="fr-FR" sz="2800" b="1" dirty="0">
              <a:solidFill>
                <a:schemeClr val="bg1"/>
              </a:solidFill>
              <a:latin typeface="Zilla Slab"/>
              <a:ea typeface="Zilla Slab"/>
            </a:endParaRPr>
          </a:p>
        </p:txBody>
      </p:sp>
      <p:sp>
        <p:nvSpPr>
          <p:cNvPr id="7" name="Google Shape;294;p12">
            <a:extLst>
              <a:ext uri="{FF2B5EF4-FFF2-40B4-BE49-F238E27FC236}">
                <a16:creationId xmlns:a16="http://schemas.microsoft.com/office/drawing/2014/main" id="{53ABB1CF-0BB5-4A66-A1A6-B52431F71DD2}"/>
              </a:ext>
            </a:extLst>
          </p:cNvPr>
          <p:cNvSpPr txBox="1">
            <a:spLocks/>
          </p:cNvSpPr>
          <p:nvPr/>
        </p:nvSpPr>
        <p:spPr>
          <a:xfrm>
            <a:off x="4572000" y="148855"/>
            <a:ext cx="4464371" cy="4104167"/>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2200" dirty="0">
                <a:solidFill>
                  <a:schemeClr val="tx2">
                    <a:lumMod val="25000"/>
                  </a:schemeClr>
                </a:solidFill>
                <a:latin typeface="Zilla Slab"/>
                <a:ea typeface="Zilla Slab"/>
                <a:sym typeface="Zilla Slab"/>
              </a:rPr>
              <a:t>Lors du </a:t>
            </a:r>
            <a:r>
              <a:rPr lang="fr-FR" sz="2200" b="1" dirty="0">
                <a:solidFill>
                  <a:schemeClr val="tx2">
                    <a:lumMod val="25000"/>
                  </a:schemeClr>
                </a:solidFill>
                <a:latin typeface="Zilla Slab"/>
                <a:ea typeface="Zilla Slab"/>
                <a:sym typeface="Zilla Slab"/>
              </a:rPr>
              <a:t>Nobel Laureate Week</a:t>
            </a:r>
            <a:r>
              <a:rPr lang="fr-FR" sz="2200" dirty="0">
                <a:solidFill>
                  <a:schemeClr val="tx2">
                    <a:lumMod val="25000"/>
                  </a:schemeClr>
                </a:solidFill>
                <a:latin typeface="Zilla Slab"/>
                <a:ea typeface="Zilla Slab"/>
                <a:sym typeface="Zilla Slab"/>
              </a:rPr>
              <a:t>, Sainte-Lucie met à l’honneur ses deux lauréats du prix Nobel, Derek Walcott (1992) et Sir Arthur Lewis (1979), pendant une semaine, à la fin du mois de janvier. </a:t>
            </a:r>
          </a:p>
          <a:p>
            <a:pPr algn="ctr"/>
            <a:endParaRPr lang="fr-FR" sz="2200" dirty="0">
              <a:solidFill>
                <a:schemeClr val="tx2">
                  <a:lumMod val="25000"/>
                </a:schemeClr>
              </a:solidFill>
              <a:latin typeface="Zilla Slab"/>
              <a:ea typeface="Zilla Slab"/>
              <a:sym typeface="Zilla Slab"/>
            </a:endParaRPr>
          </a:p>
          <a:p>
            <a:pPr algn="ctr"/>
            <a:r>
              <a:rPr lang="fr-FR" sz="2200" dirty="0">
                <a:solidFill>
                  <a:schemeClr val="tx2">
                    <a:lumMod val="25000"/>
                  </a:schemeClr>
                </a:solidFill>
                <a:latin typeface="Zilla Slab"/>
                <a:ea typeface="Zilla Slab"/>
                <a:sym typeface="Zilla Slab"/>
              </a:rPr>
              <a:t>Au programme : des débats, des concerts, des soirées poésie, des lectures et du théâtre.</a:t>
            </a:r>
          </a:p>
        </p:txBody>
      </p:sp>
      <p:sp>
        <p:nvSpPr>
          <p:cNvPr id="8" name="Est égal à 7">
            <a:extLst>
              <a:ext uri="{FF2B5EF4-FFF2-40B4-BE49-F238E27FC236}">
                <a16:creationId xmlns:a16="http://schemas.microsoft.com/office/drawing/2014/main" id="{E52C5432-CBA1-4B02-8457-F7821998D107}"/>
              </a:ext>
            </a:extLst>
          </p:cNvPr>
          <p:cNvSpPr/>
          <p:nvPr/>
        </p:nvSpPr>
        <p:spPr>
          <a:xfrm>
            <a:off x="4960556" y="4296440"/>
            <a:ext cx="3687257" cy="354419"/>
          </a:xfrm>
          <a:prstGeom prst="mathEqual">
            <a:avLst/>
          </a:prstGeom>
          <a:solidFill>
            <a:srgbClr val="CC0000"/>
          </a:solidFill>
          <a:ln w="3175">
            <a:solidFill>
              <a:srgbClr val="CC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3" name="Image 2">
            <a:extLst>
              <a:ext uri="{FF2B5EF4-FFF2-40B4-BE49-F238E27FC236}">
                <a16:creationId xmlns:a16="http://schemas.microsoft.com/office/drawing/2014/main" id="{FAA8CE22-3431-4082-BD19-C3C6780E4ABC}"/>
              </a:ext>
            </a:extLst>
          </p:cNvPr>
          <p:cNvPicPr>
            <a:picLocks noChangeAspect="1"/>
          </p:cNvPicPr>
          <p:nvPr/>
        </p:nvPicPr>
        <p:blipFill>
          <a:blip r:embed="rId3"/>
          <a:srcRect/>
          <a:stretch/>
        </p:blipFill>
        <p:spPr>
          <a:xfrm>
            <a:off x="159024" y="1067477"/>
            <a:ext cx="4090920" cy="2266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60327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636"/>
        <p:cNvGrpSpPr/>
        <p:nvPr/>
      </p:nvGrpSpPr>
      <p:grpSpPr>
        <a:xfrm>
          <a:off x="0" y="0"/>
          <a:ext cx="0" cy="0"/>
          <a:chOff x="0" y="0"/>
          <a:chExt cx="0" cy="0"/>
        </a:xfrm>
      </p:grpSpPr>
      <p:sp>
        <p:nvSpPr>
          <p:cNvPr id="2" name="Google Shape;419;p26">
            <a:extLst>
              <a:ext uri="{FF2B5EF4-FFF2-40B4-BE49-F238E27FC236}">
                <a16:creationId xmlns:a16="http://schemas.microsoft.com/office/drawing/2014/main" id="{DC26479E-1859-4F7D-A0BB-F01440D427A7}"/>
              </a:ext>
            </a:extLst>
          </p:cNvPr>
          <p:cNvSpPr txBox="1">
            <a:spLocks/>
          </p:cNvSpPr>
          <p:nvPr/>
        </p:nvSpPr>
        <p:spPr>
          <a:xfrm>
            <a:off x="645040" y="0"/>
            <a:ext cx="7839739" cy="170120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pPr algn="ctr"/>
            <a:r>
              <a:rPr lang="fr-FR" sz="11500" dirty="0">
                <a:solidFill>
                  <a:schemeClr val="bg1"/>
                </a:solidFill>
              </a:rPr>
              <a:t>FIN</a:t>
            </a:r>
          </a:p>
        </p:txBody>
      </p:sp>
      <p:sp>
        <p:nvSpPr>
          <p:cNvPr id="3" name="Est égal à 2">
            <a:extLst>
              <a:ext uri="{FF2B5EF4-FFF2-40B4-BE49-F238E27FC236}">
                <a16:creationId xmlns:a16="http://schemas.microsoft.com/office/drawing/2014/main" id="{ADF7C734-FA84-4B3D-8414-841125A52C0A}"/>
              </a:ext>
            </a:extLst>
          </p:cNvPr>
          <p:cNvSpPr/>
          <p:nvPr/>
        </p:nvSpPr>
        <p:spPr>
          <a:xfrm>
            <a:off x="2728370" y="1701207"/>
            <a:ext cx="3687257" cy="354419"/>
          </a:xfrm>
          <a:prstGeom prst="mathEqual">
            <a:avLst/>
          </a:prstGeom>
          <a:solidFill>
            <a:schemeClr val="bg1"/>
          </a:solidFill>
          <a:ln w="31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ffectLst>
                <a:glow rad="101600">
                  <a:srgbClr val="002060">
                    <a:alpha val="60000"/>
                  </a:srgbClr>
                </a:glow>
              </a:effectLst>
            </a:endParaRPr>
          </a:p>
        </p:txBody>
      </p:sp>
      <p:pic>
        <p:nvPicPr>
          <p:cNvPr id="5" name="Image 4">
            <a:extLst>
              <a:ext uri="{FF2B5EF4-FFF2-40B4-BE49-F238E27FC236}">
                <a16:creationId xmlns:a16="http://schemas.microsoft.com/office/drawing/2014/main" id="{D97D8A07-6236-4979-B15D-4EC6C9D85EEF}"/>
              </a:ext>
            </a:extLst>
          </p:cNvPr>
          <p:cNvPicPr>
            <a:picLocks noChangeAspect="1"/>
          </p:cNvPicPr>
          <p:nvPr/>
        </p:nvPicPr>
        <p:blipFill>
          <a:blip r:embed="rId3"/>
          <a:stretch>
            <a:fillRect/>
          </a:stretch>
        </p:blipFill>
        <p:spPr>
          <a:xfrm>
            <a:off x="3440186" y="2391104"/>
            <a:ext cx="2263627" cy="2263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theme/theme1.xml><?xml version="1.0" encoding="utf-8"?>
<a:theme xmlns:a="http://schemas.openxmlformats.org/drawingml/2006/main" name="Hume template">
  <a:themeElements>
    <a:clrScheme name="Custom 347">
      <a:dk1>
        <a:srgbClr val="56051A"/>
      </a:dk1>
      <a:lt1>
        <a:srgbClr val="FFFFFF"/>
      </a:lt1>
      <a:dk2>
        <a:srgbClr val="97A1A5"/>
      </a:dk2>
      <a:lt2>
        <a:srgbClr val="F0F0EE"/>
      </a:lt2>
      <a:accent1>
        <a:srgbClr val="981526"/>
      </a:accent1>
      <a:accent2>
        <a:srgbClr val="D04623"/>
      </a:accent2>
      <a:accent3>
        <a:srgbClr val="ED8227"/>
      </a:accent3>
      <a:accent4>
        <a:srgbClr val="FBC433"/>
      </a:accent4>
      <a:accent5>
        <a:srgbClr val="74C0B6"/>
      </a:accent5>
      <a:accent6>
        <a:srgbClr val="B6D5DE"/>
      </a:accent6>
      <a:hlink>
        <a:srgbClr val="98152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Personnalisé 10">
      <a:dk1>
        <a:sysClr val="windowText" lastClr="000000"/>
      </a:dk1>
      <a:lt1>
        <a:sysClr val="window" lastClr="FFFFFF"/>
      </a:lt1>
      <a:dk2>
        <a:srgbClr val="44546A"/>
      </a:dk2>
      <a:lt2>
        <a:srgbClr val="E7E6E6"/>
      </a:lt2>
      <a:accent1>
        <a:srgbClr val="5B9BD5"/>
      </a:accent1>
      <a:accent2>
        <a:srgbClr val="ED7D31"/>
      </a:accent2>
      <a:accent3>
        <a:srgbClr val="FF9933"/>
      </a:accent3>
      <a:accent4>
        <a:srgbClr val="FF9933"/>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1210</TotalTime>
  <Words>1464</Words>
  <Application>Microsoft Office PowerPoint</Application>
  <PresentationFormat>Affichage à l'écran (16:9)</PresentationFormat>
  <Paragraphs>156</Paragraphs>
  <Slides>45</Slides>
  <Notes>43</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45</vt:i4>
      </vt:variant>
    </vt:vector>
  </HeadingPairs>
  <TitlesOfParts>
    <vt:vector size="55" baseType="lpstr">
      <vt:lpstr>Wingdings</vt:lpstr>
      <vt:lpstr>Arial</vt:lpstr>
      <vt:lpstr>Bahnschrift</vt:lpstr>
      <vt:lpstr>Calibri</vt:lpstr>
      <vt:lpstr>Zilla Slab SemiBold</vt:lpstr>
      <vt:lpstr>Calibri Light</vt:lpstr>
      <vt:lpstr>Red Hat Text</vt:lpstr>
      <vt:lpstr>Zilla Slab</vt:lpstr>
      <vt:lpstr>Hume template</vt:lpstr>
      <vt:lpstr>Office Theme</vt:lpstr>
      <vt:lpstr>Parcours pédagogique sous format « quizz » ELAN </vt:lpstr>
      <vt:lpstr>ELAN </vt:lpstr>
      <vt:lpstr>À LA DÉCOUVERTE DE SAINTE-LUCIE</vt:lpstr>
      <vt:lpstr>INTRODUCTION</vt:lpstr>
      <vt:lpstr>Présentation PowerPoint</vt:lpstr>
      <vt:lpstr>Présentation PowerPoint</vt:lpstr>
      <vt:lpstr>Présentation PowerPoint</vt:lpstr>
      <vt:lpstr>Présentation PowerPoint</vt:lpstr>
      <vt:lpstr>Présentation PowerPoint</vt:lpstr>
      <vt:lpstr>Présentation PowerPoint</vt:lpstr>
      <vt:lpstr>HISTOIRE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CULTURE</vt:lpstr>
      <vt:lpstr>Présentation PowerPoint</vt:lpstr>
      <vt:lpstr>Présentation PowerPoint</vt:lpstr>
      <vt:lpstr>Présentation PowerPoint</vt:lpstr>
      <vt:lpstr>Présentation PowerPoint</vt:lpstr>
      <vt:lpstr>Présentation PowerPoint</vt:lpstr>
      <vt:lpstr>Présentation PowerPoint</vt:lpstr>
      <vt:lpstr>LIEUX  INCONTOURNABLES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ÉVÉNEMENTS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QUIZZ SUR LA CARAÏBE</dc:title>
  <dc:creator>Joseph Audrey</dc:creator>
  <cp:lastModifiedBy>Mediateur LAC 1</cp:lastModifiedBy>
  <cp:revision>85</cp:revision>
  <dcterms:modified xsi:type="dcterms:W3CDTF">2021-12-31T13:53:47Z</dcterms:modified>
</cp:coreProperties>
</file>