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5" r:id="rId2"/>
  </p:sldMasterIdLst>
  <p:notesMasterIdLst>
    <p:notesMasterId r:id="rId39"/>
  </p:notesMasterIdLst>
  <p:sldIdLst>
    <p:sldId id="260" r:id="rId3"/>
    <p:sldId id="261" r:id="rId4"/>
    <p:sldId id="353" r:id="rId5"/>
    <p:sldId id="310" r:id="rId6"/>
    <p:sldId id="263" r:id="rId7"/>
    <p:sldId id="313" r:id="rId8"/>
    <p:sldId id="314" r:id="rId9"/>
    <p:sldId id="317" r:id="rId10"/>
    <p:sldId id="348" r:id="rId11"/>
    <p:sldId id="320" r:id="rId12"/>
    <p:sldId id="265" r:id="rId13"/>
    <p:sldId id="319" r:id="rId14"/>
    <p:sldId id="312" r:id="rId15"/>
    <p:sldId id="321" r:id="rId16"/>
    <p:sldId id="278" r:id="rId17"/>
    <p:sldId id="350" r:id="rId18"/>
    <p:sldId id="334" r:id="rId19"/>
    <p:sldId id="349" r:id="rId20"/>
    <p:sldId id="323" r:id="rId21"/>
    <p:sldId id="324" r:id="rId22"/>
    <p:sldId id="326" r:id="rId23"/>
    <p:sldId id="351" r:id="rId24"/>
    <p:sldId id="328" r:id="rId25"/>
    <p:sldId id="329" r:id="rId26"/>
    <p:sldId id="330" r:id="rId27"/>
    <p:sldId id="331" r:id="rId28"/>
    <p:sldId id="332" r:id="rId29"/>
    <p:sldId id="352" r:id="rId30"/>
    <p:sldId id="336" r:id="rId31"/>
    <p:sldId id="337" r:id="rId32"/>
    <p:sldId id="340" r:id="rId33"/>
    <p:sldId id="338" r:id="rId34"/>
    <p:sldId id="344" r:id="rId35"/>
    <p:sldId id="345" r:id="rId36"/>
    <p:sldId id="346" r:id="rId37"/>
    <p:sldId id="347" r:id="rId38"/>
  </p:sldIdLst>
  <p:sldSz cx="12192000" cy="6858000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Montserrat" panose="020B060402020202020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2" roundtripDataSignature="AMtx7mj9uFg6poYphurwEiXrM5nf+F8eQ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scale Curnie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0F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0D594D5-EA8B-43A6-904F-50D209718ACA}">
  <a:tblStyle styleId="{80D594D5-EA8B-43A6-904F-50D209718AC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8087" autoAdjust="0"/>
  </p:normalViewPr>
  <p:slideViewPr>
    <p:cSldViewPr snapToGrid="0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84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87" Type="http://schemas.openxmlformats.org/officeDocument/2006/relationships/tableStyles" Target="tableStyles.xml"/><Relationship Id="rId5" Type="http://schemas.openxmlformats.org/officeDocument/2006/relationships/slide" Target="slides/slide3.xml"/><Relationship Id="rId82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86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8" Type="http://schemas.openxmlformats.org/officeDocument/2006/relationships/slide" Target="slides/slide6.xml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font" Target="fonts/font2.fntdata"/><Relationship Id="rId83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f36e39d9c3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f36e39d9c3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f36e39d9c3_0_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500" b="1" dirty="0"/>
              <a:t>Renforcement</a:t>
            </a:r>
            <a:br>
              <a:rPr lang="fr-FR" sz="1500" b="1" dirty="0"/>
            </a:br>
            <a:r>
              <a:rPr lang="fr-FR" sz="1500" dirty="0"/>
              <a:t>18 ans est un âge pivot. Les jeunes sont jusqu'à leur majorité accompagnés par leurs professeurs, parents ou collectivités. Mais l'accès à l'université ou l'entrée dans le monde du travail est synonyme de premiers choix individuels, mobilisant les ressources personnelles : leur temps, leur argent.</a:t>
            </a: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500" b="1" dirty="0">
                <a:solidFill>
                  <a:schemeClr val="dk1"/>
                </a:solidFill>
              </a:rPr>
              <a:t>Diversification</a:t>
            </a:r>
            <a:br>
              <a:rPr lang="fr-FR" sz="1500" dirty="0"/>
            </a:br>
            <a:r>
              <a:rPr lang="fr-FR" sz="1500" dirty="0"/>
              <a:t>Et si les jeunes n'ont pas forcément moins de pratiques culturelles à partir de 18 ans, celles-ci ont par contre tendance à se concentrer sur des domaines ou thématiques desquelles ils ont l’habitude</a:t>
            </a: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500" dirty="0"/>
              <a:t>En pratique :</a:t>
            </a:r>
            <a:br>
              <a:rPr lang="fr-FR" sz="1500" dirty="0"/>
            </a:br>
            <a:r>
              <a:rPr lang="fr-FR" sz="1500" dirty="0"/>
              <a:t>- Expérimentation</a:t>
            </a:r>
            <a:br>
              <a:rPr lang="fr-FR" sz="1500" dirty="0"/>
            </a:br>
            <a:r>
              <a:rPr lang="fr-FR" sz="1500" dirty="0"/>
              <a:t>- Généralisation</a:t>
            </a:r>
            <a:endParaRPr sz="1500" dirty="0"/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Méthode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portage par la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SAS </a:t>
            </a:r>
            <a:r>
              <a:rPr lang="fr-FR" sz="17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pass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 Culture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, en charge de la mise en </a:t>
            </a:r>
            <a:r>
              <a:rPr lang="fr-FR" sz="17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oeuvre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 du service depuis juillet 2019</a:t>
            </a: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expérimentation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pendant deux ans sur 14 départements pour </a:t>
            </a:r>
            <a:r>
              <a:rPr lang="fr-FR" sz="17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-construire 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avec les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jeunes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les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acteurs culturels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et les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relais socio-éducatifs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un produit qui répond le mieux possible à la mission</a:t>
            </a: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Généralisation en mai 2021</a:t>
            </a:r>
            <a:endParaRPr sz="17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800 000 jeunes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18 ans ont désormais accès à un compte crédité de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300€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utilisable pendant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 mois</a:t>
            </a:r>
            <a:endParaRPr sz="17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réservation parmi un large catalogue, proposé par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10 000 acteurs culturels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sur l’ensemble du territoire</a:t>
            </a:r>
            <a:endParaRPr sz="1700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00" dirty="0"/>
          </a:p>
        </p:txBody>
      </p:sp>
      <p:sp>
        <p:nvSpPr>
          <p:cNvPr id="223" name="Google Shape;223;gf36e39d9c3_0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f36e39d9c3_0_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500" b="1" dirty="0"/>
              <a:t>Renforcement</a:t>
            </a:r>
            <a:br>
              <a:rPr lang="fr-FR" sz="1500" b="1" dirty="0"/>
            </a:br>
            <a:r>
              <a:rPr lang="fr-FR" sz="1500" dirty="0"/>
              <a:t>18 ans est un âge pivot. Les jeunes sont jusqu'à leur majorité accompagnés par leurs professeurs, parents ou collectivités. Mais l'accès à l'université ou l'entrée dans le monde du travail est synonyme de premiers choix individuels, mobilisant les ressources personnelles : leur temps, leur argent.</a:t>
            </a: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500" b="1" dirty="0">
                <a:solidFill>
                  <a:schemeClr val="dk1"/>
                </a:solidFill>
              </a:rPr>
              <a:t>Diversification</a:t>
            </a:r>
            <a:br>
              <a:rPr lang="fr-FR" sz="1500" dirty="0"/>
            </a:br>
            <a:r>
              <a:rPr lang="fr-FR" sz="1500" dirty="0"/>
              <a:t>Et si les jeunes n'ont pas forcément moins de pratiques culturelles à partir de 18 ans, celles-ci ont par contre tendance à se concentrer sur des domaines ou thématiques desquelles ils ont l’habitude</a:t>
            </a:r>
            <a:endParaRPr sz="15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500" dirty="0"/>
              <a:t>En pratique :</a:t>
            </a:r>
            <a:br>
              <a:rPr lang="fr-FR" sz="1500" dirty="0"/>
            </a:br>
            <a:r>
              <a:rPr lang="fr-FR" sz="1500" dirty="0"/>
              <a:t>- Expérimentation</a:t>
            </a:r>
            <a:br>
              <a:rPr lang="fr-FR" sz="1500" dirty="0"/>
            </a:br>
            <a:r>
              <a:rPr lang="fr-FR" sz="1500" dirty="0"/>
              <a:t>- Généralisation</a:t>
            </a:r>
            <a:endParaRPr sz="1500" dirty="0"/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Méthode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portage par la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SAS </a:t>
            </a:r>
            <a:r>
              <a:rPr lang="fr-FR" sz="17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pass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 Culture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, en charge de la mise en </a:t>
            </a:r>
            <a:r>
              <a:rPr lang="fr-FR" sz="17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oeuvre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 du service depuis juillet 2019</a:t>
            </a: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expérimentation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pendant deux ans sur 14 départements pour </a:t>
            </a:r>
            <a:r>
              <a:rPr lang="fr-FR" sz="17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-construire 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avec les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jeunes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les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acteurs culturels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et les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relais socio-éducatifs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un produit qui répond le mieux possible à la mission</a:t>
            </a: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Généralisation en mai 2021</a:t>
            </a:r>
            <a:endParaRPr sz="17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800 000 jeunes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18 ans ont désormais accès à un compte crédité de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300€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utilisable pendant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 mois</a:t>
            </a:r>
            <a:endParaRPr sz="17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réservation parmi un large catalogue, proposé par </a:t>
            </a:r>
            <a:r>
              <a:rPr lang="fr-FR" sz="1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10 000 acteurs culturels</a:t>
            </a:r>
            <a:r>
              <a:rPr lang="fr-FR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sur l’ensemble du territoire</a:t>
            </a:r>
            <a:endParaRPr sz="1700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00" dirty="0"/>
          </a:p>
        </p:txBody>
      </p:sp>
      <p:sp>
        <p:nvSpPr>
          <p:cNvPr id="223" name="Google Shape;223;gf36e39d9c3_0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2124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f36e39d9c3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f36e39d9c3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77051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f36e39d9c3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f36e39d9c3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La</a:t>
            </a:r>
            <a:r>
              <a:rPr lang="fr-FR" baseline="0" dirty="0"/>
              <a:t> part individuelle est déconnectée de la part collective.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aseline="0" dirty="0"/>
              <a:t>La part individuelle est rattachée uniquement à la date de naissance du jeune.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aseline="0" dirty="0"/>
              <a:t>La part collective est rattachée à son niveau de classe.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f892f82a4e_2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" dirty="0">
                <a:solidFill>
                  <a:schemeClr val="dk1"/>
                </a:solidFill>
              </a:rPr>
              <a:t>ATTENTION : tous les EPLE ont accès à EDUCONNECT même s’ils ne l’ont jamais utilisé pour certains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" dirty="0">
                <a:solidFill>
                  <a:schemeClr val="dk1"/>
                </a:solidFill>
              </a:rPr>
              <a:t>Par contre environ 60% des établissements du privé sous contrat a installé EDUCONNECT, pour les élèves sans educonnect la vérification se fait à partir de la carte d’identité ou tout autre document équivalent.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tabLst/>
              <a:defRPr/>
            </a:pPr>
            <a:r>
              <a:rPr lang="fr-FR" sz="1100" b="1" dirty="0">
                <a:solidFill>
                  <a:schemeClr val="lt1"/>
                </a:solidFill>
              </a:rPr>
              <a:t>Les jeunes qui ont 18 ans entre le 3 et le 10 janvier n’auront jamais accès aux 30€ de leurs 17 ans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289" name="Google Shape;289;gf892f82a4e_2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041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f892f82a4e_8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/>
              <a:t>Les DAN ont été informés par la DNE.</a:t>
            </a:r>
            <a:endParaRPr/>
          </a:p>
        </p:txBody>
      </p:sp>
      <p:sp>
        <p:nvSpPr>
          <p:cNvPr id="321" name="Google Shape;321;gf892f82a4e_8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36643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f892f82a4e_8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Il est probablement possible d’utiliser</a:t>
            </a:r>
            <a:r>
              <a:rPr lang="fr-FR" baseline="0" dirty="0"/>
              <a:t> plusieurs voies : papier distribué ou mail envoyé... Confiés aux professeurs principaux.</a:t>
            </a:r>
            <a:endParaRPr dirty="0"/>
          </a:p>
        </p:txBody>
      </p:sp>
      <p:sp>
        <p:nvSpPr>
          <p:cNvPr id="350" name="Google Shape;350;gf892f82a4e_8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920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f892f82a4e_8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Les DAN ont été informés par la DNE.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ATTENTION ACTIVER SON COMPTE EDUCONNECT EST UNE ACTION EDUCATION NATIONALE QUI N’EST PAS</a:t>
            </a:r>
            <a:r>
              <a:rPr lang="fr" baseline="0" dirty="0"/>
              <a:t> LIEE A PASS CULTURE ET QUI SE FAIT PAR ORDINATEUR; </a:t>
            </a:r>
            <a:endParaRPr dirty="0"/>
          </a:p>
        </p:txBody>
      </p:sp>
      <p:sp>
        <p:nvSpPr>
          <p:cNvPr id="321" name="Google Shape;321;gf892f82a4e_8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9581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f892f82a4e_8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gf892f82a4e_8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1774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f967058b71_1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dirty="0"/>
              <a:t>Les élèves ne doivent pas activer les comptes</a:t>
            </a:r>
            <a:r>
              <a:rPr lang="fr-FR" baseline="0" dirty="0"/>
              <a:t> individuels sur leurs portables dans les établissements scolaires. C’est une démarche personnelle et individuelle sur le hors temps scolaire.</a:t>
            </a:r>
            <a:endParaRPr dirty="0"/>
          </a:p>
        </p:txBody>
      </p:sp>
      <p:sp>
        <p:nvSpPr>
          <p:cNvPr id="270" name="Google Shape;270;gf967058b71_1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f892f82a4e_8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Il y a « représentant légal » sur le dessin, car pour accéder à certains services de l’éducation nationale,</a:t>
            </a:r>
            <a:r>
              <a:rPr lang="fr-FR" baseline="0" dirty="0"/>
              <a:t> les parents peuvent aussi bénéficier d’un compte </a:t>
            </a:r>
            <a:r>
              <a:rPr lang="fr-FR" baseline="0" dirty="0" err="1"/>
              <a:t>éduconnect</a:t>
            </a:r>
            <a:r>
              <a:rPr lang="fr-FR" baseline="0" dirty="0"/>
              <a:t>.</a:t>
            </a:r>
            <a:endParaRPr dirty="0"/>
          </a:p>
        </p:txBody>
      </p:sp>
      <p:sp>
        <p:nvSpPr>
          <p:cNvPr id="350" name="Google Shape;350;gf892f82a4e_8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5658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f892f82a4e_2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ATTENTION : tous les EPLE ont accès à EDUCONNECT même s’ils ne l’ont jamais utilisé pour certains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Attention environ 60% seulement des établissements du privé sous contrat ont installé EDUCONNECT, Pour les établissements</a:t>
            </a:r>
            <a:r>
              <a:rPr lang="fr" baseline="0" dirty="0"/>
              <a:t> non educonnectés, </a:t>
            </a:r>
            <a:r>
              <a:rPr lang="fr" dirty="0"/>
              <a:t>lea</a:t>
            </a:r>
            <a:r>
              <a:rPr lang="fr" baseline="0" dirty="0"/>
              <a:t> vérification de l’identité des</a:t>
            </a:r>
            <a:r>
              <a:rPr lang="fr" dirty="0"/>
              <a:t> se fait à partir de leurs cartes d’identité ou tout autre document équivalent.</a:t>
            </a:r>
            <a:endParaRPr dirty="0"/>
          </a:p>
        </p:txBody>
      </p:sp>
      <p:sp>
        <p:nvSpPr>
          <p:cNvPr id="278" name="Google Shape;278;gf892f82a4e_2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7564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f36e39d9c3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f36e39d9c3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019066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f36e39d9c3_0_9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f36e39d9c3_0_9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Les montants alloués aux élèves sont calculés au prorata de la durée du dispositif sur l’année scolaire. le </a:t>
            </a:r>
            <a:r>
              <a:rPr lang="fr-FR" dirty="0" err="1"/>
              <a:t>pass</a:t>
            </a:r>
            <a:r>
              <a:rPr lang="fr-FR" dirty="0"/>
              <a:t> est mis en place en janvier pour 6 mois de l’année scolaire 2021-22 : le coefficient de proportionnalité est 8/12.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25 * 8 / 12 = 16,7 euros.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crédit de dépense  est le terme de l’arrêté. Ce crédit est « virtuel » pour l’établissement car il ne</a:t>
            </a:r>
            <a:r>
              <a:rPr lang="fr-FR" sz="1100" b="1" baseline="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transite pas par sa trésorerie. C’est la société </a:t>
            </a:r>
            <a:r>
              <a:rPr lang="fr-FR" sz="1100" b="1" baseline="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pass</a:t>
            </a:r>
            <a:r>
              <a:rPr lang="fr-FR" sz="1100" b="1" baseline="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Culture qui paye directement les structures culturelles des montants engagés par les établissements.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f892f82a4e_2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gf892f82a4e_2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dirty="0"/>
              <a:t>Ici “projets” est utilisé dans le sens général de projet pédagogique qui englobe : enseignements artistiques, projets, actions et évènements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5228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f892f82a4e_2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gf892f82a4e_2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-FR" dirty="0"/>
              <a:t>On</a:t>
            </a:r>
            <a:r>
              <a:rPr lang="fr-FR" baseline="0" dirty="0"/>
              <a:t> va détailler les outils et les procédures pour l’y aider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24652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f36e39d9c3_0_9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f36e39d9c3_0_9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42224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f892f82a4e_2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gf892f82a4e_2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600" dirty="0"/>
              <a:t>Ici « projets » est utilisé dans le sens général de projet pédagogique qui englobe : enseignements artistiques, projets, actions et évènements</a:t>
            </a: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41828494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f892f82a4e_2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0" name="Google Shape;490;gf892f82a4e_2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5406627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f892f82a4e_2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gf892f82a4e_2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400" dirty="0"/>
              <a:t>Ici “projets” est utilisé dans le sens général de projet pédagogique qui englobe : enseignements artistiques, projets, actions et évènements</a:t>
            </a:r>
            <a:endParaRPr sz="1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sz="1400" dirty="0"/>
              <a:t>Le recensement et les outils stat seront décrits dans les slide suivantes</a:t>
            </a:r>
            <a:endParaRPr sz="1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66811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f36e39d9c3_0_9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f36e39d9c3_0_9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0693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f892f82a4e_2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gf892f82a4e_2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9841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f892f82a4e_2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CE doit donner le statut de rédacteur de projet à ses personnels concernés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gf892f82a4e_2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55196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f892f82a4e_2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CE doit donner le statut de rédacteur de projet à ses personnels concernés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600" dirty="0"/>
              <a:t>Ici projets est utilisé dans le sens générale de projet pédagogique qui englobe : enseignements artistiques, projets, actions et évènements</a:t>
            </a: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</a:t>
            </a:r>
            <a:r>
              <a:rPr lang="fr-FR" sz="1600" baseline="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recensement n’est plus simplement statistique mais devient un acte fort de la politique culturelle de l’établissement.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gf892f82a4e_2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736287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f892f82a4e_2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1" name="Google Shape;561;gf892f82a4e_2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dirty="0"/>
              <a:t>Vous pouvez faire un courrier recteur pour doubler la demande d’ouverture de la campagne de recensement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fr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-FR" dirty="0"/>
              <a:t>V</a:t>
            </a:r>
            <a:r>
              <a:rPr lang="fr" dirty="0"/>
              <a:t>ous pourrez si des chefs d’établissement pose ma question faire une démonstration de la génération d’attestation.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15313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f892f82a4e_2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gf892f82a4e_2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dirty="0"/>
              <a:t>Ici « projets » est utilisé dans le sens général de projet pédagogique qui englobe : enseignements artistiques, projets, actions et évènements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19915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f36e39d9c3_0_9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f36e39d9c3_0_9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Les montants alloués aux élèves sont calculés au prorata de la durée du dispositif sur l’année scolaire. le </a:t>
            </a:r>
            <a:r>
              <a:rPr lang="fr-FR" dirty="0" err="1"/>
              <a:t>pass</a:t>
            </a:r>
            <a:r>
              <a:rPr lang="fr-FR" dirty="0"/>
              <a:t> est mis en place en janvier pour 6 mois de l’année scolaire 2021-22 : le coefficient de proportionnalité est 6/10.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25 * 6 / 10 = 15 euros.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73760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f892f82a4e_2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Dans la partie recensement, le chef d’établissement et les rédacteurs de projets ont accès à des statistiques, notamment le nombre et le taux d’élèves bénéficiant de projets ou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actions.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Vous pouvez faire une demo en ligne sur adage.</a:t>
            </a:r>
            <a:endParaRPr dirty="0"/>
          </a:p>
        </p:txBody>
      </p:sp>
      <p:sp>
        <p:nvSpPr>
          <p:cNvPr id="588" name="Google Shape;588;gf892f82a4e_2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00056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f892f82a4e_2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Dans « Etablissement » les chefs d’établissement et rédacteurs projets peuvent utiliser le moteur de recherche pour trouver les classes sans projet.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Vous pouvez faire une démo en ligne sur ADAGE.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Dans cette diapo, 23 élèves</a:t>
            </a:r>
            <a:r>
              <a:rPr lang="fr" baseline="0" dirty="0"/>
              <a:t> de la classe de la </a:t>
            </a:r>
            <a:r>
              <a:rPr lang="fr" dirty="0"/>
              <a:t>3eme A ne bénéficie d’aucune action.</a:t>
            </a:r>
            <a:endParaRPr dirty="0"/>
          </a:p>
        </p:txBody>
      </p:sp>
      <p:sp>
        <p:nvSpPr>
          <p:cNvPr id="596" name="Google Shape;596;gf892f82a4e_2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27513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f892f82a4e_2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8" name="Google Shape;618;gf892f82a4e_2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Construire une offre permet aussi de faire évoluer des projets existants avec des partenariats existants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A terme les offres co-construites seront automatiquement fléchées vers les établissements concernés.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Vous pouvez faire une démo en ligne des entrées ressources.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729439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f892f82a4e_2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100" dirty="0">
                <a:latin typeface="Montserrat"/>
                <a:ea typeface="Montserrat"/>
                <a:cs typeface="Montserrat"/>
                <a:sym typeface="Montserrat"/>
              </a:rPr>
              <a:t>tous les rédacteurs de projets voient la totalité des projets déposés et voient la page de pilotage, à tout moment, seul le CE peut agir sur cette page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100" dirty="0">
                <a:latin typeface="Montserrat"/>
                <a:sym typeface="Montserrat"/>
              </a:rPr>
              <a:t>C’est ce qui peut au CE de priorisé les</a:t>
            </a:r>
            <a:r>
              <a:rPr lang="fr" sz="1100" baseline="0" dirty="0">
                <a:latin typeface="Montserrat"/>
                <a:sym typeface="Montserrat"/>
              </a:rPr>
              <a:t> dépenses pass Culture en fonction de la qualité ou la dimension du projet dans lequel elle s’insert.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dirty="0"/>
              <a:t>Vidéo en préparation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03" name="Google Shape;603;gf892f82a4e_2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2423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f892f82a4e_2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8" name="Google Shape;638;gf892f82a4e_2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dirty="0"/>
              <a:t>Construire une offre permet aussi de faire évoluer des projets existants avec des partenariats existants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dirty="0"/>
              <a:t>A terme les offres co-construites seront automatiquement fléchées vers les établissements concernés.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fr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dirty="0"/>
              <a:t>Si</a:t>
            </a:r>
            <a:r>
              <a:rPr lang="fr" baseline="0" dirty="0"/>
              <a:t> jamais il ay a eu un problème, un système d »alerte » est en cours de création.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75802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f892f82a4e_2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3" name="Google Shape;643;gf892f82a4e_2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Construire une offre permet aussi de faire évoluer des projets existants avec des partenariats existants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A terme les offres co-construites seront automatiquement fléchées vers les établissements concernés.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853384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f892f82a4e_2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gf892f82a4e_2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32548569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f892f82a4e_2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gf892f82a4e_2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0113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1">
    <p:bg>
      <p:bgPr>
        <a:solidFill>
          <a:srgbClr val="DA005E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36e39d9c3_0_66"/>
          <p:cNvSpPr txBox="1">
            <a:spLocks noGrp="1"/>
          </p:cNvSpPr>
          <p:nvPr>
            <p:ph type="sldNum" idx="12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2" name="Google Shape;82;gf36e39d9c3_0_66"/>
          <p:cNvSpPr/>
          <p:nvPr/>
        </p:nvSpPr>
        <p:spPr>
          <a:xfrm>
            <a:off x="148800" y="110800"/>
            <a:ext cx="11894400" cy="6636300"/>
          </a:xfrm>
          <a:prstGeom prst="roundRect">
            <a:avLst>
              <a:gd name="adj" fmla="val 235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gf36e39d9c3_0_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6160"/>
            <a:ext cx="12191998" cy="6870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rgbClr val="DA005E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2" name="Google Shape;62;p15"/>
          <p:cNvSpPr/>
          <p:nvPr/>
        </p:nvSpPr>
        <p:spPr>
          <a:xfrm>
            <a:off x="148800" y="110801"/>
            <a:ext cx="11894400" cy="6636300"/>
          </a:xfrm>
          <a:prstGeom prst="roundRect">
            <a:avLst>
              <a:gd name="adj" fmla="val 235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1730" y="110801"/>
            <a:ext cx="1169759" cy="779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1376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1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1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3" name="Google Shape;153;p31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4" name="Google Shape;154;p31"/>
          <p:cNvSpPr/>
          <p:nvPr/>
        </p:nvSpPr>
        <p:spPr>
          <a:xfrm>
            <a:off x="158601" y="156401"/>
            <a:ext cx="11874900" cy="6545100"/>
          </a:xfrm>
          <a:prstGeom prst="roundRect">
            <a:avLst>
              <a:gd name="adj" fmla="val 323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1730" y="210941"/>
            <a:ext cx="1169759" cy="779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4844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f36e39d9c3_0_686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44" name="Google Shape;144;gf36e39d9c3_0_686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45" name="Google Shape;145;gf36e39d9c3_0_68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46" name="Google Shape;146;gf36e39d9c3_0_686"/>
          <p:cNvSpPr/>
          <p:nvPr/>
        </p:nvSpPr>
        <p:spPr>
          <a:xfrm>
            <a:off x="158600" y="156400"/>
            <a:ext cx="11874900" cy="6545100"/>
          </a:xfrm>
          <a:prstGeom prst="roundRect">
            <a:avLst>
              <a:gd name="adj" fmla="val 323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f36e39d9c3_0_691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9" name="Google Shape;149;gf36e39d9c3_0_69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50" name="Google Shape;150;gf36e39d9c3_0_691"/>
          <p:cNvSpPr/>
          <p:nvPr/>
        </p:nvSpPr>
        <p:spPr>
          <a:xfrm>
            <a:off x="158600" y="156400"/>
            <a:ext cx="11874900" cy="6545100"/>
          </a:xfrm>
          <a:prstGeom prst="roundRect">
            <a:avLst>
              <a:gd name="adj" fmla="val 323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f36e39d9c3_0_69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f36e39d9c3_0_69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4" name="Google Shape;154;gf36e39d9c3_0_69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55" name="Google Shape;155;gf36e39d9c3_0_695"/>
          <p:cNvSpPr/>
          <p:nvPr/>
        </p:nvSpPr>
        <p:spPr>
          <a:xfrm>
            <a:off x="158600" y="156400"/>
            <a:ext cx="11874900" cy="6545100"/>
          </a:xfrm>
          <a:prstGeom prst="roundRect">
            <a:avLst>
              <a:gd name="adj" fmla="val 323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f36e39d9c3_0_70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gf36e39d9c3_0_70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9" name="Google Shape;159;gf36e39d9c3_0_70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60" name="Google Shape;160;gf36e39d9c3_0_70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61" name="Google Shape;161;gf36e39d9c3_0_700"/>
          <p:cNvSpPr/>
          <p:nvPr/>
        </p:nvSpPr>
        <p:spPr>
          <a:xfrm>
            <a:off x="158600" y="156400"/>
            <a:ext cx="11874900" cy="6545100"/>
          </a:xfrm>
          <a:prstGeom prst="roundRect">
            <a:avLst>
              <a:gd name="adj" fmla="val 323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f36e39d9c3_0_70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gf36e39d9c3_0_70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65" name="Google Shape;165;gf36e39d9c3_0_706"/>
          <p:cNvSpPr/>
          <p:nvPr/>
        </p:nvSpPr>
        <p:spPr>
          <a:xfrm>
            <a:off x="158600" y="156400"/>
            <a:ext cx="11874900" cy="6545100"/>
          </a:xfrm>
          <a:prstGeom prst="roundRect">
            <a:avLst>
              <a:gd name="adj" fmla="val 323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f36e39d9c3_0_710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68" name="Google Shape;168;gf36e39d9c3_0_710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f36e39d9c3_0_713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f36e39d9c3_0_715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f36e39d9c3_0_715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74" name="Google Shape;174;gf36e39d9c3_0_715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5" name="Google Shape;175;gf36e39d9c3_0_715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f36e39d9c3_0_72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36e39d9c3_0_72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0" name="Google Shape;180;gf36e39d9c3_0_72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81" name="Google Shape;181;gf36e39d9c3_0_72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bg>
      <p:bgPr>
        <a:solidFill>
          <a:srgbClr val="DA005E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2" name="Google Shape;62;p15"/>
          <p:cNvSpPr/>
          <p:nvPr/>
        </p:nvSpPr>
        <p:spPr>
          <a:xfrm>
            <a:off x="148800" y="110801"/>
            <a:ext cx="11894400" cy="6636300"/>
          </a:xfrm>
          <a:prstGeom prst="roundRect">
            <a:avLst>
              <a:gd name="adj" fmla="val 235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1730" y="110801"/>
            <a:ext cx="1169759" cy="779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5648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7" r:id="rId13"/>
    <p:sldLayoutId id="2147483688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f36e39d9c3_0_68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gf36e39d9c3_0_68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0" name="Google Shape;140;gf36e39d9c3_0_68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141" name="Google Shape;141;gf36e39d9c3_0_68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44073" y="-25267"/>
            <a:ext cx="12280147" cy="690853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oncompte.educonnect.education.gouv.f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../pass%20version%200.mp4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f36e39d9c3_0_505"/>
          <p:cNvSpPr txBox="1">
            <a:spLocks noGrp="1"/>
          </p:cNvSpPr>
          <p:nvPr>
            <p:ph type="ctrTitle" idx="4294967295"/>
          </p:nvPr>
        </p:nvSpPr>
        <p:spPr>
          <a:xfrm>
            <a:off x="806250" y="2693250"/>
            <a:ext cx="10579500" cy="147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fr-FR" sz="7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Fonctionnement du pass Culture</a:t>
            </a:r>
            <a:endParaRPr sz="1900" b="1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" name="Google Shape;220;gf36e39d9c3_0_505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9069567" y="3759901"/>
            <a:ext cx="5790000" cy="5737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f36e39d9c3_0_515"/>
          <p:cNvSpPr txBox="1">
            <a:spLocks noGrp="1"/>
          </p:cNvSpPr>
          <p:nvPr>
            <p:ph type="body" idx="4294967295"/>
          </p:nvPr>
        </p:nvSpPr>
        <p:spPr>
          <a:xfrm>
            <a:off x="448000" y="1184575"/>
            <a:ext cx="7908300" cy="51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Mission</a:t>
            </a:r>
            <a:r>
              <a:rPr lang="fr-FR" sz="2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1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●"/>
            </a:pPr>
            <a:r>
              <a:rPr lang="fr-FR" sz="1700" b="1" dirty="0">
                <a:latin typeface="Montserrat"/>
                <a:ea typeface="Montserrat"/>
                <a:cs typeface="Montserrat"/>
                <a:sym typeface="Montserrat"/>
              </a:rPr>
              <a:t>renforcer et diversifier les pratiques culturelles des jeunes de 18 ans</a:t>
            </a:r>
            <a:endParaRPr sz="17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7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Méthode</a:t>
            </a:r>
            <a:r>
              <a:rPr lang="fr-FR" sz="17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7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●"/>
            </a:pPr>
            <a:r>
              <a:rPr lang="fr-FR" sz="1700" dirty="0"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portage par la </a:t>
            </a:r>
            <a:r>
              <a:rPr lang="fr-FR" sz="1700" b="1" dirty="0"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SAS </a:t>
            </a:r>
            <a:r>
              <a:rPr lang="fr-FR" sz="1700" b="1" dirty="0" err="1"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pass</a:t>
            </a:r>
            <a:r>
              <a:rPr lang="fr-FR" sz="1700" b="1" dirty="0"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 Culture</a:t>
            </a:r>
            <a:r>
              <a:rPr lang="fr-FR" sz="1700" dirty="0"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, en charge de la mise en </a:t>
            </a:r>
            <a:r>
              <a:rPr lang="fr-FR" sz="1700" dirty="0"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œuvre</a:t>
            </a:r>
            <a:r>
              <a:rPr lang="fr-FR" sz="1700" dirty="0"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fr-FR" sz="1700" dirty="0"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du service depuis juillet 2019</a:t>
            </a:r>
            <a:endParaRPr sz="17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7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Généralisation en mai 2021</a:t>
            </a:r>
            <a:endParaRPr sz="17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●"/>
            </a:pPr>
            <a:r>
              <a:rPr lang="fr-FR" sz="1700" b="1" dirty="0">
                <a:latin typeface="Montserrat"/>
                <a:ea typeface="Montserrat"/>
                <a:cs typeface="Montserrat"/>
                <a:sym typeface="Montserrat"/>
              </a:rPr>
              <a:t>800 000 jeunes</a:t>
            </a:r>
            <a:r>
              <a:rPr lang="fr-FR" sz="1700" dirty="0">
                <a:latin typeface="Montserrat"/>
                <a:ea typeface="Montserrat"/>
                <a:cs typeface="Montserrat"/>
                <a:sym typeface="Montserrat"/>
              </a:rPr>
              <a:t> de 18 ans ont désormais accès à un compte crédité de</a:t>
            </a:r>
            <a:r>
              <a:rPr lang="fr-FR" sz="1700" b="1" dirty="0">
                <a:latin typeface="Montserrat"/>
                <a:ea typeface="Montserrat"/>
                <a:cs typeface="Montserrat"/>
                <a:sym typeface="Montserrat"/>
              </a:rPr>
              <a:t> 300€</a:t>
            </a:r>
            <a:r>
              <a:rPr lang="fr-FR" sz="1700" dirty="0">
                <a:latin typeface="Montserrat"/>
                <a:ea typeface="Montserrat"/>
                <a:cs typeface="Montserrat"/>
                <a:sym typeface="Montserrat"/>
              </a:rPr>
              <a:t> utilisable pendant </a:t>
            </a:r>
            <a:r>
              <a:rPr lang="fr-FR" sz="1700" b="1" dirty="0">
                <a:latin typeface="Montserrat"/>
                <a:ea typeface="Montserrat"/>
                <a:cs typeface="Montserrat"/>
                <a:sym typeface="Montserrat"/>
              </a:rPr>
              <a:t>24 mois</a:t>
            </a:r>
            <a:endParaRPr sz="17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●"/>
            </a:pPr>
            <a:r>
              <a:rPr lang="fr-FR" sz="1700" dirty="0">
                <a:latin typeface="Montserrat"/>
                <a:ea typeface="Montserrat"/>
                <a:cs typeface="Montserrat"/>
                <a:sym typeface="Montserrat"/>
              </a:rPr>
              <a:t>réservation parmi un large catalogue, proposé par </a:t>
            </a:r>
            <a:r>
              <a:rPr lang="fr-FR" sz="1700" b="1" dirty="0">
                <a:latin typeface="Montserrat"/>
                <a:ea typeface="Montserrat"/>
                <a:cs typeface="Montserrat"/>
                <a:sym typeface="Montserrat"/>
              </a:rPr>
              <a:t>10 000 acteurs culturels</a:t>
            </a:r>
            <a:r>
              <a:rPr lang="fr-FR" sz="1700" dirty="0">
                <a:latin typeface="Montserrat"/>
                <a:ea typeface="Montserrat"/>
                <a:cs typeface="Montserrat"/>
                <a:sym typeface="Montserrat"/>
              </a:rPr>
              <a:t> sur l’ensemble du territoire</a:t>
            </a:r>
          </a:p>
          <a:p>
            <a:pPr marL="45720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Montserrat"/>
              <a:buChar char="●"/>
            </a:pPr>
            <a:r>
              <a:rPr lang="fr-FR" sz="17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Types d’achats possibles : </a:t>
            </a:r>
            <a:endParaRPr sz="17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gf36e39d9c3_0_515"/>
          <p:cNvSpPr txBox="1">
            <a:spLocks noGrp="1"/>
          </p:cNvSpPr>
          <p:nvPr>
            <p:ph type="sldNum" idx="12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  <p:sp>
        <p:nvSpPr>
          <p:cNvPr id="227" name="Google Shape;227;gf36e39d9c3_0_515"/>
          <p:cNvSpPr txBox="1">
            <a:spLocks noGrp="1"/>
          </p:cNvSpPr>
          <p:nvPr>
            <p:ph type="title" idx="4294967295"/>
          </p:nvPr>
        </p:nvSpPr>
        <p:spPr>
          <a:xfrm>
            <a:off x="447989" y="452669"/>
            <a:ext cx="112332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fr-FR" b="1">
                <a:latin typeface="Montserrat"/>
                <a:ea typeface="Montserrat"/>
                <a:cs typeface="Montserrat"/>
                <a:sym typeface="Montserrat"/>
              </a:rPr>
              <a:t>Le pass Culture “18 ans”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8" name="Google Shape;228;gf36e39d9c3_0_515"/>
          <p:cNvPicPr preferRelativeResize="0"/>
          <p:nvPr/>
        </p:nvPicPr>
        <p:blipFill rotWithShape="1">
          <a:blip r:embed="rId4">
            <a:alphaModFix/>
          </a:blip>
          <a:srcRect b="51737"/>
          <a:stretch/>
        </p:blipFill>
        <p:spPr>
          <a:xfrm>
            <a:off x="9105053" y="205750"/>
            <a:ext cx="2855100" cy="8399100"/>
          </a:xfrm>
          <a:prstGeom prst="roundRect">
            <a:avLst>
              <a:gd name="adj" fmla="val 8218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f36e39d9c3_0_515"/>
          <p:cNvSpPr txBox="1">
            <a:spLocks noGrp="1"/>
          </p:cNvSpPr>
          <p:nvPr>
            <p:ph type="sldNum" idx="12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3</a:t>
            </a:fld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A34D1C-B939-4068-BA01-7016E8FB9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" y="0"/>
            <a:ext cx="120957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27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f36e39d9c3_0_505"/>
          <p:cNvSpPr txBox="1">
            <a:spLocks noGrp="1"/>
          </p:cNvSpPr>
          <p:nvPr>
            <p:ph type="ctrTitle" idx="4294967295"/>
          </p:nvPr>
        </p:nvSpPr>
        <p:spPr>
          <a:xfrm>
            <a:off x="806250" y="2693250"/>
            <a:ext cx="10579500" cy="147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fr-FR" sz="7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Fonctionnement de la part individuelle</a:t>
            </a:r>
            <a:endParaRPr sz="19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" name="Google Shape;220;gf36e39d9c3_0_505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9069567" y="3759901"/>
            <a:ext cx="5790000" cy="5737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327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f36e39d9c3_0_834"/>
          <p:cNvSpPr txBox="1">
            <a:spLocks noGrp="1"/>
          </p:cNvSpPr>
          <p:nvPr>
            <p:ph type="ctrTitle" idx="4294967295"/>
          </p:nvPr>
        </p:nvSpPr>
        <p:spPr>
          <a:xfrm>
            <a:off x="242100" y="308325"/>
            <a:ext cx="3203400" cy="629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 part individuelle</a:t>
            </a:r>
            <a:endParaRPr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8" name="Google Shape;258;gf36e39d9c3_0_834"/>
          <p:cNvSpPr/>
          <p:nvPr/>
        </p:nvSpPr>
        <p:spPr>
          <a:xfrm>
            <a:off x="3445500" y="0"/>
            <a:ext cx="9945600" cy="6868500"/>
          </a:xfrm>
          <a:prstGeom prst="roundRect">
            <a:avLst>
              <a:gd name="adj" fmla="val 535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f36e39d9c3_0_834"/>
          <p:cNvSpPr txBox="1"/>
          <p:nvPr/>
        </p:nvSpPr>
        <p:spPr>
          <a:xfrm>
            <a:off x="3685000" y="377625"/>
            <a:ext cx="8507100" cy="6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Pourquoi ?</a:t>
            </a:r>
            <a:endParaRPr sz="21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●"/>
            </a:pPr>
            <a:r>
              <a:rPr lang="fr-FR" sz="19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Accompagner progressivement les jeunes vers les choix individuels et autonomes</a:t>
            </a:r>
            <a:endParaRPr sz="19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Comment ? </a:t>
            </a:r>
            <a:endParaRPr sz="21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 permettant à </a:t>
            </a:r>
            <a:r>
              <a:rPr lang="fr-FR" sz="19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tous les jeunes de 15, 16 et 17 ans </a:t>
            </a: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d’accéder à un crédit à dépenser sur l’application </a:t>
            </a:r>
            <a:r>
              <a:rPr lang="fr-FR" sz="19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pass</a:t>
            </a: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Culture</a:t>
            </a:r>
            <a:endParaRPr sz="1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 </a:t>
            </a:r>
            <a:r>
              <a:rPr lang="fr-FR" sz="19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construisant progressivement</a:t>
            </a: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des parcours </a:t>
            </a:r>
            <a:r>
              <a:rPr lang="fr-FR" sz="19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éditorialisés</a:t>
            </a: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et en mettant en place une </a:t>
            </a:r>
            <a:r>
              <a:rPr lang="fr-FR" sz="19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continuité avec le parcours EAC</a:t>
            </a:r>
            <a:endParaRPr sz="19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Quoi ?</a:t>
            </a:r>
            <a:r>
              <a:rPr lang="fr-FR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Toutes les catégories éligibles aux +18 ans, en dehors des offres numériques payantes (streaming vidéo ou musical…) et des jeux vidéo</a:t>
            </a:r>
            <a:endParaRPr sz="1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gf36e39d9c3_0_834"/>
          <p:cNvSpPr txBox="1"/>
          <p:nvPr/>
        </p:nvSpPr>
        <p:spPr>
          <a:xfrm>
            <a:off x="6685000" y="5040450"/>
            <a:ext cx="4754400" cy="12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Quand ?</a:t>
            </a:r>
            <a:endParaRPr sz="21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 ans : à partir du 10 janvier 2022</a:t>
            </a:r>
            <a:endParaRPr sz="1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 ans : à partir du 20 janvier 2022</a:t>
            </a:r>
            <a:endParaRPr sz="1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ans </a:t>
            </a:r>
            <a:r>
              <a:rPr lang="fr-FR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à partir du 31 </a:t>
            </a:r>
            <a:r>
              <a:rPr lang="fr-FR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janvier 2022</a:t>
            </a:r>
            <a:endParaRPr sz="1300" dirty="0"/>
          </a:p>
        </p:txBody>
      </p:sp>
      <p:sp>
        <p:nvSpPr>
          <p:cNvPr id="261" name="Google Shape;261;gf36e39d9c3_0_834"/>
          <p:cNvSpPr txBox="1"/>
          <p:nvPr/>
        </p:nvSpPr>
        <p:spPr>
          <a:xfrm>
            <a:off x="3685000" y="4832550"/>
            <a:ext cx="3000000" cy="14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00" b="1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Combien ?</a:t>
            </a:r>
            <a:r>
              <a:rPr lang="fr-F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 ans : 30€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 ans : 30€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ans : 20€</a:t>
            </a:r>
            <a:endParaRPr sz="13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700"/>
            </a:pPr>
            <a:fld id="{00000000-1234-1234-1234-123412341234}" type="slidenum">
              <a:rPr lang="fr"/>
              <a:pPr>
                <a:buSzPts val="700"/>
              </a:pPr>
              <a:t>6</a:t>
            </a:fld>
            <a:endParaRPr/>
          </a:p>
        </p:txBody>
      </p:sp>
      <p:sp>
        <p:nvSpPr>
          <p:cNvPr id="292" name="Google Shape;292;p50"/>
          <p:cNvSpPr txBox="1"/>
          <p:nvPr/>
        </p:nvSpPr>
        <p:spPr>
          <a:xfrm>
            <a:off x="2181860" y="1684041"/>
            <a:ext cx="112332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buClr>
                <a:schemeClr val="dk1"/>
              </a:buClr>
              <a:buSzPts val="1400"/>
            </a:pPr>
            <a:endParaRPr sz="1867">
              <a:solidFill>
                <a:schemeClr val="dk1"/>
              </a:solidFill>
            </a:endParaRPr>
          </a:p>
          <a:p>
            <a:pPr marL="389457" indent="-287859" algn="just">
              <a:spcBef>
                <a:spcPts val="800"/>
              </a:spcBef>
              <a:buClr>
                <a:schemeClr val="dk1"/>
              </a:buClr>
              <a:buSzPts val="1200"/>
            </a:pPr>
            <a:endParaRPr sz="1600">
              <a:solidFill>
                <a:schemeClr val="dk1"/>
              </a:solidFill>
            </a:endParaRPr>
          </a:p>
          <a:p>
            <a:pPr marL="389457" indent="-270927" algn="just">
              <a:spcBef>
                <a:spcPts val="800"/>
              </a:spcBef>
              <a:buClr>
                <a:schemeClr val="dk1"/>
              </a:buClr>
              <a:buSzPts val="1400"/>
            </a:pPr>
            <a:endParaRPr sz="1867">
              <a:solidFill>
                <a:schemeClr val="dk1"/>
              </a:solidFill>
            </a:endParaRPr>
          </a:p>
        </p:txBody>
      </p:sp>
      <p:cxnSp>
        <p:nvCxnSpPr>
          <p:cNvPr id="293" name="Google Shape;293;p50"/>
          <p:cNvCxnSpPr/>
          <p:nvPr/>
        </p:nvCxnSpPr>
        <p:spPr>
          <a:xfrm>
            <a:off x="9264124" y="3712258"/>
            <a:ext cx="0" cy="1457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4" name="Google Shape;294;p50"/>
          <p:cNvCxnSpPr/>
          <p:nvPr/>
        </p:nvCxnSpPr>
        <p:spPr>
          <a:xfrm>
            <a:off x="7263528" y="2975851"/>
            <a:ext cx="0" cy="215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5" name="Google Shape;295;p50"/>
          <p:cNvCxnSpPr>
            <a:stCxn id="296" idx="1"/>
            <a:endCxn id="297" idx="1"/>
          </p:cNvCxnSpPr>
          <p:nvPr/>
        </p:nvCxnSpPr>
        <p:spPr>
          <a:xfrm rot="10800000">
            <a:off x="4836833" y="2264233"/>
            <a:ext cx="0" cy="287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8" name="Google Shape;298;p50"/>
          <p:cNvCxnSpPr/>
          <p:nvPr/>
        </p:nvCxnSpPr>
        <p:spPr>
          <a:xfrm>
            <a:off x="4845433" y="1581701"/>
            <a:ext cx="0" cy="3544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7" name="Google Shape;297;p50"/>
          <p:cNvSpPr/>
          <p:nvPr/>
        </p:nvSpPr>
        <p:spPr>
          <a:xfrm>
            <a:off x="4836826" y="2039001"/>
            <a:ext cx="6624900" cy="450300"/>
          </a:xfrm>
          <a:prstGeom prst="roundRect">
            <a:avLst>
              <a:gd name="adj" fmla="val 16667"/>
            </a:avLst>
          </a:prstGeom>
          <a:solidFill>
            <a:srgbClr val="320096"/>
          </a:solidFill>
          <a:ln w="9525" cap="flat" cmpd="sng">
            <a:solidFill>
              <a:srgbClr val="3200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400"/>
            </a:pPr>
            <a:r>
              <a:rPr lang="fr" sz="1867" b="1">
                <a:solidFill>
                  <a:schemeClr val="lt1"/>
                </a:solidFill>
              </a:rPr>
              <a:t>17 ans</a:t>
            </a:r>
            <a:endParaRPr sz="1867" b="1">
              <a:solidFill>
                <a:schemeClr val="lt1"/>
              </a:solidFill>
            </a:endParaRPr>
          </a:p>
        </p:txBody>
      </p:sp>
      <p:sp>
        <p:nvSpPr>
          <p:cNvPr id="299" name="Google Shape;299;p50"/>
          <p:cNvSpPr/>
          <p:nvPr/>
        </p:nvSpPr>
        <p:spPr>
          <a:xfrm>
            <a:off x="2586101" y="4121300"/>
            <a:ext cx="8875500" cy="63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A00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100"/>
            </a:pPr>
            <a:endParaRPr sz="1467"/>
          </a:p>
        </p:txBody>
      </p:sp>
      <p:sp>
        <p:nvSpPr>
          <p:cNvPr id="296" name="Google Shape;296;p50"/>
          <p:cNvSpPr txBox="1"/>
          <p:nvPr/>
        </p:nvSpPr>
        <p:spPr>
          <a:xfrm>
            <a:off x="4836834" y="4893533"/>
            <a:ext cx="21975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SzPts val="1200"/>
            </a:pPr>
            <a:r>
              <a:rPr lang="fr" sz="1600">
                <a:latin typeface="Montserrat"/>
                <a:ea typeface="Montserrat"/>
                <a:cs typeface="Montserrat"/>
                <a:sym typeface="Montserrat"/>
              </a:rPr>
              <a:t>lundi 10 janvier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50"/>
          <p:cNvSpPr txBox="1"/>
          <p:nvPr/>
        </p:nvSpPr>
        <p:spPr>
          <a:xfrm>
            <a:off x="7263526" y="4890443"/>
            <a:ext cx="27537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SzPts val="1200"/>
            </a:pPr>
            <a:r>
              <a:rPr lang="fr" sz="1600">
                <a:latin typeface="Montserrat"/>
                <a:ea typeface="Montserrat"/>
                <a:cs typeface="Montserrat"/>
                <a:sym typeface="Montserrat"/>
              </a:rPr>
              <a:t>jeudi 20 janvier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50"/>
          <p:cNvSpPr txBox="1"/>
          <p:nvPr/>
        </p:nvSpPr>
        <p:spPr>
          <a:xfrm>
            <a:off x="9264134" y="4890451"/>
            <a:ext cx="17775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SzPts val="1200"/>
            </a:pPr>
            <a:r>
              <a:rPr lang="fr" sz="1600">
                <a:latin typeface="Montserrat"/>
                <a:ea typeface="Montserrat"/>
                <a:cs typeface="Montserrat"/>
                <a:sym typeface="Montserrat"/>
              </a:rPr>
              <a:t>lundi 31 janvier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50"/>
          <p:cNvSpPr/>
          <p:nvPr/>
        </p:nvSpPr>
        <p:spPr>
          <a:xfrm>
            <a:off x="7270000" y="2759675"/>
            <a:ext cx="4191600" cy="450300"/>
          </a:xfrm>
          <a:prstGeom prst="roundRect">
            <a:avLst>
              <a:gd name="adj" fmla="val 16667"/>
            </a:avLst>
          </a:prstGeom>
          <a:solidFill>
            <a:srgbClr val="320096"/>
          </a:solidFill>
          <a:ln w="9525" cap="flat" cmpd="sng">
            <a:solidFill>
              <a:srgbClr val="3200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400"/>
            </a:pPr>
            <a:r>
              <a:rPr lang="fr" sz="1867" b="1">
                <a:solidFill>
                  <a:schemeClr val="lt1"/>
                </a:solidFill>
              </a:rPr>
              <a:t>16 ans</a:t>
            </a:r>
            <a:endParaRPr sz="1867" b="1">
              <a:solidFill>
                <a:schemeClr val="lt1"/>
              </a:solidFill>
            </a:endParaRPr>
          </a:p>
        </p:txBody>
      </p:sp>
      <p:sp>
        <p:nvSpPr>
          <p:cNvPr id="303" name="Google Shape;303;p50"/>
          <p:cNvSpPr/>
          <p:nvPr/>
        </p:nvSpPr>
        <p:spPr>
          <a:xfrm>
            <a:off x="9264125" y="3479897"/>
            <a:ext cx="2197500" cy="450300"/>
          </a:xfrm>
          <a:prstGeom prst="roundRect">
            <a:avLst>
              <a:gd name="adj" fmla="val 16667"/>
            </a:avLst>
          </a:prstGeom>
          <a:solidFill>
            <a:srgbClr val="320096"/>
          </a:solidFill>
          <a:ln w="9525" cap="flat" cmpd="sng">
            <a:solidFill>
              <a:srgbClr val="3200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400"/>
            </a:pPr>
            <a:r>
              <a:rPr lang="fr" sz="1867" b="1">
                <a:solidFill>
                  <a:schemeClr val="lt1"/>
                </a:solidFill>
              </a:rPr>
              <a:t>15 ans</a:t>
            </a:r>
            <a:endParaRPr sz="1867" b="1">
              <a:solidFill>
                <a:schemeClr val="lt1"/>
              </a:solidFill>
            </a:endParaRPr>
          </a:p>
        </p:txBody>
      </p:sp>
      <p:sp>
        <p:nvSpPr>
          <p:cNvPr id="304" name="Google Shape;304;p50"/>
          <p:cNvSpPr txBox="1"/>
          <p:nvPr/>
        </p:nvSpPr>
        <p:spPr>
          <a:xfrm>
            <a:off x="2530301" y="1280651"/>
            <a:ext cx="2197500" cy="69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SzPts val="1100"/>
            </a:pPr>
            <a:r>
              <a:rPr lang="fr" sz="1467" b="1">
                <a:latin typeface="Montserrat"/>
                <a:ea typeface="Montserrat"/>
                <a:cs typeface="Montserrat"/>
                <a:sym typeface="Montserrat"/>
              </a:rPr>
              <a:t>Ouverture du droit pour tous</a:t>
            </a:r>
            <a:endParaRPr sz="1467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50"/>
          <p:cNvSpPr/>
          <p:nvPr/>
        </p:nvSpPr>
        <p:spPr>
          <a:xfrm>
            <a:off x="2586101" y="2759675"/>
            <a:ext cx="4683900" cy="4503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000"/>
            </a:pPr>
            <a:r>
              <a:rPr lang="fr" sz="1333" b="1" dirty="0">
                <a:solidFill>
                  <a:schemeClr val="lt1"/>
                </a:solidFill>
              </a:rPr>
              <a:t>Cumul </a:t>
            </a:r>
            <a:r>
              <a:rPr lang="fr-FR" sz="1333" b="1" dirty="0">
                <a:solidFill>
                  <a:schemeClr val="lt1"/>
                </a:solidFill>
              </a:rPr>
              <a:t>de crédits</a:t>
            </a:r>
            <a:r>
              <a:rPr lang="fr" sz="1333" b="1" dirty="0">
                <a:solidFill>
                  <a:schemeClr val="lt1"/>
                </a:solidFill>
              </a:rPr>
              <a:t> pour les jeunes ayant leur 17 ans pendant cette période</a:t>
            </a:r>
            <a:endParaRPr sz="1333" b="1" dirty="0">
              <a:solidFill>
                <a:schemeClr val="lt1"/>
              </a:solidFill>
            </a:endParaRPr>
          </a:p>
        </p:txBody>
      </p:sp>
      <p:sp>
        <p:nvSpPr>
          <p:cNvPr id="306" name="Google Shape;306;p50"/>
          <p:cNvSpPr/>
          <p:nvPr/>
        </p:nvSpPr>
        <p:spPr>
          <a:xfrm>
            <a:off x="2586100" y="3480775"/>
            <a:ext cx="6678000" cy="4503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000"/>
            </a:pPr>
            <a:r>
              <a:rPr lang="fr" sz="1333" b="1" dirty="0">
                <a:solidFill>
                  <a:schemeClr val="lt1"/>
                </a:solidFill>
              </a:rPr>
              <a:t>Cumul </a:t>
            </a:r>
            <a:r>
              <a:rPr lang="fr-FR" sz="1333" b="1" dirty="0">
                <a:solidFill>
                  <a:schemeClr val="lt1"/>
                </a:solidFill>
              </a:rPr>
              <a:t>de crédits</a:t>
            </a:r>
            <a:r>
              <a:rPr lang="fr" sz="1333" b="1" dirty="0">
                <a:solidFill>
                  <a:schemeClr val="lt1"/>
                </a:solidFill>
              </a:rPr>
              <a:t> pour les jeunes ayant leur 16 ans pendant cette période</a:t>
            </a:r>
            <a:endParaRPr sz="1333" b="1" dirty="0">
              <a:solidFill>
                <a:schemeClr val="lt1"/>
              </a:solidFill>
            </a:endParaRPr>
          </a:p>
        </p:txBody>
      </p:sp>
      <p:sp>
        <p:nvSpPr>
          <p:cNvPr id="309" name="Google Shape;309;p50"/>
          <p:cNvSpPr txBox="1"/>
          <p:nvPr/>
        </p:nvSpPr>
        <p:spPr>
          <a:xfrm>
            <a:off x="4775700" y="1376434"/>
            <a:ext cx="52032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SzPts val="1100"/>
            </a:pPr>
            <a:r>
              <a:rPr lang="fr" sz="1467" b="1">
                <a:latin typeface="Montserrat"/>
                <a:ea typeface="Montserrat"/>
                <a:cs typeface="Montserrat"/>
                <a:sym typeface="Montserrat"/>
              </a:rPr>
              <a:t>Ouverture opérationnelle du service</a:t>
            </a:r>
            <a:endParaRPr sz="1467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50"/>
          <p:cNvSpPr/>
          <p:nvPr/>
        </p:nvSpPr>
        <p:spPr>
          <a:xfrm>
            <a:off x="2623901" y="2040801"/>
            <a:ext cx="2197500" cy="4503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700"/>
            </a:pPr>
            <a:endParaRPr sz="933" b="1" dirty="0">
              <a:solidFill>
                <a:schemeClr val="lt1"/>
              </a:solidFill>
            </a:endParaRPr>
          </a:p>
        </p:txBody>
      </p:sp>
      <p:sp>
        <p:nvSpPr>
          <p:cNvPr id="311" name="Google Shape;311;p50"/>
          <p:cNvSpPr txBox="1"/>
          <p:nvPr/>
        </p:nvSpPr>
        <p:spPr>
          <a:xfrm>
            <a:off x="2586100" y="4893533"/>
            <a:ext cx="13668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SzPts val="1200"/>
            </a:pPr>
            <a:r>
              <a:rPr lang="fr" sz="1600">
                <a:latin typeface="Montserrat"/>
                <a:ea typeface="Montserrat"/>
                <a:cs typeface="Montserrat"/>
                <a:sym typeface="Montserrat"/>
              </a:rPr>
              <a:t>3 janvier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50"/>
          <p:cNvSpPr txBox="1"/>
          <p:nvPr/>
        </p:nvSpPr>
        <p:spPr>
          <a:xfrm>
            <a:off x="263467" y="5512601"/>
            <a:ext cx="11387100" cy="1149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SzPts val="1100"/>
            </a:pPr>
            <a:r>
              <a:rPr lang="fr" sz="1467" dirty="0">
                <a:latin typeface="Montserrat"/>
                <a:ea typeface="Montserrat"/>
                <a:cs typeface="Montserrat"/>
                <a:sym typeface="Montserrat"/>
              </a:rPr>
              <a:t>Ex : un jeune ayant eu ses 17 ans le 15 janvier sera crédité de 30€ + 30€. En effet :</a:t>
            </a:r>
            <a:endParaRPr sz="1467" dirty="0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97923">
              <a:buSzPts val="1100"/>
              <a:buFont typeface="Montserrat"/>
              <a:buChar char="-"/>
            </a:pPr>
            <a:r>
              <a:rPr lang="fr" sz="1467" dirty="0">
                <a:latin typeface="Montserrat"/>
                <a:ea typeface="Montserrat"/>
                <a:cs typeface="Montserrat"/>
                <a:sym typeface="Montserrat"/>
              </a:rPr>
              <a:t>il avait le droit à 30€ pour ces 16 ans qu’il aurait pu demander entre le 10 et le 15 janvier alors que le service ne lui était pas ouvert</a:t>
            </a:r>
            <a:endParaRPr sz="1467" dirty="0">
              <a:latin typeface="Montserrat"/>
              <a:ea typeface="Montserrat"/>
              <a:cs typeface="Montserrat"/>
              <a:sym typeface="Montserrat"/>
            </a:endParaRPr>
          </a:p>
          <a:p>
            <a:pPr marL="609585" indent="-397923">
              <a:buSzPts val="1100"/>
              <a:buFont typeface="Montserrat"/>
              <a:buChar char="-"/>
            </a:pPr>
            <a:r>
              <a:rPr lang="fr" sz="1467" dirty="0">
                <a:latin typeface="Montserrat"/>
                <a:ea typeface="Montserrat"/>
                <a:cs typeface="Montserrat"/>
                <a:sym typeface="Montserrat"/>
              </a:rPr>
              <a:t>il a le droit à 30€ du fait de ces 17 ans au 15 janvier</a:t>
            </a:r>
            <a:endParaRPr sz="1467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3" name="Google Shape;313;p50"/>
          <p:cNvCxnSpPr/>
          <p:nvPr/>
        </p:nvCxnSpPr>
        <p:spPr>
          <a:xfrm>
            <a:off x="2586100" y="1581634"/>
            <a:ext cx="0" cy="3544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4" name="Google Shape;314;p50"/>
          <p:cNvSpPr txBox="1"/>
          <p:nvPr/>
        </p:nvSpPr>
        <p:spPr>
          <a:xfrm>
            <a:off x="429260" y="245315"/>
            <a:ext cx="11233200" cy="1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2600"/>
            </a:pPr>
            <a:r>
              <a:rPr lang="fr" sz="2933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Calendrier et Lissage progressif </a:t>
            </a:r>
            <a:endParaRPr sz="2933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Clr>
                <a:schemeClr val="dk1"/>
              </a:buClr>
              <a:buSzPts val="2600"/>
            </a:pPr>
            <a:r>
              <a:rPr lang="fr" sz="2933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l’ouverture individuelle</a:t>
            </a:r>
            <a:endParaRPr sz="2933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50"/>
          <p:cNvSpPr/>
          <p:nvPr/>
        </p:nvSpPr>
        <p:spPr>
          <a:xfrm>
            <a:off x="429251" y="1562775"/>
            <a:ext cx="1825800" cy="3091500"/>
          </a:xfrm>
          <a:prstGeom prst="roundRect">
            <a:avLst>
              <a:gd name="adj" fmla="val 16667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000"/>
            </a:pPr>
            <a:r>
              <a:rPr lang="fr" sz="1333" b="1" dirty="0">
                <a:solidFill>
                  <a:schemeClr val="lt1"/>
                </a:solidFill>
              </a:rPr>
              <a:t>Distribution par les établissements scolaire</a:t>
            </a:r>
            <a:r>
              <a:rPr lang="fr-FR" sz="1333" b="1" dirty="0">
                <a:solidFill>
                  <a:schemeClr val="lt1"/>
                </a:solidFill>
              </a:rPr>
              <a:t>s</a:t>
            </a:r>
            <a:r>
              <a:rPr lang="fr" sz="1333" b="1" dirty="0">
                <a:solidFill>
                  <a:schemeClr val="lt1"/>
                </a:solidFill>
              </a:rPr>
              <a:t> des identifiants EDUCONNECT</a:t>
            </a:r>
            <a:endParaRPr sz="1333" b="1" dirty="0">
              <a:solidFill>
                <a:schemeClr val="lt1"/>
              </a:solidFill>
            </a:endParaRPr>
          </a:p>
          <a:p>
            <a:pPr algn="ctr">
              <a:buSzPts val="1000"/>
            </a:pPr>
            <a:r>
              <a:rPr lang="fr" sz="1333" b="1" dirty="0">
                <a:solidFill>
                  <a:schemeClr val="lt1"/>
                </a:solidFill>
              </a:rPr>
              <a:t>et </a:t>
            </a:r>
          </a:p>
          <a:p>
            <a:pPr algn="ctr">
              <a:buSzPts val="1000"/>
            </a:pPr>
            <a:r>
              <a:rPr lang="fr" sz="1333" b="1" dirty="0">
                <a:solidFill>
                  <a:schemeClr val="lt1"/>
                </a:solidFill>
              </a:rPr>
              <a:t>activation des comptes EDUCONNECT</a:t>
            </a:r>
            <a:endParaRPr sz="1333" b="1" dirty="0">
              <a:solidFill>
                <a:schemeClr val="lt1"/>
              </a:solidFill>
            </a:endParaRPr>
          </a:p>
          <a:p>
            <a:pPr algn="ctr">
              <a:buSzPts val="1000"/>
            </a:pPr>
            <a:r>
              <a:rPr lang="fr" sz="1333" b="1" dirty="0">
                <a:solidFill>
                  <a:schemeClr val="lt1"/>
                </a:solidFill>
              </a:rPr>
              <a:t>par</a:t>
            </a:r>
            <a:endParaRPr sz="1333" b="1" dirty="0">
              <a:solidFill>
                <a:schemeClr val="lt1"/>
              </a:solidFill>
            </a:endParaRPr>
          </a:p>
          <a:p>
            <a:pPr algn="ctr">
              <a:buSzPts val="1000"/>
            </a:pPr>
            <a:r>
              <a:rPr lang="fr" sz="1333" b="1" dirty="0">
                <a:solidFill>
                  <a:schemeClr val="lt1"/>
                </a:solidFill>
              </a:rPr>
              <a:t>les élèves</a:t>
            </a:r>
            <a:endParaRPr sz="1333" b="1" dirty="0">
              <a:solidFill>
                <a:schemeClr val="lt1"/>
              </a:solidFill>
            </a:endParaRPr>
          </a:p>
        </p:txBody>
      </p:sp>
      <p:cxnSp>
        <p:nvCxnSpPr>
          <p:cNvPr id="316" name="Google Shape;316;p50"/>
          <p:cNvCxnSpPr/>
          <p:nvPr/>
        </p:nvCxnSpPr>
        <p:spPr>
          <a:xfrm>
            <a:off x="2275125" y="1581634"/>
            <a:ext cx="0" cy="3544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7" name="Google Shape;317;p50"/>
          <p:cNvCxnSpPr/>
          <p:nvPr/>
        </p:nvCxnSpPr>
        <p:spPr>
          <a:xfrm>
            <a:off x="419575" y="1581634"/>
            <a:ext cx="0" cy="3544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8" name="Google Shape;318;p50"/>
          <p:cNvSpPr txBox="1"/>
          <p:nvPr/>
        </p:nvSpPr>
        <p:spPr>
          <a:xfrm>
            <a:off x="557557" y="4905235"/>
            <a:ext cx="1596355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SzPts val="1200"/>
            </a:pPr>
            <a:r>
              <a:rPr lang="fr-FR" sz="1600" dirty="0">
                <a:latin typeface="Montserrat"/>
                <a:ea typeface="Montserrat"/>
                <a:cs typeface="Montserrat"/>
                <a:sym typeface="Montserrat"/>
              </a:rPr>
              <a:t>Avant le 18/12</a:t>
            </a: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43524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800"/>
            </a:pPr>
            <a:fld id="{00000000-1234-1234-1234-123412341234}" type="slidenum">
              <a:rPr lang="fr"/>
              <a:pPr>
                <a:buSzPts val="800"/>
              </a:pPr>
              <a:t>7</a:t>
            </a:fld>
            <a:endParaRPr/>
          </a:p>
        </p:txBody>
      </p:sp>
      <p:sp>
        <p:nvSpPr>
          <p:cNvPr id="4" name="Google Shape;258;gf36e39d9c3_0_834"/>
          <p:cNvSpPr/>
          <p:nvPr/>
        </p:nvSpPr>
        <p:spPr>
          <a:xfrm>
            <a:off x="3445500" y="0"/>
            <a:ext cx="9945600" cy="6868500"/>
          </a:xfrm>
          <a:prstGeom prst="roundRect">
            <a:avLst>
              <a:gd name="adj" fmla="val 535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51"/>
          <p:cNvSpPr txBox="1">
            <a:spLocks noGrp="1"/>
          </p:cNvSpPr>
          <p:nvPr>
            <p:ph type="title" idx="4294967295"/>
          </p:nvPr>
        </p:nvSpPr>
        <p:spPr>
          <a:xfrm>
            <a:off x="3632000" y="2349812"/>
            <a:ext cx="85600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SzPts val="2500"/>
            </a:pPr>
            <a:r>
              <a:rPr lang="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Les chefs d’établissement  distribuent aux élèves</a:t>
            </a:r>
            <a:br>
              <a:rPr lang="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les identifiants EDUCONNECT </a:t>
            </a:r>
            <a:r>
              <a:rPr lang="fr-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avant le 18/12</a:t>
            </a:r>
            <a:endParaRPr sz="3867" b="1" dirty="0">
              <a:solidFill>
                <a:srgbClr val="900F7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257;gf36e39d9c3_0_834"/>
          <p:cNvSpPr txBox="1">
            <a:spLocks/>
          </p:cNvSpPr>
          <p:nvPr/>
        </p:nvSpPr>
        <p:spPr>
          <a:xfrm>
            <a:off x="242100" y="308325"/>
            <a:ext cx="3203400" cy="6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8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EDUCONNECT</a:t>
            </a:r>
          </a:p>
          <a:p>
            <a:endParaRPr lang="fr-FR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9582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SzPts val="900"/>
            </a:pPr>
            <a:fld id="{00000000-1234-1234-1234-123412341234}" type="slidenum">
              <a:rPr lang="fr"/>
              <a:pPr>
                <a:buSzPts val="900"/>
              </a:pPr>
              <a:t>8</a:t>
            </a:fld>
            <a:endParaRPr/>
          </a:p>
        </p:txBody>
      </p:sp>
      <p:sp>
        <p:nvSpPr>
          <p:cNvPr id="353" name="Google Shape;353;p55"/>
          <p:cNvSpPr txBox="1">
            <a:spLocks noGrp="1"/>
          </p:cNvSpPr>
          <p:nvPr>
            <p:ph type="title" idx="4294967295"/>
          </p:nvPr>
        </p:nvSpPr>
        <p:spPr>
          <a:xfrm>
            <a:off x="457200" y="754363"/>
            <a:ext cx="11360150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SzPts val="3300"/>
            </a:pPr>
            <a:r>
              <a:rPr lang="fr-FR" sz="3200" b="1" dirty="0">
                <a:latin typeface="Montserrat" panose="020B0604020202020204" charset="0"/>
              </a:rPr>
              <a:t>Les identifiants sont édités et peuvent être distribués</a:t>
            </a:r>
            <a:endParaRPr sz="3200" b="1" dirty="0">
              <a:latin typeface="Montserrat" panose="020B0604020202020204" charset="0"/>
            </a:endParaRPr>
          </a:p>
        </p:txBody>
      </p:sp>
      <p:sp>
        <p:nvSpPr>
          <p:cNvPr id="363" name="Google Shape;363;p55"/>
          <p:cNvSpPr txBox="1"/>
          <p:nvPr/>
        </p:nvSpPr>
        <p:spPr>
          <a:xfrm>
            <a:off x="2982027" y="1517951"/>
            <a:ext cx="6634672" cy="468412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>
              <a:lnSpc>
                <a:spcPct val="125000"/>
              </a:lnSpc>
            </a:pPr>
            <a:r>
              <a:rPr lang="fr" sz="1467" dirty="0">
                <a:latin typeface="Montserrat" panose="020B0604020202020204" charset="0"/>
              </a:rPr>
              <a:t>Bonjour Prénom NOM,</a:t>
            </a:r>
            <a:endParaRPr sz="1467" dirty="0">
              <a:latin typeface="Montserrat" panose="020B0604020202020204" charset="0"/>
            </a:endParaRPr>
          </a:p>
          <a:p>
            <a:pPr>
              <a:lnSpc>
                <a:spcPct val="125000"/>
              </a:lnSpc>
              <a:spcBef>
                <a:spcPts val="800"/>
              </a:spcBef>
            </a:pPr>
            <a:r>
              <a:rPr lang="fr" sz="1467" dirty="0">
                <a:latin typeface="Montserrat" panose="020B0604020202020204" charset="0"/>
              </a:rPr>
              <a:t>L’établissement scolaire XXX met à votre disposition un compte  « EduConnect » .</a:t>
            </a:r>
            <a:endParaRPr sz="1467" dirty="0">
              <a:latin typeface="Montserrat" panose="020B0604020202020204" charset="0"/>
            </a:endParaRPr>
          </a:p>
          <a:p>
            <a:pPr>
              <a:lnSpc>
                <a:spcPct val="125000"/>
              </a:lnSpc>
              <a:spcBef>
                <a:spcPts val="800"/>
              </a:spcBef>
            </a:pPr>
            <a:r>
              <a:rPr lang="fr" sz="1467" dirty="0">
                <a:latin typeface="Montserrat" panose="020B0604020202020204" charset="0"/>
              </a:rPr>
              <a:t>… </a:t>
            </a:r>
            <a:endParaRPr sz="1467" dirty="0">
              <a:latin typeface="Montserrat" panose="020B0604020202020204" charset="0"/>
            </a:endParaRPr>
          </a:p>
          <a:p>
            <a:pPr>
              <a:lnSpc>
                <a:spcPct val="125000"/>
              </a:lnSpc>
              <a:spcBef>
                <a:spcPts val="800"/>
              </a:spcBef>
            </a:pPr>
            <a:r>
              <a:rPr lang="fr" sz="1467" dirty="0">
                <a:latin typeface="Montserrat" panose="020B0604020202020204" charset="0"/>
              </a:rPr>
              <a:t>Pour activer votre compte, allez à l'adresse internet </a:t>
            </a:r>
            <a:r>
              <a:rPr lang="fr-FR" sz="1467" dirty="0">
                <a:latin typeface="Montserrat" panose="020B0604020202020204" charset="0"/>
              </a:rPr>
              <a:t>suivante : </a:t>
            </a:r>
            <a:r>
              <a:rPr lang="fr-FR" sz="1467" dirty="0">
                <a:latin typeface="Montserrat" panose="020B0604020202020204" charset="0"/>
                <a:hlinkClick r:id="rId3"/>
              </a:rPr>
              <a:t>https://moncompte.educonnect.education.gouv.fr</a:t>
            </a:r>
            <a:endParaRPr sz="1467" dirty="0">
              <a:latin typeface="Montserrat" panose="020B0604020202020204" charset="0"/>
            </a:endParaRPr>
          </a:p>
          <a:p>
            <a:pPr>
              <a:lnSpc>
                <a:spcPct val="125000"/>
              </a:lnSpc>
              <a:spcBef>
                <a:spcPts val="800"/>
              </a:spcBef>
            </a:pPr>
            <a:r>
              <a:rPr lang="fr" sz="1467" dirty="0">
                <a:latin typeface="Montserrat" panose="020B0604020202020204" charset="0"/>
              </a:rPr>
              <a:t>Sur la page de connexion EduConnect, renseignez les identifiant et mot de passe ci-dessous.</a:t>
            </a:r>
            <a:endParaRPr sz="1467" dirty="0">
              <a:latin typeface="Montserrat" panose="020B0604020202020204" charset="0"/>
            </a:endParaRPr>
          </a:p>
          <a:p>
            <a:pPr>
              <a:lnSpc>
                <a:spcPct val="125000"/>
              </a:lnSpc>
              <a:spcBef>
                <a:spcPts val="800"/>
              </a:spcBef>
            </a:pPr>
            <a:r>
              <a:rPr lang="fr" sz="1467" dirty="0">
                <a:latin typeface="Montserrat" panose="020B0604020202020204" charset="0"/>
              </a:rPr>
              <a:t> </a:t>
            </a:r>
            <a:endParaRPr sz="1467" dirty="0">
              <a:latin typeface="Montserrat" panose="020B0604020202020204" charset="0"/>
            </a:endParaRPr>
          </a:p>
          <a:p>
            <a:pPr>
              <a:lnSpc>
                <a:spcPct val="125000"/>
              </a:lnSpc>
              <a:spcBef>
                <a:spcPts val="800"/>
              </a:spcBef>
            </a:pPr>
            <a:r>
              <a:rPr lang="fr" sz="1467" dirty="0">
                <a:latin typeface="Montserrat" panose="020B0604020202020204" charset="0"/>
              </a:rPr>
              <a:t>                     </a:t>
            </a:r>
            <a:r>
              <a:rPr lang="fr" sz="1467" b="1" dirty="0">
                <a:latin typeface="Montserrat" panose="020B0604020202020204" charset="0"/>
              </a:rPr>
              <a:t>Compte EduConnect :</a:t>
            </a:r>
            <a:endParaRPr sz="1467" dirty="0">
              <a:latin typeface="Montserrat" panose="020B0604020202020204" charset="0"/>
            </a:endParaRPr>
          </a:p>
          <a:p>
            <a:pPr>
              <a:lnSpc>
                <a:spcPct val="125000"/>
              </a:lnSpc>
              <a:spcBef>
                <a:spcPts val="800"/>
              </a:spcBef>
            </a:pPr>
            <a:r>
              <a:rPr lang="fr" sz="1467" b="1" dirty="0">
                <a:latin typeface="Montserrat" panose="020B0604020202020204" charset="0"/>
              </a:rPr>
              <a:t>                     Identifiant :</a:t>
            </a:r>
            <a:r>
              <a:rPr lang="fr" sz="1467" dirty="0">
                <a:latin typeface="Montserrat" panose="020B0604020202020204" charset="0"/>
              </a:rPr>
              <a:t> P.NOM12</a:t>
            </a:r>
            <a:endParaRPr sz="1467" dirty="0">
              <a:latin typeface="Montserrat" panose="020B0604020202020204" charset="0"/>
            </a:endParaRPr>
          </a:p>
          <a:p>
            <a:pPr>
              <a:lnSpc>
                <a:spcPct val="125000"/>
              </a:lnSpc>
              <a:spcBef>
                <a:spcPts val="800"/>
              </a:spcBef>
            </a:pPr>
            <a:r>
              <a:rPr lang="fr" sz="1467" dirty="0">
                <a:latin typeface="Montserrat" panose="020B0604020202020204" charset="0"/>
              </a:rPr>
              <a:t>                       </a:t>
            </a:r>
            <a:r>
              <a:rPr lang="fr" sz="1467" b="1" dirty="0">
                <a:latin typeface="Montserrat" panose="020B0604020202020204" charset="0"/>
              </a:rPr>
              <a:t>Mot de passe provisoire :</a:t>
            </a:r>
            <a:r>
              <a:rPr lang="fr" sz="1467" dirty="0">
                <a:latin typeface="Montserrat" panose="020B0604020202020204" charset="0"/>
              </a:rPr>
              <a:t> VUXBD2F</a:t>
            </a:r>
            <a:endParaRPr sz="1467" dirty="0">
              <a:latin typeface="Montserrat" panose="020B0604020202020204" charset="0"/>
            </a:endParaRPr>
          </a:p>
          <a:p>
            <a:pPr>
              <a:lnSpc>
                <a:spcPct val="125000"/>
              </a:lnSpc>
              <a:spcBef>
                <a:spcPts val="800"/>
              </a:spcBef>
            </a:pPr>
            <a:r>
              <a:rPr lang="fr" sz="1467" dirty="0">
                <a:latin typeface="Montserrat" panose="020B0604020202020204" charset="0"/>
              </a:rPr>
              <a:t> </a:t>
            </a:r>
            <a:endParaRPr sz="1467" dirty="0">
              <a:latin typeface="Montserrat" panose="020B0604020202020204" charset="0"/>
            </a:endParaRPr>
          </a:p>
        </p:txBody>
      </p:sp>
      <p:sp>
        <p:nvSpPr>
          <p:cNvPr id="364" name="Google Shape;364;p55"/>
          <p:cNvSpPr/>
          <p:nvPr/>
        </p:nvSpPr>
        <p:spPr>
          <a:xfrm>
            <a:off x="3977694" y="5051833"/>
            <a:ext cx="3827200" cy="864096"/>
          </a:xfrm>
          <a:prstGeom prst="rect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583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800"/>
            </a:pPr>
            <a:fld id="{00000000-1234-1234-1234-123412341234}" type="slidenum">
              <a:rPr lang="fr"/>
              <a:pPr>
                <a:buSzPts val="800"/>
              </a:pPr>
              <a:t>9</a:t>
            </a:fld>
            <a:endParaRPr/>
          </a:p>
        </p:txBody>
      </p:sp>
      <p:sp>
        <p:nvSpPr>
          <p:cNvPr id="4" name="Google Shape;258;gf36e39d9c3_0_834"/>
          <p:cNvSpPr/>
          <p:nvPr/>
        </p:nvSpPr>
        <p:spPr>
          <a:xfrm>
            <a:off x="3198365" y="-10500"/>
            <a:ext cx="9945600" cy="6868500"/>
          </a:xfrm>
          <a:prstGeom prst="roundRect">
            <a:avLst>
              <a:gd name="adj" fmla="val 535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257;gf36e39d9c3_0_834"/>
          <p:cNvSpPr txBox="1">
            <a:spLocks/>
          </p:cNvSpPr>
          <p:nvPr/>
        </p:nvSpPr>
        <p:spPr>
          <a:xfrm>
            <a:off x="242100" y="308325"/>
            <a:ext cx="3203400" cy="6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8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EDUCONNECT</a:t>
            </a:r>
          </a:p>
          <a:p>
            <a:endParaRPr lang="fr-FR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346;p54"/>
          <p:cNvSpPr txBox="1">
            <a:spLocks/>
          </p:cNvSpPr>
          <p:nvPr/>
        </p:nvSpPr>
        <p:spPr>
          <a:xfrm>
            <a:off x="3198365" y="473115"/>
            <a:ext cx="8688835" cy="596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2500"/>
            </a:pPr>
            <a:r>
              <a:rPr lang="fr-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Les élèves activent </a:t>
            </a:r>
            <a:br>
              <a:rPr lang="fr-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-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les comptes EDUCONNECT</a:t>
            </a:r>
            <a:br>
              <a:rPr lang="fr-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fr-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-FR" sz="3867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Pour permettre à tous les élèves d’activer leur compte, il est conseillé de faire la manipulation avec eux en salle informatique dans l’établissement, après une sensibilisation à l’intérêt du </a:t>
            </a:r>
            <a:r>
              <a:rPr lang="fr-FR" sz="3867" dirty="0" err="1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pass</a:t>
            </a:r>
            <a:r>
              <a:rPr lang="fr-FR" sz="3867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 Culture</a:t>
            </a:r>
          </a:p>
        </p:txBody>
      </p:sp>
    </p:spTree>
    <p:extLst>
      <p:ext uri="{BB962C8B-B14F-4D97-AF65-F5344CB8AC3E}">
        <p14:creationId xmlns:p14="http://schemas.microsoft.com/office/powerpoint/2010/main" val="23032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/>
          <p:cNvSpPr txBox="1">
            <a:spLocks noGrp="1"/>
          </p:cNvSpPr>
          <p:nvPr>
            <p:ph type="title" idx="4294967295"/>
          </p:nvPr>
        </p:nvSpPr>
        <p:spPr>
          <a:xfrm>
            <a:off x="422420" y="394836"/>
            <a:ext cx="9178780" cy="763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rmAutofit/>
          </a:bodyPr>
          <a:lstStyle/>
          <a:p>
            <a:pPr>
              <a:lnSpc>
                <a:spcPct val="90000"/>
              </a:lnSpc>
              <a:buSzPts val="3300"/>
            </a:pPr>
            <a:r>
              <a:rPr lang="fr" sz="3200" b="1" dirty="0">
                <a:latin typeface="Montserrat" panose="020B0604020202020204" charset="0"/>
              </a:rPr>
              <a:t>Parcours d’activation sur EDUCONNECT</a:t>
            </a:r>
            <a:endParaRPr sz="3200" b="1" dirty="0">
              <a:latin typeface="Montserrat" panose="020B0604020202020204" charset="0"/>
            </a:endParaRPr>
          </a:p>
        </p:txBody>
      </p:sp>
      <p:sp>
        <p:nvSpPr>
          <p:cNvPr id="380" name="Google Shape;380;p56"/>
          <p:cNvSpPr txBox="1">
            <a:spLocks noGrp="1"/>
          </p:cNvSpPr>
          <p:nvPr>
            <p:ph type="body" idx="4294967295"/>
          </p:nvPr>
        </p:nvSpPr>
        <p:spPr>
          <a:xfrm>
            <a:off x="0" y="1536700"/>
            <a:ext cx="11360150" cy="455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457189" indent="-220128">
              <a:lnSpc>
                <a:spcPct val="90000"/>
              </a:lnSpc>
              <a:spcBef>
                <a:spcPts val="1067"/>
              </a:spcBef>
              <a:buSzPts val="2100"/>
              <a:buNone/>
            </a:pPr>
            <a:endParaRPr sz="1200" dirty="0"/>
          </a:p>
          <a:p>
            <a:pPr marL="457189" indent="-220128">
              <a:lnSpc>
                <a:spcPct val="90000"/>
              </a:lnSpc>
              <a:spcBef>
                <a:spcPts val="1067"/>
              </a:spcBef>
              <a:buSzPts val="2100"/>
              <a:buNone/>
            </a:pPr>
            <a:endParaRPr sz="1200" dirty="0"/>
          </a:p>
          <a:p>
            <a:pPr marL="457189" indent="-220128">
              <a:lnSpc>
                <a:spcPct val="90000"/>
              </a:lnSpc>
              <a:spcBef>
                <a:spcPts val="1067"/>
              </a:spcBef>
              <a:buSzPts val="2100"/>
              <a:buNone/>
            </a:pPr>
            <a:endParaRPr sz="1200" dirty="0"/>
          </a:p>
        </p:txBody>
      </p:sp>
      <p:pic>
        <p:nvPicPr>
          <p:cNvPr id="381" name="Google Shape;381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996" y="1452671"/>
            <a:ext cx="3966619" cy="2967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56"/>
          <p:cNvPicPr preferRelativeResize="0"/>
          <p:nvPr/>
        </p:nvPicPr>
        <p:blipFill rotWithShape="1">
          <a:blip r:embed="rId4">
            <a:alphaModFix/>
          </a:blip>
          <a:srcRect r="40977" b="17087"/>
          <a:stretch/>
        </p:blipFill>
        <p:spPr>
          <a:xfrm>
            <a:off x="5272465" y="1477003"/>
            <a:ext cx="3646675" cy="2881496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56"/>
          <p:cNvSpPr/>
          <p:nvPr/>
        </p:nvSpPr>
        <p:spPr>
          <a:xfrm>
            <a:off x="815648" y="4808219"/>
            <a:ext cx="3222953" cy="664179"/>
          </a:xfrm>
          <a:prstGeom prst="rect">
            <a:avLst/>
          </a:prstGeom>
          <a:solidFill>
            <a:srgbClr val="EDEDED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fr" sz="1467" dirty="0">
                <a:solidFill>
                  <a:schemeClr val="dk1"/>
                </a:solidFill>
              </a:rPr>
              <a:t>Choisir un nouveau mot de passe</a:t>
            </a:r>
          </a:p>
          <a:p>
            <a:pPr algn="ctr"/>
            <a:r>
              <a:rPr lang="fr" sz="1467" dirty="0">
                <a:solidFill>
                  <a:schemeClr val="dk1"/>
                </a:solidFill>
              </a:rPr>
              <a:t>C’est une action de sécurisation du compte.</a:t>
            </a:r>
            <a:endParaRPr sz="1467" dirty="0"/>
          </a:p>
        </p:txBody>
      </p:sp>
      <p:sp>
        <p:nvSpPr>
          <p:cNvPr id="384" name="Google Shape;384;p56"/>
          <p:cNvSpPr/>
          <p:nvPr/>
        </p:nvSpPr>
        <p:spPr>
          <a:xfrm>
            <a:off x="479992" y="1968170"/>
            <a:ext cx="3904197" cy="1915681"/>
          </a:xfrm>
          <a:prstGeom prst="rect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cxnSp>
        <p:nvCxnSpPr>
          <p:cNvPr id="385" name="Google Shape;385;p56"/>
          <p:cNvCxnSpPr>
            <a:stCxn id="383" idx="0"/>
            <a:endCxn id="384" idx="2"/>
          </p:cNvCxnSpPr>
          <p:nvPr/>
        </p:nvCxnSpPr>
        <p:spPr>
          <a:xfrm flipV="1">
            <a:off x="2427125" y="3883851"/>
            <a:ext cx="4967" cy="924368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6" name="Google Shape;386;p56"/>
          <p:cNvCxnSpPr/>
          <p:nvPr/>
        </p:nvCxnSpPr>
        <p:spPr>
          <a:xfrm rot="10800000" flipH="1">
            <a:off x="4587249" y="2659208"/>
            <a:ext cx="576064" cy="1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7" name="Google Shape;387;p56"/>
          <p:cNvSpPr/>
          <p:nvPr/>
        </p:nvSpPr>
        <p:spPr>
          <a:xfrm>
            <a:off x="9062808" y="1442965"/>
            <a:ext cx="2865033" cy="737896"/>
          </a:xfrm>
          <a:prstGeom prst="rect">
            <a:avLst/>
          </a:prstGeom>
          <a:solidFill>
            <a:srgbClr val="EDEDED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fr" sz="1467" dirty="0">
                <a:solidFill>
                  <a:schemeClr val="dk1"/>
                </a:solidFill>
              </a:rPr>
              <a:t>Confirmer son identité avec sa date de naissance</a:t>
            </a:r>
            <a:endParaRPr sz="1467" dirty="0"/>
          </a:p>
        </p:txBody>
      </p:sp>
      <p:sp>
        <p:nvSpPr>
          <p:cNvPr id="388" name="Google Shape;388;p56"/>
          <p:cNvSpPr/>
          <p:nvPr/>
        </p:nvSpPr>
        <p:spPr>
          <a:xfrm>
            <a:off x="5355231" y="1968170"/>
            <a:ext cx="3515661" cy="975684"/>
          </a:xfrm>
          <a:prstGeom prst="rect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cxnSp>
        <p:nvCxnSpPr>
          <p:cNvPr id="389" name="Google Shape;389;p56"/>
          <p:cNvCxnSpPr>
            <a:stCxn id="387" idx="1"/>
            <a:endCxn id="388" idx="3"/>
          </p:cNvCxnSpPr>
          <p:nvPr/>
        </p:nvCxnSpPr>
        <p:spPr>
          <a:xfrm flipH="1">
            <a:off x="8870892" y="1811913"/>
            <a:ext cx="191916" cy="644099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0" name="Google Shape;390;p56"/>
          <p:cNvSpPr/>
          <p:nvPr/>
        </p:nvSpPr>
        <p:spPr>
          <a:xfrm>
            <a:off x="5355227" y="3026217"/>
            <a:ext cx="3481152" cy="780312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cxnSp>
        <p:nvCxnSpPr>
          <p:cNvPr id="391" name="Google Shape;391;p56"/>
          <p:cNvCxnSpPr>
            <a:stCxn id="392" idx="1"/>
            <a:endCxn id="390" idx="3"/>
          </p:cNvCxnSpPr>
          <p:nvPr/>
        </p:nvCxnSpPr>
        <p:spPr>
          <a:xfrm flipH="1">
            <a:off x="8836379" y="3020339"/>
            <a:ext cx="245844" cy="396034"/>
          </a:xfrm>
          <a:prstGeom prst="straightConnector1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2" name="Google Shape;392;p56"/>
          <p:cNvSpPr/>
          <p:nvPr/>
        </p:nvSpPr>
        <p:spPr>
          <a:xfrm>
            <a:off x="9082223" y="2651391"/>
            <a:ext cx="2845618" cy="737896"/>
          </a:xfrm>
          <a:prstGeom prst="rect">
            <a:avLst/>
          </a:prstGeom>
          <a:solidFill>
            <a:srgbClr val="EDEDED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fr" sz="1467" dirty="0">
                <a:solidFill>
                  <a:schemeClr val="dk1"/>
                </a:solidFill>
              </a:rPr>
              <a:t>Possibilité de renseigner une adresse mail</a:t>
            </a:r>
            <a:endParaRPr sz="1467" dirty="0"/>
          </a:p>
        </p:txBody>
      </p:sp>
      <p:pic>
        <p:nvPicPr>
          <p:cNvPr id="27" name="Google Shape;404;p57"/>
          <p:cNvPicPr preferRelativeResize="0"/>
          <p:nvPr/>
        </p:nvPicPr>
        <p:blipFill rotWithShape="1">
          <a:blip r:embed="rId5">
            <a:alphaModFix/>
          </a:blip>
          <a:srcRect t="20818" b="28854"/>
          <a:stretch/>
        </p:blipFill>
        <p:spPr>
          <a:xfrm>
            <a:off x="5304454" y="4790035"/>
            <a:ext cx="6150687" cy="1803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Google Shape;386;p56"/>
          <p:cNvCxnSpPr/>
          <p:nvPr/>
        </p:nvCxnSpPr>
        <p:spPr>
          <a:xfrm>
            <a:off x="7389717" y="4390917"/>
            <a:ext cx="10151" cy="399119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334464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f967058b71_1_178"/>
          <p:cNvSpPr/>
          <p:nvPr/>
        </p:nvSpPr>
        <p:spPr>
          <a:xfrm>
            <a:off x="222725" y="1322500"/>
            <a:ext cx="11788500" cy="1045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f967058b71_1_178"/>
          <p:cNvSpPr txBox="1">
            <a:spLocks noGrp="1"/>
          </p:cNvSpPr>
          <p:nvPr>
            <p:ph type="sldNum" idx="12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  <p:sp>
        <p:nvSpPr>
          <p:cNvPr id="274" name="Google Shape;274;gf967058b71_1_178"/>
          <p:cNvSpPr txBox="1">
            <a:spLocks noGrp="1"/>
          </p:cNvSpPr>
          <p:nvPr>
            <p:ph type="title" idx="4294967295"/>
          </p:nvPr>
        </p:nvSpPr>
        <p:spPr>
          <a:xfrm>
            <a:off x="447989" y="452669"/>
            <a:ext cx="112332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fr-FR" b="1">
                <a:latin typeface="Montserrat"/>
                <a:ea typeface="Montserrat"/>
                <a:cs typeface="Montserrat"/>
                <a:sym typeface="Montserrat"/>
              </a:rPr>
              <a:t>Accès à l’application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5" name="Google Shape;275;gf967058b71_1_178"/>
          <p:cNvPicPr preferRelativeResize="0"/>
          <p:nvPr/>
        </p:nvPicPr>
        <p:blipFill rotWithShape="1">
          <a:blip r:embed="rId4">
            <a:alphaModFix/>
          </a:blip>
          <a:srcRect r="68015"/>
          <a:stretch/>
        </p:blipFill>
        <p:spPr>
          <a:xfrm>
            <a:off x="929975" y="1433294"/>
            <a:ext cx="1719342" cy="847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f967058b71_1_178"/>
          <p:cNvPicPr preferRelativeResize="0"/>
          <p:nvPr/>
        </p:nvPicPr>
        <p:blipFill rotWithShape="1">
          <a:blip r:embed="rId4">
            <a:alphaModFix/>
          </a:blip>
          <a:srcRect l="31982" r="36031"/>
          <a:stretch/>
        </p:blipFill>
        <p:spPr>
          <a:xfrm>
            <a:off x="2612839" y="1433294"/>
            <a:ext cx="1719342" cy="8474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8" name="Google Shape;278;gf967058b71_1_178"/>
          <p:cNvGrpSpPr/>
          <p:nvPr/>
        </p:nvGrpSpPr>
        <p:grpSpPr>
          <a:xfrm>
            <a:off x="4108694" y="2368290"/>
            <a:ext cx="8083296" cy="4926916"/>
            <a:chOff x="3817250" y="2054938"/>
            <a:chExt cx="9225401" cy="5623049"/>
          </a:xfrm>
        </p:grpSpPr>
        <p:pic>
          <p:nvPicPr>
            <p:cNvPr id="279" name="Google Shape;279;gf967058b71_1_17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817250" y="2054938"/>
              <a:ext cx="9225401" cy="56230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0" name="Google Shape;280;gf967058b71_1_17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075562" y="2917875"/>
              <a:ext cx="6708791" cy="37718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1" name="Google Shape;281;gf967058b71_1_178"/>
          <p:cNvPicPr preferRelativeResize="0"/>
          <p:nvPr/>
        </p:nvPicPr>
        <p:blipFill rotWithShape="1">
          <a:blip r:embed="rId7">
            <a:alphaModFix/>
          </a:blip>
          <a:srcRect b="74480"/>
          <a:stretch/>
        </p:blipFill>
        <p:spPr>
          <a:xfrm>
            <a:off x="1452400" y="3086150"/>
            <a:ext cx="2410250" cy="3771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gf967058b71_1_178"/>
          <p:cNvPicPr preferRelativeResize="0"/>
          <p:nvPr/>
        </p:nvPicPr>
        <p:blipFill rotWithShape="1">
          <a:blip r:embed="rId8">
            <a:alphaModFix/>
          </a:blip>
          <a:srcRect b="32669"/>
          <a:stretch/>
        </p:blipFill>
        <p:spPr>
          <a:xfrm>
            <a:off x="755025" y="3003125"/>
            <a:ext cx="3783975" cy="38548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C90FEA-1F64-41AF-B49F-A6E15C944DBF}"/>
              </a:ext>
            </a:extLst>
          </p:cNvPr>
          <p:cNvSpPr txBox="1"/>
          <p:nvPr/>
        </p:nvSpPr>
        <p:spPr>
          <a:xfrm>
            <a:off x="5468112" y="1600200"/>
            <a:ext cx="549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/>
              <a:t>Via un navigateur internet (Chrome, Firefox, etc.)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2335" y="2891699"/>
            <a:ext cx="4038201" cy="2860096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SzPts val="900"/>
            </a:pPr>
            <a:fld id="{00000000-1234-1234-1234-123412341234}" type="slidenum">
              <a:rPr lang="fr"/>
              <a:pPr>
                <a:buSzPts val="900"/>
              </a:pPr>
              <a:t>12</a:t>
            </a:fld>
            <a:endParaRPr/>
          </a:p>
        </p:txBody>
      </p:sp>
      <p:sp>
        <p:nvSpPr>
          <p:cNvPr id="353" name="Google Shape;353;p55"/>
          <p:cNvSpPr txBox="1">
            <a:spLocks noGrp="1"/>
          </p:cNvSpPr>
          <p:nvPr>
            <p:ph type="title" idx="4294967295"/>
          </p:nvPr>
        </p:nvSpPr>
        <p:spPr>
          <a:xfrm>
            <a:off x="584892" y="466745"/>
            <a:ext cx="11360150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rmAutofit/>
          </a:bodyPr>
          <a:lstStyle/>
          <a:p>
            <a:pPr>
              <a:lnSpc>
                <a:spcPct val="90000"/>
              </a:lnSpc>
              <a:buSzPts val="3300"/>
            </a:pPr>
            <a:r>
              <a:rPr lang="fr-FR" sz="3200" b="1" dirty="0">
                <a:latin typeface="Montserrat" panose="020B0604020202020204" charset="0"/>
              </a:rPr>
              <a:t>L’élève active son compte</a:t>
            </a:r>
            <a:endParaRPr sz="3200" b="1" dirty="0">
              <a:latin typeface="Montserrat" panose="020B0604020202020204" charset="0"/>
            </a:endParaRPr>
          </a:p>
        </p:txBody>
      </p:sp>
      <p:sp>
        <p:nvSpPr>
          <p:cNvPr id="357" name="Google Shape;357;p55"/>
          <p:cNvSpPr txBox="1">
            <a:spLocks noGrp="1"/>
          </p:cNvSpPr>
          <p:nvPr>
            <p:ph type="body" idx="4294967295"/>
          </p:nvPr>
        </p:nvSpPr>
        <p:spPr>
          <a:xfrm>
            <a:off x="302311" y="1475581"/>
            <a:ext cx="11360150" cy="4556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457189" indent="-220128">
              <a:lnSpc>
                <a:spcPct val="90000"/>
              </a:lnSpc>
              <a:spcBef>
                <a:spcPts val="1067"/>
              </a:spcBef>
              <a:buSzPts val="2100"/>
              <a:buNone/>
            </a:pPr>
            <a:r>
              <a:rPr lang="fr-FR" sz="2000" dirty="0">
                <a:latin typeface="Montserrat" panose="020B0604020202020204" charset="0"/>
              </a:rPr>
              <a:t>Il se connecte à l’adresse indiquée lors de la distribution de ses identifiants.</a:t>
            </a:r>
            <a:endParaRPr sz="2000" dirty="0">
              <a:latin typeface="Montserrat" panose="020B0604020202020204" charset="0"/>
            </a:endParaRPr>
          </a:p>
        </p:txBody>
      </p:sp>
      <p:pic>
        <p:nvPicPr>
          <p:cNvPr id="369" name="Google Shape;369;p55"/>
          <p:cNvPicPr preferRelativeResize="0"/>
          <p:nvPr/>
        </p:nvPicPr>
        <p:blipFill rotWithShape="1">
          <a:blip r:embed="rId4">
            <a:alphaModFix/>
          </a:blip>
          <a:srcRect l="42417" t="23217" r="3414" b="27091"/>
          <a:stretch/>
        </p:blipFill>
        <p:spPr>
          <a:xfrm>
            <a:off x="1260479" y="2681554"/>
            <a:ext cx="3175751" cy="1643021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55"/>
          <p:cNvSpPr/>
          <p:nvPr/>
        </p:nvSpPr>
        <p:spPr>
          <a:xfrm>
            <a:off x="2826149" y="3038370"/>
            <a:ext cx="1440160" cy="1152128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  <p:cxnSp>
        <p:nvCxnSpPr>
          <p:cNvPr id="371" name="Google Shape;371;p55"/>
          <p:cNvCxnSpPr>
            <a:stCxn id="370" idx="3"/>
            <a:endCxn id="352" idx="1"/>
          </p:cNvCxnSpPr>
          <p:nvPr/>
        </p:nvCxnSpPr>
        <p:spPr>
          <a:xfrm>
            <a:off x="4266310" y="3614435"/>
            <a:ext cx="1216025" cy="707313"/>
          </a:xfrm>
          <a:prstGeom prst="straightConnector1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220906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"/>
              <a:pPr>
                <a:buClr>
                  <a:srgbClr val="000000"/>
                </a:buClr>
              </a:pPr>
              <a:t>13</a:t>
            </a:fld>
            <a:endParaRPr/>
          </a:p>
        </p:txBody>
      </p:sp>
      <p:sp>
        <p:nvSpPr>
          <p:cNvPr id="281" name="Google Shape;281;p49"/>
          <p:cNvSpPr txBox="1">
            <a:spLocks noGrp="1"/>
          </p:cNvSpPr>
          <p:nvPr>
            <p:ph type="title" idx="4294967295"/>
          </p:nvPr>
        </p:nvSpPr>
        <p:spPr>
          <a:xfrm>
            <a:off x="2304522" y="334993"/>
            <a:ext cx="6921529" cy="48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15000"/>
              </a:lnSpc>
              <a:buSzPts val="2500"/>
            </a:pPr>
            <a:r>
              <a:rPr lang="fr" sz="3467" b="1">
                <a:latin typeface="Montserrat"/>
                <a:ea typeface="Montserrat"/>
                <a:cs typeface="Montserrat"/>
                <a:sym typeface="Montserrat"/>
              </a:rPr>
              <a:t>Éligibilité à l’octroi de crédit</a:t>
            </a:r>
            <a:br>
              <a:rPr lang="fr" sz="3467" b="1">
                <a:latin typeface="Montserrat"/>
                <a:ea typeface="Montserrat"/>
                <a:cs typeface="Montserrat"/>
                <a:sym typeface="Montserrat"/>
              </a:rPr>
            </a:br>
            <a:endParaRPr sz="3467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49"/>
          <p:cNvSpPr txBox="1">
            <a:spLocks noGrp="1"/>
          </p:cNvSpPr>
          <p:nvPr>
            <p:ph type="body" idx="4294967295"/>
          </p:nvPr>
        </p:nvSpPr>
        <p:spPr>
          <a:xfrm>
            <a:off x="224075" y="1715962"/>
            <a:ext cx="2824163" cy="454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84665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fr" sz="1867">
                <a:latin typeface="Montserrat"/>
                <a:ea typeface="Montserrat"/>
                <a:cs typeface="Montserrat"/>
                <a:sym typeface="Montserrat"/>
              </a:rPr>
              <a:t>Les élèves vont télécharger l’application sur leur téléphone portable ou utiliser le site web pass Culture,</a:t>
            </a:r>
            <a:endParaRPr sz="1867"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0">
              <a:lnSpc>
                <a:spcPct val="100000"/>
              </a:lnSpc>
              <a:spcBef>
                <a:spcPts val="0"/>
              </a:spcBef>
              <a:buSzPts val="2100"/>
              <a:buNone/>
            </a:pPr>
            <a:endParaRPr sz="1867">
              <a:latin typeface="Montserrat"/>
              <a:ea typeface="Montserrat"/>
              <a:cs typeface="Montserrat"/>
              <a:sym typeface="Montserrat"/>
            </a:endParaRPr>
          </a:p>
          <a:p>
            <a:pPr marL="84665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fr" sz="1867">
                <a:latin typeface="Montserrat"/>
                <a:ea typeface="Montserrat"/>
                <a:cs typeface="Montserrat"/>
                <a:sym typeface="Montserrat"/>
              </a:rPr>
              <a:t>Ils ouvrent un compte.</a:t>
            </a:r>
            <a:endParaRPr sz="1867"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0">
              <a:lnSpc>
                <a:spcPct val="100000"/>
              </a:lnSpc>
              <a:spcBef>
                <a:spcPts val="0"/>
              </a:spcBef>
              <a:buSzPts val="2100"/>
              <a:buNone/>
            </a:pPr>
            <a:endParaRPr sz="1867">
              <a:latin typeface="Montserrat"/>
              <a:ea typeface="Montserrat"/>
              <a:cs typeface="Montserrat"/>
              <a:sym typeface="Montserrat"/>
            </a:endParaRPr>
          </a:p>
          <a:p>
            <a:pPr marL="84665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fr" sz="1867">
                <a:latin typeface="Montserrat"/>
                <a:ea typeface="Montserrat"/>
                <a:cs typeface="Montserrat"/>
                <a:sym typeface="Montserrat"/>
              </a:rPr>
              <a:t>Ils renseignent leurs identifiants </a:t>
            </a:r>
            <a:r>
              <a:rPr lang="fr" sz="1867" b="1">
                <a:latin typeface="Montserrat"/>
                <a:ea typeface="Montserrat"/>
                <a:cs typeface="Montserrat"/>
                <a:sym typeface="Montserrat"/>
              </a:rPr>
              <a:t>EDUCONNECT pour débloquer leurs crédits.</a:t>
            </a:r>
            <a:endParaRPr sz="1867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3" name="Google Shape;283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3603" y="1609612"/>
            <a:ext cx="2677555" cy="476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26052" y="1635137"/>
            <a:ext cx="2677561" cy="476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9828" y="1609612"/>
            <a:ext cx="2677555" cy="476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9"/>
          <p:cNvPicPr preferRelativeResize="0"/>
          <p:nvPr/>
        </p:nvPicPr>
        <p:blipFill rotWithShape="1">
          <a:blip r:embed="rId5">
            <a:alphaModFix/>
          </a:blip>
          <a:srcRect b="10007"/>
          <a:stretch/>
        </p:blipFill>
        <p:spPr>
          <a:xfrm>
            <a:off x="6247800" y="2148002"/>
            <a:ext cx="2681600" cy="422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9542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f36e39d9c3_0_505"/>
          <p:cNvSpPr txBox="1">
            <a:spLocks noGrp="1"/>
          </p:cNvSpPr>
          <p:nvPr>
            <p:ph type="ctrTitle" idx="4294967295"/>
          </p:nvPr>
        </p:nvSpPr>
        <p:spPr>
          <a:xfrm>
            <a:off x="806250" y="2693250"/>
            <a:ext cx="10579500" cy="147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fr-FR" sz="7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Fonctionnement de la part collective</a:t>
            </a:r>
            <a:endParaRPr sz="19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" name="Google Shape;220;gf36e39d9c3_0_505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9069567" y="3759901"/>
            <a:ext cx="5790000" cy="5737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0022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f36e39d9c3_0_922"/>
          <p:cNvSpPr txBox="1">
            <a:spLocks noGrp="1"/>
          </p:cNvSpPr>
          <p:nvPr>
            <p:ph type="ctrTitle" idx="4294967295"/>
          </p:nvPr>
        </p:nvSpPr>
        <p:spPr>
          <a:xfrm>
            <a:off x="242100" y="308325"/>
            <a:ext cx="3203400" cy="629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 part collective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gf36e39d9c3_0_922"/>
          <p:cNvSpPr/>
          <p:nvPr/>
        </p:nvSpPr>
        <p:spPr>
          <a:xfrm>
            <a:off x="2989650" y="0"/>
            <a:ext cx="10401600" cy="6868500"/>
          </a:xfrm>
          <a:prstGeom prst="roundRect">
            <a:avLst>
              <a:gd name="adj" fmla="val 535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gf36e39d9c3_0_922"/>
          <p:cNvSpPr txBox="1"/>
          <p:nvPr/>
        </p:nvSpPr>
        <p:spPr>
          <a:xfrm>
            <a:off x="3173700" y="228825"/>
            <a:ext cx="9018300" cy="6486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Pourquoi faire ?</a:t>
            </a:r>
            <a:endParaRPr sz="16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</a:pP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part collective du </a:t>
            </a:r>
            <a:r>
              <a:rPr lang="fr-FR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pass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Culture est exclusivement dédiée au financement d’activités d’éducation artistique et culturelle effectuées en groupe et encadrées par des professeurs (cf. article 4-2 du décret)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Comment ? </a:t>
            </a:r>
            <a:endParaRPr sz="16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 permettant, via ADAGE, de proposer aux </a:t>
            </a:r>
            <a:r>
              <a:rPr lang="fr-FR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rédacteurs de projet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réserver des offres collectives proposées par les acteurs culturels </a:t>
            </a:r>
            <a:endParaRPr sz="1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Quoi ?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600" i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Dans un premier temps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uniquement des </a:t>
            </a:r>
            <a:r>
              <a:rPr lang="fr-FR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offres aux montants forfaitaires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-FR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(sorties ou interventions en classe)</a:t>
            </a:r>
            <a:endParaRPr sz="1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600" i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Dans un second temps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et en fonction des retours, le périmètre des offres sera progressivement élargi</a:t>
            </a:r>
          </a:p>
          <a:p>
            <a:pPr marL="12065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6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Combien ?</a:t>
            </a: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fr-FR" sz="1600" baseline="30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ème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et 3</a:t>
            </a:r>
            <a:r>
              <a:rPr lang="fr-FR" sz="1600" baseline="30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ème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: 25€ par élève (</a:t>
            </a:r>
            <a:r>
              <a:rPr lang="fr-FR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16,7 euros 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au 1</a:t>
            </a:r>
            <a:r>
              <a:rPr lang="fr-FR" sz="1600" baseline="30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er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janvier*)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fr-FR" sz="1600" baseline="30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nde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: 30€ par élève (</a:t>
            </a:r>
            <a:r>
              <a:rPr lang="fr-FR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euros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au 1</a:t>
            </a:r>
            <a:r>
              <a:rPr lang="fr-FR" sz="1600" baseline="30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er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janvier*)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fr-FR" sz="1600" baseline="30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ère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et T</a:t>
            </a:r>
            <a:r>
              <a:rPr lang="fr-FR" sz="1600" baseline="30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ale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: 20€ par élève (</a:t>
            </a:r>
            <a:r>
              <a:rPr lang="fr-FR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13,3 euros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au 1</a:t>
            </a:r>
            <a:r>
              <a:rPr lang="fr-FR" sz="1600" baseline="30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er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janvier*)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-FR"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</a:t>
            </a:r>
            <a:r>
              <a:rPr lang="fr-FR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crédit de dépense </a:t>
            </a: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est attribué annuellement à l’EPLE sur la base de ses effectifs. Il n’y a pas de transfert de fonds.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600" b="1" dirty="0">
                <a:solidFill>
                  <a:srgbClr val="320096"/>
                </a:solidFill>
                <a:latin typeface="Montserrat"/>
                <a:ea typeface="Montserrat"/>
                <a:cs typeface="Montserrat"/>
                <a:sym typeface="Montserrat"/>
              </a:rPr>
              <a:t>Quand ?</a:t>
            </a:r>
            <a:endParaRPr sz="1600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début janvier 2022 pour tous les EPLE et les établissements de l’enseignement privé sous contrat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●"/>
            </a:pPr>
            <a:r>
              <a:rPr lang="fr-FR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mars 2022 pour les établissements des ministères des Armées, de l’Agriculture et de la Mer.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3"/>
          <p:cNvSpPr txBox="1"/>
          <p:nvPr/>
        </p:nvSpPr>
        <p:spPr>
          <a:xfrm>
            <a:off x="1344075" y="203962"/>
            <a:ext cx="9018300" cy="11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lnSpc>
                <a:spcPct val="90000"/>
              </a:lnSpc>
              <a:buSzPts val="1600"/>
            </a:pPr>
            <a:endParaRPr sz="2133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2700"/>
            </a:pPr>
            <a:r>
              <a:rPr lang="fr" sz="3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pass Culture part collective</a:t>
            </a:r>
            <a:endParaRPr sz="3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2700"/>
            </a:pPr>
            <a:endParaRPr sz="3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2700"/>
            </a:pPr>
            <a:endParaRPr sz="3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buSzPts val="2700"/>
            </a:pPr>
            <a:endParaRPr sz="3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63"/>
          <p:cNvSpPr txBox="1"/>
          <p:nvPr/>
        </p:nvSpPr>
        <p:spPr>
          <a:xfrm>
            <a:off x="820725" y="1307762"/>
            <a:ext cx="5032500" cy="4873179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>
              <a:spcBef>
                <a:spcPts val="1200"/>
              </a:spcBef>
              <a:buClr>
                <a:schemeClr val="dk1"/>
              </a:buClr>
              <a:buSzPts val="800"/>
            </a:pPr>
            <a:r>
              <a:rPr lang="fr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 qu’il est </a:t>
            </a:r>
            <a:endParaRPr sz="1467" dirty="0"/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-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 plus par rapport aux dispositifs existants : des moyens financiers importants et nouveaux</a:t>
            </a: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 moyen supplémentaire pour atteindre l’objectif de la généralisation et du 100% EAC 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une opportunité d’enrichir et d’initier les projets : les offres pass Culture sont des composantes des projets pédagogiques </a:t>
            </a:r>
            <a:r>
              <a:rPr lang="fr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construits en partenariat</a:t>
            </a: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spcBef>
                <a:spcPts val="1200"/>
              </a:spcBef>
              <a:buClr>
                <a:schemeClr val="dk1"/>
              </a:buClr>
              <a:buSzPts val="800"/>
            </a:pPr>
            <a:r>
              <a:rPr lang="fr" sz="1467" dirty="0"/>
              <a:t> </a:t>
            </a:r>
            <a:endParaRPr sz="1467" dirty="0"/>
          </a:p>
        </p:txBody>
      </p:sp>
      <p:sp>
        <p:nvSpPr>
          <p:cNvPr id="473" name="Google Shape;473;p63"/>
          <p:cNvSpPr txBox="1"/>
          <p:nvPr/>
        </p:nvSpPr>
        <p:spPr>
          <a:xfrm>
            <a:off x="6178255" y="1769426"/>
            <a:ext cx="5032500" cy="3827316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>
              <a:spcBef>
                <a:spcPts val="1200"/>
              </a:spcBef>
              <a:buSzPts val="1500"/>
            </a:pPr>
            <a:r>
              <a:rPr lang="fr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 qu’il n’est pas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-FR" sz="18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 remplacement - il ne se substitue pas aux dispositifs existants (appel à projets ADAGE, dispositifs des collectivités…)</a:t>
            </a: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-FR" sz="18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 offres collectives ne doivent pas être considérées comme simples propositions commerciales. Il appartient aux professeurs d’en apprécier la qualité au regard de leur projet pédagogique.</a:t>
            </a:r>
            <a:endParaRPr sz="1467" dirty="0"/>
          </a:p>
        </p:txBody>
      </p:sp>
    </p:spTree>
    <p:extLst>
      <p:ext uri="{BB962C8B-B14F-4D97-AF65-F5344CB8AC3E}">
        <p14:creationId xmlns:p14="http://schemas.microsoft.com/office/powerpoint/2010/main" val="257766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76"/>
          <p:cNvSpPr txBox="1"/>
          <p:nvPr/>
        </p:nvSpPr>
        <p:spPr>
          <a:xfrm>
            <a:off x="581197" y="1257428"/>
            <a:ext cx="11233200" cy="402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ts val="3360"/>
              </a:lnSpc>
              <a:buClr>
                <a:schemeClr val="dk1"/>
              </a:buClr>
              <a:buSzPts val="2500"/>
            </a:pPr>
            <a:r>
              <a:rPr lang="fr" sz="28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Le chef d’établissement ou directeur d’établissement est </a:t>
            </a:r>
            <a:r>
              <a:rPr lang="fr" sz="28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responsable de la répartition de l’enveloppe allouée </a:t>
            </a:r>
            <a:r>
              <a:rPr lang="fr" sz="28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au titre de la part collective du « pass Culture » au sein de son établissement. </a:t>
            </a:r>
            <a:endParaRPr sz="28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ts val="3360"/>
              </a:lnSpc>
              <a:buClr>
                <a:schemeClr val="dk1"/>
              </a:buClr>
              <a:buSzPts val="2500"/>
            </a:pPr>
            <a:endParaRPr sz="28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ts val="3360"/>
              </a:lnSpc>
              <a:buClr>
                <a:schemeClr val="dk1"/>
              </a:buClr>
              <a:buSzPts val="2500"/>
            </a:pPr>
            <a:r>
              <a:rPr lang="fr" sz="28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Il veille à </a:t>
            </a:r>
            <a:r>
              <a:rPr lang="fr" sz="28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favoriser l’égal accès de tous </a:t>
            </a:r>
            <a:r>
              <a:rPr lang="fr" sz="28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les élèves d’un même niveau scolaire aux activités artistiques et culturelles. </a:t>
            </a:r>
            <a:endParaRPr sz="28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ts val="3360"/>
              </a:lnSpc>
              <a:buClr>
                <a:schemeClr val="dk1"/>
              </a:buClr>
              <a:buSzPts val="2500"/>
            </a:pPr>
            <a:endParaRPr sz="28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ts val="3360"/>
              </a:lnSpc>
              <a:buClr>
                <a:schemeClr val="dk1"/>
              </a:buClr>
              <a:buSzPts val="2500"/>
            </a:pPr>
            <a:r>
              <a:rPr lang="fr" sz="28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Il </a:t>
            </a:r>
            <a:r>
              <a:rPr lang="fr" sz="28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valide les offres </a:t>
            </a:r>
            <a:r>
              <a:rPr lang="fr" sz="28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culturelles proposées par les équipes pédagogiques figurant parmi les offres éligibles.</a:t>
            </a:r>
            <a:endParaRPr sz="28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38062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f36e39d9c3_0_922"/>
          <p:cNvSpPr txBox="1">
            <a:spLocks noGrp="1"/>
          </p:cNvSpPr>
          <p:nvPr>
            <p:ph type="ctrTitle" idx="4294967295"/>
          </p:nvPr>
        </p:nvSpPr>
        <p:spPr>
          <a:xfrm>
            <a:off x="242100" y="308325"/>
            <a:ext cx="3203400" cy="629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 part collective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gf36e39d9c3_0_922"/>
          <p:cNvSpPr/>
          <p:nvPr/>
        </p:nvSpPr>
        <p:spPr>
          <a:xfrm>
            <a:off x="2989650" y="0"/>
            <a:ext cx="10401600" cy="6868500"/>
          </a:xfrm>
          <a:prstGeom prst="roundRect">
            <a:avLst>
              <a:gd name="adj" fmla="val 535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478;p64"/>
          <p:cNvSpPr txBox="1">
            <a:spLocks/>
          </p:cNvSpPr>
          <p:nvPr/>
        </p:nvSpPr>
        <p:spPr>
          <a:xfrm>
            <a:off x="2338488" y="1883215"/>
            <a:ext cx="10579500" cy="3102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67"/>
              </a:spcBef>
              <a:buSzPts val="2800"/>
            </a:pPr>
            <a:r>
              <a:rPr lang="fr-FR" sz="6000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ADAGE :</a:t>
            </a:r>
          </a:p>
          <a:p>
            <a:pPr algn="ctr">
              <a:spcBef>
                <a:spcPts val="667"/>
              </a:spcBef>
              <a:buSzPts val="2800"/>
            </a:pPr>
            <a:r>
              <a:rPr lang="fr-FR" sz="6000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Unique voie d’accès </a:t>
            </a:r>
          </a:p>
          <a:p>
            <a:pPr algn="ctr">
              <a:spcBef>
                <a:spcPts val="667"/>
              </a:spcBef>
              <a:buSzPts val="2800"/>
            </a:pPr>
            <a:r>
              <a:rPr lang="fr-FR" sz="6000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à la part collective</a:t>
            </a:r>
          </a:p>
        </p:txBody>
      </p:sp>
    </p:spTree>
    <p:extLst>
      <p:ext uri="{BB962C8B-B14F-4D97-AF65-F5344CB8AC3E}">
        <p14:creationId xmlns:p14="http://schemas.microsoft.com/office/powerpoint/2010/main" val="2178463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5"/>
          <p:cNvSpPr txBox="1">
            <a:spLocks noGrp="1"/>
          </p:cNvSpPr>
          <p:nvPr>
            <p:ph type="title" idx="4294967295"/>
          </p:nvPr>
        </p:nvSpPr>
        <p:spPr>
          <a:xfrm>
            <a:off x="0" y="593725"/>
            <a:ext cx="11360150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spcBef>
                <a:spcPts val="667"/>
              </a:spcBef>
              <a:buSzPts val="2800"/>
            </a:pPr>
            <a:r>
              <a:rPr lang="fr" sz="7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ADAGE</a:t>
            </a:r>
            <a:endParaRPr sz="1867" b="1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65"/>
          <p:cNvSpPr txBox="1"/>
          <p:nvPr/>
        </p:nvSpPr>
        <p:spPr>
          <a:xfrm>
            <a:off x="799100" y="899667"/>
            <a:ext cx="10680776" cy="2326905"/>
          </a:xfrm>
          <a:prstGeom prst="rect">
            <a:avLst/>
          </a:prstGeom>
          <a:solidFill>
            <a:srgbClr val="E7EFFC"/>
          </a:solidFill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 marL="457189" indent="-313259">
              <a:lnSpc>
                <a:spcPct val="150000"/>
              </a:lnSpc>
              <a:spcBef>
                <a:spcPts val="667"/>
              </a:spcBef>
              <a:buSzPts val="1100"/>
              <a:buFont typeface="Arial"/>
              <a:buChar char="●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Consulter l’ensemble des projets EAC réalisés dans l’établissement scolaire et dans l’académie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13259">
              <a:lnSpc>
                <a:spcPct val="150000"/>
              </a:lnSpc>
              <a:spcBef>
                <a:spcPts val="667"/>
              </a:spcBef>
              <a:buSzPts val="1100"/>
              <a:buFont typeface="Arial"/>
              <a:buChar char="●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Accéder à des ressources pour monter les projets (cartographie de partenaires, contacts, documentation)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13259">
              <a:lnSpc>
                <a:spcPct val="150000"/>
              </a:lnSpc>
              <a:spcBef>
                <a:spcPts val="667"/>
              </a:spcBef>
              <a:buSzPts val="1100"/>
              <a:buFont typeface="Arial"/>
              <a:buChar char="●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Déposer en ligne un dossier de demande de subvention pour des projets EAC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13259">
              <a:lnSpc>
                <a:spcPct val="150000"/>
              </a:lnSpc>
              <a:spcBef>
                <a:spcPts val="667"/>
              </a:spcBef>
              <a:buSzPts val="1100"/>
              <a:buFont typeface="Arial"/>
              <a:buChar char="●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Suivre le parcours EAC de chaque élève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13259">
              <a:lnSpc>
                <a:spcPct val="150000"/>
              </a:lnSpc>
              <a:spcBef>
                <a:spcPts val="667"/>
              </a:spcBef>
              <a:buSzPts val="1100"/>
              <a:buFont typeface="Arial"/>
              <a:buChar char="●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Editer une attestation de parcours EAC pour chaque élève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p65"/>
          <p:cNvSpPr txBox="1"/>
          <p:nvPr/>
        </p:nvSpPr>
        <p:spPr>
          <a:xfrm>
            <a:off x="702088" y="231633"/>
            <a:ext cx="3892200" cy="51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fr" sz="1867" dirty="0">
                <a:solidFill>
                  <a:srgbClr val="5970B5"/>
                </a:solidFill>
                <a:latin typeface="Montserrat" panose="020B0604020202020204" charset="0"/>
              </a:rPr>
              <a:t>Ce que permet déjà ADAGE</a:t>
            </a:r>
            <a:endParaRPr sz="1867" dirty="0">
              <a:solidFill>
                <a:srgbClr val="5970B5"/>
              </a:solidFill>
              <a:latin typeface="Montserrat" panose="020B0604020202020204" charset="0"/>
            </a:endParaRPr>
          </a:p>
        </p:txBody>
      </p:sp>
      <p:pic>
        <p:nvPicPr>
          <p:cNvPr id="487" name="Google Shape;487;p65"/>
          <p:cNvPicPr preferRelativeResize="0"/>
          <p:nvPr/>
        </p:nvPicPr>
        <p:blipFill rotWithShape="1">
          <a:blip r:embed="rId3">
            <a:alphaModFix/>
          </a:blip>
          <a:srcRect t="21364"/>
          <a:stretch/>
        </p:blipFill>
        <p:spPr>
          <a:xfrm>
            <a:off x="799100" y="3316779"/>
            <a:ext cx="10489584" cy="32097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8543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66"/>
          <p:cNvSpPr txBox="1">
            <a:spLocks noGrp="1"/>
          </p:cNvSpPr>
          <p:nvPr>
            <p:ph type="title" idx="4294967295"/>
          </p:nvPr>
        </p:nvSpPr>
        <p:spPr>
          <a:xfrm>
            <a:off x="0" y="593725"/>
            <a:ext cx="11360150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spcBef>
                <a:spcPts val="667"/>
              </a:spcBef>
              <a:buSzPts val="2800"/>
            </a:pPr>
            <a:r>
              <a:rPr lang="fr" sz="7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ADAGE</a:t>
            </a:r>
            <a:endParaRPr sz="1867" b="1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3" name="Google Shape;493;p66"/>
          <p:cNvSpPr txBox="1"/>
          <p:nvPr/>
        </p:nvSpPr>
        <p:spPr>
          <a:xfrm>
            <a:off x="558029" y="289888"/>
            <a:ext cx="8229368" cy="49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>
              <a:lnSpc>
                <a:spcPct val="115000"/>
              </a:lnSpc>
              <a:buSzPts val="1300"/>
            </a:pPr>
            <a:r>
              <a:rPr lang="fr" sz="1733" dirty="0">
                <a:solidFill>
                  <a:srgbClr val="5970B5"/>
                </a:solidFill>
                <a:latin typeface="Montserrat" panose="020B0604020202020204" charset="0"/>
              </a:rPr>
              <a:t>Ce que permettra l’association ADAGE-pass Culture part collective</a:t>
            </a:r>
            <a:endParaRPr sz="1733" dirty="0">
              <a:solidFill>
                <a:srgbClr val="5970B5"/>
              </a:solidFill>
              <a:latin typeface="Montserrat" panose="020B0604020202020204" charset="0"/>
            </a:endParaRPr>
          </a:p>
        </p:txBody>
      </p:sp>
      <p:sp>
        <p:nvSpPr>
          <p:cNvPr id="494" name="Google Shape;494;p66"/>
          <p:cNvSpPr txBox="1"/>
          <p:nvPr/>
        </p:nvSpPr>
        <p:spPr>
          <a:xfrm>
            <a:off x="1312129" y="781227"/>
            <a:ext cx="9830360" cy="53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>
              <a:lnSpc>
                <a:spcPct val="90000"/>
              </a:lnSpc>
              <a:buSzPts val="2100"/>
            </a:pPr>
            <a:r>
              <a:rPr lang="fr"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 atout pour faciliter le dialogue partenarial</a:t>
            </a:r>
            <a:endParaRPr sz="1467"/>
          </a:p>
        </p:txBody>
      </p:sp>
      <p:sp>
        <p:nvSpPr>
          <p:cNvPr id="495" name="Google Shape;495;p66"/>
          <p:cNvSpPr/>
          <p:nvPr/>
        </p:nvSpPr>
        <p:spPr>
          <a:xfrm>
            <a:off x="558029" y="1870108"/>
            <a:ext cx="5669280" cy="640080"/>
          </a:xfrm>
          <a:prstGeom prst="rect">
            <a:avLst/>
          </a:prstGeom>
          <a:solidFill>
            <a:srgbClr val="FFF4E7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135463" algn="just">
              <a:lnSpc>
                <a:spcPct val="135714"/>
              </a:lnSpc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Accéder directement aux propositions pass Culture des </a:t>
            </a:r>
            <a:r>
              <a:rPr lang="fr" sz="14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lieux culturels de proximité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avec géolocalisation.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6" name="Google Shape;496;p66"/>
          <p:cNvSpPr/>
          <p:nvPr/>
        </p:nvSpPr>
        <p:spPr>
          <a:xfrm>
            <a:off x="586489" y="4010453"/>
            <a:ext cx="5669280" cy="981211"/>
          </a:xfrm>
          <a:prstGeom prst="rect">
            <a:avLst/>
          </a:prstGeom>
          <a:solidFill>
            <a:srgbClr val="FFF4E7"/>
          </a:solidFill>
          <a:ln w="25400" cap="flat" cmpd="sng">
            <a:solidFill>
              <a:srgbClr val="EF8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135463" algn="just">
              <a:lnSpc>
                <a:spcPct val="135714"/>
              </a:lnSpc>
            </a:pPr>
            <a:r>
              <a:rPr lang="fr" sz="1467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Entrer en contact </a:t>
            </a:r>
            <a:r>
              <a:rPr lang="fr" sz="146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avec les structures culturelles, notamment les responsables des relations publiques des lieux culturels.</a:t>
            </a:r>
            <a:endParaRPr sz="1467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7" name="Google Shape;497;p66"/>
          <p:cNvSpPr/>
          <p:nvPr/>
        </p:nvSpPr>
        <p:spPr>
          <a:xfrm>
            <a:off x="558029" y="2868399"/>
            <a:ext cx="5669280" cy="887200"/>
          </a:xfrm>
          <a:prstGeom prst="rect">
            <a:avLst/>
          </a:prstGeom>
          <a:solidFill>
            <a:srgbClr val="E7EFFC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135463" algn="just">
              <a:lnSpc>
                <a:spcPct val="135714"/>
              </a:lnSpc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Cartographie ADAGE et catalogue pass Culture accessibles à tous les personnels de l’établissement scolaire.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66"/>
          <p:cNvSpPr txBox="1"/>
          <p:nvPr/>
        </p:nvSpPr>
        <p:spPr>
          <a:xfrm>
            <a:off x="309151" y="5716471"/>
            <a:ext cx="11544799" cy="677094"/>
          </a:xfrm>
          <a:prstGeom prst="rect">
            <a:avLst/>
          </a:prstGeom>
          <a:solidFill>
            <a:srgbClr val="FFF4E7"/>
          </a:solidFill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 algn="ctr">
              <a:buSzPts val="1200"/>
            </a:pPr>
            <a:r>
              <a:rPr lang="fr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Accompagner les élèves vers leur autonomie culturelle et créer les conditions de leur inscription dans un environnement culturel de proximité.</a:t>
            </a:r>
            <a:endParaRPr sz="1600"/>
          </a:p>
        </p:txBody>
      </p:sp>
      <p:pic>
        <p:nvPicPr>
          <p:cNvPr id="499" name="Google Shape;499;p66">
            <a:hlinkClick r:id="rId3" action="ppaction://hlinkfile"/>
          </p:cNvPr>
          <p:cNvPicPr preferRelativeResize="0"/>
          <p:nvPr/>
        </p:nvPicPr>
        <p:blipFill rotWithShape="1">
          <a:blip r:embed="rId4">
            <a:alphaModFix/>
          </a:blip>
          <a:srcRect l="23313"/>
          <a:stretch/>
        </p:blipFill>
        <p:spPr>
          <a:xfrm>
            <a:off x="6613122" y="1658811"/>
            <a:ext cx="5228705" cy="35030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2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8"/>
          <p:cNvSpPr/>
          <p:nvPr/>
        </p:nvSpPr>
        <p:spPr>
          <a:xfrm>
            <a:off x="602563" y="1819583"/>
            <a:ext cx="5669280" cy="750622"/>
          </a:xfrm>
          <a:prstGeom prst="rect">
            <a:avLst/>
          </a:prstGeom>
          <a:solidFill>
            <a:srgbClr val="FEEDD8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84665"/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Information au CA </a:t>
            </a:r>
            <a:r>
              <a:rPr lang="fr" sz="14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sans nécessité de vote 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quand le projet est intégralement financé par pass Culture</a:t>
            </a:r>
            <a:endParaRPr sz="1467" dirty="0"/>
          </a:p>
        </p:txBody>
      </p:sp>
      <p:sp>
        <p:nvSpPr>
          <p:cNvPr id="520" name="Google Shape;520;p68"/>
          <p:cNvSpPr/>
          <p:nvPr/>
        </p:nvSpPr>
        <p:spPr>
          <a:xfrm>
            <a:off x="763164" y="2514718"/>
            <a:ext cx="5378336" cy="640081"/>
          </a:xfrm>
          <a:prstGeom prst="rect">
            <a:avLst/>
          </a:prstGeom>
          <a:solidFill>
            <a:srgbClr val="E7EFFC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135463" algn="just">
              <a:lnSpc>
                <a:spcPct val="135714"/>
              </a:lnSpc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⇒ pour faciliter la présentation des actions, extraction pdf de l’ensemble des projets par ADAGE</a:t>
            </a:r>
            <a:endParaRPr sz="1467" dirty="0"/>
          </a:p>
        </p:txBody>
      </p:sp>
      <p:sp>
        <p:nvSpPr>
          <p:cNvPr id="521" name="Google Shape;521;p68"/>
          <p:cNvSpPr txBox="1"/>
          <p:nvPr/>
        </p:nvSpPr>
        <p:spPr>
          <a:xfrm>
            <a:off x="538789" y="887807"/>
            <a:ext cx="11055927" cy="5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>
              <a:lnSpc>
                <a:spcPct val="90000"/>
              </a:lnSpc>
              <a:buSzPts val="2100"/>
            </a:pPr>
            <a:r>
              <a:rPr lang="fr"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 outil au service du pilotage et des instances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2" name="Google Shape;522;p68"/>
          <p:cNvSpPr txBox="1"/>
          <p:nvPr/>
        </p:nvSpPr>
        <p:spPr>
          <a:xfrm>
            <a:off x="305240" y="240915"/>
            <a:ext cx="7776079" cy="49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>
              <a:lnSpc>
                <a:spcPct val="115000"/>
              </a:lnSpc>
              <a:buSzPts val="1300"/>
            </a:pPr>
            <a:r>
              <a:rPr lang="fr" sz="1733" dirty="0">
                <a:solidFill>
                  <a:srgbClr val="5970B5"/>
                </a:solidFill>
                <a:latin typeface="Montserrat" panose="020B0604020202020204" charset="0"/>
              </a:rPr>
              <a:t>Ce que permettra l’association ADAGE-pass Culture part collective</a:t>
            </a:r>
            <a:endParaRPr sz="1733" dirty="0">
              <a:solidFill>
                <a:srgbClr val="5970B5"/>
              </a:solidFill>
              <a:latin typeface="Montserrat" panose="020B0604020202020204" charset="0"/>
            </a:endParaRPr>
          </a:p>
        </p:txBody>
      </p:sp>
      <p:sp>
        <p:nvSpPr>
          <p:cNvPr id="523" name="Google Shape;523;p68"/>
          <p:cNvSpPr/>
          <p:nvPr/>
        </p:nvSpPr>
        <p:spPr>
          <a:xfrm>
            <a:off x="602563" y="3608173"/>
            <a:ext cx="5669280" cy="1217543"/>
          </a:xfrm>
          <a:prstGeom prst="rect">
            <a:avLst/>
          </a:prstGeom>
          <a:solidFill>
            <a:srgbClr val="FEEDD8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84665"/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chef d’établissement peut s’appuyer sur </a:t>
            </a:r>
            <a:r>
              <a:rPr lang="fr" sz="14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conseil pédagogique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pour construire et approuver les projets utilisant le pass culture, à partir du diagnostic ADAGE.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68"/>
          <p:cNvSpPr/>
          <p:nvPr/>
        </p:nvSpPr>
        <p:spPr>
          <a:xfrm>
            <a:off x="763164" y="4712762"/>
            <a:ext cx="5378336" cy="640081"/>
          </a:xfrm>
          <a:prstGeom prst="rect">
            <a:avLst/>
          </a:prstGeom>
          <a:solidFill>
            <a:srgbClr val="E7EFFC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135463" algn="just">
              <a:lnSpc>
                <a:spcPct val="135714"/>
              </a:lnSpc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⇒ Recensement ADAGE et outils statistiques et de suivi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5" name="Google Shape;525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34045" y="1704278"/>
            <a:ext cx="5234623" cy="3648564"/>
          </a:xfrm>
          <a:prstGeom prst="rect">
            <a:avLst/>
          </a:prstGeom>
          <a:noFill/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40895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f36e39d9c3_0_922"/>
          <p:cNvSpPr txBox="1">
            <a:spLocks noGrp="1"/>
          </p:cNvSpPr>
          <p:nvPr>
            <p:ph type="ctrTitle" idx="4294967295"/>
          </p:nvPr>
        </p:nvSpPr>
        <p:spPr>
          <a:xfrm>
            <a:off x="242100" y="308325"/>
            <a:ext cx="3203400" cy="629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 part collective</a:t>
            </a:r>
            <a:endParaRPr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gf36e39d9c3_0_922"/>
          <p:cNvSpPr/>
          <p:nvPr/>
        </p:nvSpPr>
        <p:spPr>
          <a:xfrm>
            <a:off x="2989650" y="0"/>
            <a:ext cx="10401600" cy="6868500"/>
          </a:xfrm>
          <a:prstGeom prst="roundRect">
            <a:avLst>
              <a:gd name="adj" fmla="val 535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530;p69"/>
          <p:cNvSpPr txBox="1">
            <a:spLocks/>
          </p:cNvSpPr>
          <p:nvPr/>
        </p:nvSpPr>
        <p:spPr>
          <a:xfrm>
            <a:off x="3431064" y="1741650"/>
            <a:ext cx="7892906" cy="3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2800"/>
            </a:pPr>
            <a:r>
              <a:rPr lang="fr-FR" sz="42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Actions à conduire par les chefs d’établissement  </a:t>
            </a:r>
          </a:p>
          <a:p>
            <a:pPr algn="ctr">
              <a:buSzPts val="2800"/>
            </a:pPr>
            <a:r>
              <a:rPr lang="fr-FR" sz="42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à partir de novembre 2021</a:t>
            </a:r>
          </a:p>
        </p:txBody>
      </p:sp>
    </p:spTree>
    <p:extLst>
      <p:ext uri="{BB962C8B-B14F-4D97-AF65-F5344CB8AC3E}">
        <p14:creationId xmlns:p14="http://schemas.microsoft.com/office/powerpoint/2010/main" val="1282453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70"/>
          <p:cNvSpPr txBox="1"/>
          <p:nvPr/>
        </p:nvSpPr>
        <p:spPr>
          <a:xfrm>
            <a:off x="154065" y="1783193"/>
            <a:ext cx="10943771" cy="2523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 marL="626518" indent="-160863">
              <a:buSzPts val="1500"/>
              <a:buFont typeface="Arial"/>
              <a:buChar char="•"/>
            </a:pP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Nomination d’un référent culture par collège et par lycée</a:t>
            </a:r>
            <a:endParaRPr sz="1467" dirty="0"/>
          </a:p>
          <a:p>
            <a:pPr marL="626518" indent="-33866">
              <a:buSzPts val="1500"/>
            </a:pP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26518" indent="-160863">
              <a:buSzPts val="1500"/>
              <a:buFont typeface="Arial"/>
              <a:buChar char="•"/>
            </a:pP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Organisation et conduite de sessions d’information en établissement (présentiel recommandé si possible) </a:t>
            </a:r>
            <a:r>
              <a:rPr lang="fr-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à destination du corps professoral, de l’ensemble des personnels et des délégués : collégiens, lycéens et délégués de classe.</a:t>
            </a:r>
          </a:p>
          <a:p>
            <a:pPr marL="465655">
              <a:buSzPts val="1500"/>
            </a:pPr>
            <a:r>
              <a:rPr lang="fr-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chef d’établissement dispense ces sessions en lien avec le </a:t>
            </a:r>
            <a:r>
              <a:rPr lang="fr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référent culture</a:t>
            </a:r>
            <a:r>
              <a:rPr lang="fr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SzPts val="900"/>
            </a:pPr>
            <a:r>
              <a:rPr lang="fr" sz="1200" dirty="0"/>
              <a:t> </a:t>
            </a:r>
            <a:endParaRPr sz="1200" dirty="0"/>
          </a:p>
        </p:txBody>
      </p:sp>
      <p:sp>
        <p:nvSpPr>
          <p:cNvPr id="537" name="Google Shape;537;p70"/>
          <p:cNvSpPr txBox="1"/>
          <p:nvPr/>
        </p:nvSpPr>
        <p:spPr>
          <a:xfrm>
            <a:off x="488913" y="764329"/>
            <a:ext cx="11055927" cy="5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>
              <a:lnSpc>
                <a:spcPct val="90000"/>
              </a:lnSpc>
              <a:buSzPts val="2100"/>
            </a:pPr>
            <a:r>
              <a:rPr lang="fr"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Formation et information </a:t>
            </a:r>
            <a:endParaRPr sz="2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76118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>
              <a:buSzPts val="900"/>
            </a:pPr>
            <a:fld id="{00000000-1234-1234-1234-123412341234}" type="slidenum">
              <a:rPr lang="fr"/>
              <a:pPr algn="r">
                <a:buSzPts val="900"/>
              </a:pPr>
              <a:t>24</a:t>
            </a:fld>
            <a:endParaRPr/>
          </a:p>
        </p:txBody>
      </p:sp>
      <p:sp>
        <p:nvSpPr>
          <p:cNvPr id="543" name="Google Shape;543;p71"/>
          <p:cNvSpPr txBox="1">
            <a:spLocks noGrp="1"/>
          </p:cNvSpPr>
          <p:nvPr>
            <p:ph type="title" idx="4294967295"/>
          </p:nvPr>
        </p:nvSpPr>
        <p:spPr>
          <a:xfrm>
            <a:off x="952301" y="669950"/>
            <a:ext cx="5697538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  <a:buSzPts val="2500"/>
            </a:pPr>
            <a:r>
              <a:rPr lang="fr" sz="2800" b="1" dirty="0">
                <a:latin typeface="Montserrat"/>
                <a:ea typeface="Montserrat"/>
                <a:cs typeface="Montserrat"/>
                <a:sym typeface="Montserrat"/>
              </a:rPr>
              <a:t>Le professeur référent culture</a:t>
            </a:r>
            <a:endParaRPr sz="2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4" name="Google Shape;544;p71"/>
          <p:cNvSpPr txBox="1"/>
          <p:nvPr/>
        </p:nvSpPr>
        <p:spPr>
          <a:xfrm>
            <a:off x="952301" y="1730300"/>
            <a:ext cx="4856100" cy="3070400"/>
          </a:xfrm>
          <a:prstGeom prst="rect">
            <a:avLst/>
          </a:prstGeom>
          <a:solidFill>
            <a:srgbClr val="FFF4E7"/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buSzPts val="1400"/>
            </a:pPr>
            <a:r>
              <a:rPr lang="fr" sz="1867" b="1" u="sng" dirty="0">
                <a:latin typeface="Montserrat"/>
                <a:ea typeface="Montserrat"/>
                <a:cs typeface="Montserrat"/>
                <a:sym typeface="Montserrat"/>
              </a:rPr>
              <a:t>Ce qu’il fait</a:t>
            </a:r>
            <a:endParaRPr sz="1867" b="1" u="sng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 suit la formation proposée par la DAAC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 aide les collègues à </a:t>
            </a:r>
            <a:r>
              <a:rPr lang="fr-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recenser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les actions, évènements, projets et enseignements artistiques dans ADAGE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 accompagne le chef d’établissement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 peut organiser des temps de travail avec ses collègues selon les habitudes de l’EPLE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SzPts val="1400"/>
            </a:pPr>
            <a:endParaRPr sz="1867" dirty="0"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SzPts val="1400"/>
            </a:pPr>
            <a:endParaRPr sz="1867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71"/>
          <p:cNvSpPr txBox="1"/>
          <p:nvPr/>
        </p:nvSpPr>
        <p:spPr>
          <a:xfrm>
            <a:off x="6135800" y="1730300"/>
            <a:ext cx="5175667" cy="3070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buSzPts val="1400"/>
            </a:pPr>
            <a:r>
              <a:rPr lang="fr" sz="1867" b="1" u="sng" dirty="0">
                <a:latin typeface="Montserrat"/>
                <a:ea typeface="Montserrat"/>
                <a:cs typeface="Montserrat"/>
                <a:sym typeface="Montserrat"/>
              </a:rPr>
              <a:t>Ce qu’il ne fait pas</a:t>
            </a:r>
            <a:endParaRPr sz="1867" b="1" u="sng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communication à destination des équipes pédagogiques est assurée par le C</a:t>
            </a:r>
            <a:r>
              <a:rPr lang="fr-FR" sz="1467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hef</a:t>
            </a:r>
            <a:r>
              <a:rPr lang="fr-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d’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fr-FR" sz="1467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tablissement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 ne remplit pas ADAGE à la place de ses collègues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 ne valide pas les offres pass Culture de ses collègues et il n’arbitre pas entre plusieurs projets déposés.</a:t>
            </a:r>
            <a:endParaRPr sz="1867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546;p71"/>
          <p:cNvSpPr txBox="1">
            <a:spLocks/>
          </p:cNvSpPr>
          <p:nvPr/>
        </p:nvSpPr>
        <p:spPr>
          <a:xfrm>
            <a:off x="952301" y="5768950"/>
            <a:ext cx="10399712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SzPts val="2500"/>
            </a:pPr>
            <a:r>
              <a:rPr lang="fr-FR" sz="2000" b="1" dirty="0">
                <a:latin typeface="Montserrat"/>
                <a:ea typeface="Montserrat"/>
                <a:cs typeface="Montserrat"/>
                <a:sym typeface="Montserrat"/>
              </a:rPr>
              <a:t>Un modèle de lettre de mission est disponible sur le site académique</a:t>
            </a:r>
          </a:p>
        </p:txBody>
      </p:sp>
    </p:spTree>
    <p:extLst>
      <p:ext uri="{BB962C8B-B14F-4D97-AF65-F5344CB8AC3E}">
        <p14:creationId xmlns:p14="http://schemas.microsoft.com/office/powerpoint/2010/main" val="355312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7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>
              <a:buSzPts val="900"/>
            </a:pPr>
            <a:fld id="{00000000-1234-1234-1234-123412341234}" type="slidenum">
              <a:rPr lang="fr"/>
              <a:pPr algn="r">
                <a:buSzPts val="900"/>
              </a:pPr>
              <a:t>25</a:t>
            </a:fld>
            <a:endParaRPr/>
          </a:p>
        </p:txBody>
      </p:sp>
      <p:sp>
        <p:nvSpPr>
          <p:cNvPr id="552" name="Google Shape;552;p72"/>
          <p:cNvSpPr/>
          <p:nvPr/>
        </p:nvSpPr>
        <p:spPr>
          <a:xfrm rot="1481104">
            <a:off x="3556443" y="433585"/>
            <a:ext cx="2014572" cy="161525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2CC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467">
              <a:solidFill>
                <a:schemeClr val="lt1"/>
              </a:solidFill>
            </a:endParaRPr>
          </a:p>
        </p:txBody>
      </p:sp>
      <p:sp>
        <p:nvSpPr>
          <p:cNvPr id="553" name="Google Shape;553;p72"/>
          <p:cNvSpPr/>
          <p:nvPr/>
        </p:nvSpPr>
        <p:spPr>
          <a:xfrm rot="-1693477">
            <a:off x="6716542" y="411980"/>
            <a:ext cx="1945201" cy="165846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BE4D4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467">
              <a:solidFill>
                <a:schemeClr val="lt1"/>
              </a:solidFill>
            </a:endParaRPr>
          </a:p>
        </p:txBody>
      </p:sp>
      <p:sp>
        <p:nvSpPr>
          <p:cNvPr id="555" name="Google Shape;555;p72"/>
          <p:cNvSpPr txBox="1"/>
          <p:nvPr/>
        </p:nvSpPr>
        <p:spPr>
          <a:xfrm>
            <a:off x="6168403" y="2097377"/>
            <a:ext cx="5539731" cy="2305209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... vont </a:t>
            </a:r>
            <a:r>
              <a:rPr lang="fr" sz="14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enrichir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des projets déjà existants :</a:t>
            </a:r>
            <a:endParaRPr sz="1467" dirty="0"/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-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 associant un partenaire culturel</a:t>
            </a:r>
            <a:endParaRPr sz="1467" dirty="0"/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-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 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associant des groupes-classes supplémentaires</a:t>
            </a:r>
            <a:endParaRPr sz="1467" dirty="0"/>
          </a:p>
          <a:p>
            <a:pPr marL="287859" indent="-287859">
              <a:spcBef>
                <a:spcPts val="1200"/>
              </a:spcBef>
              <a:buClr>
                <a:schemeClr val="dk1"/>
              </a:buClr>
              <a:buSzPts val="800"/>
              <a:buFont typeface="Noto Sans Symbols"/>
              <a:buChar char="▪"/>
            </a:pPr>
            <a:r>
              <a:rPr lang="fr-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 proposant une action </a:t>
            </a:r>
            <a:r>
              <a:rPr lang="fr" sz="14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complémentaire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celle déjà financée dans le projet (pratique artistique, rencontre, médiation, etc.). </a:t>
            </a:r>
            <a:r>
              <a:rPr lang="fr" sz="1067" i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Attention par ex: si un artiste mène des ateliers avec un groupe, le pass ne peut financer des heures de pratique supplémentaires pour ce même groupe.</a:t>
            </a:r>
            <a:endParaRPr sz="1067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72"/>
          <p:cNvSpPr txBox="1"/>
          <p:nvPr/>
        </p:nvSpPr>
        <p:spPr>
          <a:xfrm>
            <a:off x="365263" y="2097378"/>
            <a:ext cx="5627067" cy="688733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... sont l’</a:t>
            </a:r>
            <a:r>
              <a:rPr lang="fr" sz="14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opportunité</a:t>
            </a:r>
            <a:r>
              <a:rPr lang="fr" sz="14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créer de nouveaux projets, notamment pour des élèves sans projet.</a:t>
            </a:r>
            <a:endParaRPr sz="14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SzPts val="1400"/>
            </a:pPr>
            <a:endParaRPr sz="1867" dirty="0"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SzPts val="1400"/>
            </a:pPr>
            <a:endParaRPr sz="1867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7" name="Google Shape;557;p72"/>
          <p:cNvSpPr/>
          <p:nvPr/>
        </p:nvSpPr>
        <p:spPr>
          <a:xfrm>
            <a:off x="365263" y="4526496"/>
            <a:ext cx="11342871" cy="119358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fr" sz="2400" dirty="0">
                <a:solidFill>
                  <a:schemeClr val="lt1"/>
                </a:solidFill>
              </a:rPr>
              <a:t>Besoin d’un état des lieux </a:t>
            </a:r>
          </a:p>
          <a:p>
            <a:pPr algn="ctr"/>
            <a:r>
              <a:rPr lang="fr" sz="2400" dirty="0">
                <a:solidFill>
                  <a:schemeClr val="lt1"/>
                </a:solidFill>
              </a:rPr>
              <a:t>des projets existants et des projets en gestation ou en préparation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558" name="Google Shape;558;p72"/>
          <p:cNvSpPr txBox="1"/>
          <p:nvPr/>
        </p:nvSpPr>
        <p:spPr>
          <a:xfrm>
            <a:off x="3263232" y="5799012"/>
            <a:ext cx="5546931" cy="5186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/>
            <a:r>
              <a:rPr lang="fr" sz="2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RECENSEMENT ADAGE </a:t>
            </a:r>
            <a:endParaRPr sz="1467" dirty="0"/>
          </a:p>
        </p:txBody>
      </p:sp>
      <p:sp>
        <p:nvSpPr>
          <p:cNvPr id="554" name="Google Shape;554;p72"/>
          <p:cNvSpPr txBox="1">
            <a:spLocks noGrp="1"/>
          </p:cNvSpPr>
          <p:nvPr>
            <p:ph type="title" idx="4294967295"/>
          </p:nvPr>
        </p:nvSpPr>
        <p:spPr>
          <a:xfrm>
            <a:off x="2113280" y="480902"/>
            <a:ext cx="7146386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  <a:buSzPts val="2500"/>
            </a:pPr>
            <a:r>
              <a:rPr lang="fr" sz="2800" b="1" dirty="0">
                <a:latin typeface="Montserrat"/>
                <a:ea typeface="Montserrat"/>
                <a:cs typeface="Montserrat"/>
                <a:sym typeface="Montserrat"/>
              </a:rPr>
              <a:t>Les offres collectives pass Culture ...</a:t>
            </a:r>
            <a:endParaRPr sz="2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55468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73"/>
          <p:cNvSpPr txBox="1"/>
          <p:nvPr/>
        </p:nvSpPr>
        <p:spPr>
          <a:xfrm>
            <a:off x="871231" y="0"/>
            <a:ext cx="10013448" cy="6276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lnSpc>
                <a:spcPct val="90000"/>
              </a:lnSpc>
              <a:buSzPts val="1600"/>
            </a:pPr>
            <a:endParaRPr sz="2133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2700"/>
            </a:pPr>
            <a:r>
              <a:rPr lang="fr" sz="3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Recensement</a:t>
            </a:r>
            <a:endParaRPr sz="3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2700"/>
            </a:pPr>
            <a:endParaRPr sz="3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r>
              <a:rPr lang="fr" sz="2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 permet d’afficher de manière exhaustive les projets, actions, évènements et enseignements artistiques d’un établissement scolaire.</a:t>
            </a: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2700"/>
            </a:pPr>
            <a:endParaRPr sz="3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r>
              <a:rPr lang="fr" sz="2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 permet aussi de générer les attestations individuelles du parcours EAC des élèves et le volet culturel du projet d’établissement.</a:t>
            </a: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1800"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buSzPts val="1800"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4" name="Google Shape;564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7996" y="2470839"/>
            <a:ext cx="7619917" cy="2341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8202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74"/>
          <p:cNvSpPr txBox="1"/>
          <p:nvPr/>
        </p:nvSpPr>
        <p:spPr>
          <a:xfrm>
            <a:off x="424170" y="691635"/>
            <a:ext cx="11139055" cy="5079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667"/>
              </a:spcBef>
              <a:buSzPts val="2600"/>
            </a:pPr>
            <a:r>
              <a:rPr lang="fr" sz="34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chef d’établissement doit demander à ses équipes </a:t>
            </a:r>
            <a:r>
              <a:rPr lang="fr" sz="3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dès </a:t>
            </a:r>
            <a:r>
              <a:rPr lang="fr-FR" sz="3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décembre</a:t>
            </a:r>
            <a:r>
              <a:rPr lang="fr" sz="34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3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recenser :</a:t>
            </a:r>
            <a:endParaRPr lang="fr" sz="3467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 algn="ctr">
              <a:lnSpc>
                <a:spcPct val="90000"/>
              </a:lnSpc>
              <a:spcBef>
                <a:spcPts val="667"/>
              </a:spcBef>
              <a:buSzPts val="2600"/>
              <a:buFont typeface="Arial" panose="020B0604020202020204" pitchFamily="34" charset="0"/>
              <a:buChar char="•"/>
            </a:pPr>
            <a:endParaRPr lang="fr" sz="3467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>
              <a:lnSpc>
                <a:spcPct val="90000"/>
              </a:lnSpc>
              <a:spcBef>
                <a:spcPts val="667"/>
              </a:spcBef>
              <a:buSzPts val="2600"/>
              <a:buFont typeface="Arial" panose="020B0604020202020204" pitchFamily="34" charset="0"/>
              <a:buChar char="•"/>
            </a:pPr>
            <a:r>
              <a:rPr lang="fr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 projets “existants”</a:t>
            </a: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spcBef>
                <a:spcPts val="1200"/>
              </a:spcBef>
              <a:buSzPts val="1800"/>
            </a:pP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Il s’agit de tous les projets actés pour l’année 2021-22 (appel à projets ADAGE, 	dispositifs des collectivités,....).</a:t>
            </a:r>
          </a:p>
          <a:p>
            <a:pPr>
              <a:spcBef>
                <a:spcPts val="1200"/>
              </a:spcBef>
              <a:buSzPts val="1800"/>
            </a:pP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Souvent ces projets sont déjà financés.</a:t>
            </a:r>
          </a:p>
          <a:p>
            <a:pPr>
              <a:spcBef>
                <a:spcPts val="1200"/>
              </a:spcBef>
              <a:buSzPts val="1800"/>
            </a:pPr>
            <a:endParaRPr sz="2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indent="-342900">
              <a:spcBef>
                <a:spcPts val="667"/>
              </a:spcBef>
              <a:spcAft>
                <a:spcPts val="600"/>
              </a:spcAft>
              <a:buSzPts val="2600"/>
              <a:buFont typeface="Arial" panose="020B0604020202020204" pitchFamily="34" charset="0"/>
              <a:buChar char="•"/>
            </a:pPr>
            <a:r>
              <a:rPr lang="fr" sz="2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 projets à venir sur l’année scolaire 2021 - 2022</a:t>
            </a:r>
          </a:p>
          <a:p>
            <a:pPr>
              <a:lnSpc>
                <a:spcPct val="90000"/>
              </a:lnSpc>
              <a:spcBef>
                <a:spcPts val="667"/>
              </a:spcBef>
              <a:buSzPts val="2600"/>
            </a:pP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Il s’agit de tous les projets qui pourraient être créés grâce au pass Culture.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spcBef>
                <a:spcPts val="667"/>
              </a:spcBef>
              <a:buSzPts val="1800"/>
            </a:pPr>
            <a:r>
              <a:rPr lang="fr" sz="2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La création de ces projets se fait au fil de l’année.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spcBef>
                <a:spcPts val="667"/>
              </a:spcBef>
              <a:buSzPts val="2400"/>
            </a:pP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indent="-342900">
              <a:lnSpc>
                <a:spcPct val="90000"/>
              </a:lnSpc>
              <a:buSzPts val="2700"/>
              <a:buFont typeface="Arial" panose="020B0604020202020204" pitchFamily="34" charset="0"/>
              <a:buChar char="•"/>
            </a:pP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indent="-342900">
              <a:lnSpc>
                <a:spcPct val="90000"/>
              </a:lnSpc>
              <a:buSzPts val="2700"/>
              <a:buFont typeface="Arial" panose="020B0604020202020204" pitchFamily="34" charset="0"/>
              <a:buChar char="•"/>
            </a:pP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09268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f36e39d9c3_0_922"/>
          <p:cNvSpPr txBox="1">
            <a:spLocks noGrp="1"/>
          </p:cNvSpPr>
          <p:nvPr>
            <p:ph type="ctrTitle" idx="4294967295"/>
          </p:nvPr>
        </p:nvSpPr>
        <p:spPr>
          <a:xfrm>
            <a:off x="242100" y="308325"/>
            <a:ext cx="3203400" cy="629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 part collective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gf36e39d9c3_0_922"/>
          <p:cNvSpPr/>
          <p:nvPr/>
        </p:nvSpPr>
        <p:spPr>
          <a:xfrm>
            <a:off x="2989650" y="0"/>
            <a:ext cx="10401600" cy="6868500"/>
          </a:xfrm>
          <a:prstGeom prst="roundRect">
            <a:avLst>
              <a:gd name="adj" fmla="val 535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574;p75"/>
          <p:cNvSpPr txBox="1">
            <a:spLocks/>
          </p:cNvSpPr>
          <p:nvPr/>
        </p:nvSpPr>
        <p:spPr>
          <a:xfrm>
            <a:off x="3445500" y="2154183"/>
            <a:ext cx="7940251" cy="2602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2800"/>
            </a:pPr>
            <a:r>
              <a:rPr lang="fr-FR" sz="54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utilisation de la part collective</a:t>
            </a:r>
          </a:p>
          <a:p>
            <a:pPr algn="ctr">
              <a:buSzPts val="2800"/>
            </a:pPr>
            <a:r>
              <a:rPr lang="fr-FR" sz="4400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à partir de janvier 2022</a:t>
            </a:r>
          </a:p>
        </p:txBody>
      </p:sp>
    </p:spTree>
    <p:extLst>
      <p:ext uri="{BB962C8B-B14F-4D97-AF65-F5344CB8AC3E}">
        <p14:creationId xmlns:p14="http://schemas.microsoft.com/office/powerpoint/2010/main" val="898731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>
              <a:buSzPts val="900"/>
            </a:pPr>
            <a:fld id="{00000000-1234-1234-1234-123412341234}" type="slidenum">
              <a:rPr lang="fr"/>
              <a:pPr algn="r">
                <a:buSzPts val="900"/>
              </a:pPr>
              <a:t>29</a:t>
            </a:fld>
            <a:endParaRPr/>
          </a:p>
        </p:txBody>
      </p:sp>
      <p:sp>
        <p:nvSpPr>
          <p:cNvPr id="591" name="Google Shape;591;p78"/>
          <p:cNvSpPr txBox="1"/>
          <p:nvPr/>
        </p:nvSpPr>
        <p:spPr>
          <a:xfrm>
            <a:off x="229911" y="929310"/>
            <a:ext cx="11066700" cy="48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marL="118530"/>
            <a:r>
              <a:rPr lang="fr" sz="1867" dirty="0">
                <a:latin typeface="Montserrat"/>
                <a:ea typeface="Montserrat"/>
                <a:cs typeface="Montserrat"/>
                <a:sym typeface="Montserrat"/>
              </a:rPr>
              <a:t>Outil statistique ADAGE </a:t>
            </a:r>
            <a:endParaRPr sz="1867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82880" y="345440"/>
            <a:ext cx="11764151" cy="6252061"/>
            <a:chOff x="1379200" y="825208"/>
            <a:chExt cx="9136499" cy="4709579"/>
          </a:xfrm>
        </p:grpSpPr>
        <p:pic>
          <p:nvPicPr>
            <p:cNvPr id="592" name="Google Shape;592;p7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79200" y="1631802"/>
              <a:ext cx="9136499" cy="3902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3" name="Google Shape;593;p78"/>
            <p:cNvSpPr/>
            <p:nvPr/>
          </p:nvSpPr>
          <p:spPr>
            <a:xfrm>
              <a:off x="8913342" y="825208"/>
              <a:ext cx="270935" cy="881443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D966"/>
            </a:solidFill>
            <a:ln w="25400" cap="flat" cmpd="sng">
              <a:solidFill>
                <a:srgbClr val="42719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467">
                <a:solidFill>
                  <a:schemeClr val="lt1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64160" y="232190"/>
            <a:ext cx="91541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" sz="20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Comment favoriser l’égal accès de tous les élèves d’un même niveau scolaire aux activités artistiques et culturelles ? 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46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7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>
              <a:buSzPts val="900"/>
            </a:pPr>
            <a:fld id="{00000000-1234-1234-1234-123412341234}" type="slidenum">
              <a:rPr lang="fr"/>
              <a:pPr algn="r">
                <a:buSzPts val="900"/>
              </a:pPr>
              <a:t>30</a:t>
            </a:fld>
            <a:endParaRPr/>
          </a:p>
        </p:txBody>
      </p:sp>
      <p:pic>
        <p:nvPicPr>
          <p:cNvPr id="599" name="Google Shape;599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101" y="1355575"/>
            <a:ext cx="11411514" cy="475330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79"/>
          <p:cNvSpPr txBox="1"/>
          <p:nvPr/>
        </p:nvSpPr>
        <p:spPr>
          <a:xfrm>
            <a:off x="414101" y="868675"/>
            <a:ext cx="11066700" cy="48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marL="118530"/>
            <a:r>
              <a:rPr lang="fr" sz="1867" dirty="0">
                <a:latin typeface="Montserrat"/>
                <a:ea typeface="Montserrat"/>
                <a:cs typeface="Montserrat"/>
                <a:sym typeface="Montserrat"/>
              </a:rPr>
              <a:t>Suivi des élèves en fonction du nombre de projets dont ils bénéficient (ou pas)</a:t>
            </a:r>
            <a:endParaRPr sz="1867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4101" y="298262"/>
            <a:ext cx="7480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" sz="24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Comment identifier des classes  prioritaires ?</a:t>
            </a:r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0157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2"/>
          <p:cNvSpPr txBox="1"/>
          <p:nvPr/>
        </p:nvSpPr>
        <p:spPr>
          <a:xfrm>
            <a:off x="1491002" y="153052"/>
            <a:ext cx="9018300" cy="5657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lnSpc>
                <a:spcPct val="90000"/>
              </a:lnSpc>
              <a:buSzPts val="1600"/>
            </a:pPr>
            <a:endParaRPr sz="2133" b="1" dirty="0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SzPts val="2000"/>
            </a:pPr>
            <a:r>
              <a:rPr lang="fr" sz="26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Identifier des offres postées par des structures </a:t>
            </a:r>
            <a:endParaRPr sz="2667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89457">
              <a:spcBef>
                <a:spcPts val="1200"/>
              </a:spcBef>
              <a:buClr>
                <a:schemeClr val="dk1"/>
              </a:buClr>
              <a:buSzPts val="2000"/>
              <a:buFont typeface="Montserrat"/>
              <a:buChar char="-"/>
            </a:pPr>
            <a:r>
              <a:rPr lang="fr" sz="26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prendre connaissance des offres dans l’onglet ressources ADAGE ;</a:t>
            </a:r>
            <a:endParaRPr sz="26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89457">
              <a:spcBef>
                <a:spcPts val="667"/>
              </a:spcBef>
              <a:buClr>
                <a:schemeClr val="dk1"/>
              </a:buClr>
              <a:buSzPts val="2000"/>
              <a:buFont typeface="Montserrat"/>
              <a:buChar char="-"/>
            </a:pPr>
            <a:r>
              <a:rPr lang="fr" sz="26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identifier les offres adaptées aux classes en fonction des ambitions pédagogiques.</a:t>
            </a:r>
            <a:endParaRPr sz="26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2000"/>
            </a:pPr>
            <a:endParaRPr lang="fr" sz="26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buSzPts val="2000"/>
            </a:pPr>
            <a:r>
              <a:rPr lang="fr" sz="26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</a:t>
            </a:r>
            <a:endParaRPr sz="26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90000"/>
              </a:lnSpc>
              <a:buSzPts val="2000"/>
            </a:pPr>
            <a:endParaRPr sz="26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SzPts val="2000"/>
            </a:pPr>
            <a:r>
              <a:rPr lang="fr" sz="2667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Construire des offres</a:t>
            </a:r>
            <a:endParaRPr sz="2667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448722">
              <a:spcBef>
                <a:spcPts val="1200"/>
              </a:spcBef>
              <a:buClr>
                <a:schemeClr val="dk1"/>
              </a:buClr>
              <a:buSzPts val="2700"/>
              <a:buFont typeface="Montserrat"/>
              <a:buChar char="-"/>
            </a:pPr>
            <a:r>
              <a:rPr lang="fr" sz="26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contacter une structure de l’annuaire ADAGE</a:t>
            </a:r>
            <a:r>
              <a:rPr lang="fr-FR" sz="26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;</a:t>
            </a:r>
            <a:endParaRPr sz="26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89457">
              <a:spcBef>
                <a:spcPts val="667"/>
              </a:spcBef>
              <a:buClr>
                <a:schemeClr val="dk1"/>
              </a:buClr>
              <a:buSzPts val="2000"/>
              <a:buFont typeface="Montserrat"/>
              <a:buChar char="-"/>
            </a:pPr>
            <a:r>
              <a:rPr lang="fr" sz="2667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co-construire une offre qui sera publiée par la structure.</a:t>
            </a:r>
            <a:endParaRPr sz="2667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62201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8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>
              <a:buSzPts val="900"/>
            </a:pPr>
            <a:fld id="{00000000-1234-1234-1234-123412341234}" type="slidenum">
              <a:rPr lang="fr"/>
              <a:pPr algn="r">
                <a:buSzPts val="900"/>
              </a:pPr>
              <a:t>32</a:t>
            </a:fld>
            <a:endParaRPr/>
          </a:p>
        </p:txBody>
      </p:sp>
      <p:sp>
        <p:nvSpPr>
          <p:cNvPr id="606" name="Google Shape;606;p80"/>
          <p:cNvSpPr txBox="1"/>
          <p:nvPr/>
        </p:nvSpPr>
        <p:spPr>
          <a:xfrm>
            <a:off x="346367" y="842606"/>
            <a:ext cx="2038296" cy="48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marL="118530"/>
            <a:r>
              <a:rPr lang="fr" sz="1867" dirty="0">
                <a:latin typeface="Montserrat"/>
                <a:ea typeface="Montserrat"/>
                <a:cs typeface="Montserrat"/>
                <a:sym typeface="Montserrat"/>
              </a:rPr>
              <a:t>Page de suivi et de gestion des offres Collectives et des projets auxquels elles sont associées</a:t>
            </a:r>
            <a:endParaRPr sz="1867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3981" y="313612"/>
            <a:ext cx="7480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" sz="24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Validation des offres</a:t>
            </a:r>
            <a:endParaRPr lang="fr-FR" sz="2400" dirty="0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369" y="842606"/>
            <a:ext cx="9550899" cy="5638674"/>
          </a:xfrm>
          <a:prstGeom prst="rect">
            <a:avLst/>
          </a:prstGeom>
        </p:spPr>
      </p:pic>
      <p:sp>
        <p:nvSpPr>
          <p:cNvPr id="11" name="Google Shape;608;p80"/>
          <p:cNvSpPr/>
          <p:nvPr/>
        </p:nvSpPr>
        <p:spPr>
          <a:xfrm>
            <a:off x="177940" y="3198372"/>
            <a:ext cx="2427313" cy="1622981"/>
          </a:xfrm>
          <a:prstGeom prst="rightArrowCallout">
            <a:avLst>
              <a:gd name="adj1" fmla="val 28756"/>
              <a:gd name="adj2" fmla="val 25000"/>
              <a:gd name="adj3" fmla="val 25400"/>
              <a:gd name="adj4" fmla="val 73348"/>
            </a:avLst>
          </a:prstGeom>
          <a:solidFill>
            <a:schemeClr val="lt1"/>
          </a:solidFill>
          <a:ln w="25400" cap="flat" cmpd="sng">
            <a:solidFill>
              <a:srgbClr val="DA00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467" dirty="0"/>
          </a:p>
        </p:txBody>
      </p:sp>
      <p:sp>
        <p:nvSpPr>
          <p:cNvPr id="13" name="Google Shape;608;p80"/>
          <p:cNvSpPr/>
          <p:nvPr/>
        </p:nvSpPr>
        <p:spPr>
          <a:xfrm>
            <a:off x="177940" y="5212418"/>
            <a:ext cx="2427313" cy="1336191"/>
          </a:xfrm>
          <a:prstGeom prst="rightArrowCallout">
            <a:avLst>
              <a:gd name="adj1" fmla="val 31083"/>
              <a:gd name="adj2" fmla="val 25000"/>
              <a:gd name="adj3" fmla="val 32066"/>
              <a:gd name="adj4" fmla="val 73348"/>
            </a:avLst>
          </a:prstGeom>
          <a:solidFill>
            <a:schemeClr val="lt1"/>
          </a:solidFill>
          <a:ln w="25400" cap="flat" cmpd="sng">
            <a:solidFill>
              <a:srgbClr val="DA00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467" dirty="0"/>
          </a:p>
        </p:txBody>
      </p:sp>
      <p:sp>
        <p:nvSpPr>
          <p:cNvPr id="608" name="Google Shape;608;p80"/>
          <p:cNvSpPr/>
          <p:nvPr/>
        </p:nvSpPr>
        <p:spPr>
          <a:xfrm>
            <a:off x="177941" y="3198373"/>
            <a:ext cx="2427313" cy="3446268"/>
          </a:xfrm>
          <a:prstGeom prst="rightArrowCallout">
            <a:avLst>
              <a:gd name="adj1" fmla="val 22489"/>
              <a:gd name="adj2" fmla="val 14954"/>
              <a:gd name="adj3" fmla="val 19140"/>
              <a:gd name="adj4" fmla="val 73767"/>
            </a:avLst>
          </a:prstGeom>
          <a:solidFill>
            <a:schemeClr val="lt1"/>
          </a:solidFill>
          <a:ln w="25400" cap="flat" cmpd="sng">
            <a:solidFill>
              <a:srgbClr val="DA00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fr" sz="1467" dirty="0">
                <a:solidFill>
                  <a:srgbClr val="DA005E"/>
                </a:solidFill>
              </a:rPr>
              <a:t>Les offres pass Culture doivent être associées à des actions et projets par les rédacteurs de projets.</a:t>
            </a:r>
            <a:endParaRPr sz="1467" dirty="0"/>
          </a:p>
        </p:txBody>
      </p:sp>
      <p:sp>
        <p:nvSpPr>
          <p:cNvPr id="4" name="Rectangle 3"/>
          <p:cNvSpPr/>
          <p:nvPr/>
        </p:nvSpPr>
        <p:spPr>
          <a:xfrm>
            <a:off x="1859280" y="3799840"/>
            <a:ext cx="264160" cy="41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737360" y="5697633"/>
            <a:ext cx="26416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256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86"/>
          <p:cNvSpPr txBox="1"/>
          <p:nvPr/>
        </p:nvSpPr>
        <p:spPr>
          <a:xfrm>
            <a:off x="750572" y="1482891"/>
            <a:ext cx="10868025" cy="3951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>
              <a:buSzPts val="1900"/>
            </a:pPr>
            <a:r>
              <a:rPr lang="fr" sz="2533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Réalisation de l’action et paiement de la structure culturelle</a:t>
            </a:r>
            <a:endParaRPr sz="1467" dirty="0"/>
          </a:p>
          <a:p>
            <a:pPr algn="ctr">
              <a:spcBef>
                <a:spcPts val="667"/>
              </a:spcBef>
              <a:buSzPts val="1900"/>
            </a:pPr>
            <a:endParaRPr sz="2533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spcBef>
                <a:spcPts val="667"/>
              </a:spcBef>
            </a:pPr>
            <a:r>
              <a:rPr lang="fr" sz="2533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 le projet se déroule dans le calendrier prévu, la mise en paiement de l’offre est automatique. </a:t>
            </a:r>
            <a:endParaRPr sz="2533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fr" sz="2533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L’acteur est remboursé à 100% par la SAS pass Culture, une fois l’activité effectuée.</a:t>
            </a:r>
            <a:endParaRPr sz="1467" dirty="0"/>
          </a:p>
          <a:p>
            <a:pPr algn="ctr"/>
            <a:endParaRPr sz="2533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fr" sz="2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 offres pass Culture doivent être réalisées avant le 31 août, pas de report de crédit sur l’année suivante</a:t>
            </a:r>
            <a:r>
              <a:rPr lang="fr" sz="2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467" dirty="0"/>
          </a:p>
          <a:p>
            <a:pPr algn="ctr">
              <a:spcBef>
                <a:spcPts val="667"/>
              </a:spcBef>
              <a:spcAft>
                <a:spcPts val="667"/>
              </a:spcAft>
              <a:buSzPts val="1900"/>
            </a:pPr>
            <a:endParaRPr sz="2533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813193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7"/>
          <p:cNvSpPr txBox="1"/>
          <p:nvPr/>
        </p:nvSpPr>
        <p:spPr>
          <a:xfrm>
            <a:off x="450126" y="778328"/>
            <a:ext cx="10868025" cy="6079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>
              <a:spcBef>
                <a:spcPts val="667"/>
              </a:spcBef>
              <a:buSzPts val="1900"/>
            </a:pPr>
            <a:r>
              <a:rPr lang="fr" sz="2533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Bilan</a:t>
            </a:r>
            <a:endParaRPr sz="1467" dirty="0"/>
          </a:p>
          <a:p>
            <a:pPr algn="ctr">
              <a:spcBef>
                <a:spcPts val="667"/>
              </a:spcBef>
              <a:buSzPts val="1900"/>
            </a:pPr>
            <a:endParaRPr sz="2533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spcBef>
                <a:spcPts val="667"/>
              </a:spcBef>
              <a:buSzPts val="1900"/>
            </a:pPr>
            <a:r>
              <a:rPr lang="fr" sz="2533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 chef d’établissement demande à ce que le bilan du projet soit renseigné dans ADAGE. Le bilan est utile :</a:t>
            </a:r>
            <a:endParaRPr sz="2533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80990">
              <a:spcBef>
                <a:spcPts val="667"/>
              </a:spcBef>
              <a:buClr>
                <a:schemeClr val="dk1"/>
              </a:buClr>
              <a:buSzPts val="1900"/>
              <a:buFont typeface="Montserrat"/>
              <a:buChar char="-"/>
            </a:pPr>
            <a:r>
              <a:rPr lang="fr" sz="2533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à l’équipe pédagogique pour évaluer l’action ;</a:t>
            </a:r>
            <a:endParaRPr sz="2533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80990">
              <a:spcBef>
                <a:spcPts val="667"/>
              </a:spcBef>
              <a:buClr>
                <a:schemeClr val="dk1"/>
              </a:buClr>
              <a:buSzPts val="1900"/>
              <a:buFont typeface="Montserrat"/>
              <a:buChar char="-"/>
            </a:pPr>
            <a:r>
              <a:rPr lang="fr" sz="2533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au chef d’établissement pour apprécier la dynamique de sa politique EAC et la relation avec les partenaires ; </a:t>
            </a:r>
            <a:endParaRPr sz="2533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189" indent="-380990">
              <a:spcBef>
                <a:spcPts val="667"/>
              </a:spcBef>
              <a:spcAft>
                <a:spcPts val="667"/>
              </a:spcAft>
              <a:buClr>
                <a:schemeClr val="dk1"/>
              </a:buClr>
              <a:buSzPts val="1900"/>
              <a:buFont typeface="Montserrat"/>
              <a:buChar char="-"/>
            </a:pPr>
            <a:r>
              <a:rPr lang="fr" sz="2533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à la DAAC pour mesurer les réalisations, la qualité des partenariats engagés et piloter les appels à projets futurs.</a:t>
            </a:r>
            <a:endParaRPr sz="2533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88177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8"/>
          <p:cNvSpPr txBox="1">
            <a:spLocks noGrp="1"/>
          </p:cNvSpPr>
          <p:nvPr>
            <p:ph type="ctrTitle" idx="4294967295"/>
          </p:nvPr>
        </p:nvSpPr>
        <p:spPr>
          <a:xfrm>
            <a:off x="806251" y="2693251"/>
            <a:ext cx="10579500" cy="14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spcBef>
                <a:spcPts val="667"/>
              </a:spcBef>
              <a:buSzPts val="2800"/>
            </a:pPr>
            <a:r>
              <a:rPr lang="fr" sz="7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Calendriers et Ressources</a:t>
            </a:r>
            <a:endParaRPr sz="1867" b="1">
              <a:solidFill>
                <a:srgbClr val="32009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1" name="Google Shape;651;p88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9069567" y="3759902"/>
            <a:ext cx="5790000" cy="5737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7939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8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>
              <a:buSzPts val="900"/>
            </a:pPr>
            <a:fld id="{00000000-1234-1234-1234-123412341234}" type="slidenum">
              <a:rPr lang="fr"/>
              <a:pPr algn="r">
                <a:buSzPts val="900"/>
              </a:pPr>
              <a:t>36</a:t>
            </a:fld>
            <a:endParaRPr/>
          </a:p>
        </p:txBody>
      </p:sp>
      <p:sp>
        <p:nvSpPr>
          <p:cNvPr id="657" name="Google Shape;657;p89"/>
          <p:cNvSpPr txBox="1">
            <a:spLocks noGrp="1"/>
          </p:cNvSpPr>
          <p:nvPr>
            <p:ph type="title" idx="4294967295"/>
          </p:nvPr>
        </p:nvSpPr>
        <p:spPr>
          <a:xfrm>
            <a:off x="429311" y="1070275"/>
            <a:ext cx="11233150" cy="696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  <a:buSzPts val="2500"/>
            </a:pPr>
            <a:r>
              <a:rPr lang="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Calendrier </a:t>
            </a:r>
            <a:r>
              <a:rPr lang="fr-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et </a:t>
            </a:r>
            <a:r>
              <a:rPr lang="fr" sz="3867" b="1" dirty="0">
                <a:solidFill>
                  <a:srgbClr val="900F74"/>
                </a:solidFill>
                <a:latin typeface="Montserrat"/>
                <a:ea typeface="Montserrat"/>
                <a:cs typeface="Montserrat"/>
                <a:sym typeface="Montserrat"/>
              </a:rPr>
              <a:t>ressources académiques</a:t>
            </a:r>
            <a:br>
              <a:rPr lang="fr" sz="3867" b="1" dirty="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fr" sz="3867" b="1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" sz="2800" dirty="0"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  <a:t>formation des référents culture par la DRAAC : </a:t>
            </a:r>
            <a:r>
              <a:rPr lang="fr-FR" sz="2800" b="1" i="1" dirty="0">
                <a:latin typeface="Montserrat"/>
                <a:ea typeface="Montserrat"/>
                <a:cs typeface="Montserrat"/>
                <a:sym typeface="Montserrat"/>
              </a:rPr>
              <a:t>01/12 – 9h</a:t>
            </a:r>
            <a:b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  <a:t>-formation des chefs d’établissement par la DRAAC : </a:t>
            </a:r>
            <a:r>
              <a:rPr lang="fr-FR" sz="2800" b="1" i="1" dirty="0">
                <a:latin typeface="Montserrat"/>
                <a:ea typeface="Montserrat"/>
                <a:cs typeface="Montserrat"/>
                <a:sym typeface="Montserrat"/>
              </a:rPr>
              <a:t>08/12-14h</a:t>
            </a:r>
            <a:b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  <a:t>-information des référents numériques par la DRANE</a:t>
            </a:r>
            <a:b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  <a:t>-information des EVL et EVC par la DAVL</a:t>
            </a:r>
            <a:b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  <a:t>-Permanence téléphonique : </a:t>
            </a:r>
            <a:r>
              <a:rPr lang="fr-FR" sz="2800" b="1" i="1" dirty="0">
                <a:latin typeface="Montserrat"/>
                <a:ea typeface="Montserrat"/>
                <a:cs typeface="Montserrat"/>
                <a:sym typeface="Montserrat"/>
              </a:rPr>
              <a:t>0596 59 99 39</a:t>
            </a:r>
            <a:b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-FR" sz="2800" i="1" dirty="0">
                <a:latin typeface="Montserrat"/>
                <a:ea typeface="Montserrat"/>
                <a:cs typeface="Montserrat"/>
                <a:sym typeface="Montserrat"/>
              </a:rPr>
              <a:t>-ressources pour chaque type d’usager : </a:t>
            </a:r>
            <a:r>
              <a:rPr lang="fr-FR" sz="2800" b="1" i="1" dirty="0">
                <a:latin typeface="Montserrat"/>
                <a:ea typeface="Montserrat"/>
                <a:cs typeface="Montserrat"/>
                <a:sym typeface="Montserrat"/>
              </a:rPr>
              <a:t>https://site.ac-martinique.fr/eac/</a:t>
            </a:r>
            <a:br>
              <a:rPr lang="fr-FR" sz="3200" i="1" dirty="0">
                <a:latin typeface="Montserrat"/>
                <a:ea typeface="Montserrat"/>
                <a:cs typeface="Montserrat"/>
                <a:sym typeface="Montserrat"/>
              </a:rPr>
            </a:br>
            <a:endParaRPr sz="32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997388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3363</Words>
  <Application>Microsoft Office PowerPoint</Application>
  <PresentationFormat>Grand écran</PresentationFormat>
  <Paragraphs>330</Paragraphs>
  <Slides>36</Slides>
  <Notes>36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36</vt:i4>
      </vt:variant>
    </vt:vector>
  </HeadingPairs>
  <TitlesOfParts>
    <vt:vector size="42" baseType="lpstr">
      <vt:lpstr>Montserrat</vt:lpstr>
      <vt:lpstr>Noto Sans Symbols</vt:lpstr>
      <vt:lpstr>Arial</vt:lpstr>
      <vt:lpstr>Calibri</vt:lpstr>
      <vt:lpstr>Thème Office</vt:lpstr>
      <vt:lpstr>Simple Light</vt:lpstr>
      <vt:lpstr>Fonctionnement du pass Culture</vt:lpstr>
      <vt:lpstr>Le pass Culture “18 ans”</vt:lpstr>
      <vt:lpstr>Présentation PowerPoint</vt:lpstr>
      <vt:lpstr>Fonctionnement de la part individuelle</vt:lpstr>
      <vt:lpstr>La part individuelle </vt:lpstr>
      <vt:lpstr>Présentation PowerPoint</vt:lpstr>
      <vt:lpstr>Les chefs d’établissement  distribuent aux élèves les identifiants EDUCONNECT avant le 18/12</vt:lpstr>
      <vt:lpstr>Les identifiants sont édités et peuvent être distribués</vt:lpstr>
      <vt:lpstr>Présentation PowerPoint</vt:lpstr>
      <vt:lpstr>Parcours d’activation sur EDUCONNECT</vt:lpstr>
      <vt:lpstr>Accès à l’application</vt:lpstr>
      <vt:lpstr>L’élève active son compte</vt:lpstr>
      <vt:lpstr>Éligibilité à l’octroi de crédit </vt:lpstr>
      <vt:lpstr>Fonctionnement de la part collective</vt:lpstr>
      <vt:lpstr>La part collective </vt:lpstr>
      <vt:lpstr>Présentation PowerPoint</vt:lpstr>
      <vt:lpstr>Présentation PowerPoint</vt:lpstr>
      <vt:lpstr>La part collective </vt:lpstr>
      <vt:lpstr>ADAGE</vt:lpstr>
      <vt:lpstr>ADAGE</vt:lpstr>
      <vt:lpstr>Présentation PowerPoint</vt:lpstr>
      <vt:lpstr>La part collective </vt:lpstr>
      <vt:lpstr>Présentation PowerPoint</vt:lpstr>
      <vt:lpstr>Le professeur référent culture</vt:lpstr>
      <vt:lpstr>Les offres collectives pass Culture ...</vt:lpstr>
      <vt:lpstr>Présentation PowerPoint</vt:lpstr>
      <vt:lpstr>Présentation PowerPoint</vt:lpstr>
      <vt:lpstr>La part collective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Calendriers et Ressources</vt:lpstr>
      <vt:lpstr>Calendrier et ressources académiques  -formation des référents culture par la DRAAC : 01/12 – 9h -formation des chefs d’établissement par la DRAAC : 08/12-14h -information des référents numériques par la DRANE -information des EVL et EVC par la DAVL  -Permanence téléphonique : 0596 59 99 39  -ressources pour chaque type d’usager : https://site.ac-martinique.fr/eac/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CURNIER</dc:creator>
  <cp:lastModifiedBy>Camille ULLINDAH</cp:lastModifiedBy>
  <cp:revision>111</cp:revision>
  <dcterms:created xsi:type="dcterms:W3CDTF">2021-10-14T10:43:14Z</dcterms:created>
  <dcterms:modified xsi:type="dcterms:W3CDTF">2021-12-01T19:13:37Z</dcterms:modified>
</cp:coreProperties>
</file>