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6" r:id="rId2"/>
    <p:sldId id="257" r:id="rId3"/>
    <p:sldId id="258" r:id="rId4"/>
    <p:sldId id="259" r:id="rId5"/>
    <p:sldId id="261" r:id="rId6"/>
    <p:sldId id="260" r:id="rId7"/>
    <p:sldId id="269" r:id="rId8"/>
    <p:sldId id="262" r:id="rId9"/>
    <p:sldId id="264" r:id="rId10"/>
    <p:sldId id="263" r:id="rId11"/>
    <p:sldId id="270" r:id="rId12"/>
    <p:sldId id="265" r:id="rId13"/>
    <p:sldId id="271" r:id="rId14"/>
    <p:sldId id="275" r:id="rId15"/>
    <p:sldId id="267" r:id="rId16"/>
    <p:sldId id="272" r:id="rId17"/>
    <p:sldId id="273"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2185" autoAdjust="0"/>
  </p:normalViewPr>
  <p:slideViewPr>
    <p:cSldViewPr>
      <p:cViewPr varScale="1">
        <p:scale>
          <a:sx n="67" d="100"/>
          <a:sy n="67" d="100"/>
        </p:scale>
        <p:origin x="1470" y="78"/>
      </p:cViewPr>
      <p:guideLst>
        <p:guide orient="horz" pos="2160"/>
        <p:guide pos="2880"/>
      </p:guideLst>
    </p:cSldViewPr>
  </p:slideViewPr>
  <p:outlineViewPr>
    <p:cViewPr>
      <p:scale>
        <a:sx n="33" d="100"/>
        <a:sy n="33" d="100"/>
      </p:scale>
      <p:origin x="0" y="35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776A00-D679-43D0-8EFF-FA84C2D91F4E}" type="datetimeFigureOut">
              <a:rPr lang="fr-FR" smtClean="0"/>
              <a:t>06/06/2016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5E874-83C3-4262-99CF-B9912FBE2F09}" type="slidenum">
              <a:rPr lang="fr-FR" smtClean="0"/>
              <a:t>‹N°›</a:t>
            </a:fld>
            <a:endParaRPr lang="fr-FR"/>
          </a:p>
        </p:txBody>
      </p:sp>
    </p:spTree>
    <p:extLst>
      <p:ext uri="{BB962C8B-B14F-4D97-AF65-F5344CB8AC3E}">
        <p14:creationId xmlns:p14="http://schemas.microsoft.com/office/powerpoint/2010/main" val="2158558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Personne physique ou morale ?</a:t>
            </a:r>
          </a:p>
          <a:p>
            <a:r>
              <a:rPr lang="fr-FR" dirty="0" smtClean="0"/>
              <a:t>Connaissez vous des « incapables » sur le plan juridique ? des personnes dont les droits sont « encadrés » juridiquement ?</a:t>
            </a:r>
            <a:endParaRPr lang="fr-FR" dirty="0"/>
          </a:p>
        </p:txBody>
      </p:sp>
      <p:sp>
        <p:nvSpPr>
          <p:cNvPr id="4" name="Espace réservé du numéro de diapositive 3"/>
          <p:cNvSpPr>
            <a:spLocks noGrp="1"/>
          </p:cNvSpPr>
          <p:nvPr>
            <p:ph type="sldNum" sz="quarter" idx="10"/>
          </p:nvPr>
        </p:nvSpPr>
        <p:spPr/>
        <p:txBody>
          <a:bodyPr/>
          <a:lstStyle/>
          <a:p>
            <a:fld id="{3075E874-83C3-4262-99CF-B9912FBE2F09}" type="slidenum">
              <a:rPr lang="fr-FR" smtClean="0"/>
              <a:t>4</a:t>
            </a:fld>
            <a:endParaRPr lang="fr-FR"/>
          </a:p>
        </p:txBody>
      </p:sp>
    </p:spTree>
    <p:extLst>
      <p:ext uri="{BB962C8B-B14F-4D97-AF65-F5344CB8AC3E}">
        <p14:creationId xmlns:p14="http://schemas.microsoft.com/office/powerpoint/2010/main" val="172603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75E874-83C3-4262-99CF-B9912FBE2F09}" type="slidenum">
              <a:rPr lang="fr-FR" smtClean="0"/>
              <a:t>5</a:t>
            </a:fld>
            <a:endParaRPr lang="fr-FR"/>
          </a:p>
        </p:txBody>
      </p:sp>
    </p:spTree>
    <p:extLst>
      <p:ext uri="{BB962C8B-B14F-4D97-AF65-F5344CB8AC3E}">
        <p14:creationId xmlns:p14="http://schemas.microsoft.com/office/powerpoint/2010/main" val="91062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Suivi</a:t>
            </a:r>
            <a:r>
              <a:rPr lang="fr-FR" baseline="0" dirty="0" smtClean="0"/>
              <a:t> par des exercices d’application </a:t>
            </a:r>
            <a:endParaRPr lang="fr-FR" dirty="0" smtClean="0"/>
          </a:p>
          <a:p>
            <a:r>
              <a:rPr lang="fr-FR" dirty="0" smtClean="0"/>
              <a:t>Annonce </a:t>
            </a:r>
            <a:r>
              <a:rPr lang="fr-FR" dirty="0" smtClean="0"/>
              <a:t>du prochain cours : le droit au compte</a:t>
            </a:r>
            <a:endParaRPr lang="fr-FR" dirty="0"/>
          </a:p>
        </p:txBody>
      </p:sp>
      <p:sp>
        <p:nvSpPr>
          <p:cNvPr id="4" name="Espace réservé du numéro de diapositive 3"/>
          <p:cNvSpPr>
            <a:spLocks noGrp="1"/>
          </p:cNvSpPr>
          <p:nvPr>
            <p:ph type="sldNum" sz="quarter" idx="10"/>
          </p:nvPr>
        </p:nvSpPr>
        <p:spPr/>
        <p:txBody>
          <a:bodyPr/>
          <a:lstStyle/>
          <a:p>
            <a:fld id="{3075E874-83C3-4262-99CF-B9912FBE2F09}" type="slidenum">
              <a:rPr lang="fr-FR" smtClean="0"/>
              <a:t>18</a:t>
            </a:fld>
            <a:endParaRPr lang="fr-FR"/>
          </a:p>
        </p:txBody>
      </p:sp>
    </p:spTree>
    <p:extLst>
      <p:ext uri="{BB962C8B-B14F-4D97-AF65-F5344CB8AC3E}">
        <p14:creationId xmlns:p14="http://schemas.microsoft.com/office/powerpoint/2010/main" val="1319539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DDBB97E-195E-4531-A4DC-E968936685F4}" type="datetime1">
              <a:rPr lang="fr-FR" smtClean="0"/>
              <a:t>06/06/2016</a:t>
            </a:fld>
            <a:endParaRPr lang="fr-F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fr-FR" smtClean="0"/>
              <a:t>Economie et Gestion ac-martinique - Mme Brechet</a:t>
            </a:r>
            <a:endParaRPr lang="fr-F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C650240C-C3AC-480E-A3D2-AA736A6459D7}" type="slidenum">
              <a:rPr lang="fr-FR" smtClean="0"/>
              <a:t>‹N°›</a:t>
            </a:fld>
            <a:endParaRPr lang="fr-FR"/>
          </a:p>
        </p:txBody>
      </p:sp>
    </p:spTree>
    <p:extLst>
      <p:ext uri="{BB962C8B-B14F-4D97-AF65-F5344CB8AC3E}">
        <p14:creationId xmlns:p14="http://schemas.microsoft.com/office/powerpoint/2010/main" val="4147758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A44ECCF-E920-4D7F-A3C0-507EA8C871A3}" type="datetime1">
              <a:rPr lang="fr-FR" smtClean="0"/>
              <a:t>06/06/2016</a:t>
            </a:fld>
            <a:endParaRPr lang="fr-FR"/>
          </a:p>
        </p:txBody>
      </p:sp>
      <p:sp>
        <p:nvSpPr>
          <p:cNvPr id="5" name="Footer Placeholder 4"/>
          <p:cNvSpPr>
            <a:spLocks noGrp="1"/>
          </p:cNvSpPr>
          <p:nvPr>
            <p:ph type="ftr" sz="quarter" idx="11"/>
          </p:nvPr>
        </p:nvSpPr>
        <p:spPr/>
        <p:txBody>
          <a:bodyPr/>
          <a:lstStyle/>
          <a:p>
            <a:r>
              <a:rPr lang="fr-FR" smtClean="0"/>
              <a:t>Economie et Gestion ac-martinique - Mme Brechet</a:t>
            </a:r>
            <a:endParaRPr lang="fr-FR"/>
          </a:p>
        </p:txBody>
      </p:sp>
      <p:sp>
        <p:nvSpPr>
          <p:cNvPr id="6" name="Slide Number Placeholder 5"/>
          <p:cNvSpPr>
            <a:spLocks noGrp="1"/>
          </p:cNvSpPr>
          <p:nvPr>
            <p:ph type="sldNum" sz="quarter" idx="12"/>
          </p:nvPr>
        </p:nvSpPr>
        <p:spPr/>
        <p:txBody>
          <a:bodyPr/>
          <a:lstStyle/>
          <a:p>
            <a:fld id="{C650240C-C3AC-480E-A3D2-AA736A6459D7}" type="slidenum">
              <a:rPr lang="fr-FR" smtClean="0"/>
              <a:t>‹N°›</a:t>
            </a:fld>
            <a:endParaRPr lang="fr-FR"/>
          </a:p>
        </p:txBody>
      </p:sp>
    </p:spTree>
    <p:extLst>
      <p:ext uri="{BB962C8B-B14F-4D97-AF65-F5344CB8AC3E}">
        <p14:creationId xmlns:p14="http://schemas.microsoft.com/office/powerpoint/2010/main" val="2183426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93C589EF-D2E2-4153-B303-88FCB3600570}" type="datetime1">
              <a:rPr lang="fr-FR" smtClean="0"/>
              <a:t>06/06/2016</a:t>
            </a:fld>
            <a:endParaRPr lang="fr-F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fr-FR" smtClean="0"/>
              <a:t>Economie et Gestion ac-martinique - Mme Brechet</a:t>
            </a:r>
            <a:endParaRPr lang="fr-F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C650240C-C3AC-480E-A3D2-AA736A6459D7}" type="slidenum">
              <a:rPr lang="fr-FR" smtClean="0"/>
              <a:t>‹N°›</a:t>
            </a:fld>
            <a:endParaRPr lang="fr-FR"/>
          </a:p>
        </p:txBody>
      </p:sp>
    </p:spTree>
    <p:extLst>
      <p:ext uri="{BB962C8B-B14F-4D97-AF65-F5344CB8AC3E}">
        <p14:creationId xmlns:p14="http://schemas.microsoft.com/office/powerpoint/2010/main" val="1408825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272DBB8D-01DE-4454-B22E-02C4A56A9315}" type="datetime1">
              <a:rPr lang="fr-FR" smtClean="0"/>
              <a:t>06/06/2016</a:t>
            </a:fld>
            <a:endParaRPr lang="fr-FR"/>
          </a:p>
        </p:txBody>
      </p:sp>
      <p:sp>
        <p:nvSpPr>
          <p:cNvPr id="6" name="Footer Placeholder 5"/>
          <p:cNvSpPr>
            <a:spLocks noGrp="1"/>
          </p:cNvSpPr>
          <p:nvPr>
            <p:ph type="ftr" sz="quarter" idx="11"/>
          </p:nvPr>
        </p:nvSpPr>
        <p:spPr/>
        <p:txBody>
          <a:bodyPr/>
          <a:lstStyle/>
          <a:p>
            <a:r>
              <a:rPr lang="fr-FR" smtClean="0"/>
              <a:t>Economie et Gestion ac-martinique - Mme Brechet</a:t>
            </a:r>
            <a:endParaRPr lang="fr-FR"/>
          </a:p>
        </p:txBody>
      </p:sp>
      <p:sp>
        <p:nvSpPr>
          <p:cNvPr id="7" name="Slide Number Placeholder 6"/>
          <p:cNvSpPr>
            <a:spLocks noGrp="1"/>
          </p:cNvSpPr>
          <p:nvPr>
            <p:ph type="sldNum" sz="quarter" idx="12"/>
          </p:nvPr>
        </p:nvSpPr>
        <p:spPr/>
        <p:txBody>
          <a:bodyPr/>
          <a:lstStyle/>
          <a:p>
            <a:fld id="{C650240C-C3AC-480E-A3D2-AA736A6459D7}" type="slidenum">
              <a:rPr lang="fr-FR" smtClean="0"/>
              <a:t>‹N°›</a:t>
            </a:fld>
            <a:endParaRPr lang="fr-FR"/>
          </a:p>
        </p:txBody>
      </p:sp>
    </p:spTree>
    <p:extLst>
      <p:ext uri="{BB962C8B-B14F-4D97-AF65-F5344CB8AC3E}">
        <p14:creationId xmlns:p14="http://schemas.microsoft.com/office/powerpoint/2010/main" val="60893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0F77458-C2EE-4E07-A2DD-BF683C1E229F}" type="datetime1">
              <a:rPr lang="fr-FR" smtClean="0"/>
              <a:t>06/06/2016</a:t>
            </a:fld>
            <a:endParaRPr lang="fr-FR"/>
          </a:p>
        </p:txBody>
      </p:sp>
      <p:sp>
        <p:nvSpPr>
          <p:cNvPr id="8" name="Footer Placeholder 7"/>
          <p:cNvSpPr>
            <a:spLocks noGrp="1"/>
          </p:cNvSpPr>
          <p:nvPr>
            <p:ph type="ftr" sz="quarter" idx="11"/>
          </p:nvPr>
        </p:nvSpPr>
        <p:spPr/>
        <p:txBody>
          <a:bodyPr/>
          <a:lstStyle/>
          <a:p>
            <a:r>
              <a:rPr lang="fr-FR" smtClean="0"/>
              <a:t>Economie et Gestion ac-martinique - Mme Brechet</a:t>
            </a:r>
            <a:endParaRPr lang="fr-FR"/>
          </a:p>
        </p:txBody>
      </p:sp>
      <p:sp>
        <p:nvSpPr>
          <p:cNvPr id="9" name="Slide Number Placeholder 8"/>
          <p:cNvSpPr>
            <a:spLocks noGrp="1"/>
          </p:cNvSpPr>
          <p:nvPr>
            <p:ph type="sldNum" sz="quarter" idx="12"/>
          </p:nvPr>
        </p:nvSpPr>
        <p:spPr/>
        <p:txBody>
          <a:bodyPr/>
          <a:lstStyle/>
          <a:p>
            <a:fld id="{C650240C-C3AC-480E-A3D2-AA736A6459D7}" type="slidenum">
              <a:rPr lang="fr-FR" smtClean="0"/>
              <a:t>‹N°›</a:t>
            </a:fld>
            <a:endParaRPr lang="fr-FR"/>
          </a:p>
        </p:txBody>
      </p:sp>
    </p:spTree>
    <p:extLst>
      <p:ext uri="{BB962C8B-B14F-4D97-AF65-F5344CB8AC3E}">
        <p14:creationId xmlns:p14="http://schemas.microsoft.com/office/powerpoint/2010/main" val="4176649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A1FA0980-C2C5-4480-A6A1-A6E3B11D304F}" type="datetime1">
              <a:rPr lang="fr-FR" smtClean="0"/>
              <a:t>06/06/2016</a:t>
            </a:fld>
            <a:endParaRPr lang="fr-FR"/>
          </a:p>
        </p:txBody>
      </p:sp>
      <p:sp>
        <p:nvSpPr>
          <p:cNvPr id="4" name="Footer Placeholder 3"/>
          <p:cNvSpPr>
            <a:spLocks noGrp="1"/>
          </p:cNvSpPr>
          <p:nvPr>
            <p:ph type="ftr" sz="quarter" idx="11"/>
          </p:nvPr>
        </p:nvSpPr>
        <p:spPr/>
        <p:txBody>
          <a:bodyPr/>
          <a:lstStyle/>
          <a:p>
            <a:r>
              <a:rPr lang="fr-FR" smtClean="0"/>
              <a:t>Economie et Gestion ac-martinique - Mme Brechet</a:t>
            </a:r>
            <a:endParaRPr lang="fr-FR"/>
          </a:p>
        </p:txBody>
      </p:sp>
      <p:sp>
        <p:nvSpPr>
          <p:cNvPr id="5" name="Slide Number Placeholder 4"/>
          <p:cNvSpPr>
            <a:spLocks noGrp="1"/>
          </p:cNvSpPr>
          <p:nvPr>
            <p:ph type="sldNum" sz="quarter" idx="12"/>
          </p:nvPr>
        </p:nvSpPr>
        <p:spPr/>
        <p:txBody>
          <a:bodyPr/>
          <a:lstStyle/>
          <a:p>
            <a:fld id="{C650240C-C3AC-480E-A3D2-AA736A6459D7}" type="slidenum">
              <a:rPr lang="fr-FR" smtClean="0"/>
              <a:t>‹N°›</a:t>
            </a:fld>
            <a:endParaRPr lang="fr-FR"/>
          </a:p>
        </p:txBody>
      </p:sp>
    </p:spTree>
    <p:extLst>
      <p:ext uri="{BB962C8B-B14F-4D97-AF65-F5344CB8AC3E}">
        <p14:creationId xmlns:p14="http://schemas.microsoft.com/office/powerpoint/2010/main" val="1443610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78D5D-6DEE-4DA1-8816-5EB7B850ABAE}" type="datetime1">
              <a:rPr lang="fr-FR" smtClean="0"/>
              <a:t>06/06/2016</a:t>
            </a:fld>
            <a:endParaRPr lang="fr-FR"/>
          </a:p>
        </p:txBody>
      </p:sp>
      <p:sp>
        <p:nvSpPr>
          <p:cNvPr id="3" name="Footer Placeholder 2"/>
          <p:cNvSpPr>
            <a:spLocks noGrp="1"/>
          </p:cNvSpPr>
          <p:nvPr>
            <p:ph type="ftr" sz="quarter" idx="11"/>
          </p:nvPr>
        </p:nvSpPr>
        <p:spPr/>
        <p:txBody>
          <a:bodyPr/>
          <a:lstStyle/>
          <a:p>
            <a:r>
              <a:rPr lang="fr-FR" smtClean="0"/>
              <a:t>Economie et Gestion ac-martinique - Mme Brechet</a:t>
            </a:r>
            <a:endParaRPr lang="fr-FR"/>
          </a:p>
        </p:txBody>
      </p:sp>
      <p:sp>
        <p:nvSpPr>
          <p:cNvPr id="4" name="Slide Number Placeholder 3"/>
          <p:cNvSpPr>
            <a:spLocks noGrp="1"/>
          </p:cNvSpPr>
          <p:nvPr>
            <p:ph type="sldNum" sz="quarter" idx="12"/>
          </p:nvPr>
        </p:nvSpPr>
        <p:spPr/>
        <p:txBody>
          <a:bodyPr/>
          <a:lstStyle/>
          <a:p>
            <a:fld id="{C650240C-C3AC-480E-A3D2-AA736A6459D7}" type="slidenum">
              <a:rPr lang="fr-FR" smtClean="0"/>
              <a:t>‹N°›</a:t>
            </a:fld>
            <a:endParaRPr lang="fr-FR"/>
          </a:p>
        </p:txBody>
      </p:sp>
    </p:spTree>
    <p:extLst>
      <p:ext uri="{BB962C8B-B14F-4D97-AF65-F5344CB8AC3E}">
        <p14:creationId xmlns:p14="http://schemas.microsoft.com/office/powerpoint/2010/main" val="4008179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fr-FR" smtClean="0"/>
              <a:t>Modifiez le style du titre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6F1EFC0A-8A03-4FE8-8272-29A9B60D45CF}" type="datetime1">
              <a:rPr lang="fr-FR" smtClean="0"/>
              <a:t>06/06/2016</a:t>
            </a:fld>
            <a:endParaRPr lang="fr-F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fr-FR" smtClean="0"/>
              <a:t>Economie et Gestion ac-martinique - Mme Brechet</a:t>
            </a:r>
            <a:endParaRPr lang="fr-F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C650240C-C3AC-480E-A3D2-AA736A6459D7}" type="slidenum">
              <a:rPr lang="fr-FR" smtClean="0"/>
              <a:t>‹N°›</a:t>
            </a:fld>
            <a:endParaRPr lang="fr-FR"/>
          </a:p>
        </p:txBody>
      </p:sp>
    </p:spTree>
    <p:extLst>
      <p:ext uri="{BB962C8B-B14F-4D97-AF65-F5344CB8AC3E}">
        <p14:creationId xmlns:p14="http://schemas.microsoft.com/office/powerpoint/2010/main" val="4176377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07CDE7E2-F583-4C39-B0A8-0DBCCC78435D}" type="datetime1">
              <a:rPr lang="fr-FR" smtClean="0"/>
              <a:t>06/06/2016</a:t>
            </a:fld>
            <a:endParaRPr lang="fr-FR"/>
          </a:p>
        </p:txBody>
      </p:sp>
      <p:sp>
        <p:nvSpPr>
          <p:cNvPr id="6" name="Footer Placeholder 5"/>
          <p:cNvSpPr>
            <a:spLocks noGrp="1"/>
          </p:cNvSpPr>
          <p:nvPr>
            <p:ph type="ftr" sz="quarter" idx="11"/>
          </p:nvPr>
        </p:nvSpPr>
        <p:spPr/>
        <p:txBody>
          <a:bodyPr/>
          <a:lstStyle/>
          <a:p>
            <a:r>
              <a:rPr lang="fr-FR" smtClean="0"/>
              <a:t>Economie et Gestion ac-martinique - Mme Brechet</a:t>
            </a:r>
            <a:endParaRPr lang="fr-FR"/>
          </a:p>
        </p:txBody>
      </p:sp>
      <p:sp>
        <p:nvSpPr>
          <p:cNvPr id="7" name="Slide Number Placeholder 6"/>
          <p:cNvSpPr>
            <a:spLocks noGrp="1"/>
          </p:cNvSpPr>
          <p:nvPr>
            <p:ph type="sldNum" sz="quarter" idx="12"/>
          </p:nvPr>
        </p:nvSpPr>
        <p:spPr/>
        <p:txBody>
          <a:bodyPr/>
          <a:lstStyle/>
          <a:p>
            <a:fld id="{C650240C-C3AC-480E-A3D2-AA736A6459D7}" type="slidenum">
              <a:rPr lang="fr-FR" smtClean="0"/>
              <a:t>‹N°›</a:t>
            </a:fld>
            <a:endParaRPr lang="fr-FR"/>
          </a:p>
        </p:txBody>
      </p:sp>
    </p:spTree>
    <p:extLst>
      <p:ext uri="{BB962C8B-B14F-4D97-AF65-F5344CB8AC3E}">
        <p14:creationId xmlns:p14="http://schemas.microsoft.com/office/powerpoint/2010/main" val="2595630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76E2E20-B0F5-40DB-BCA4-2E10BC1248B5}" type="datetime1">
              <a:rPr lang="fr-FR" smtClean="0"/>
              <a:t>06/06/2016</a:t>
            </a:fld>
            <a:endParaRPr lang="fr-FR"/>
          </a:p>
        </p:txBody>
      </p:sp>
      <p:sp>
        <p:nvSpPr>
          <p:cNvPr id="5" name="Footer Placeholder 4"/>
          <p:cNvSpPr>
            <a:spLocks noGrp="1"/>
          </p:cNvSpPr>
          <p:nvPr>
            <p:ph type="ftr" sz="quarter" idx="11"/>
          </p:nvPr>
        </p:nvSpPr>
        <p:spPr/>
        <p:txBody>
          <a:bodyPr/>
          <a:lstStyle/>
          <a:p>
            <a:r>
              <a:rPr lang="fr-FR" smtClean="0"/>
              <a:t>Economie et Gestion ac-martinique - Mme Brechet</a:t>
            </a:r>
            <a:endParaRPr lang="fr-FR"/>
          </a:p>
        </p:txBody>
      </p:sp>
      <p:sp>
        <p:nvSpPr>
          <p:cNvPr id="6" name="Slide Number Placeholder 5"/>
          <p:cNvSpPr>
            <a:spLocks noGrp="1"/>
          </p:cNvSpPr>
          <p:nvPr>
            <p:ph type="sldNum" sz="quarter" idx="12"/>
          </p:nvPr>
        </p:nvSpPr>
        <p:spPr/>
        <p:txBody>
          <a:bodyPr/>
          <a:lstStyle/>
          <a:p>
            <a:fld id="{C650240C-C3AC-480E-A3D2-AA736A6459D7}" type="slidenum">
              <a:rPr lang="fr-FR" smtClean="0"/>
              <a:t>‹N°›</a:t>
            </a:fld>
            <a:endParaRPr lang="fr-FR"/>
          </a:p>
        </p:txBody>
      </p:sp>
    </p:spTree>
    <p:extLst>
      <p:ext uri="{BB962C8B-B14F-4D97-AF65-F5344CB8AC3E}">
        <p14:creationId xmlns:p14="http://schemas.microsoft.com/office/powerpoint/2010/main" val="3994166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6280B020-DE23-42E8-9468-A4ACB07EA228}" type="datetime1">
              <a:rPr lang="fr-FR" smtClean="0"/>
              <a:t>06/06/2016</a:t>
            </a:fld>
            <a:endParaRPr lang="fr-FR"/>
          </a:p>
        </p:txBody>
      </p:sp>
      <p:sp>
        <p:nvSpPr>
          <p:cNvPr id="5" name="Footer Placeholder 4"/>
          <p:cNvSpPr>
            <a:spLocks noGrp="1"/>
          </p:cNvSpPr>
          <p:nvPr>
            <p:ph type="ftr" sz="quarter" idx="11"/>
          </p:nvPr>
        </p:nvSpPr>
        <p:spPr>
          <a:xfrm>
            <a:off x="581192" y="5951810"/>
            <a:ext cx="5922209" cy="365125"/>
          </a:xfrm>
        </p:spPr>
        <p:txBody>
          <a:bodyPr/>
          <a:lstStyle/>
          <a:p>
            <a:r>
              <a:rPr lang="fr-FR" smtClean="0"/>
              <a:t>Economie et Gestion ac-martinique - Mme Brechet</a:t>
            </a:r>
            <a:endParaRPr lang="fr-F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C650240C-C3AC-480E-A3D2-AA736A6459D7}" type="slidenum">
              <a:rPr lang="fr-FR" smtClean="0"/>
              <a:t>‹N°›</a:t>
            </a:fld>
            <a:endParaRPr lang="fr-FR"/>
          </a:p>
        </p:txBody>
      </p:sp>
    </p:spTree>
    <p:extLst>
      <p:ext uri="{BB962C8B-B14F-4D97-AF65-F5344CB8AC3E}">
        <p14:creationId xmlns:p14="http://schemas.microsoft.com/office/powerpoint/2010/main" val="289635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950E89EC-BA7E-4BEC-91D5-DAACD9D99CAE}" type="datetime1">
              <a:rPr lang="fr-FR" smtClean="0"/>
              <a:t>06/06/2016</a:t>
            </a:fld>
            <a:endParaRPr lang="fr-FR"/>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r>
              <a:rPr lang="fr-FR" smtClean="0"/>
              <a:t>Economie et Gestion ac-martinique - Mme Brechet</a:t>
            </a:r>
            <a:endParaRPr lang="fr-FR"/>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C650240C-C3AC-480E-A3D2-AA736A6459D7}" type="slidenum">
              <a:rPr lang="fr-FR" smtClean="0"/>
              <a:t>‹N°›</a:t>
            </a:fld>
            <a:endParaRPr lang="fr-FR"/>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122492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revue-banque.fr/management-fonctions-supports/article/ameliorer-controle-identite-dans-les-banqu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57231" y="908720"/>
            <a:ext cx="7989752" cy="1504844"/>
          </a:xfrm>
        </p:spPr>
        <p:txBody>
          <a:bodyPr/>
          <a:lstStyle/>
          <a:p>
            <a:r>
              <a:rPr lang="fr-FR" b="1" dirty="0" smtClean="0">
                <a:solidFill>
                  <a:srgbClr val="002060"/>
                </a:solidFill>
              </a:rPr>
              <a:t>Dossier 1 : L’OUVERTURE DE COMPTE</a:t>
            </a:r>
            <a:endParaRPr lang="fr-FR" b="1" dirty="0">
              <a:solidFill>
                <a:srgbClr val="002060"/>
              </a:solidFill>
            </a:endParaRPr>
          </a:p>
        </p:txBody>
      </p:sp>
      <p:sp>
        <p:nvSpPr>
          <p:cNvPr id="3" name="Sous-titre 2"/>
          <p:cNvSpPr>
            <a:spLocks noGrp="1"/>
          </p:cNvSpPr>
          <p:nvPr>
            <p:ph type="subTitle" idx="1"/>
          </p:nvPr>
        </p:nvSpPr>
        <p:spPr>
          <a:xfrm>
            <a:off x="827584" y="5128194"/>
            <a:ext cx="7989752" cy="590321"/>
          </a:xfrm>
        </p:spPr>
        <p:txBody>
          <a:bodyPr>
            <a:normAutofit fontScale="92500" lnSpcReduction="20000"/>
          </a:bodyPr>
          <a:lstStyle/>
          <a:p>
            <a:r>
              <a:rPr lang="fr-FR" dirty="0" smtClean="0">
                <a:solidFill>
                  <a:schemeClr val="bg1"/>
                </a:solidFill>
              </a:rPr>
              <a:t>09/2016</a:t>
            </a:r>
          </a:p>
          <a:p>
            <a:r>
              <a:rPr lang="fr-FR" dirty="0" smtClean="0">
                <a:solidFill>
                  <a:schemeClr val="bg1"/>
                </a:solidFill>
              </a:rPr>
              <a:t>PARTIES 1 A 3</a:t>
            </a:r>
            <a:endParaRPr lang="fr-FR" dirty="0">
              <a:solidFill>
                <a:schemeClr val="bg1"/>
              </a:solidFill>
            </a:endParaRPr>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1</a:t>
            </a:fld>
            <a:endParaRPr lang="fr-FR"/>
          </a:p>
        </p:txBody>
      </p:sp>
      <p:sp>
        <p:nvSpPr>
          <p:cNvPr id="6" name="Espace réservé du pied de page 5"/>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36792026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620688"/>
            <a:ext cx="8424936" cy="864096"/>
          </a:xfrm>
        </p:spPr>
        <p:txBody>
          <a:bodyPr>
            <a:normAutofit/>
          </a:bodyPr>
          <a:lstStyle/>
          <a:p>
            <a:r>
              <a:rPr lang="fr-FR" dirty="0" smtClean="0"/>
              <a:t>INTRODUCTION</a:t>
            </a:r>
            <a:endParaRPr lang="fr-FR" dirty="0"/>
          </a:p>
        </p:txBody>
      </p:sp>
      <p:sp>
        <p:nvSpPr>
          <p:cNvPr id="3" name="Espace réservé du contenu 2"/>
          <p:cNvSpPr>
            <a:spLocks noGrp="1"/>
          </p:cNvSpPr>
          <p:nvPr>
            <p:ph idx="1"/>
          </p:nvPr>
        </p:nvSpPr>
        <p:spPr>
          <a:xfrm>
            <a:off x="251520" y="1052736"/>
            <a:ext cx="8568952" cy="5400600"/>
          </a:xfrm>
        </p:spPr>
        <p:txBody>
          <a:bodyPr>
            <a:normAutofit/>
          </a:bodyPr>
          <a:lstStyle/>
          <a:p>
            <a:r>
              <a:rPr lang="fr-FR" dirty="0" smtClean="0"/>
              <a:t>Le compte bancaire est le socle de la relation entre la banque et son client. </a:t>
            </a:r>
          </a:p>
          <a:p>
            <a:r>
              <a:rPr lang="fr-FR" dirty="0" smtClean="0"/>
              <a:t>Il existe une multitude de comptes bancaires (comptes individuels, comptes-joints, comptes d’épargne, compte titre…) ; mais le compte qui nous intéresse aujourd’hui est le compte en banque ordinaire, appelé aussi « compte courant », « compte à vue » (CAV) ou encore « compte de dépôt à vue » (DAV).</a:t>
            </a:r>
          </a:p>
          <a:p>
            <a:r>
              <a:rPr lang="fr-FR" dirty="0" smtClean="0"/>
              <a:t>Ce compte permet de déposer de l’argent et de le retirer grâce aux moyens de paiements qui seront délivrés.</a:t>
            </a:r>
            <a:endParaRPr lang="fr-FR" dirty="0"/>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2</a:t>
            </a:fld>
            <a:endParaRPr lang="fr-FR"/>
          </a:p>
        </p:txBody>
      </p:sp>
      <p:sp>
        <p:nvSpPr>
          <p:cNvPr id="4" name="Espace réservé du pied de page 3"/>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202042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002060"/>
                </a:solidFill>
              </a:rPr>
              <a:t>PARTIE 1: LA </a:t>
            </a:r>
            <a:r>
              <a:rPr lang="fr-FR" dirty="0" err="1" smtClean="0">
                <a:solidFill>
                  <a:srgbClr val="002060"/>
                </a:solidFill>
              </a:rPr>
              <a:t>CAPACITé</a:t>
            </a:r>
            <a:r>
              <a:rPr lang="fr-FR" dirty="0" smtClean="0">
                <a:solidFill>
                  <a:srgbClr val="002060"/>
                </a:solidFill>
              </a:rPr>
              <a:t> CIVILE</a:t>
            </a:r>
            <a:endParaRPr lang="fr-FR" dirty="0">
              <a:solidFill>
                <a:srgbClr val="002060"/>
              </a:solidFill>
            </a:endParaRPr>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3</a:t>
            </a:fld>
            <a:endParaRPr lang="fr-FR"/>
          </a:p>
        </p:txBody>
      </p:sp>
      <p:sp>
        <p:nvSpPr>
          <p:cNvPr id="4" name="Sous-titre 3"/>
          <p:cNvSpPr>
            <a:spLocks noGrp="1"/>
          </p:cNvSpPr>
          <p:nvPr>
            <p:ph type="subTitle" idx="1"/>
          </p:nvPr>
        </p:nvSpPr>
        <p:spPr/>
        <p:txBody>
          <a:bodyPr/>
          <a:lstStyle/>
          <a:p>
            <a:endParaRPr lang="fr-FR"/>
          </a:p>
        </p:txBody>
      </p:sp>
      <p:sp>
        <p:nvSpPr>
          <p:cNvPr id="3" name="Espace réservé du pied de page 2"/>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129656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 </a:t>
            </a:r>
            <a:r>
              <a:rPr lang="fr-FR" dirty="0" err="1" smtClean="0"/>
              <a:t>DéFINITION</a:t>
            </a:r>
            <a:endParaRPr lang="fr-FR" dirty="0"/>
          </a:p>
        </p:txBody>
      </p:sp>
      <p:sp>
        <p:nvSpPr>
          <p:cNvPr id="3" name="Espace réservé du contenu 2"/>
          <p:cNvSpPr>
            <a:spLocks noGrp="1"/>
          </p:cNvSpPr>
          <p:nvPr>
            <p:ph idx="1"/>
          </p:nvPr>
        </p:nvSpPr>
        <p:spPr>
          <a:xfrm>
            <a:off x="251520" y="1340768"/>
            <a:ext cx="8435280" cy="5040560"/>
          </a:xfrm>
        </p:spPr>
        <p:txBody>
          <a:bodyPr>
            <a:normAutofit/>
          </a:bodyPr>
          <a:lstStyle/>
          <a:p>
            <a:r>
              <a:rPr lang="fr-FR" dirty="0" smtClean="0"/>
              <a:t>La capacité  juridique est l’aptitude d'une personne à avoir des droits et des obligations et à les exercer elle-même (par exemple, droit de conclure un contrat, droit d'agir en justice...)</a:t>
            </a:r>
          </a:p>
          <a:p>
            <a:r>
              <a:rPr lang="fr-FR" dirty="0" smtClean="0"/>
              <a:t>En droit français, la capacité est la règle générale : toute personne physique est en principe capable sauf si la loi prévoit expressément qu’elle est « incapable » sur le plan juridique</a:t>
            </a:r>
            <a:r>
              <a:rPr lang="fr-FR" dirty="0"/>
              <a:t> </a:t>
            </a:r>
            <a:r>
              <a:rPr lang="fr-FR" dirty="0" smtClean="0"/>
              <a:t>: mineurs et certains majeurs.</a:t>
            </a:r>
          </a:p>
          <a:p>
            <a:r>
              <a:rPr lang="fr-FR" dirty="0" smtClean="0"/>
              <a:t>Le droit français protège les incapables</a:t>
            </a:r>
            <a:r>
              <a:rPr lang="fr-FR" dirty="0"/>
              <a:t> </a:t>
            </a:r>
            <a:r>
              <a:rPr lang="fr-FR" dirty="0" smtClean="0"/>
              <a:t>en analysant et en distinguant d’un point de vue juridique la gravité des actes qu’ils peuvent effectuer.</a:t>
            </a:r>
          </a:p>
          <a:p>
            <a:endParaRPr lang="fr-FR" dirty="0"/>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4</a:t>
            </a:fld>
            <a:endParaRPr lang="fr-FR"/>
          </a:p>
        </p:txBody>
      </p:sp>
      <p:sp>
        <p:nvSpPr>
          <p:cNvPr id="4" name="Espace réservé du pied de page 3"/>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1167725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9208" y="785630"/>
            <a:ext cx="8229600" cy="792088"/>
          </a:xfrm>
        </p:spPr>
        <p:txBody>
          <a:bodyPr>
            <a:normAutofit/>
          </a:bodyPr>
          <a:lstStyle/>
          <a:p>
            <a:r>
              <a:rPr lang="fr-FR" dirty="0" smtClean="0"/>
              <a:t>2) LA </a:t>
            </a:r>
            <a:r>
              <a:rPr lang="fr-FR" dirty="0" err="1" smtClean="0"/>
              <a:t>GRAVITé</a:t>
            </a:r>
            <a:r>
              <a:rPr lang="fr-FR" dirty="0" smtClean="0"/>
              <a:t> DES ACTES JURIDIQUES</a:t>
            </a:r>
            <a:endParaRPr lang="fr-FR" dirty="0"/>
          </a:p>
        </p:txBody>
      </p:sp>
      <p:sp>
        <p:nvSpPr>
          <p:cNvPr id="3" name="Espace réservé du contenu 2"/>
          <p:cNvSpPr>
            <a:spLocks noGrp="1"/>
          </p:cNvSpPr>
          <p:nvPr>
            <p:ph idx="1"/>
          </p:nvPr>
        </p:nvSpPr>
        <p:spPr>
          <a:xfrm>
            <a:off x="287524" y="1746245"/>
            <a:ext cx="8712968" cy="608931"/>
          </a:xfrm>
        </p:spPr>
        <p:txBody>
          <a:bodyPr/>
          <a:lstStyle/>
          <a:p>
            <a:r>
              <a:rPr lang="fr-FR" dirty="0" smtClean="0"/>
              <a:t>Pour protéger les incapables, le droit français distingue 3 types d’actes juridiques :</a:t>
            </a:r>
            <a:endParaRPr lang="fr-FR" dirty="0"/>
          </a:p>
        </p:txBody>
      </p:sp>
      <p:sp>
        <p:nvSpPr>
          <p:cNvPr id="6" name="Espace réservé du numéro de diapositive 5"/>
          <p:cNvSpPr>
            <a:spLocks noGrp="1"/>
          </p:cNvSpPr>
          <p:nvPr>
            <p:ph type="sldNum" sz="quarter" idx="12"/>
          </p:nvPr>
        </p:nvSpPr>
        <p:spPr/>
        <p:txBody>
          <a:bodyPr/>
          <a:lstStyle/>
          <a:p>
            <a:fld id="{C650240C-C3AC-480E-A3D2-AA736A6459D7}" type="slidenum">
              <a:rPr lang="fr-FR" smtClean="0"/>
              <a:t>5</a:t>
            </a:fld>
            <a:endParaRPr lang="fr-FR"/>
          </a:p>
        </p:txBody>
      </p:sp>
      <p:graphicFrame>
        <p:nvGraphicFramePr>
          <p:cNvPr id="4" name="Tableau 3"/>
          <p:cNvGraphicFramePr>
            <a:graphicFrameLocks noGrp="1"/>
          </p:cNvGraphicFramePr>
          <p:nvPr>
            <p:extLst>
              <p:ext uri="{D42A27DB-BD31-4B8C-83A1-F6EECF244321}">
                <p14:modId xmlns:p14="http://schemas.microsoft.com/office/powerpoint/2010/main" val="1667289576"/>
              </p:ext>
            </p:extLst>
          </p:nvPr>
        </p:nvGraphicFramePr>
        <p:xfrm>
          <a:off x="485485" y="2204864"/>
          <a:ext cx="8064896" cy="4204320"/>
        </p:xfrm>
        <a:graphic>
          <a:graphicData uri="http://schemas.openxmlformats.org/drawingml/2006/table">
            <a:tbl>
              <a:tblPr firstRow="1" bandRow="1">
                <a:tableStyleId>{5C22544A-7EE6-4342-B048-85BDC9FD1C3A}</a:tableStyleId>
              </a:tblPr>
              <a:tblGrid>
                <a:gridCol w="158417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2160240">
                  <a:extLst>
                    <a:ext uri="{9D8B030D-6E8A-4147-A177-3AD203B41FA5}">
                      <a16:colId xmlns:a16="http://schemas.microsoft.com/office/drawing/2014/main" val="20002"/>
                    </a:ext>
                  </a:extLst>
                </a:gridCol>
                <a:gridCol w="2016224">
                  <a:extLst>
                    <a:ext uri="{9D8B030D-6E8A-4147-A177-3AD203B41FA5}">
                      <a16:colId xmlns:a16="http://schemas.microsoft.com/office/drawing/2014/main" val="20003"/>
                    </a:ext>
                  </a:extLst>
                </a:gridCol>
              </a:tblGrid>
              <a:tr h="595928">
                <a:tc>
                  <a:txBody>
                    <a:bodyPr/>
                    <a:lstStyle/>
                    <a:p>
                      <a:r>
                        <a:rPr lang="fr-FR" sz="1400" dirty="0" smtClean="0"/>
                        <a:t>TYPE D’ACTES</a:t>
                      </a:r>
                      <a:endParaRPr lang="fr-FR" sz="1400" dirty="0"/>
                    </a:p>
                  </a:txBody>
                  <a:tcPr/>
                </a:tc>
                <a:tc>
                  <a:txBody>
                    <a:bodyPr/>
                    <a:lstStyle/>
                    <a:p>
                      <a:r>
                        <a:rPr lang="fr-FR" sz="1400" dirty="0" smtClean="0"/>
                        <a:t>ACTE CONSERVATOIRE</a:t>
                      </a:r>
                      <a:endParaRPr lang="fr-FR" sz="1400" dirty="0"/>
                    </a:p>
                  </a:txBody>
                  <a:tcPr/>
                </a:tc>
                <a:tc>
                  <a:txBody>
                    <a:bodyPr/>
                    <a:lstStyle/>
                    <a:p>
                      <a:r>
                        <a:rPr lang="fr-FR" sz="1400" dirty="0" smtClean="0"/>
                        <a:t>ACTE D’ADMINISTRATION</a:t>
                      </a:r>
                      <a:endParaRPr lang="fr-FR" sz="1400" dirty="0"/>
                    </a:p>
                  </a:txBody>
                  <a:tcPr/>
                </a:tc>
                <a:tc>
                  <a:txBody>
                    <a:bodyPr/>
                    <a:lstStyle/>
                    <a:p>
                      <a:r>
                        <a:rPr lang="fr-FR" sz="1400" dirty="0" smtClean="0"/>
                        <a:t>ACTE DE DISPOSITION</a:t>
                      </a:r>
                      <a:endParaRPr lang="fr-FR" sz="1400" dirty="0"/>
                    </a:p>
                  </a:txBody>
                  <a:tcPr/>
                </a:tc>
                <a:extLst>
                  <a:ext uri="{0D108BD9-81ED-4DB2-BD59-A6C34878D82A}">
                    <a16:rowId xmlns:a16="http://schemas.microsoft.com/office/drawing/2014/main" val="10000"/>
                  </a:ext>
                </a:extLst>
              </a:tr>
              <a:tr h="1311042">
                <a:tc>
                  <a:txBody>
                    <a:bodyPr/>
                    <a:lstStyle/>
                    <a:p>
                      <a:r>
                        <a:rPr lang="fr-FR" dirty="0" smtClean="0"/>
                        <a:t>Définition</a:t>
                      </a:r>
                      <a:endParaRPr lang="fr-FR" dirty="0"/>
                    </a:p>
                  </a:txBody>
                  <a:tcPr/>
                </a:tc>
                <a:tc>
                  <a:txBody>
                    <a:bodyPr/>
                    <a:lstStyle/>
                    <a:p>
                      <a:r>
                        <a:rPr lang="fr-FR" dirty="0" smtClean="0"/>
                        <a:t>Acte qui a pour objet la conservation du patrimoine.</a:t>
                      </a:r>
                    </a:p>
                    <a:p>
                      <a:endParaRPr lang="fr-FR" dirty="0"/>
                    </a:p>
                  </a:txBody>
                  <a:tcPr/>
                </a:tc>
                <a:tc>
                  <a:txBody>
                    <a:bodyPr/>
                    <a:lstStyle/>
                    <a:p>
                      <a:r>
                        <a:rPr lang="fr-FR" dirty="0" smtClean="0"/>
                        <a:t>Acte qui a pour objet la gestion</a:t>
                      </a:r>
                      <a:r>
                        <a:rPr lang="fr-FR" baseline="0" dirty="0" smtClean="0"/>
                        <a:t>, l’exploitation, la mise en valeur du patrimoine. </a:t>
                      </a:r>
                    </a:p>
                    <a:p>
                      <a:r>
                        <a:rPr lang="fr-FR" baseline="0" dirty="0" smtClean="0"/>
                        <a:t>Ex : location d’un appartement.</a:t>
                      </a:r>
                      <a:endParaRPr lang="fr-FR" dirty="0"/>
                    </a:p>
                  </a:txBody>
                  <a:tcPr/>
                </a:tc>
                <a:tc>
                  <a:txBody>
                    <a:bodyPr/>
                    <a:lstStyle/>
                    <a:p>
                      <a:r>
                        <a:rPr lang="fr-FR" dirty="0" smtClean="0"/>
                        <a:t>Acte qui a pour objet de modifier le patrimoine.</a:t>
                      </a:r>
                    </a:p>
                    <a:p>
                      <a:r>
                        <a:rPr lang="fr-FR" dirty="0" smtClean="0"/>
                        <a:t>Ex : vente d’un bien</a:t>
                      </a:r>
                      <a:endParaRPr lang="fr-FR" dirty="0"/>
                    </a:p>
                  </a:txBody>
                  <a:tcPr/>
                </a:tc>
                <a:extLst>
                  <a:ext uri="{0D108BD9-81ED-4DB2-BD59-A6C34878D82A}">
                    <a16:rowId xmlns:a16="http://schemas.microsoft.com/office/drawing/2014/main" val="10001"/>
                  </a:ext>
                </a:extLst>
              </a:tr>
              <a:tr h="1596712">
                <a:tc>
                  <a:txBody>
                    <a:bodyPr/>
                    <a:lstStyle/>
                    <a:p>
                      <a:r>
                        <a:rPr lang="fr-FR" dirty="0" smtClean="0"/>
                        <a:t>Gravité</a:t>
                      </a:r>
                      <a:endParaRPr lang="fr-FR" dirty="0"/>
                    </a:p>
                  </a:txBody>
                  <a:tcPr/>
                </a:tc>
                <a:tc>
                  <a:txBody>
                    <a:bodyPr/>
                    <a:lstStyle/>
                    <a:p>
                      <a:r>
                        <a:rPr lang="fr-FR" dirty="0" smtClean="0"/>
                        <a:t>Sans danger pour le patrimoine</a:t>
                      </a:r>
                      <a:endParaRPr lang="fr-FR" dirty="0"/>
                    </a:p>
                  </a:txBody>
                  <a:tcPr/>
                </a:tc>
                <a:tc>
                  <a:txBody>
                    <a:bodyPr/>
                    <a:lstStyle/>
                    <a:p>
                      <a:r>
                        <a:rPr lang="fr-FR" dirty="0" smtClean="0"/>
                        <a:t>Gravité</a:t>
                      </a:r>
                      <a:r>
                        <a:rPr lang="fr-FR" baseline="0" dirty="0" smtClean="0"/>
                        <a:t> moyenne</a:t>
                      </a:r>
                      <a:endParaRPr lang="fr-FR" dirty="0"/>
                    </a:p>
                  </a:txBody>
                  <a:tcPr/>
                </a:tc>
                <a:tc>
                  <a:txBody>
                    <a:bodyPr/>
                    <a:lstStyle/>
                    <a:p>
                      <a:r>
                        <a:rPr lang="fr-FR" dirty="0" smtClean="0"/>
                        <a:t>Gravité forte. Ces</a:t>
                      </a:r>
                      <a:r>
                        <a:rPr lang="fr-FR" baseline="0" dirty="0" smtClean="0"/>
                        <a:t> actes sont très encadrés sur le plan juridique.</a:t>
                      </a:r>
                      <a:endParaRPr lang="fr-FR" dirty="0"/>
                    </a:p>
                  </a:txBody>
                  <a:tcPr/>
                </a:tc>
                <a:extLst>
                  <a:ext uri="{0D108BD9-81ED-4DB2-BD59-A6C34878D82A}">
                    <a16:rowId xmlns:a16="http://schemas.microsoft.com/office/drawing/2014/main" val="10002"/>
                  </a:ext>
                </a:extLst>
              </a:tr>
            </a:tbl>
          </a:graphicData>
        </a:graphic>
      </p:graphicFrame>
      <p:sp>
        <p:nvSpPr>
          <p:cNvPr id="5" name="Espace réservé du pied de page 4"/>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1488790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20688"/>
            <a:ext cx="8229600" cy="922114"/>
          </a:xfrm>
        </p:spPr>
        <p:txBody>
          <a:bodyPr/>
          <a:lstStyle/>
          <a:p>
            <a:r>
              <a:rPr lang="fr-FR" dirty="0" smtClean="0"/>
              <a:t>3) LES MINEURS NON </a:t>
            </a:r>
            <a:r>
              <a:rPr lang="fr-FR" dirty="0" err="1" smtClean="0"/>
              <a:t>éMANCIPéS</a:t>
            </a:r>
            <a:endParaRPr lang="fr-FR" dirty="0"/>
          </a:p>
        </p:txBody>
      </p:sp>
      <p:sp>
        <p:nvSpPr>
          <p:cNvPr id="3" name="Espace réservé du contenu 2"/>
          <p:cNvSpPr>
            <a:spLocks noGrp="1"/>
          </p:cNvSpPr>
          <p:nvPr>
            <p:ph idx="1"/>
          </p:nvPr>
        </p:nvSpPr>
        <p:spPr>
          <a:xfrm>
            <a:off x="251520" y="1340768"/>
            <a:ext cx="8640960" cy="5112568"/>
          </a:xfrm>
        </p:spPr>
        <p:txBody>
          <a:bodyPr>
            <a:normAutofit/>
          </a:bodyPr>
          <a:lstStyle/>
          <a:p>
            <a:r>
              <a:rPr lang="fr-FR" dirty="0" smtClean="0"/>
              <a:t>Le mineur est un individu qui n’a pas encore l’âge de 18 ans.</a:t>
            </a:r>
          </a:p>
          <a:p>
            <a:r>
              <a:rPr lang="fr-FR" dirty="0" smtClean="0"/>
              <a:t>Il est représenté par ses parents ou son tuteur dans tous les actes de la vie civile sauf les « actes de la vie courante » (ex : achats de denrées alimentaires).</a:t>
            </a:r>
          </a:p>
          <a:p>
            <a:r>
              <a:rPr lang="fr-FR" dirty="0" smtClean="0">
                <a:solidFill>
                  <a:schemeClr val="tx2"/>
                </a:solidFill>
              </a:rPr>
              <a:t>D’un point de vue strictement règlementaire, les </a:t>
            </a:r>
            <a:r>
              <a:rPr lang="fr-FR" dirty="0">
                <a:solidFill>
                  <a:schemeClr val="tx2"/>
                </a:solidFill>
              </a:rPr>
              <a:t>mineurs non émancipés doivent être accompagnés de leur représentant légal (père, mère ou tuteur</a:t>
            </a:r>
            <a:r>
              <a:rPr lang="fr-FR" dirty="0" smtClean="0">
                <a:solidFill>
                  <a:schemeClr val="tx2"/>
                </a:solidFill>
              </a:rPr>
              <a:t>) pour l’ouverture d’un compte bancaire.</a:t>
            </a:r>
          </a:p>
          <a:p>
            <a:r>
              <a:rPr lang="fr-FR" dirty="0" smtClean="0">
                <a:solidFill>
                  <a:schemeClr val="tx2"/>
                </a:solidFill>
              </a:rPr>
              <a:t>Pourtant … </a:t>
            </a:r>
            <a:endParaRPr lang="fr-FR" dirty="0">
              <a:solidFill>
                <a:schemeClr val="tx2"/>
              </a:solidFill>
            </a:endParaRPr>
          </a:p>
          <a:p>
            <a:endParaRPr lang="fr-FR" dirty="0" smtClean="0">
              <a:solidFill>
                <a:schemeClr val="tx2"/>
              </a:solidFill>
            </a:endParaRPr>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6</a:t>
            </a:fld>
            <a:endParaRPr lang="fr-FR"/>
          </a:p>
        </p:txBody>
      </p:sp>
      <p:sp>
        <p:nvSpPr>
          <p:cNvPr id="4" name="Espace réservé du pied de page 3"/>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39906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C650240C-C3AC-480E-A3D2-AA736A6459D7}" type="slidenum">
              <a:rPr lang="fr-FR" smtClean="0"/>
              <a:t>7</a:t>
            </a:fld>
            <a:endParaRPr lang="fr-FR"/>
          </a:p>
        </p:txBody>
      </p:sp>
      <p:sp>
        <p:nvSpPr>
          <p:cNvPr id="3" name="Espace réservé du contenu 2"/>
          <p:cNvSpPr>
            <a:spLocks noGrp="1"/>
          </p:cNvSpPr>
          <p:nvPr>
            <p:ph idx="4294967295"/>
          </p:nvPr>
        </p:nvSpPr>
        <p:spPr>
          <a:xfrm>
            <a:off x="323528" y="467653"/>
            <a:ext cx="8460432" cy="5831929"/>
          </a:xfrm>
        </p:spPr>
        <p:txBody>
          <a:bodyPr>
            <a:normAutofit fontScale="77500" lnSpcReduction="20000"/>
          </a:bodyPr>
          <a:lstStyle/>
          <a:p>
            <a:r>
              <a:rPr lang="fr-FR" sz="3500" dirty="0">
                <a:solidFill>
                  <a:schemeClr val="accent5"/>
                </a:solidFill>
              </a:rPr>
              <a:t>Certaines banques, pour des raisons commerciales, autorisent l’ouverture d’un compte à partir de 16 ans sous la seule signature du mineur non émancipé. Elles s’appuient sur l’article 450 du code civil.</a:t>
            </a:r>
          </a:p>
          <a:p>
            <a:r>
              <a:rPr lang="fr-FR" sz="3500" dirty="0" smtClean="0">
                <a:solidFill>
                  <a:schemeClr val="accent5"/>
                </a:solidFill>
              </a:rPr>
              <a:t>« Le </a:t>
            </a:r>
            <a:r>
              <a:rPr lang="fr-FR" sz="3500" dirty="0">
                <a:solidFill>
                  <a:schemeClr val="accent5"/>
                </a:solidFill>
              </a:rPr>
              <a:t>tuteur prendra soin de la personne du mineur et le représentera dans tous les actes civils, sauf les cas dans lesquels la loi </a:t>
            </a:r>
            <a:r>
              <a:rPr lang="fr-FR" sz="3500" u="sng" dirty="0">
                <a:solidFill>
                  <a:schemeClr val="accent5"/>
                </a:solidFill>
              </a:rPr>
              <a:t>ou l'usage autorise les mineurs à agir </a:t>
            </a:r>
            <a:r>
              <a:rPr lang="fr-FR" sz="3500" u="sng" dirty="0" smtClean="0">
                <a:solidFill>
                  <a:schemeClr val="accent5"/>
                </a:solidFill>
              </a:rPr>
              <a:t>eux-mêmes</a:t>
            </a:r>
            <a:r>
              <a:rPr lang="fr-FR" sz="3500" dirty="0" smtClean="0">
                <a:solidFill>
                  <a:schemeClr val="accent5"/>
                </a:solidFill>
              </a:rPr>
              <a:t>… »</a:t>
            </a:r>
          </a:p>
          <a:p>
            <a:r>
              <a:rPr lang="fr-FR" sz="3500" dirty="0" smtClean="0">
                <a:solidFill>
                  <a:schemeClr val="accent5"/>
                </a:solidFill>
              </a:rPr>
              <a:t>Le conseiller financier s’adaptera donc à la politique de distribution de son réseau bancaire tout en ayant à l’esprit le cadre juridique qui régit les opérations bancaires qu’il réalise et en respectant bien les procédures administratives internes.</a:t>
            </a:r>
            <a:endParaRPr lang="fr-FR" sz="3500" dirty="0">
              <a:solidFill>
                <a:schemeClr val="accent5"/>
              </a:solidFill>
            </a:endParaRPr>
          </a:p>
          <a:p>
            <a:endParaRPr lang="fr-FR" dirty="0">
              <a:solidFill>
                <a:schemeClr val="accent5"/>
              </a:solidFill>
            </a:endParaRPr>
          </a:p>
        </p:txBody>
      </p:sp>
      <p:sp>
        <p:nvSpPr>
          <p:cNvPr id="2" name="Espace réservé du pied de page 1"/>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360956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1192" y="404664"/>
            <a:ext cx="7989752" cy="1083329"/>
          </a:xfrm>
        </p:spPr>
        <p:txBody>
          <a:bodyPr/>
          <a:lstStyle/>
          <a:p>
            <a:r>
              <a:rPr lang="fr-FR" dirty="0" smtClean="0"/>
              <a:t>4) </a:t>
            </a:r>
            <a:r>
              <a:rPr lang="fr-FR" dirty="0" err="1" smtClean="0"/>
              <a:t>L’INCAPACITé</a:t>
            </a:r>
            <a:r>
              <a:rPr lang="fr-FR" dirty="0" smtClean="0"/>
              <a:t> DES MAJEURS</a:t>
            </a:r>
            <a:endParaRPr lang="fr-FR" dirty="0"/>
          </a:p>
        </p:txBody>
      </p:sp>
      <p:sp>
        <p:nvSpPr>
          <p:cNvPr id="3" name="Espace réservé du contenu 2"/>
          <p:cNvSpPr>
            <a:spLocks noGrp="1"/>
          </p:cNvSpPr>
          <p:nvPr>
            <p:ph idx="1"/>
          </p:nvPr>
        </p:nvSpPr>
        <p:spPr>
          <a:xfrm>
            <a:off x="457200" y="1268760"/>
            <a:ext cx="8229600" cy="4857403"/>
          </a:xfrm>
        </p:spPr>
        <p:txBody>
          <a:bodyPr/>
          <a:lstStyle/>
          <a:p>
            <a:r>
              <a:rPr lang="fr-FR" dirty="0" smtClean="0"/>
              <a:t>L’altération mentale ou corporelle de certains majeurs peut amener ses proches à demander à la justice un régime particulier de protection.</a:t>
            </a:r>
          </a:p>
          <a:p>
            <a:r>
              <a:rPr lang="fr-FR" b="1" dirty="0" smtClean="0"/>
              <a:t>La sauvegarde de justice </a:t>
            </a:r>
            <a:r>
              <a:rPr lang="fr-FR" dirty="0" smtClean="0"/>
              <a:t>est une mesure provisoire qui protège le majeur dans les actes de la vie civile.</a:t>
            </a:r>
          </a:p>
          <a:p>
            <a:pPr marL="0" indent="0">
              <a:buNone/>
            </a:pPr>
            <a:r>
              <a:rPr lang="fr-FR" dirty="0" smtClean="0">
                <a:solidFill>
                  <a:srgbClr val="00B0F0"/>
                </a:solidFill>
              </a:rPr>
              <a:t>Le majeur en sauvegarde de justice peut ouvrir seul un compte bancaire.</a:t>
            </a:r>
            <a:endParaRPr lang="fr-FR" dirty="0">
              <a:solidFill>
                <a:srgbClr val="00B0F0"/>
              </a:solidFill>
            </a:endParaRPr>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8</a:t>
            </a:fld>
            <a:endParaRPr lang="fr-FR"/>
          </a:p>
        </p:txBody>
      </p:sp>
      <p:sp>
        <p:nvSpPr>
          <p:cNvPr id="4" name="Espace réservé du pied de page 3"/>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1096051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76672"/>
            <a:ext cx="8568952" cy="6120680"/>
          </a:xfrm>
        </p:spPr>
        <p:txBody>
          <a:bodyPr>
            <a:normAutofit/>
          </a:bodyPr>
          <a:lstStyle/>
          <a:p>
            <a:r>
              <a:rPr lang="fr-FR" dirty="0" smtClean="0"/>
              <a:t>Pour </a:t>
            </a:r>
            <a:r>
              <a:rPr lang="fr-FR" b="1" dirty="0" smtClean="0"/>
              <a:t>la curatelle : </a:t>
            </a:r>
            <a:r>
              <a:rPr lang="fr-FR" dirty="0" smtClean="0"/>
              <a:t>le majeur, sans être hors d’état d’agir lui-même a besoin d’être conseillé ou contrôlé dans les actes de la vie civile.</a:t>
            </a:r>
          </a:p>
          <a:p>
            <a:pPr marL="0" indent="0">
              <a:buNone/>
            </a:pPr>
            <a:r>
              <a:rPr lang="fr-FR" dirty="0" smtClean="0">
                <a:solidFill>
                  <a:srgbClr val="00B0F0"/>
                </a:solidFill>
              </a:rPr>
              <a:t>Le majeur en curatelle doit être assisté du curateur pour l’ouverture du compte et son fonctionnement.</a:t>
            </a:r>
          </a:p>
          <a:p>
            <a:r>
              <a:rPr lang="fr-FR" dirty="0" smtClean="0"/>
              <a:t>Dans le cadre de la </a:t>
            </a:r>
            <a:r>
              <a:rPr lang="fr-FR" b="1" dirty="0" smtClean="0"/>
              <a:t>tutelle</a:t>
            </a:r>
            <a:r>
              <a:rPr lang="fr-FR" dirty="0" smtClean="0"/>
              <a:t>, le majeur doit être représenté d’une manière continue dans les actes de la vie civile.</a:t>
            </a:r>
          </a:p>
          <a:p>
            <a:pPr marL="0" indent="0">
              <a:buNone/>
            </a:pPr>
            <a:r>
              <a:rPr lang="fr-FR" dirty="0" smtClean="0">
                <a:solidFill>
                  <a:srgbClr val="00B0F0"/>
                </a:solidFill>
              </a:rPr>
              <a:t>Le majeur en tutelle ne peut ouvrir un compte. Seul le tuteur peut le faire au nom du majeur protégé.</a:t>
            </a:r>
          </a:p>
          <a:p>
            <a:pPr marL="0" indent="0">
              <a:buNone/>
            </a:pPr>
            <a:endParaRPr lang="fr-FR" dirty="0"/>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9</a:t>
            </a:fld>
            <a:endParaRPr lang="fr-FR"/>
          </a:p>
        </p:txBody>
      </p:sp>
      <p:sp>
        <p:nvSpPr>
          <p:cNvPr id="4" name="Titre 1"/>
          <p:cNvSpPr>
            <a:spLocks noGrp="1"/>
          </p:cNvSpPr>
          <p:nvPr>
            <p:ph type="title"/>
          </p:nvPr>
        </p:nvSpPr>
        <p:spPr>
          <a:xfrm>
            <a:off x="541120" y="332656"/>
            <a:ext cx="7989752" cy="1083329"/>
          </a:xfrm>
        </p:spPr>
        <p:txBody>
          <a:bodyPr/>
          <a:lstStyle/>
          <a:p>
            <a:r>
              <a:rPr lang="fr-FR" dirty="0" smtClean="0"/>
              <a:t>4) </a:t>
            </a:r>
            <a:r>
              <a:rPr lang="fr-FR" dirty="0" err="1" smtClean="0"/>
              <a:t>L’INCAPACITé</a:t>
            </a:r>
            <a:r>
              <a:rPr lang="fr-FR" dirty="0" smtClean="0"/>
              <a:t> DES MAJEURS</a:t>
            </a:r>
            <a:endParaRPr lang="fr-FR" dirty="0"/>
          </a:p>
        </p:txBody>
      </p:sp>
      <p:sp>
        <p:nvSpPr>
          <p:cNvPr id="2" name="Espace réservé du pied de page 1"/>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945460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002060"/>
                </a:solidFill>
              </a:rPr>
              <a:t>PARTIE 2 : LA </a:t>
            </a:r>
            <a:r>
              <a:rPr lang="fr-FR" dirty="0" err="1" smtClean="0">
                <a:solidFill>
                  <a:srgbClr val="002060"/>
                </a:solidFill>
              </a:rPr>
              <a:t>CAPACITé</a:t>
            </a:r>
            <a:r>
              <a:rPr lang="fr-FR" dirty="0" smtClean="0">
                <a:solidFill>
                  <a:srgbClr val="002060"/>
                </a:solidFill>
              </a:rPr>
              <a:t> BANCAIRE</a:t>
            </a:r>
            <a:endParaRPr lang="fr-FR" dirty="0">
              <a:solidFill>
                <a:srgbClr val="002060"/>
              </a:solidFill>
            </a:endParaRPr>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10</a:t>
            </a:fld>
            <a:endParaRPr lang="fr-FR"/>
          </a:p>
        </p:txBody>
      </p:sp>
      <p:sp>
        <p:nvSpPr>
          <p:cNvPr id="4" name="Sous-titre 3"/>
          <p:cNvSpPr>
            <a:spLocks noGrp="1"/>
          </p:cNvSpPr>
          <p:nvPr>
            <p:ph type="subTitle" idx="1"/>
          </p:nvPr>
        </p:nvSpPr>
        <p:spPr/>
        <p:txBody>
          <a:bodyPr/>
          <a:lstStyle/>
          <a:p>
            <a:endParaRPr lang="fr-FR"/>
          </a:p>
        </p:txBody>
      </p:sp>
      <p:sp>
        <p:nvSpPr>
          <p:cNvPr id="3" name="Espace réservé du pied de page 2"/>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15844861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5367" y="716759"/>
            <a:ext cx="8784976" cy="1080120"/>
          </a:xfrm>
        </p:spPr>
        <p:txBody>
          <a:bodyPr>
            <a:normAutofit fontScale="90000"/>
          </a:bodyPr>
          <a:lstStyle/>
          <a:p>
            <a:pPr algn="l"/>
            <a:r>
              <a:rPr lang="fr-FR" dirty="0" smtClean="0"/>
              <a:t/>
            </a:r>
            <a:br>
              <a:rPr lang="fr-FR" dirty="0" smtClean="0"/>
            </a:br>
            <a:r>
              <a:rPr lang="fr-FR" dirty="0" smtClean="0"/>
              <a:t/>
            </a:r>
            <a:br>
              <a:rPr lang="fr-FR" dirty="0" smtClean="0"/>
            </a:br>
            <a:r>
              <a:rPr lang="fr-FR" dirty="0" smtClean="0"/>
              <a:t>1) DES FICHIERS DE RENSEIGNEMENTS</a:t>
            </a:r>
            <a:r>
              <a:rPr lang="fr-FR" dirty="0"/>
              <a:t/>
            </a:r>
            <a:br>
              <a:rPr lang="fr-FR" dirty="0"/>
            </a:br>
            <a:endParaRPr lang="fr-FR" dirty="0"/>
          </a:p>
        </p:txBody>
      </p:sp>
      <p:sp>
        <p:nvSpPr>
          <p:cNvPr id="3" name="Espace réservé du contenu 2"/>
          <p:cNvSpPr>
            <a:spLocks noGrp="1"/>
          </p:cNvSpPr>
          <p:nvPr>
            <p:ph idx="1"/>
          </p:nvPr>
        </p:nvSpPr>
        <p:spPr>
          <a:xfrm>
            <a:off x="179512" y="1340768"/>
            <a:ext cx="8784976" cy="4896544"/>
          </a:xfrm>
        </p:spPr>
        <p:txBody>
          <a:bodyPr>
            <a:normAutofit/>
          </a:bodyPr>
          <a:lstStyle/>
          <a:p>
            <a:r>
              <a:rPr lang="fr-FR" b="1" dirty="0" smtClean="0"/>
              <a:t>La </a:t>
            </a:r>
            <a:r>
              <a:rPr lang="fr-FR" b="1" dirty="0"/>
              <a:t>loi a confié à la Banque de France la gestion de plusieurs fichiers destinés à lutter contre le surendettement des ménages et à renforcer la sécurité des paiements par chèques et cartes bancaires.</a:t>
            </a:r>
          </a:p>
          <a:p>
            <a:r>
              <a:rPr lang="fr-FR" dirty="0" smtClean="0"/>
              <a:t>Le </a:t>
            </a:r>
            <a:r>
              <a:rPr lang="fr-FR" dirty="0"/>
              <a:t>fichier central des chèques ( FCC) centralise les incidents de paiement relatifs aux chèques et aux cartes bancaires dans le but de lutter contre les chèques sans provision et l'usage abusif de cartes bancaires.</a:t>
            </a:r>
          </a:p>
          <a:p>
            <a:endParaRPr lang="fr-FR" dirty="0"/>
          </a:p>
        </p:txBody>
      </p:sp>
      <p:sp>
        <p:nvSpPr>
          <p:cNvPr id="4" name="Espace réservé du numéro de diapositive 3"/>
          <p:cNvSpPr>
            <a:spLocks noGrp="1"/>
          </p:cNvSpPr>
          <p:nvPr>
            <p:ph type="sldNum" sz="quarter" idx="12"/>
          </p:nvPr>
        </p:nvSpPr>
        <p:spPr/>
        <p:txBody>
          <a:bodyPr/>
          <a:lstStyle/>
          <a:p>
            <a:fld id="{C650240C-C3AC-480E-A3D2-AA736A6459D7}" type="slidenum">
              <a:rPr lang="fr-FR" smtClean="0"/>
              <a:t>11</a:t>
            </a:fld>
            <a:endParaRPr lang="fr-FR"/>
          </a:p>
        </p:txBody>
      </p:sp>
      <p:sp>
        <p:nvSpPr>
          <p:cNvPr id="5" name="Espace réservé du pied de page 4"/>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160238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32656"/>
            <a:ext cx="8856984" cy="1143000"/>
          </a:xfrm>
        </p:spPr>
        <p:txBody>
          <a:bodyPr>
            <a:normAutofit/>
          </a:bodyPr>
          <a:lstStyle/>
          <a:p>
            <a:r>
              <a:rPr lang="fr-FR" dirty="0" smtClean="0"/>
              <a:t>2) LE FICHIER CENTRAL DES </a:t>
            </a:r>
            <a:r>
              <a:rPr lang="fr-FR" dirty="0" err="1" smtClean="0"/>
              <a:t>CHèQUES</a:t>
            </a:r>
            <a:endParaRPr lang="fr-FR" dirty="0"/>
          </a:p>
        </p:txBody>
      </p:sp>
      <p:sp>
        <p:nvSpPr>
          <p:cNvPr id="3" name="Espace réservé du contenu 2"/>
          <p:cNvSpPr>
            <a:spLocks noGrp="1"/>
          </p:cNvSpPr>
          <p:nvPr>
            <p:ph idx="1"/>
          </p:nvPr>
        </p:nvSpPr>
        <p:spPr>
          <a:xfrm>
            <a:off x="457200" y="1340768"/>
            <a:ext cx="8229600" cy="4785395"/>
          </a:xfrm>
        </p:spPr>
        <p:txBody>
          <a:bodyPr/>
          <a:lstStyle/>
          <a:p>
            <a:r>
              <a:rPr lang="fr-FR" dirty="0" smtClean="0"/>
              <a:t>Le </a:t>
            </a:r>
            <a:r>
              <a:rPr lang="fr-FR" dirty="0"/>
              <a:t>fichier central des chèques (FCC) liste l'ensemble des personnes à qui une banque a retiré la faculté </a:t>
            </a:r>
            <a:r>
              <a:rPr lang="fr-FR" dirty="0" smtClean="0"/>
              <a:t>d'émettre </a:t>
            </a:r>
            <a:r>
              <a:rPr lang="fr-FR" dirty="0"/>
              <a:t>des </a:t>
            </a:r>
            <a:r>
              <a:rPr lang="fr-FR" dirty="0" smtClean="0"/>
              <a:t>chèques.</a:t>
            </a:r>
          </a:p>
          <a:p>
            <a:r>
              <a:rPr lang="fr-FR" dirty="0" smtClean="0"/>
              <a:t>Pourquoi ? Parce que ces personnes ont émis des « chèques sans provision ».</a:t>
            </a:r>
          </a:p>
          <a:p>
            <a:r>
              <a:rPr lang="fr-FR" dirty="0" smtClean="0"/>
              <a:t>On parle de client  « interdit bancaire ». Ce qui ne veut pas dire que le client ne peut pas avoir un compte. En revanche, il ne peut avoir de chéquier.</a:t>
            </a:r>
            <a:endParaRPr lang="fr-FR" dirty="0"/>
          </a:p>
        </p:txBody>
      </p:sp>
      <p:sp>
        <p:nvSpPr>
          <p:cNvPr id="5" name="Espace réservé du numéro de diapositive 4"/>
          <p:cNvSpPr>
            <a:spLocks noGrp="1"/>
          </p:cNvSpPr>
          <p:nvPr>
            <p:ph type="sldNum" sz="quarter" idx="12"/>
          </p:nvPr>
        </p:nvSpPr>
        <p:spPr/>
        <p:txBody>
          <a:bodyPr/>
          <a:lstStyle/>
          <a:p>
            <a:fld id="{C650240C-C3AC-480E-A3D2-AA736A6459D7}" type="slidenum">
              <a:rPr lang="fr-FR" smtClean="0"/>
              <a:t>12</a:t>
            </a:fld>
            <a:endParaRPr lang="fr-FR"/>
          </a:p>
        </p:txBody>
      </p:sp>
      <p:sp>
        <p:nvSpPr>
          <p:cNvPr id="4" name="Espace réservé du pied de page 3"/>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1636936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4540" y="540597"/>
            <a:ext cx="8229600" cy="922114"/>
          </a:xfrm>
        </p:spPr>
        <p:txBody>
          <a:bodyPr>
            <a:normAutofit/>
          </a:bodyPr>
          <a:lstStyle/>
          <a:p>
            <a:r>
              <a:rPr lang="fr-FR" dirty="0" smtClean="0"/>
              <a:t>3) LE FICP</a:t>
            </a:r>
            <a:endParaRPr lang="fr-FR" dirty="0"/>
          </a:p>
        </p:txBody>
      </p:sp>
      <p:sp>
        <p:nvSpPr>
          <p:cNvPr id="3" name="Espace réservé du contenu 2"/>
          <p:cNvSpPr>
            <a:spLocks noGrp="1"/>
          </p:cNvSpPr>
          <p:nvPr>
            <p:ph idx="1"/>
          </p:nvPr>
        </p:nvSpPr>
        <p:spPr>
          <a:xfrm>
            <a:off x="251520" y="1196752"/>
            <a:ext cx="8784976" cy="4929411"/>
          </a:xfrm>
        </p:spPr>
        <p:txBody>
          <a:bodyPr>
            <a:normAutofit/>
          </a:bodyPr>
          <a:lstStyle/>
          <a:p>
            <a:r>
              <a:rPr lang="fr-FR" dirty="0"/>
              <a:t>Le fichier national des incidents de remboursement des crédits aux particuliers </a:t>
            </a:r>
            <a:r>
              <a:rPr lang="fr-FR" dirty="0" smtClean="0"/>
              <a:t>( </a:t>
            </a:r>
            <a:r>
              <a:rPr lang="fr-FR" dirty="0"/>
              <a:t>FICP) a été mis en place le 31 décembre 1989. Il enregistre les incidents de paiement liés aux crédits accordés aux particuliers. Le fichier recense également les dépôts de dossiers auprès des commissions de surendettement ainsi que les mesures de traitement conventionnelles, judiciaires ou imposées par les commissions de surendettement.</a:t>
            </a:r>
          </a:p>
          <a:p>
            <a:endParaRPr lang="fr-FR" dirty="0"/>
          </a:p>
        </p:txBody>
      </p:sp>
      <p:sp>
        <p:nvSpPr>
          <p:cNvPr id="4" name="Espace réservé du numéro de diapositive 3"/>
          <p:cNvSpPr>
            <a:spLocks noGrp="1"/>
          </p:cNvSpPr>
          <p:nvPr>
            <p:ph type="sldNum" sz="quarter" idx="12"/>
          </p:nvPr>
        </p:nvSpPr>
        <p:spPr/>
        <p:txBody>
          <a:bodyPr/>
          <a:lstStyle/>
          <a:p>
            <a:fld id="{C650240C-C3AC-480E-A3D2-AA736A6459D7}" type="slidenum">
              <a:rPr lang="fr-FR" smtClean="0"/>
              <a:t>13</a:t>
            </a:fld>
            <a:endParaRPr lang="fr-FR"/>
          </a:p>
        </p:txBody>
      </p:sp>
      <p:sp>
        <p:nvSpPr>
          <p:cNvPr id="5" name="Espace réservé du pied de page 4"/>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17207806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4) LA NOTION DE </a:t>
            </a:r>
            <a:r>
              <a:rPr lang="fr-FR" dirty="0" err="1" smtClean="0"/>
              <a:t>CAPACITé</a:t>
            </a:r>
            <a:r>
              <a:rPr lang="fr-FR" dirty="0" smtClean="0"/>
              <a:t> BANCAIRE</a:t>
            </a:r>
            <a:endParaRPr lang="fr-FR" dirty="0"/>
          </a:p>
        </p:txBody>
      </p:sp>
      <p:sp>
        <p:nvSpPr>
          <p:cNvPr id="3" name="Espace réservé du contenu 2"/>
          <p:cNvSpPr>
            <a:spLocks noGrp="1"/>
          </p:cNvSpPr>
          <p:nvPr>
            <p:ph idx="1"/>
          </p:nvPr>
        </p:nvSpPr>
        <p:spPr/>
        <p:txBody>
          <a:bodyPr>
            <a:normAutofit/>
          </a:bodyPr>
          <a:lstStyle/>
          <a:p>
            <a:r>
              <a:rPr lang="fr-FR" dirty="0" smtClean="0"/>
              <a:t>Contrairement à la  capacité juridique , </a:t>
            </a:r>
            <a:r>
              <a:rPr lang="fr-FR" b="1" dirty="0" smtClean="0"/>
              <a:t>dont la définition a un sens précis</a:t>
            </a:r>
            <a:r>
              <a:rPr lang="fr-FR" dirty="0" smtClean="0"/>
              <a:t>, on parle de « capacité bancaire » comme l’aptitude d’un client à émettre des chèques.</a:t>
            </a:r>
          </a:p>
          <a:p>
            <a:r>
              <a:rPr lang="fr-FR" dirty="0" smtClean="0"/>
              <a:t>A l’ouverture du compte, le conseiller interroge systématiquement le fichier FCC et FICP pour connaître la capacité bancaire du client.</a:t>
            </a:r>
          </a:p>
          <a:p>
            <a:endParaRPr lang="fr-FR" dirty="0"/>
          </a:p>
        </p:txBody>
      </p:sp>
      <p:sp>
        <p:nvSpPr>
          <p:cNvPr id="4" name="Espace réservé du numéro de diapositive 3"/>
          <p:cNvSpPr>
            <a:spLocks noGrp="1"/>
          </p:cNvSpPr>
          <p:nvPr>
            <p:ph type="sldNum" sz="quarter" idx="12"/>
          </p:nvPr>
        </p:nvSpPr>
        <p:spPr/>
        <p:txBody>
          <a:bodyPr/>
          <a:lstStyle/>
          <a:p>
            <a:fld id="{C650240C-C3AC-480E-A3D2-AA736A6459D7}" type="slidenum">
              <a:rPr lang="fr-FR" smtClean="0"/>
              <a:t>14</a:t>
            </a:fld>
            <a:endParaRPr lang="fr-FR"/>
          </a:p>
        </p:txBody>
      </p:sp>
      <p:sp>
        <p:nvSpPr>
          <p:cNvPr id="5" name="Espace réservé du pied de page 4"/>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9322902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23528" y="620688"/>
            <a:ext cx="8640960" cy="2376264"/>
          </a:xfrm>
        </p:spPr>
        <p:txBody>
          <a:bodyPr>
            <a:normAutofit/>
          </a:bodyPr>
          <a:lstStyle/>
          <a:p>
            <a:r>
              <a:rPr lang="fr-FR" dirty="0" smtClean="0">
                <a:solidFill>
                  <a:srgbClr val="002060"/>
                </a:solidFill>
              </a:rPr>
              <a:t>PARTIE 3 : LA Règlementation BANCAIRE EN Matière D’OUVERTURE DE COMPTES DE PARTICULIERS</a:t>
            </a:r>
            <a:endParaRPr lang="fr-FR" dirty="0">
              <a:solidFill>
                <a:srgbClr val="002060"/>
              </a:solidFill>
            </a:endParaRPr>
          </a:p>
        </p:txBody>
      </p:sp>
      <p:sp>
        <p:nvSpPr>
          <p:cNvPr id="4" name="Espace réservé du numéro de diapositive 3"/>
          <p:cNvSpPr>
            <a:spLocks noGrp="1"/>
          </p:cNvSpPr>
          <p:nvPr>
            <p:ph type="sldNum" sz="quarter" idx="12"/>
          </p:nvPr>
        </p:nvSpPr>
        <p:spPr/>
        <p:txBody>
          <a:bodyPr/>
          <a:lstStyle/>
          <a:p>
            <a:fld id="{C650240C-C3AC-480E-A3D2-AA736A6459D7}" type="slidenum">
              <a:rPr lang="fr-FR" smtClean="0"/>
              <a:t>15</a:t>
            </a:fld>
            <a:endParaRPr lang="fr-FR"/>
          </a:p>
        </p:txBody>
      </p:sp>
      <p:sp>
        <p:nvSpPr>
          <p:cNvPr id="3" name="Espace réservé du pied de page 2"/>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669916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84064"/>
            <a:ext cx="8229600" cy="1143000"/>
          </a:xfrm>
        </p:spPr>
        <p:txBody>
          <a:bodyPr>
            <a:normAutofit/>
          </a:bodyPr>
          <a:lstStyle/>
          <a:p>
            <a:r>
              <a:rPr lang="fr-FR" dirty="0" smtClean="0"/>
              <a:t>1) LES </a:t>
            </a:r>
            <a:r>
              <a:rPr lang="fr-FR" dirty="0" err="1" smtClean="0"/>
              <a:t>VéRIFICATIONS</a:t>
            </a:r>
            <a:r>
              <a:rPr lang="fr-FR" dirty="0" smtClean="0"/>
              <a:t> OBLIGATOIRES</a:t>
            </a:r>
            <a:endParaRPr lang="fr-FR" dirty="0"/>
          </a:p>
        </p:txBody>
      </p:sp>
      <p:sp>
        <p:nvSpPr>
          <p:cNvPr id="3" name="Espace réservé du contenu 2"/>
          <p:cNvSpPr>
            <a:spLocks noGrp="1"/>
          </p:cNvSpPr>
          <p:nvPr>
            <p:ph idx="1"/>
          </p:nvPr>
        </p:nvSpPr>
        <p:spPr>
          <a:xfrm>
            <a:off x="128192" y="1412776"/>
            <a:ext cx="8784976" cy="5688632"/>
          </a:xfrm>
        </p:spPr>
        <p:txBody>
          <a:bodyPr>
            <a:normAutofit/>
          </a:bodyPr>
          <a:lstStyle/>
          <a:p>
            <a:r>
              <a:rPr lang="fr-FR" dirty="0"/>
              <a:t> L'ouverture de </a:t>
            </a:r>
            <a:r>
              <a:rPr lang="fr-FR" dirty="0" smtClean="0"/>
              <a:t>compte est </a:t>
            </a:r>
            <a:r>
              <a:rPr lang="fr-FR" dirty="0"/>
              <a:t>un acte juridique important qui engage la responsabilité du </a:t>
            </a:r>
            <a:r>
              <a:rPr lang="fr-FR" dirty="0" smtClean="0"/>
              <a:t>banquier.</a:t>
            </a:r>
            <a:endParaRPr lang="fr-FR" dirty="0"/>
          </a:p>
          <a:p>
            <a:pPr marL="0" indent="0">
              <a:buNone/>
            </a:pPr>
            <a:r>
              <a:rPr lang="fr-FR" dirty="0"/>
              <a:t>Avant d’ouvrir un compte à une personne physique, le banquier a des obligations légales. Quelles sont-elles ? </a:t>
            </a:r>
          </a:p>
          <a:p>
            <a:r>
              <a:rPr lang="fr-FR" dirty="0" smtClean="0"/>
              <a:t>Le </a:t>
            </a:r>
            <a:r>
              <a:rPr lang="fr-FR" dirty="0"/>
              <a:t>banquier doit, préalablement à l’ouverture d’un compte, vérifier </a:t>
            </a:r>
            <a:r>
              <a:rPr lang="fr-FR" b="1" dirty="0" smtClean="0"/>
              <a:t>l’identité</a:t>
            </a:r>
            <a:r>
              <a:rPr lang="fr-FR" dirty="0" smtClean="0"/>
              <a:t> du postulant , qui est tenu de présenter un </a:t>
            </a:r>
            <a:r>
              <a:rPr lang="fr-FR" b="1" dirty="0" smtClean="0"/>
              <a:t>document officiel portant photographie</a:t>
            </a:r>
            <a:r>
              <a:rPr lang="fr-FR" dirty="0" smtClean="0"/>
              <a:t>. Les documents d’identité permettent notamment de vérifier </a:t>
            </a:r>
            <a:r>
              <a:rPr lang="fr-FR" b="1" dirty="0" smtClean="0"/>
              <a:t>la capacité juridique </a:t>
            </a:r>
            <a:r>
              <a:rPr lang="fr-FR" dirty="0" smtClean="0"/>
              <a:t>du client.</a:t>
            </a:r>
          </a:p>
          <a:p>
            <a:r>
              <a:rPr lang="fr-FR" dirty="0" smtClean="0"/>
              <a:t>Le banquier vérifie également </a:t>
            </a:r>
            <a:r>
              <a:rPr lang="fr-FR" b="1" dirty="0" smtClean="0"/>
              <a:t>l’adresse du client</a:t>
            </a:r>
            <a:r>
              <a:rPr lang="fr-FR" dirty="0" smtClean="0"/>
              <a:t>.</a:t>
            </a:r>
          </a:p>
          <a:p>
            <a:r>
              <a:rPr lang="fr-FR" dirty="0" smtClean="0"/>
              <a:t>De plus, à l’ouverture du compte, le conseiller vérifie la </a:t>
            </a:r>
            <a:r>
              <a:rPr lang="fr-FR" b="1" dirty="0" smtClean="0"/>
              <a:t>capacité bancaire </a:t>
            </a:r>
            <a:r>
              <a:rPr lang="fr-FR" dirty="0" smtClean="0"/>
              <a:t>du client.</a:t>
            </a:r>
          </a:p>
          <a:p>
            <a:pPr marL="0" indent="0">
              <a:buNone/>
            </a:pPr>
            <a:endParaRPr lang="fr-FR" dirty="0" smtClean="0"/>
          </a:p>
          <a:p>
            <a:endParaRPr lang="fr-FR" dirty="0"/>
          </a:p>
        </p:txBody>
      </p:sp>
      <p:sp>
        <p:nvSpPr>
          <p:cNvPr id="4" name="Espace réservé du numéro de diapositive 3"/>
          <p:cNvSpPr>
            <a:spLocks noGrp="1"/>
          </p:cNvSpPr>
          <p:nvPr>
            <p:ph type="sldNum" sz="quarter" idx="12"/>
          </p:nvPr>
        </p:nvSpPr>
        <p:spPr/>
        <p:txBody>
          <a:bodyPr/>
          <a:lstStyle/>
          <a:p>
            <a:fld id="{C650240C-C3AC-480E-A3D2-AA736A6459D7}" type="slidenum">
              <a:rPr lang="fr-FR" smtClean="0"/>
              <a:t>16</a:t>
            </a:fld>
            <a:endParaRPr lang="fr-FR"/>
          </a:p>
        </p:txBody>
      </p:sp>
      <p:sp>
        <p:nvSpPr>
          <p:cNvPr id="5" name="Espace réservé du pied de page 4"/>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3382511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22114"/>
          </a:xfrm>
        </p:spPr>
        <p:txBody>
          <a:bodyPr>
            <a:normAutofit/>
          </a:bodyPr>
          <a:lstStyle/>
          <a:p>
            <a:r>
              <a:rPr lang="fr-FR" dirty="0" smtClean="0"/>
              <a:t>2) Vérifier L'Identité ET LE DOMICILE</a:t>
            </a:r>
            <a:endParaRPr lang="fr-FR" dirty="0"/>
          </a:p>
        </p:txBody>
      </p:sp>
      <p:sp>
        <p:nvSpPr>
          <p:cNvPr id="3" name="Espace réservé du contenu 2"/>
          <p:cNvSpPr>
            <a:spLocks noGrp="1"/>
          </p:cNvSpPr>
          <p:nvPr>
            <p:ph idx="1"/>
          </p:nvPr>
        </p:nvSpPr>
        <p:spPr>
          <a:xfrm>
            <a:off x="251520" y="1340768"/>
            <a:ext cx="8640960" cy="5112568"/>
          </a:xfrm>
        </p:spPr>
        <p:txBody>
          <a:bodyPr>
            <a:normAutofit/>
          </a:bodyPr>
          <a:lstStyle/>
          <a:p>
            <a:r>
              <a:rPr lang="fr-FR" u="sng" dirty="0" smtClean="0">
                <a:hlinkClick r:id="rId2"/>
              </a:rPr>
              <a:t>Article de presse : la revue banque  (N° 742)</a:t>
            </a:r>
          </a:p>
          <a:p>
            <a:pPr marL="0" indent="0">
              <a:buNone/>
            </a:pPr>
            <a:r>
              <a:rPr lang="fr-FR" u="sng" dirty="0" smtClean="0">
                <a:hlinkClick r:id="rId2"/>
              </a:rPr>
              <a:t>Améliorer le contrôle d’identité dans les banques - Revue Banque</a:t>
            </a:r>
            <a:endParaRPr lang="fr-FR" u="sng" dirty="0" smtClean="0"/>
          </a:p>
          <a:p>
            <a:r>
              <a:rPr lang="fr-FR" dirty="0" smtClean="0"/>
              <a:t>Les pièces d’identité retenues lors de l’ouverture sont : la carte nationale d’identité, le passeport et la carte de séjour pour les étrangers.</a:t>
            </a:r>
          </a:p>
          <a:p>
            <a:r>
              <a:rPr lang="fr-FR" dirty="0" smtClean="0"/>
              <a:t>Pour l’adresse, l’original d’une facture EDF ou téléphone de moins de 3 mois.</a:t>
            </a:r>
          </a:p>
          <a:p>
            <a:r>
              <a:rPr lang="fr-FR" dirty="0"/>
              <a:t>Les caractéristiques et les références des documents  justificatifs sont enregistrées par le banquier (généralement scannés et archivés).</a:t>
            </a:r>
          </a:p>
          <a:p>
            <a:r>
              <a:rPr lang="fr-FR" dirty="0" smtClean="0"/>
              <a:t>Enfin, envoyer un courrier de bienvenue après l’ouverture permettra de vérifier l’exactitude des renseignements collectés.</a:t>
            </a:r>
          </a:p>
          <a:p>
            <a:endParaRPr lang="fr-FR" dirty="0"/>
          </a:p>
        </p:txBody>
      </p:sp>
      <p:sp>
        <p:nvSpPr>
          <p:cNvPr id="4" name="Espace réservé du numéro de diapositive 3"/>
          <p:cNvSpPr>
            <a:spLocks noGrp="1"/>
          </p:cNvSpPr>
          <p:nvPr>
            <p:ph type="sldNum" sz="quarter" idx="12"/>
          </p:nvPr>
        </p:nvSpPr>
        <p:spPr/>
        <p:txBody>
          <a:bodyPr/>
          <a:lstStyle/>
          <a:p>
            <a:fld id="{C650240C-C3AC-480E-A3D2-AA736A6459D7}" type="slidenum">
              <a:rPr lang="fr-FR" smtClean="0"/>
              <a:t>17</a:t>
            </a:fld>
            <a:endParaRPr lang="fr-FR"/>
          </a:p>
        </p:txBody>
      </p:sp>
      <p:sp>
        <p:nvSpPr>
          <p:cNvPr id="5" name="Espace réservé du pied de page 4"/>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1003927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04664"/>
            <a:ext cx="7989752" cy="1083329"/>
          </a:xfrm>
        </p:spPr>
        <p:txBody>
          <a:bodyPr/>
          <a:lstStyle/>
          <a:p>
            <a:r>
              <a:rPr lang="fr-FR" dirty="0" smtClean="0"/>
              <a:t>3)</a:t>
            </a:r>
            <a:r>
              <a:rPr lang="fr-FR" dirty="0" err="1" smtClean="0"/>
              <a:t>VéRIFIER</a:t>
            </a:r>
            <a:r>
              <a:rPr lang="fr-FR" dirty="0" smtClean="0"/>
              <a:t> LA Capacité BANCAIRE</a:t>
            </a:r>
            <a:endParaRPr lang="fr-FR" dirty="0"/>
          </a:p>
        </p:txBody>
      </p:sp>
      <p:sp>
        <p:nvSpPr>
          <p:cNvPr id="3" name="Espace réservé du contenu 2"/>
          <p:cNvSpPr>
            <a:spLocks noGrp="1"/>
          </p:cNvSpPr>
          <p:nvPr>
            <p:ph idx="1"/>
          </p:nvPr>
        </p:nvSpPr>
        <p:spPr>
          <a:xfrm>
            <a:off x="251520" y="1340768"/>
            <a:ext cx="8640960" cy="5184576"/>
          </a:xfrm>
        </p:spPr>
        <p:txBody>
          <a:bodyPr>
            <a:normAutofit/>
          </a:bodyPr>
          <a:lstStyle/>
          <a:p>
            <a:r>
              <a:rPr lang="fr-FR" dirty="0" smtClean="0"/>
              <a:t>La vérification de l’aptitude du client à détenir ou non un chéquier est simple puisqu’il suffit d’interroger les fichiers BDF à l’ouverture du compte en saisissant les nom, prénom et date de naissance du postulant.</a:t>
            </a:r>
          </a:p>
          <a:p>
            <a:r>
              <a:rPr lang="fr-FR" dirty="0" smtClean="0"/>
              <a:t>Toutefois, le fait d’être « interdit bancaire » n’empêche pas le client de détenir un compte sans chéquier.</a:t>
            </a:r>
          </a:p>
          <a:p>
            <a:r>
              <a:rPr lang="fr-FR" dirty="0" smtClean="0"/>
              <a:t>La décision finale d’ouvrir le compte ou non appartient au conseiller ou à sa hiérarchie (voir organisatio</a:t>
            </a:r>
            <a:r>
              <a:rPr lang="fr-FR" dirty="0"/>
              <a:t>n</a:t>
            </a:r>
            <a:r>
              <a:rPr lang="fr-FR" dirty="0" smtClean="0"/>
              <a:t> interne de l’agence bancaire)</a:t>
            </a:r>
          </a:p>
          <a:p>
            <a:endParaRPr lang="fr-FR" dirty="0"/>
          </a:p>
        </p:txBody>
      </p:sp>
      <p:sp>
        <p:nvSpPr>
          <p:cNvPr id="4" name="Espace réservé du numéro de diapositive 3"/>
          <p:cNvSpPr>
            <a:spLocks noGrp="1"/>
          </p:cNvSpPr>
          <p:nvPr>
            <p:ph type="sldNum" sz="quarter" idx="12"/>
          </p:nvPr>
        </p:nvSpPr>
        <p:spPr/>
        <p:txBody>
          <a:bodyPr/>
          <a:lstStyle/>
          <a:p>
            <a:fld id="{C650240C-C3AC-480E-A3D2-AA736A6459D7}" type="slidenum">
              <a:rPr lang="fr-FR" smtClean="0"/>
              <a:t>18</a:t>
            </a:fld>
            <a:endParaRPr lang="fr-FR"/>
          </a:p>
        </p:txBody>
      </p:sp>
      <p:sp>
        <p:nvSpPr>
          <p:cNvPr id="5" name="Espace réservé du pied de page 4"/>
          <p:cNvSpPr>
            <a:spLocks noGrp="1"/>
          </p:cNvSpPr>
          <p:nvPr>
            <p:ph type="ftr" sz="quarter" idx="11"/>
          </p:nvPr>
        </p:nvSpPr>
        <p:spPr/>
        <p:txBody>
          <a:bodyPr/>
          <a:lstStyle/>
          <a:p>
            <a:r>
              <a:rPr lang="fr-FR" smtClean="0"/>
              <a:t>Economie et Gestion ac-martinique - Mme Brechet</a:t>
            </a:r>
            <a:endParaRPr lang="fr-FR"/>
          </a:p>
        </p:txBody>
      </p:sp>
    </p:spTree>
    <p:extLst>
      <p:ext uri="{BB962C8B-B14F-4D97-AF65-F5344CB8AC3E}">
        <p14:creationId xmlns:p14="http://schemas.microsoft.com/office/powerpoint/2010/main" val="2596954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e">
  <a:themeElements>
    <a:clrScheme name="Dividende">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Dividende</Template>
  <TotalTime>540</TotalTime>
  <Words>1108</Words>
  <Application>Microsoft Office PowerPoint</Application>
  <PresentationFormat>Affichage à l'écran (4:3)</PresentationFormat>
  <Paragraphs>119</Paragraphs>
  <Slides>18</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Calibri</vt:lpstr>
      <vt:lpstr>Gill Sans MT</vt:lpstr>
      <vt:lpstr>Wingdings 2</vt:lpstr>
      <vt:lpstr>Dividende</vt:lpstr>
      <vt:lpstr>Dossier 1 : L’OUVERTURE DE COMPTE</vt:lpstr>
      <vt:lpstr>INTRODUCTION</vt:lpstr>
      <vt:lpstr>PARTIE 1: LA CAPACITé CIVILE</vt:lpstr>
      <vt:lpstr>1) DéFINITION</vt:lpstr>
      <vt:lpstr>2) LA GRAVITé DES ACTES JURIDIQUES</vt:lpstr>
      <vt:lpstr>3) LES MINEURS NON éMANCIPéS</vt:lpstr>
      <vt:lpstr>Présentation PowerPoint</vt:lpstr>
      <vt:lpstr>4) L’INCAPACITé DES MAJEURS</vt:lpstr>
      <vt:lpstr>4) L’INCAPACITé DES MAJEURS</vt:lpstr>
      <vt:lpstr>PARTIE 2 : LA CAPACITé BANCAIRE</vt:lpstr>
      <vt:lpstr>  1) DES FICHIERS DE RENSEIGNEMENTS </vt:lpstr>
      <vt:lpstr>2) LE FICHIER CENTRAL DES CHèQUES</vt:lpstr>
      <vt:lpstr>3) LE FICP</vt:lpstr>
      <vt:lpstr>4) LA NOTION DE CAPACITé BANCAIRE</vt:lpstr>
      <vt:lpstr>PARTIE 3 : LA Règlementation BANCAIRE EN Matière D’OUVERTURE DE COMPTES DE PARTICULIERS</vt:lpstr>
      <vt:lpstr>1) LES VéRIFICATIONS OBLIGATOIRES</vt:lpstr>
      <vt:lpstr>2) Vérifier L'Identité ET LE DOMICILE</vt:lpstr>
      <vt:lpstr>3)VéRIFIER LA Capacité BANCAIRE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 1 : L’OUVERTURE DE COMPTE</dc:title>
  <dc:creator>betty</dc:creator>
  <cp:lastModifiedBy>myriam fort</cp:lastModifiedBy>
  <cp:revision>182</cp:revision>
  <dcterms:created xsi:type="dcterms:W3CDTF">2014-09-06T15:21:28Z</dcterms:created>
  <dcterms:modified xsi:type="dcterms:W3CDTF">2016-06-06T13:19:31Z</dcterms:modified>
</cp:coreProperties>
</file>